
<file path=[Content_Types].xml><?xml version="1.0" encoding="utf-8"?>
<Types xmlns="http://schemas.openxmlformats.org/package/2006/content-types">
  <Default Extension="fntdata" ContentType="application/x-fontdata"/>
  <Default Extension="glb" ContentType="model/gltf.binary"/>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68" r:id="rId11"/>
    <p:sldId id="275" r:id="rId12"/>
    <p:sldId id="274" r:id="rId13"/>
    <p:sldId id="261" r:id="rId14"/>
    <p:sldId id="263"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mbria Math" panose="02040503050406030204" pitchFamily="18" charset="0"/>
      <p:regular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9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1/30/2024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1/30/2024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1/30/2024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1/30/2024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1/30/2024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767413"/>
            <a:ext cx="8229600" cy="857400"/>
          </a:xfrm>
        </p:spPr>
        <p:txBody>
          <a:bodyPr/>
          <a:lstStyle/>
          <a:p>
            <a:r>
              <a:rPr lang="en-US" sz="1600" dirty="0">
                <a:latin typeface="+mj-lt"/>
              </a:rPr>
              <a:t>A Seminar on</a:t>
            </a:r>
            <a:br>
              <a:rPr lang="en-US" sz="3600" dirty="0">
                <a:latin typeface="+mj-lt"/>
              </a:rPr>
            </a:br>
            <a:r>
              <a:rPr lang="en-US" sz="2800" dirty="0" err="1">
                <a:latin typeface="+mj-lt"/>
              </a:rPr>
              <a:t>QuillBot</a:t>
            </a:r>
            <a:r>
              <a:rPr lang="en-US" sz="2800" dirty="0">
                <a:latin typeface="+mj-lt"/>
              </a:rPr>
              <a:t>: A Generative Approach for Q&amp;A Automation</a:t>
            </a:r>
          </a:p>
        </p:txBody>
      </p:sp>
      <p:sp>
        <p:nvSpPr>
          <p:cNvPr id="3" name="TextBox 2"/>
          <p:cNvSpPr txBox="1"/>
          <p:nvPr/>
        </p:nvSpPr>
        <p:spPr>
          <a:xfrm>
            <a:off x="267767" y="3265616"/>
            <a:ext cx="2998946" cy="954107"/>
          </a:xfrm>
          <a:prstGeom prst="rect">
            <a:avLst/>
          </a:prstGeom>
          <a:noFill/>
        </p:spPr>
        <p:txBody>
          <a:bodyPr wrap="square" lIns="91440" tIns="45720" rIns="91440" bIns="45720" rtlCol="0" anchor="t">
            <a:spAutoFit/>
          </a:bodyPr>
          <a:lstStyle/>
          <a:p>
            <a:r>
              <a:rPr lang="en-US" dirty="0">
                <a:latin typeface="+mn-lt"/>
              </a:rPr>
              <a:t>Team 11 - </a:t>
            </a:r>
          </a:p>
          <a:p>
            <a:r>
              <a:rPr lang="en-US" dirty="0">
                <a:latin typeface="+mn-lt"/>
              </a:rPr>
              <a:t>1.Vishwas(20EG105411)</a:t>
            </a:r>
          </a:p>
          <a:p>
            <a:r>
              <a:rPr lang="en-US" dirty="0">
                <a:latin typeface="+mn-lt"/>
              </a:rPr>
              <a:t>2.Abhinav(20EG105426)</a:t>
            </a:r>
          </a:p>
          <a:p>
            <a:r>
              <a:rPr lang="en-US" dirty="0">
                <a:latin typeface="+mn-lt"/>
              </a:rPr>
              <a:t>3.Sai Chaitanya(20EG105437)</a:t>
            </a:r>
          </a:p>
        </p:txBody>
      </p:sp>
      <p:sp>
        <p:nvSpPr>
          <p:cNvPr id="8" name="TextBox 7"/>
          <p:cNvSpPr txBox="1"/>
          <p:nvPr/>
        </p:nvSpPr>
        <p:spPr>
          <a:xfrm>
            <a:off x="6019800" y="3373337"/>
            <a:ext cx="2850619" cy="738664"/>
          </a:xfrm>
          <a:prstGeom prst="rect">
            <a:avLst/>
          </a:prstGeom>
          <a:noFill/>
        </p:spPr>
        <p:txBody>
          <a:bodyPr wrap="square" lIns="91440" tIns="45720" rIns="91440" bIns="45720" rtlCol="0" anchor="t">
            <a:spAutoFit/>
          </a:bodyPr>
          <a:lstStyle/>
          <a:p>
            <a:r>
              <a:rPr lang="en-US" dirty="0">
                <a:latin typeface="+mn-lt"/>
              </a:rPr>
              <a:t>Project Supervisor </a:t>
            </a:r>
          </a:p>
          <a:p>
            <a:r>
              <a:rPr lang="en-US" dirty="0">
                <a:latin typeface="+mn-lt"/>
              </a:rPr>
              <a:t>B. Ravinder Reddy</a:t>
            </a:r>
          </a:p>
          <a:p>
            <a:r>
              <a:rPr lang="en-US" dirty="0">
                <a:latin typeface="+mn-lt"/>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1/30/2024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102336"/>
            <a:ext cx="6117431" cy="627321"/>
          </a:xfrm>
        </p:spPr>
        <p:txBody>
          <a:bodyPr/>
          <a:lstStyle/>
          <a:p>
            <a:r>
              <a:rPr lang="en-US" sz="2800" dirty="0">
                <a:latin typeface="+mj-lt"/>
              </a:rPr>
              <a:t>Parameter </a:t>
            </a:r>
          </a:p>
        </p:txBody>
      </p:sp>
      <p:sp>
        <p:nvSpPr>
          <p:cNvPr id="5" name="TextBox 4"/>
          <p:cNvSpPr txBox="1"/>
          <p:nvPr/>
        </p:nvSpPr>
        <p:spPr>
          <a:xfrm>
            <a:off x="89296" y="933896"/>
            <a:ext cx="8965406" cy="3970318"/>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mn-lt"/>
              </a:rPr>
              <a:t>Accuracy:</a:t>
            </a:r>
            <a:endParaRPr lang="en-US" b="0" i="0" dirty="0">
              <a:solidFill>
                <a:schemeClr val="tx1"/>
              </a:solidFill>
              <a:effectLst/>
              <a:latin typeface="+mn-lt"/>
            </a:endParaRPr>
          </a:p>
          <a:p>
            <a:pPr marL="457200" lvl="1" algn="l"/>
            <a:r>
              <a:rPr lang="en-US" b="1" i="0" dirty="0">
                <a:solidFill>
                  <a:schemeClr val="tx1"/>
                </a:solidFill>
                <a:effectLst/>
                <a:latin typeface="+mn-lt"/>
              </a:rPr>
              <a:t>Exact Match Accuracy:</a:t>
            </a:r>
            <a:r>
              <a:rPr lang="en-US" b="0" i="0" dirty="0">
                <a:solidFill>
                  <a:schemeClr val="tx1"/>
                </a:solidFill>
                <a:effectLst/>
                <a:latin typeface="+mn-lt"/>
              </a:rPr>
              <a:t> The percentage of questions for which the model's answer is an exact match to the ground truth.</a:t>
            </a:r>
          </a:p>
          <a:p>
            <a:pPr algn="l">
              <a:buFont typeface="+mj-lt"/>
              <a:buAutoNum type="arabicPeriod"/>
            </a:pPr>
            <a:r>
              <a:rPr lang="en-US" b="1" i="0" dirty="0">
                <a:solidFill>
                  <a:schemeClr val="tx1"/>
                </a:solidFill>
                <a:effectLst/>
                <a:latin typeface="+mn-lt"/>
              </a:rPr>
              <a:t>Precision, Recall, and F1 Score:</a:t>
            </a:r>
            <a:endParaRPr lang="en-US" b="0" i="0" dirty="0">
              <a:solidFill>
                <a:schemeClr val="tx1"/>
              </a:solidFill>
              <a:effectLst/>
              <a:latin typeface="+mn-lt"/>
            </a:endParaRPr>
          </a:p>
          <a:p>
            <a:pPr marL="457200" lvl="1" algn="l"/>
            <a:r>
              <a:rPr lang="en-US" b="1" i="0" dirty="0">
                <a:solidFill>
                  <a:schemeClr val="tx1"/>
                </a:solidFill>
                <a:effectLst/>
                <a:latin typeface="+mn-lt"/>
              </a:rPr>
              <a:t>Precision:</a:t>
            </a:r>
            <a:r>
              <a:rPr lang="en-US" b="0" i="0" dirty="0">
                <a:solidFill>
                  <a:schemeClr val="tx1"/>
                </a:solidFill>
                <a:effectLst/>
                <a:latin typeface="+mn-lt"/>
              </a:rPr>
              <a:t> The ratio of correctly predicted positive observations to the total predicted positives.</a:t>
            </a:r>
          </a:p>
          <a:p>
            <a:pPr marL="457200" lvl="1" algn="l"/>
            <a:r>
              <a:rPr lang="en-US" b="1" i="0" dirty="0">
                <a:solidFill>
                  <a:schemeClr val="tx1"/>
                </a:solidFill>
                <a:effectLst/>
                <a:latin typeface="+mn-lt"/>
              </a:rPr>
              <a:t>Recall:</a:t>
            </a:r>
            <a:r>
              <a:rPr lang="en-US" b="0" i="0" dirty="0">
                <a:solidFill>
                  <a:schemeClr val="tx1"/>
                </a:solidFill>
                <a:effectLst/>
                <a:latin typeface="+mn-lt"/>
              </a:rPr>
              <a:t> The ratio of correctly predicted positive observations to the all observations in the actual class.</a:t>
            </a:r>
          </a:p>
          <a:p>
            <a:pPr marL="457200" lvl="1" algn="l"/>
            <a:r>
              <a:rPr lang="en-US" b="1" i="0" dirty="0">
                <a:solidFill>
                  <a:schemeClr val="tx1"/>
                </a:solidFill>
                <a:effectLst/>
                <a:latin typeface="+mn-lt"/>
              </a:rPr>
              <a:t>F1 Score:</a:t>
            </a:r>
            <a:r>
              <a:rPr lang="en-US" b="0" i="0" dirty="0">
                <a:solidFill>
                  <a:schemeClr val="tx1"/>
                </a:solidFill>
                <a:effectLst/>
                <a:latin typeface="+mn-lt"/>
              </a:rPr>
              <a:t> The weighted average of precision and recall. It is a balance between precision and recall.</a:t>
            </a:r>
          </a:p>
          <a:p>
            <a:pPr algn="l">
              <a:buFont typeface="+mj-lt"/>
              <a:buAutoNum type="arabicPeriod"/>
            </a:pPr>
            <a:r>
              <a:rPr lang="en-US" b="1" i="0" dirty="0">
                <a:solidFill>
                  <a:schemeClr val="tx1"/>
                </a:solidFill>
                <a:effectLst/>
                <a:latin typeface="+mn-lt"/>
              </a:rPr>
              <a:t>BLEU Score:</a:t>
            </a:r>
            <a:endParaRPr lang="en-US" b="0" i="0" dirty="0">
              <a:solidFill>
                <a:schemeClr val="tx1"/>
              </a:solidFill>
              <a:effectLst/>
              <a:latin typeface="+mn-lt"/>
            </a:endParaRPr>
          </a:p>
          <a:p>
            <a:pPr marL="457200" lvl="1" algn="l"/>
            <a:r>
              <a:rPr lang="en-US" b="1" i="0" dirty="0">
                <a:solidFill>
                  <a:schemeClr val="tx1"/>
                </a:solidFill>
                <a:effectLst/>
                <a:latin typeface="+mn-lt"/>
              </a:rPr>
              <a:t>BLEU (Bilingual Evaluation Understudy):</a:t>
            </a:r>
            <a:r>
              <a:rPr lang="en-US" b="0" i="0" dirty="0">
                <a:solidFill>
                  <a:schemeClr val="tx1"/>
                </a:solidFill>
                <a:effectLst/>
                <a:latin typeface="+mn-lt"/>
              </a:rPr>
              <a:t> Measures how many words and phrases in the model's answer overlap with a reference answer. Commonly used in machine translation, it can be adapted for Q&amp;A.</a:t>
            </a:r>
          </a:p>
          <a:p>
            <a:pPr algn="l">
              <a:buFont typeface="+mj-lt"/>
              <a:buAutoNum type="arabicPeriod"/>
            </a:pPr>
            <a:r>
              <a:rPr lang="en-US" b="1" i="0" dirty="0">
                <a:solidFill>
                  <a:schemeClr val="tx1"/>
                </a:solidFill>
                <a:effectLst/>
                <a:latin typeface="+mn-lt"/>
              </a:rPr>
              <a:t>ROUGE Score:</a:t>
            </a:r>
            <a:endParaRPr lang="en-US" b="0" i="0" dirty="0">
              <a:solidFill>
                <a:schemeClr val="tx1"/>
              </a:solidFill>
              <a:effectLst/>
              <a:latin typeface="+mn-lt"/>
            </a:endParaRPr>
          </a:p>
          <a:p>
            <a:pPr marL="457200" lvl="1" algn="l"/>
            <a:r>
              <a:rPr lang="en-US" b="1" i="0" dirty="0">
                <a:solidFill>
                  <a:schemeClr val="tx1"/>
                </a:solidFill>
                <a:effectLst/>
                <a:latin typeface="+mn-lt"/>
              </a:rPr>
              <a:t>ROUGE (Recall-Oriented Understudy for </a:t>
            </a:r>
            <a:r>
              <a:rPr lang="en-US" b="1" i="0" dirty="0" err="1">
                <a:solidFill>
                  <a:schemeClr val="tx1"/>
                </a:solidFill>
                <a:effectLst/>
                <a:latin typeface="+mn-lt"/>
              </a:rPr>
              <a:t>Gisting</a:t>
            </a:r>
            <a:r>
              <a:rPr lang="en-US" b="1" i="0" dirty="0">
                <a:solidFill>
                  <a:schemeClr val="tx1"/>
                </a:solidFill>
                <a:effectLst/>
                <a:latin typeface="+mn-lt"/>
              </a:rPr>
              <a:t> Evaluation):</a:t>
            </a:r>
            <a:r>
              <a:rPr lang="en-US" b="0" i="0" dirty="0">
                <a:solidFill>
                  <a:schemeClr val="tx1"/>
                </a:solidFill>
                <a:effectLst/>
                <a:latin typeface="+mn-lt"/>
              </a:rPr>
              <a:t> Measures overlap in n-grams between the model's answer and reference answer. Useful for evaluating the quality of summaries or short texts.</a:t>
            </a:r>
          </a:p>
          <a:p>
            <a:pPr algn="l">
              <a:buFont typeface="+mj-lt"/>
              <a:buAutoNum type="arabicPeriod"/>
            </a:pPr>
            <a:r>
              <a:rPr lang="en-US" b="1" i="0" dirty="0">
                <a:solidFill>
                  <a:schemeClr val="tx1"/>
                </a:solidFill>
                <a:effectLst/>
                <a:latin typeface="+mn-lt"/>
              </a:rPr>
              <a:t>EM (Entity Matching) Score:</a:t>
            </a:r>
            <a:endParaRPr lang="en-US" b="0" i="0" dirty="0">
              <a:solidFill>
                <a:schemeClr val="tx1"/>
              </a:solidFill>
              <a:effectLst/>
              <a:latin typeface="+mn-lt"/>
            </a:endParaRPr>
          </a:p>
          <a:p>
            <a:pPr marL="457200" lvl="1" algn="l"/>
            <a:r>
              <a:rPr lang="en-US" b="1" i="0" dirty="0">
                <a:solidFill>
                  <a:schemeClr val="tx1"/>
                </a:solidFill>
                <a:effectLst/>
                <a:latin typeface="+mn-lt"/>
              </a:rPr>
              <a:t>Entity Matching Score:</a:t>
            </a:r>
            <a:r>
              <a:rPr lang="en-US" b="0" i="0" dirty="0">
                <a:solidFill>
                  <a:schemeClr val="tx1"/>
                </a:solidFill>
                <a:effectLst/>
                <a:latin typeface="+mn-lt"/>
              </a:rPr>
              <a:t> Measures how well the model identifies and matches entities (names, locations, dates, etc.) in the answer with those in the reference answer.</a:t>
            </a:r>
          </a:p>
          <a:p>
            <a:endParaRPr lang="en-US" dirty="0">
              <a:solidFill>
                <a:schemeClr val="tx1"/>
              </a:solidFill>
              <a:latin typeface="+mn-lt"/>
            </a:endParaRPr>
          </a:p>
        </p:txBody>
      </p:sp>
      <p:sp>
        <p:nvSpPr>
          <p:cNvPr id="3" name="Date Placeholder 2"/>
          <p:cNvSpPr>
            <a:spLocks noGrp="1"/>
          </p:cNvSpPr>
          <p:nvPr>
            <p:ph type="dt" idx="10"/>
          </p:nvPr>
        </p:nvSpPr>
        <p:spPr/>
        <p:txBody>
          <a:bodyPr/>
          <a:lstStyle/>
          <a:p>
            <a:fld id="{CCFD4614-2DE1-4A4F-B9AA-17848EE63AB0}"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0BEB230-56A9-DEBC-F953-77C77414C33C}"/>
              </a:ext>
            </a:extLst>
          </p:cNvPr>
          <p:cNvSpPr>
            <a:spLocks noGrp="1"/>
          </p:cNvSpPr>
          <p:nvPr>
            <p:ph type="dt" idx="10"/>
          </p:nvPr>
        </p:nvSpPr>
        <p:spPr/>
        <p:txBody>
          <a:bodyPr/>
          <a:lstStyle/>
          <a:p>
            <a:fld id="{035A6381-E52B-4798-A646-D5D2C58998FF}" type="datetime1">
              <a:rPr lang="en-US" smtClean="0"/>
              <a:t>1/30/2024</a:t>
            </a:fld>
            <a:endParaRPr lang="en-US"/>
          </a:p>
        </p:txBody>
      </p:sp>
      <p:sp>
        <p:nvSpPr>
          <p:cNvPr id="6" name="Footer Placeholder 5">
            <a:extLst>
              <a:ext uri="{FF2B5EF4-FFF2-40B4-BE49-F238E27FC236}">
                <a16:creationId xmlns:a16="http://schemas.microsoft.com/office/drawing/2014/main" id="{F54584F1-6F7C-01BC-8EE1-A01C7FBA19A8}"/>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D10F9201-D125-7A57-2B9B-CDD970FA8C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a:extLst>
              <a:ext uri="{FF2B5EF4-FFF2-40B4-BE49-F238E27FC236}">
                <a16:creationId xmlns:a16="http://schemas.microsoft.com/office/drawing/2014/main" id="{F133A783-3D87-0A3B-7C16-D894A73729FE}"/>
              </a:ext>
            </a:extLst>
          </p:cNvPr>
          <p:cNvSpPr txBox="1"/>
          <p:nvPr/>
        </p:nvSpPr>
        <p:spPr>
          <a:xfrm>
            <a:off x="1871662" y="102336"/>
            <a:ext cx="5400675" cy="523220"/>
          </a:xfrm>
          <a:prstGeom prst="rect">
            <a:avLst/>
          </a:prstGeom>
          <a:noFill/>
        </p:spPr>
        <p:txBody>
          <a:bodyPr wrap="square" rtlCol="0">
            <a:spAutoFit/>
          </a:bodyPr>
          <a:lstStyle/>
          <a:p>
            <a:r>
              <a:rPr lang="en-IN" sz="2800" dirty="0"/>
              <a:t>           Parameter Formulas</a:t>
            </a: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2F7CFD-38DD-AAD0-0B1C-02285A4FAA03}"/>
                  </a:ext>
                </a:extLst>
              </p:cNvPr>
              <p:cNvSpPr txBox="1"/>
              <p:nvPr/>
            </p:nvSpPr>
            <p:spPr>
              <a:xfrm>
                <a:off x="1221581" y="846640"/>
                <a:ext cx="6807994" cy="3699539"/>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tx1"/>
                    </a:solidFill>
                  </a:rPr>
                  <a:t>Exact match score </a:t>
                </a:r>
                <a:r>
                  <a:rPr lang="en-IN" dirty="0">
                    <a:solidFill>
                      <a:schemeClr val="tx1"/>
                    </a:solidFill>
                  </a:rPr>
                  <a:t>=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𝑁𝑢𝑚𝑏𝑒𝑟</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𝑐𝑜𝑟𝑟𝑒𝑐𝑡</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𝑝𝑟𝑒𝑑𝑖𝑐𝑡𝑖𝑜𝑛𝑠</m:t>
                        </m:r>
                        <m:r>
                          <a:rPr lang="en-IN" b="0" i="1" smtClean="0">
                            <a:solidFill>
                              <a:schemeClr val="tx1"/>
                            </a:solidFill>
                            <a:latin typeface="Cambria Math" panose="02040503050406030204" pitchFamily="18" charset="0"/>
                          </a:rPr>
                          <m:t> </m:t>
                        </m:r>
                      </m:num>
                      <m:den>
                        <m:r>
                          <a:rPr lang="en-IN" b="0" i="1" smtClean="0">
                            <a:solidFill>
                              <a:schemeClr val="tx1"/>
                            </a:solidFill>
                            <a:latin typeface="Cambria Math" panose="02040503050406030204" pitchFamily="18" charset="0"/>
                          </a:rPr>
                          <m:t>𝑇𝑜𝑡𝑎𝑙</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𝑛𝑢𝑚𝑏𝑒𝑟</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𝑝𝑟𝑒𝑑𝑖𝑐𝑡𝑖𝑜𝑛𝑠</m:t>
                        </m:r>
                      </m:den>
                    </m:f>
                  </m:oMath>
                </a14:m>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b="1" dirty="0">
                    <a:solidFill>
                      <a:schemeClr val="tx1"/>
                    </a:solidFill>
                  </a:rPr>
                  <a:t>Precision</a:t>
                </a:r>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𝑇𝑟𝑢𝑒</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𝑃𝑜𝑠𝑖𝑡𝑖𝑣𝑒𝑠</m:t>
                        </m:r>
                        <m:r>
                          <a:rPr lang="en-IN" b="0" i="1" smtClean="0">
                            <a:solidFill>
                              <a:schemeClr val="tx1"/>
                            </a:solidFill>
                            <a:latin typeface="Cambria Math" panose="02040503050406030204" pitchFamily="18" charset="0"/>
                          </a:rPr>
                          <m:t> </m:t>
                        </m:r>
                      </m:num>
                      <m:den>
                        <m:r>
                          <a:rPr lang="en-IN" b="0" i="1" smtClean="0">
                            <a:solidFill>
                              <a:schemeClr val="tx1"/>
                            </a:solidFill>
                            <a:latin typeface="Cambria Math" panose="02040503050406030204" pitchFamily="18" charset="0"/>
                          </a:rPr>
                          <m:t>𝑇𝑟𝑢𝑒</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𝑝𝑜𝑠𝑖𝑡𝑖𝑣𝑒𝑠</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𝑓𝑎𝑙𝑠𝑒</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𝑝𝑜𝑠𝑖𝑡𝑖𝑣𝑒𝑠</m:t>
                        </m:r>
                      </m:den>
                    </m:f>
                  </m:oMath>
                </a14:m>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b="1" dirty="0">
                    <a:solidFill>
                      <a:schemeClr val="tx1"/>
                    </a:solidFill>
                  </a:rPr>
                  <a:t>F1 Score </a:t>
                </a:r>
                <a:r>
                  <a:rPr lang="en-IN" dirty="0">
                    <a:solidFill>
                      <a:schemeClr val="tx1"/>
                    </a:solidFill>
                  </a:rPr>
                  <a:t>= </a:t>
                </a:r>
                <a14:m>
                  <m:oMath xmlns:m="http://schemas.openxmlformats.org/officeDocument/2006/math">
                    <m:r>
                      <a:rPr lang="en-IN" b="0" i="0" smtClean="0">
                        <a:solidFill>
                          <a:schemeClr val="tx1"/>
                        </a:solidFill>
                        <a:latin typeface="Cambria Math" panose="02040503050406030204" pitchFamily="18" charset="0"/>
                      </a:rPr>
                      <m:t>2 </m:t>
                    </m:r>
                    <m:r>
                      <a:rPr lang="en-IN" b="0" i="1" smtClean="0">
                        <a:solidFill>
                          <a:schemeClr val="tx1"/>
                        </a:solidFill>
                        <a:latin typeface="Cambria Math" panose="02040503050406030204" pitchFamily="18" charset="0"/>
                      </a:rPr>
                      <m:t>×</m:t>
                    </m:r>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𝑃𝑟𝑒𝑐𝑖𝑠𝑖𝑜𝑛</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𝑅𝑒𝑐𝑎𝑙𝑙</m:t>
                        </m:r>
                        <m:r>
                          <a:rPr lang="en-IN" b="0" i="1" smtClean="0">
                            <a:solidFill>
                              <a:schemeClr val="tx1"/>
                            </a:solidFill>
                            <a:latin typeface="Cambria Math" panose="02040503050406030204" pitchFamily="18" charset="0"/>
                          </a:rPr>
                          <m:t> </m:t>
                        </m:r>
                      </m:num>
                      <m:den>
                        <m:r>
                          <a:rPr lang="en-IN" b="0" i="1" smtClean="0">
                            <a:solidFill>
                              <a:schemeClr val="tx1"/>
                            </a:solidFill>
                            <a:latin typeface="Cambria Math" panose="02040503050406030204" pitchFamily="18" charset="0"/>
                          </a:rPr>
                          <m:t>𝑃𝑟𝑒𝑐𝑖𝑠𝑖𝑜𝑛</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𝑅𝑒𝑐𝑎𝑙𝑙</m:t>
                        </m:r>
                        <m:r>
                          <a:rPr lang="en-IN" b="0" i="1" smtClean="0">
                            <a:solidFill>
                              <a:schemeClr val="tx1"/>
                            </a:solidFill>
                            <a:latin typeface="Cambria Math" panose="02040503050406030204" pitchFamily="18" charset="0"/>
                          </a:rPr>
                          <m:t> </m:t>
                        </m:r>
                      </m:den>
                    </m:f>
                  </m:oMath>
                </a14:m>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b="1" dirty="0">
                    <a:solidFill>
                      <a:schemeClr val="tx1"/>
                    </a:solidFill>
                  </a:rPr>
                  <a:t>BLEU Score </a:t>
                </a:r>
                <a:r>
                  <a:rPr lang="en-IN" dirty="0">
                    <a:solidFill>
                      <a:schemeClr val="tx1"/>
                    </a:solidFill>
                  </a:rPr>
                  <a:t>= BP × exp(</a:t>
                </a:r>
                <a14:m>
                  <m:oMath xmlns:m="http://schemas.openxmlformats.org/officeDocument/2006/math">
                    <m:nary>
                      <m:naryPr>
                        <m:chr m:val="∑"/>
                        <m:limLoc m:val="subSup"/>
                        <m:ctrlPr>
                          <a:rPr lang="en-IN" i="1" smtClean="0">
                            <a:solidFill>
                              <a:schemeClr val="tx1"/>
                            </a:solidFill>
                            <a:latin typeface="Cambria Math" panose="02040503050406030204" pitchFamily="18" charset="0"/>
                          </a:rPr>
                        </m:ctrlPr>
                      </m:naryPr>
                      <m:sub>
                        <m:r>
                          <m:rPr>
                            <m:brk m:alnAt="25"/>
                          </m:rPr>
                          <a:rPr lang="en-IN" b="0" i="1" smtClean="0">
                            <a:solidFill>
                              <a:schemeClr val="tx1"/>
                            </a:solidFill>
                            <a:latin typeface="Cambria Math" panose="02040503050406030204" pitchFamily="18" charset="0"/>
                          </a:rPr>
                          <m:t>𝑛</m:t>
                        </m:r>
                        <m:r>
                          <a:rPr lang="en-IN" b="0" i="1" smtClean="0">
                            <a:solidFill>
                              <a:schemeClr val="tx1"/>
                            </a:solidFill>
                            <a:latin typeface="Cambria Math" panose="02040503050406030204" pitchFamily="18" charset="0"/>
                          </a:rPr>
                          <m:t>=1</m:t>
                        </m:r>
                      </m:sub>
                      <m:sup>
                        <m:r>
                          <a:rPr lang="en-IN" b="0" i="1" smtClean="0">
                            <a:solidFill>
                              <a:schemeClr val="tx1"/>
                            </a:solidFill>
                            <a:latin typeface="Cambria Math" panose="02040503050406030204" pitchFamily="18" charset="0"/>
                          </a:rPr>
                          <m:t>𝑁</m:t>
                        </m:r>
                      </m:sup>
                      <m:e>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rPr>
                              <m:t>ɯ</m:t>
                            </m:r>
                          </m:e>
                          <m:sub>
                            <m:r>
                              <a:rPr lang="en-IN" b="0" i="1" smtClean="0">
                                <a:solidFill>
                                  <a:schemeClr val="tx1"/>
                                </a:solidFill>
                                <a:latin typeface="Cambria Math" panose="02040503050406030204" pitchFamily="18" charset="0"/>
                              </a:rPr>
                              <m:t>𝑛</m:t>
                            </m:r>
                          </m:sub>
                        </m:sSub>
                        <m:r>
                          <a:rPr lang="en-IN" b="0" i="1" smtClean="0">
                            <a:solidFill>
                              <a:schemeClr val="tx1"/>
                            </a:solidFill>
                            <a:latin typeface="Cambria Math" panose="02040503050406030204" pitchFamily="18" charset="0"/>
                          </a:rPr>
                          <m:t> ×</m:t>
                        </m:r>
                      </m:e>
                    </m:nary>
                    <m:r>
                      <a:rPr lang="en-IN" b="0" i="1" smtClean="0">
                        <a:solidFill>
                          <a:schemeClr val="tx1"/>
                        </a:solidFill>
                        <a:latin typeface="Cambria Math" panose="02040503050406030204" pitchFamily="18" charset="0"/>
                      </a:rPr>
                      <m:t> </m:t>
                    </m:r>
                    <m:r>
                      <m:rPr>
                        <m:sty m:val="p"/>
                      </m:rPr>
                      <a:rPr lang="en-IN" b="0" i="0" smtClean="0">
                        <a:solidFill>
                          <a:schemeClr val="tx1"/>
                        </a:solidFill>
                        <a:latin typeface="Cambria Math" panose="02040503050406030204" pitchFamily="18" charset="0"/>
                      </a:rPr>
                      <m:t>log</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𝑝</m:t>
                        </m:r>
                      </m:e>
                      <m:sub>
                        <m:r>
                          <a:rPr lang="en-IN" b="0" i="1" smtClean="0">
                            <a:solidFill>
                              <a:schemeClr val="tx1"/>
                            </a:solidFill>
                            <a:latin typeface="Cambria Math" panose="02040503050406030204" pitchFamily="18" charset="0"/>
                          </a:rPr>
                          <m:t>𝑛</m:t>
                        </m:r>
                      </m:sub>
                    </m:sSub>
                    <m:r>
                      <a:rPr lang="en-IN" b="0" i="1" smtClean="0">
                        <a:solidFill>
                          <a:schemeClr val="tx1"/>
                        </a:solidFill>
                        <a:latin typeface="Cambria Math" panose="02040503050406030204" pitchFamily="18" charset="0"/>
                      </a:rPr>
                      <m:t>)</m:t>
                    </m:r>
                  </m:oMath>
                </a14:m>
                <a:r>
                  <a:rPr lang="en-IN" dirty="0">
                    <a:solidFill>
                      <a:schemeClr val="tx1"/>
                    </a:solidFill>
                  </a:rPr>
                  <a:t>) </a:t>
                </a:r>
              </a:p>
              <a:p>
                <a:endParaRPr lang="en-IN" dirty="0">
                  <a:solidFill>
                    <a:schemeClr val="tx1"/>
                  </a:solidFill>
                </a:endParaRPr>
              </a:p>
              <a:p>
                <a:r>
                  <a:rPr lang="en-IN" dirty="0">
                    <a:solidFill>
                      <a:schemeClr val="tx1"/>
                    </a:solidFill>
                  </a:rPr>
                  <a:t>            </a:t>
                </a:r>
                <a:r>
                  <a:rPr lang="en-US" b="0" i="0" dirty="0">
                    <a:solidFill>
                      <a:schemeClr val="tx1"/>
                    </a:solidFill>
                    <a:effectLst/>
                    <a:latin typeface="+mn-lt"/>
                  </a:rPr>
                  <a:t>where </a:t>
                </a:r>
                <a:r>
                  <a:rPr lang="en-US" b="1" i="0" dirty="0">
                    <a:solidFill>
                      <a:schemeClr val="tx1"/>
                    </a:solidFill>
                    <a:effectLst/>
                    <a:latin typeface="+mn-lt"/>
                  </a:rPr>
                  <a:t>BP</a:t>
                </a:r>
                <a:r>
                  <a:rPr lang="en-US" b="0" i="0" dirty="0">
                    <a:solidFill>
                      <a:schemeClr val="tx1"/>
                    </a:solidFill>
                    <a:effectLst/>
                    <a:latin typeface="+mn-lt"/>
                  </a:rPr>
                  <a:t> is the brevity penalty, </a:t>
                </a:r>
                <a:r>
                  <a:rPr lang="en-US" b="1" i="1" dirty="0">
                    <a:solidFill>
                      <a:schemeClr val="tx1"/>
                    </a:solidFill>
                    <a:effectLst/>
                    <a:latin typeface="+mn-lt"/>
                  </a:rPr>
                  <a:t>N</a:t>
                </a:r>
                <a:r>
                  <a:rPr lang="en-US" b="0" i="0" dirty="0">
                    <a:solidFill>
                      <a:schemeClr val="tx1"/>
                    </a:solidFill>
                    <a:effectLst/>
                    <a:latin typeface="+mn-lt"/>
                  </a:rPr>
                  <a:t> is the maximum n-gram order,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ɯ</m:t>
                        </m:r>
                      </m:e>
                      <m:sub>
                        <m:r>
                          <a:rPr lang="en-IN" b="1" i="1">
                            <a:solidFill>
                              <a:schemeClr val="tx1"/>
                            </a:solidFill>
                            <a:latin typeface="Cambria Math" panose="02040503050406030204" pitchFamily="18" charset="0"/>
                          </a:rPr>
                          <m:t>𝒏</m:t>
                        </m:r>
                      </m:sub>
                    </m:sSub>
                    <m:r>
                      <a:rPr lang="en-IN" b="1" i="1">
                        <a:solidFill>
                          <a:schemeClr val="tx1"/>
                        </a:solidFill>
                        <a:latin typeface="Cambria Math" panose="02040503050406030204" pitchFamily="18" charset="0"/>
                      </a:rPr>
                      <m:t> </m:t>
                    </m:r>
                  </m:oMath>
                </a14:m>
                <a:r>
                  <a:rPr lang="en-US" b="1" i="0" dirty="0">
                    <a:solidFill>
                      <a:schemeClr val="tx1"/>
                    </a:solidFill>
                    <a:effectLst/>
                    <a:latin typeface="+mn-lt"/>
                  </a:rPr>
                  <a:t> </a:t>
                </a:r>
                <a:r>
                  <a:rPr lang="en-US" b="0" i="0" dirty="0">
                    <a:solidFill>
                      <a:schemeClr val="tx1"/>
                    </a:solidFill>
                    <a:effectLst/>
                    <a:latin typeface="+mn-lt"/>
                  </a:rPr>
                  <a:t>is the weight assigned to n-grams, and </a:t>
                </a:r>
                <a14:m>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𝒑</m:t>
                        </m:r>
                      </m:e>
                      <m:sub>
                        <m:r>
                          <a:rPr lang="en-IN" b="1" i="1" smtClean="0">
                            <a:solidFill>
                              <a:schemeClr val="tx1"/>
                            </a:solidFill>
                            <a:latin typeface="Cambria Math" panose="02040503050406030204" pitchFamily="18" charset="0"/>
                          </a:rPr>
                          <m:t>𝒏</m:t>
                        </m:r>
                      </m:sub>
                    </m:sSub>
                  </m:oMath>
                </a14:m>
                <a:r>
                  <a:rPr lang="en-US" b="1" i="0" dirty="0">
                    <a:solidFill>
                      <a:schemeClr val="tx1"/>
                    </a:solidFill>
                    <a:effectLst/>
                    <a:latin typeface="+mn-lt"/>
                  </a:rPr>
                  <a:t> </a:t>
                </a:r>
                <a:r>
                  <a:rPr lang="en-US" b="0" i="0" dirty="0">
                    <a:solidFill>
                      <a:schemeClr val="tx1"/>
                    </a:solidFill>
                    <a:effectLst/>
                    <a:latin typeface="+mn-lt"/>
                  </a:rPr>
                  <a:t>is the precision of n-grams.</a:t>
                </a:r>
              </a:p>
              <a:p>
                <a:pPr marL="285750" indent="-285750">
                  <a:buFont typeface="Wingdings" panose="05000000000000000000" pitchFamily="2" charset="2"/>
                  <a:buChar char="Ø"/>
                </a:pPr>
                <a:endParaRPr lang="en-US" dirty="0">
                  <a:solidFill>
                    <a:schemeClr val="tx1"/>
                  </a:solidFill>
                  <a:latin typeface="+mn-lt"/>
                </a:endParaRPr>
              </a:p>
              <a:p>
                <a:pPr marL="285750" indent="-285750">
                  <a:buFont typeface="Wingdings" panose="05000000000000000000" pitchFamily="2" charset="2"/>
                  <a:buChar char="Ø"/>
                </a:pPr>
                <a:r>
                  <a:rPr lang="en-US" b="1" dirty="0">
                    <a:solidFill>
                      <a:schemeClr val="tx1"/>
                    </a:solidFill>
                    <a:latin typeface="+mn-lt"/>
                  </a:rPr>
                  <a:t>ROGUE</a:t>
                </a:r>
                <a:r>
                  <a:rPr lang="en-US" dirty="0">
                    <a:solidFill>
                      <a:schemeClr val="tx1"/>
                    </a:solidFill>
                    <a:latin typeface="+mn-lt"/>
                  </a:rPr>
                  <a:t> = </a:t>
                </a:r>
                <a14:m>
                  <m:oMath xmlns:m="http://schemas.openxmlformats.org/officeDocument/2006/math">
                    <m:f>
                      <m:fPr>
                        <m:ctrlPr>
                          <a:rPr lang="en-US"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𝑁𝑜</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𝑜𝑣𝑒𝑟𝑙𝑎𝑝𝑝𝑖𝑛𝑔</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𝑛</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𝑔𝑟𝑎𝑚𝑠</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𝑏𝑒𝑡𝑤𝑒𝑒𝑛</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𝑡h𝑒</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𝑚𝑜𝑑𝑒𝑙</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𝑎𝑛𝑑</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𝑡h𝑒</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𝑟𝑒𝑓𝑒𝑟𝑛𝑒𝑐𝑒</m:t>
                        </m:r>
                      </m:num>
                      <m:den>
                        <m:r>
                          <a:rPr lang="en-IN" b="0" i="1" smtClean="0">
                            <a:solidFill>
                              <a:schemeClr val="tx1"/>
                            </a:solidFill>
                            <a:latin typeface="Cambria Math" panose="02040503050406030204" pitchFamily="18" charset="0"/>
                          </a:rPr>
                          <m:t>𝑇𝑜𝑡𝑎𝑙</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𝑛𝑢𝑚𝑏𝑒𝑟</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𝑛</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𝑔𝑟𝑎𝑚𝑠</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𝑖𝑛</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𝑟𝑒𝑓𝑒𝑟𝑒𝑛𝑐𝑒</m:t>
                        </m:r>
                      </m:den>
                    </m:f>
                  </m:oMath>
                </a14:m>
                <a:endParaRPr lang="en-IN" dirty="0">
                  <a:solidFill>
                    <a:schemeClr val="tx1"/>
                  </a:solidFill>
                  <a:latin typeface="+mn-lt"/>
                </a:endParaRPr>
              </a:p>
              <a:p>
                <a:pPr marL="285750" indent="-285750">
                  <a:buFont typeface="Wingdings" panose="05000000000000000000" pitchFamily="2" charset="2"/>
                  <a:buChar char="Ø"/>
                </a:pPr>
                <a:endParaRPr lang="en-IN" dirty="0">
                  <a:solidFill>
                    <a:schemeClr val="tx1"/>
                  </a:solidFill>
                  <a:latin typeface="+mn-lt"/>
                </a:endParaRPr>
              </a:p>
              <a:p>
                <a:pPr marL="285750" indent="-285750">
                  <a:buFont typeface="Wingdings" panose="05000000000000000000" pitchFamily="2" charset="2"/>
                  <a:buChar char="Ø"/>
                </a:pPr>
                <a:r>
                  <a:rPr lang="en-IN" b="1" dirty="0">
                    <a:solidFill>
                      <a:schemeClr val="tx1"/>
                    </a:solidFill>
                    <a:latin typeface="+mn-lt"/>
                  </a:rPr>
                  <a:t>EM</a:t>
                </a:r>
                <a:r>
                  <a:rPr lang="en-IN" dirty="0">
                    <a:solidFill>
                      <a:schemeClr val="tx1"/>
                    </a:solidFill>
                    <a:latin typeface="+mn-lt"/>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𝑁𝑢𝑚𝑏𝑒𝑟</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𝑐𝑜𝑟𝑟𝑒𝑐𝑡𝑙𝑦</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𝑚𝑎𝑡𝑐h𝑒𝑑</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𝑒𝑛𝑡𝑖𝑡𝑖𝑒𝑠</m:t>
                        </m:r>
                        <m:r>
                          <a:rPr lang="en-IN" b="0" i="1" smtClean="0">
                            <a:solidFill>
                              <a:schemeClr val="tx1"/>
                            </a:solidFill>
                            <a:latin typeface="Cambria Math" panose="02040503050406030204" pitchFamily="18" charset="0"/>
                          </a:rPr>
                          <m:t> </m:t>
                        </m:r>
                      </m:num>
                      <m:den>
                        <m:r>
                          <a:rPr lang="en-IN" b="0" i="1" smtClean="0">
                            <a:solidFill>
                              <a:schemeClr val="tx1"/>
                            </a:solidFill>
                            <a:latin typeface="Cambria Math" panose="02040503050406030204" pitchFamily="18" charset="0"/>
                          </a:rPr>
                          <m:t>𝑇𝑜𝑡𝑎𝑙</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𝑛𝑢𝑚𝑏𝑒𝑟</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𝑜𝑓</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𝑒𝑛𝑡𝑖𝑡𝑖𝑒𝑠</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𝑖𝑛</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𝑟𝑒𝑓𝑒𝑟𝑒𝑛𝑐𝑒</m:t>
                        </m:r>
                      </m:den>
                    </m:f>
                    <m:r>
                      <a:rPr lang="en-IN" b="0" i="1" smtClean="0">
                        <a:solidFill>
                          <a:schemeClr val="tx1"/>
                        </a:solidFill>
                        <a:latin typeface="Cambria Math" panose="02040503050406030204" pitchFamily="18" charset="0"/>
                      </a:rPr>
                      <m:t> </m:t>
                    </m:r>
                  </m:oMath>
                </a14:m>
                <a:endParaRPr lang="en-IN" dirty="0">
                  <a:solidFill>
                    <a:schemeClr val="tx1"/>
                  </a:solidFill>
                  <a:latin typeface="+mn-lt"/>
                </a:endParaRPr>
              </a:p>
            </p:txBody>
          </p:sp>
        </mc:Choice>
        <mc:Fallback xmlns="">
          <p:sp>
            <p:nvSpPr>
              <p:cNvPr id="9" name="TextBox 8">
                <a:extLst>
                  <a:ext uri="{FF2B5EF4-FFF2-40B4-BE49-F238E27FC236}">
                    <a16:creationId xmlns:a16="http://schemas.microsoft.com/office/drawing/2014/main" id="{BA2F7CFD-38DD-AAD0-0B1C-02285A4FAA03}"/>
                  </a:ext>
                </a:extLst>
              </p:cNvPr>
              <p:cNvSpPr txBox="1">
                <a:spLocks noRot="1" noChangeAspect="1" noMove="1" noResize="1" noEditPoints="1" noAdjustHandles="1" noChangeArrowheads="1" noChangeShapeType="1" noTextEdit="1"/>
              </p:cNvSpPr>
              <p:nvPr/>
            </p:nvSpPr>
            <p:spPr>
              <a:xfrm>
                <a:off x="1221581" y="846640"/>
                <a:ext cx="6807994" cy="3699539"/>
              </a:xfrm>
              <a:prstGeom prst="rect">
                <a:avLst/>
              </a:prstGeom>
              <a:blipFill>
                <a:blip r:embed="rId2"/>
                <a:stretch>
                  <a:fillRect l="-269"/>
                </a:stretch>
              </a:blipFill>
            </p:spPr>
            <p:txBody>
              <a:bodyPr/>
              <a:lstStyle/>
              <a:p>
                <a:r>
                  <a:rPr lang="en-IN">
                    <a:noFill/>
                  </a:rPr>
                  <a:t> </a:t>
                </a:r>
              </a:p>
            </p:txBody>
          </p:sp>
        </mc:Fallback>
      </mc:AlternateContent>
    </p:spTree>
    <p:extLst>
      <p:ext uri="{BB962C8B-B14F-4D97-AF65-F5344CB8AC3E}">
        <p14:creationId xmlns:p14="http://schemas.microsoft.com/office/powerpoint/2010/main" val="194152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2" name="Title 1"/>
          <p:cNvSpPr>
            <a:spLocks noGrp="1"/>
          </p:cNvSpPr>
          <p:nvPr>
            <p:ph type="title"/>
          </p:nvPr>
        </p:nvSpPr>
        <p:spPr>
          <a:xfrm>
            <a:off x="1470713" y="394407"/>
            <a:ext cx="6117431" cy="627321"/>
          </a:xfrm>
        </p:spPr>
        <p:txBody>
          <a:bodyPr/>
          <a:lstStyle/>
          <a:p>
            <a:r>
              <a:rPr lang="en-US" sz="2800" dirty="0">
                <a:latin typeface="+mj-lt"/>
              </a:rPr>
              <a:t>Experiment Environment</a:t>
            </a:r>
          </a:p>
        </p:txBody>
      </p:sp>
      <p:sp>
        <p:nvSpPr>
          <p:cNvPr id="5" name="TextBox 4"/>
          <p:cNvSpPr txBox="1"/>
          <p:nvPr/>
        </p:nvSpPr>
        <p:spPr>
          <a:xfrm>
            <a:off x="341934" y="1021728"/>
            <a:ext cx="8518229" cy="738664"/>
          </a:xfrm>
          <a:prstGeom prst="rect">
            <a:avLst/>
          </a:prstGeom>
          <a:noFill/>
        </p:spPr>
        <p:txBody>
          <a:bodyPr wrap="square" rtlCol="0">
            <a:spAutoFit/>
          </a:bodyPr>
          <a:lstStyle/>
          <a:p>
            <a:r>
              <a:rPr lang="en-US" b="1" dirty="0">
                <a:latin typeface="+mn-lt"/>
              </a:rPr>
              <a:t>Tool: </a:t>
            </a:r>
            <a:r>
              <a:rPr lang="en-US" dirty="0" err="1">
                <a:latin typeface="+mn-lt"/>
              </a:rPr>
              <a:t>Jupyter</a:t>
            </a:r>
            <a:r>
              <a:rPr lang="en-US" dirty="0">
                <a:latin typeface="+mn-lt"/>
              </a:rPr>
              <a:t> Notebook</a:t>
            </a:r>
          </a:p>
          <a:p>
            <a:r>
              <a:rPr lang="en-US" b="1" dirty="0">
                <a:latin typeface="+mn-lt"/>
              </a:rPr>
              <a:t>Language: </a:t>
            </a:r>
            <a:r>
              <a:rPr lang="en-US" dirty="0">
                <a:latin typeface="+mn-lt"/>
              </a:rPr>
              <a:t>Python</a:t>
            </a:r>
          </a:p>
          <a:p>
            <a:r>
              <a:rPr lang="en-US" b="1" dirty="0">
                <a:latin typeface="+mn-lt"/>
              </a:rPr>
              <a:t>Dataset: </a:t>
            </a:r>
            <a:r>
              <a:rPr lang="en-US" dirty="0">
                <a:latin typeface="+mn-lt"/>
              </a:rPr>
              <a:t>csv – </a:t>
            </a:r>
            <a:r>
              <a:rPr lang="en-US" dirty="0" err="1">
                <a:latin typeface="+mn-lt"/>
              </a:rPr>
              <a:t>json</a:t>
            </a:r>
            <a:r>
              <a:rPr lang="en-US" dirty="0">
                <a:latin typeface="+mn-lt"/>
              </a:rPr>
              <a:t> line data set</a:t>
            </a:r>
          </a:p>
        </p:txBody>
      </p:sp>
      <p:sp>
        <p:nvSpPr>
          <p:cNvPr id="3" name="Date Placeholder 2"/>
          <p:cNvSpPr>
            <a:spLocks noGrp="1"/>
          </p:cNvSpPr>
          <p:nvPr>
            <p:ph type="dt" idx="10"/>
          </p:nvPr>
        </p:nvSpPr>
        <p:spPr/>
        <p:txBody>
          <a:bodyPr/>
          <a:lstStyle/>
          <a:p>
            <a:fld id="{399C44C4-7196-4A35-8198-AF8560E914F3}"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55A43B43-B9A0-0206-237C-F755FB19FAB1}"/>
              </a:ext>
            </a:extLst>
          </p:cNvPr>
          <p:cNvPicPr>
            <a:picLocks noChangeAspect="1"/>
          </p:cNvPicPr>
          <p:nvPr/>
        </p:nvPicPr>
        <p:blipFill>
          <a:blip r:embed="rId3"/>
          <a:stretch>
            <a:fillRect/>
          </a:stretch>
        </p:blipFill>
        <p:spPr>
          <a:xfrm>
            <a:off x="24676" y="1918640"/>
            <a:ext cx="3014382" cy="2928937"/>
          </a:xfrm>
          <a:prstGeom prst="rect">
            <a:avLst/>
          </a:prstGeom>
        </p:spPr>
      </p:pic>
      <p:pic>
        <p:nvPicPr>
          <p:cNvPr id="9" name="Picture 8">
            <a:extLst>
              <a:ext uri="{FF2B5EF4-FFF2-40B4-BE49-F238E27FC236}">
                <a16:creationId xmlns:a16="http://schemas.microsoft.com/office/drawing/2014/main" id="{922D247C-E79A-03EA-A714-ACF20C221342}"/>
              </a:ext>
            </a:extLst>
          </p:cNvPr>
          <p:cNvPicPr>
            <a:picLocks noChangeAspect="1"/>
          </p:cNvPicPr>
          <p:nvPr/>
        </p:nvPicPr>
        <p:blipFill>
          <a:blip r:embed="rId4"/>
          <a:stretch>
            <a:fillRect/>
          </a:stretch>
        </p:blipFill>
        <p:spPr>
          <a:xfrm>
            <a:off x="5988151" y="1918640"/>
            <a:ext cx="3131173" cy="2928937"/>
          </a:xfrm>
          <a:prstGeom prst="rect">
            <a:avLst/>
          </a:prstGeom>
        </p:spPr>
      </p:pic>
      <p:pic>
        <p:nvPicPr>
          <p:cNvPr id="13" name="Picture 12">
            <a:extLst>
              <a:ext uri="{FF2B5EF4-FFF2-40B4-BE49-F238E27FC236}">
                <a16:creationId xmlns:a16="http://schemas.microsoft.com/office/drawing/2014/main" id="{C4E23360-9867-1CE6-4388-24438230AC0B}"/>
              </a:ext>
            </a:extLst>
          </p:cNvPr>
          <p:cNvPicPr>
            <a:picLocks noChangeAspect="1"/>
          </p:cNvPicPr>
          <p:nvPr/>
        </p:nvPicPr>
        <p:blipFill>
          <a:blip r:embed="rId5"/>
          <a:stretch>
            <a:fillRect/>
          </a:stretch>
        </p:blipFill>
        <p:spPr>
          <a:xfrm>
            <a:off x="3124200" y="1918640"/>
            <a:ext cx="2810458" cy="2928937"/>
          </a:xfrm>
          <a:prstGeom prst="rect">
            <a:avLst/>
          </a:prstGeom>
        </p:spPr>
      </p:pic>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66021" y="207169"/>
            <a:ext cx="6117431" cy="627321"/>
          </a:xfrm>
        </p:spPr>
        <p:txBody>
          <a:bodyPr/>
          <a:lstStyle/>
          <a:p>
            <a:r>
              <a:rPr lang="en-US" sz="2800" dirty="0">
                <a:latin typeface="+mj-lt"/>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546464341"/>
              </p:ext>
            </p:extLst>
          </p:nvPr>
        </p:nvGraphicFramePr>
        <p:xfrm>
          <a:off x="1017141" y="922302"/>
          <a:ext cx="6602859" cy="36982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sz="1400" dirty="0" err="1"/>
                        <a:t>S.No</a:t>
                      </a:r>
                      <a:endParaRPr lang="en-US" sz="1400" dirty="0"/>
                    </a:p>
                  </a:txBody>
                  <a:tcPr/>
                </a:tc>
                <a:tc>
                  <a:txBody>
                    <a:bodyPr/>
                    <a:lstStyle/>
                    <a:p>
                      <a:r>
                        <a:rPr lang="en-US" sz="1400" dirty="0"/>
                        <a:t>Functionality</a:t>
                      </a:r>
                    </a:p>
                  </a:txBody>
                  <a:tcPr/>
                </a:tc>
                <a:tc>
                  <a:txBody>
                    <a:bodyPr/>
                    <a:lstStyle/>
                    <a:p>
                      <a:r>
                        <a:rPr lang="en-US" sz="1400" dirty="0"/>
                        <a:t>Status</a:t>
                      </a:r>
                    </a:p>
                    <a:p>
                      <a:r>
                        <a:rPr lang="en-US" sz="1400" dirty="0"/>
                        <a:t>(Completed /in-progress/Not</a:t>
                      </a:r>
                      <a:r>
                        <a:rPr lang="en-US" sz="1400" baseline="0" dirty="0"/>
                        <a:t> started)</a:t>
                      </a:r>
                      <a:endParaRPr lang="en-US" sz="1400" dirty="0"/>
                    </a:p>
                  </a:txBody>
                  <a:tcPr/>
                </a:tc>
                <a:extLst>
                  <a:ext uri="{0D108BD9-81ED-4DB2-BD59-A6C34878D82A}">
                    <a16:rowId xmlns:a16="http://schemas.microsoft.com/office/drawing/2014/main" val="10000"/>
                  </a:ext>
                </a:extLst>
              </a:tr>
              <a:tr h="370840">
                <a:tc>
                  <a:txBody>
                    <a:bodyPr/>
                    <a:lstStyle/>
                    <a:p>
                      <a:r>
                        <a:rPr lang="en-US" sz="1400" dirty="0"/>
                        <a:t>1</a:t>
                      </a:r>
                    </a:p>
                  </a:txBody>
                  <a:tcPr/>
                </a:tc>
                <a:tc>
                  <a:txBody>
                    <a:bodyPr/>
                    <a:lstStyle/>
                    <a:p>
                      <a:r>
                        <a:rPr lang="en-US" sz="1400" dirty="0"/>
                        <a:t>Pre-processing the data</a:t>
                      </a:r>
                    </a:p>
                  </a:txBody>
                  <a:tcPr/>
                </a:tc>
                <a:tc>
                  <a:txBody>
                    <a:bodyPr/>
                    <a:lstStyle/>
                    <a:p>
                      <a:r>
                        <a:rPr lang="en-US" sz="1400" dirty="0"/>
                        <a:t>Completed </a:t>
                      </a:r>
                    </a:p>
                  </a:txBody>
                  <a:tcPr/>
                </a:tc>
                <a:extLst>
                  <a:ext uri="{0D108BD9-81ED-4DB2-BD59-A6C34878D82A}">
                    <a16:rowId xmlns:a16="http://schemas.microsoft.com/office/drawing/2014/main" val="10001"/>
                  </a:ext>
                </a:extLst>
              </a:tr>
              <a:tr h="370840">
                <a:tc>
                  <a:txBody>
                    <a:bodyPr/>
                    <a:lstStyle/>
                    <a:p>
                      <a:r>
                        <a:rPr lang="en-US" sz="1400" dirty="0"/>
                        <a:t>2</a:t>
                      </a:r>
                    </a:p>
                  </a:txBody>
                  <a:tcPr/>
                </a:tc>
                <a:tc>
                  <a:txBody>
                    <a:bodyPr/>
                    <a:lstStyle/>
                    <a:p>
                      <a:r>
                        <a:rPr lang="en-US" sz="1400" dirty="0" err="1"/>
                        <a:t>Llms</a:t>
                      </a:r>
                      <a:r>
                        <a:rPr lang="en-US" sz="1400" dirty="0"/>
                        <a:t> evaluation </a:t>
                      </a:r>
                    </a:p>
                  </a:txBody>
                  <a:tcPr/>
                </a:tc>
                <a:tc>
                  <a:txBody>
                    <a:bodyPr/>
                    <a:lstStyle/>
                    <a:p>
                      <a:r>
                        <a:rPr lang="en-US" sz="1400" dirty="0"/>
                        <a:t>Completed</a:t>
                      </a:r>
                    </a:p>
                  </a:txBody>
                  <a:tcPr/>
                </a:tc>
                <a:extLst>
                  <a:ext uri="{0D108BD9-81ED-4DB2-BD59-A6C34878D82A}">
                    <a16:rowId xmlns:a16="http://schemas.microsoft.com/office/drawing/2014/main" val="10002"/>
                  </a:ext>
                </a:extLst>
              </a:tr>
              <a:tr h="370840">
                <a:tc>
                  <a:txBody>
                    <a:bodyPr/>
                    <a:lstStyle/>
                    <a:p>
                      <a:r>
                        <a:rPr lang="en-US" sz="1400" dirty="0"/>
                        <a:t>3</a:t>
                      </a:r>
                    </a:p>
                  </a:txBody>
                  <a:tcPr/>
                </a:tc>
                <a:tc>
                  <a:txBody>
                    <a:bodyPr/>
                    <a:lstStyle/>
                    <a:p>
                      <a:r>
                        <a:rPr lang="en-US" sz="1400" dirty="0"/>
                        <a:t>Structuring the </a:t>
                      </a:r>
                      <a:r>
                        <a:rPr lang="en-US" sz="1400" dirty="0" err="1"/>
                        <a:t>llms</a:t>
                      </a:r>
                      <a:r>
                        <a:rPr lang="en-US" sz="1400" dirty="0"/>
                        <a:t> for retrieval of data</a:t>
                      </a:r>
                    </a:p>
                  </a:txBody>
                  <a:tcPr/>
                </a:tc>
                <a:tc>
                  <a:txBody>
                    <a:bodyPr/>
                    <a:lstStyle/>
                    <a:p>
                      <a:r>
                        <a:rPr lang="en-US" sz="1400" dirty="0"/>
                        <a:t>Completed</a:t>
                      </a:r>
                    </a:p>
                  </a:txBody>
                  <a:tcPr/>
                </a:tc>
                <a:extLst>
                  <a:ext uri="{0D108BD9-81ED-4DB2-BD59-A6C34878D82A}">
                    <a16:rowId xmlns:a16="http://schemas.microsoft.com/office/drawing/2014/main" val="10003"/>
                  </a:ext>
                </a:extLst>
              </a:tr>
              <a:tr h="370840">
                <a:tc>
                  <a:txBody>
                    <a:bodyPr/>
                    <a:lstStyle/>
                    <a:p>
                      <a:r>
                        <a:rPr lang="en-US" sz="1400" dirty="0"/>
                        <a:t>4</a:t>
                      </a:r>
                    </a:p>
                  </a:txBody>
                  <a:tcPr/>
                </a:tc>
                <a:tc>
                  <a:txBody>
                    <a:bodyPr/>
                    <a:lstStyle/>
                    <a:p>
                      <a:r>
                        <a:rPr lang="en-US" sz="1400" dirty="0"/>
                        <a:t>Data structuring according to user needs</a:t>
                      </a:r>
                    </a:p>
                  </a:txBody>
                  <a:tcPr/>
                </a:tc>
                <a:tc>
                  <a:txBody>
                    <a:bodyPr/>
                    <a:lstStyle/>
                    <a:p>
                      <a:r>
                        <a:rPr lang="en-US" sz="1400" dirty="0"/>
                        <a:t>Completed</a:t>
                      </a:r>
                    </a:p>
                  </a:txBody>
                  <a:tcPr/>
                </a:tc>
                <a:extLst>
                  <a:ext uri="{0D108BD9-81ED-4DB2-BD59-A6C34878D82A}">
                    <a16:rowId xmlns:a16="http://schemas.microsoft.com/office/drawing/2014/main" val="10004"/>
                  </a:ext>
                </a:extLst>
              </a:tr>
              <a:tr h="370840">
                <a:tc>
                  <a:txBody>
                    <a:bodyPr/>
                    <a:lstStyle/>
                    <a:p>
                      <a:r>
                        <a:rPr lang="en-US" sz="1400" dirty="0"/>
                        <a:t>5</a:t>
                      </a:r>
                    </a:p>
                  </a:txBody>
                  <a:tcPr/>
                </a:tc>
                <a:tc>
                  <a:txBody>
                    <a:bodyPr/>
                    <a:lstStyle/>
                    <a:p>
                      <a:r>
                        <a:rPr lang="en-US" sz="1400" dirty="0"/>
                        <a:t>Preparing dataset</a:t>
                      </a:r>
                    </a:p>
                  </a:txBody>
                  <a:tcPr/>
                </a:tc>
                <a:tc>
                  <a:txBody>
                    <a:bodyPr/>
                    <a:lstStyle/>
                    <a:p>
                      <a:r>
                        <a:rPr lang="en-US" sz="1400" dirty="0"/>
                        <a:t>In process</a:t>
                      </a:r>
                    </a:p>
                  </a:txBody>
                  <a:tcPr/>
                </a:tc>
                <a:extLst>
                  <a:ext uri="{0D108BD9-81ED-4DB2-BD59-A6C34878D82A}">
                    <a16:rowId xmlns:a16="http://schemas.microsoft.com/office/drawing/2014/main" val="750997169"/>
                  </a:ext>
                </a:extLst>
              </a:tr>
              <a:tr h="370840">
                <a:tc>
                  <a:txBody>
                    <a:bodyPr/>
                    <a:lstStyle/>
                    <a:p>
                      <a:r>
                        <a:rPr lang="en-US" sz="1400" dirty="0"/>
                        <a:t>6</a:t>
                      </a:r>
                    </a:p>
                  </a:txBody>
                  <a:tcPr/>
                </a:tc>
                <a:tc>
                  <a:txBody>
                    <a:bodyPr/>
                    <a:lstStyle/>
                    <a:p>
                      <a:r>
                        <a:rPr lang="en-US" sz="1400" dirty="0"/>
                        <a:t>Finetuning the AI model</a:t>
                      </a:r>
                    </a:p>
                  </a:txBody>
                  <a:tcPr/>
                </a:tc>
                <a:tc>
                  <a:txBody>
                    <a:bodyPr/>
                    <a:lstStyle/>
                    <a:p>
                      <a:r>
                        <a:rPr lang="en-US" sz="1400" dirty="0"/>
                        <a:t>Not-started </a:t>
                      </a:r>
                    </a:p>
                  </a:txBody>
                  <a:tcPr/>
                </a:tc>
                <a:extLst>
                  <a:ext uri="{0D108BD9-81ED-4DB2-BD59-A6C34878D82A}">
                    <a16:rowId xmlns:a16="http://schemas.microsoft.com/office/drawing/2014/main" val="941090503"/>
                  </a:ext>
                </a:extLst>
              </a:tr>
              <a:tr h="370840">
                <a:tc>
                  <a:txBody>
                    <a:bodyPr/>
                    <a:lstStyle/>
                    <a:p>
                      <a:r>
                        <a:rPr lang="en-US" sz="1400" dirty="0"/>
                        <a:t>7</a:t>
                      </a:r>
                    </a:p>
                  </a:txBody>
                  <a:tcPr/>
                </a:tc>
                <a:tc>
                  <a:txBody>
                    <a:bodyPr/>
                    <a:lstStyle/>
                    <a:p>
                      <a:r>
                        <a:rPr lang="en-US" sz="1400" dirty="0"/>
                        <a:t>Interface preparation</a:t>
                      </a:r>
                    </a:p>
                  </a:txBody>
                  <a:tcPr/>
                </a:tc>
                <a:tc>
                  <a:txBody>
                    <a:bodyPr/>
                    <a:lstStyle/>
                    <a:p>
                      <a:r>
                        <a:rPr lang="en-US" sz="1400" dirty="0"/>
                        <a:t>Not –started</a:t>
                      </a:r>
                    </a:p>
                  </a:txBody>
                  <a:tcPr/>
                </a:tc>
                <a:extLst>
                  <a:ext uri="{0D108BD9-81ED-4DB2-BD59-A6C34878D82A}">
                    <a16:rowId xmlns:a16="http://schemas.microsoft.com/office/drawing/2014/main" val="3313308739"/>
                  </a:ext>
                </a:extLst>
              </a:tr>
              <a:tr h="370840">
                <a:tc>
                  <a:txBody>
                    <a:bodyPr/>
                    <a:lstStyle/>
                    <a:p>
                      <a:r>
                        <a:rPr lang="en-US" sz="1400" dirty="0"/>
                        <a:t>8</a:t>
                      </a:r>
                    </a:p>
                  </a:txBody>
                  <a:tcPr/>
                </a:tc>
                <a:tc>
                  <a:txBody>
                    <a:bodyPr/>
                    <a:lstStyle/>
                    <a:p>
                      <a:r>
                        <a:rPr lang="en-US" sz="1400" dirty="0"/>
                        <a:t>Backend integration to the mode</a:t>
                      </a:r>
                    </a:p>
                  </a:txBody>
                  <a:tcPr/>
                </a:tc>
                <a:tc>
                  <a:txBody>
                    <a:bodyPr/>
                    <a:lstStyle/>
                    <a:p>
                      <a:r>
                        <a:rPr lang="en-US" sz="1400" dirty="0"/>
                        <a:t>Not - started</a:t>
                      </a:r>
                    </a:p>
                  </a:txBody>
                  <a:tcPr/>
                </a:tc>
                <a:extLst>
                  <a:ext uri="{0D108BD9-81ED-4DB2-BD59-A6C34878D82A}">
                    <a16:rowId xmlns:a16="http://schemas.microsoft.com/office/drawing/2014/main" val="1886624228"/>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90540" y="185118"/>
            <a:ext cx="6117431" cy="627321"/>
          </a:xfrm>
        </p:spPr>
        <p:txBody>
          <a:bodyPr/>
          <a:lstStyle/>
          <a:p>
            <a:r>
              <a:rPr lang="en-US" sz="2800" dirty="0">
                <a:latin typeface="+mj-lt"/>
              </a:rPr>
              <a:t>References</a:t>
            </a:r>
          </a:p>
        </p:txBody>
      </p:sp>
      <p:sp>
        <p:nvSpPr>
          <p:cNvPr id="3" name="Date Placeholder 2"/>
          <p:cNvSpPr>
            <a:spLocks noGrp="1"/>
          </p:cNvSpPr>
          <p:nvPr>
            <p:ph type="dt" idx="10"/>
          </p:nvPr>
        </p:nvSpPr>
        <p:spPr/>
        <p:txBody>
          <a:bodyPr/>
          <a:lstStyle/>
          <a:p>
            <a:fld id="{12207A7C-368F-4547-A3CE-44F55C3CEA6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69031AD-DB99-C7C9-9982-56A474D0ACB1}"/>
              </a:ext>
            </a:extLst>
          </p:cNvPr>
          <p:cNvSpPr txBox="1"/>
          <p:nvPr/>
        </p:nvSpPr>
        <p:spPr>
          <a:xfrm>
            <a:off x="899155" y="950904"/>
            <a:ext cx="750020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Rohan Kumar, </a:t>
            </a:r>
            <a:r>
              <a:rPr lang="en-US" dirty="0" err="1"/>
              <a:t>Youngmin</a:t>
            </a:r>
            <a:r>
              <a:rPr lang="en-US" dirty="0"/>
              <a:t> Kim, Sunitha Ravi, KnowledgeNLP-KDD’23, August 07, 2023, Long Beach, CA</a:t>
            </a:r>
          </a:p>
          <a:p>
            <a:endParaRPr lang="en-US" dirty="0"/>
          </a:p>
          <a:p>
            <a:r>
              <a:rPr lang="en-US" dirty="0"/>
              <a:t>[2] Shivani G. Aithal · Abishek B. Rao · Sanjay Singh Accepted: 11 March 2021 / Published online: 7 April 2021 © The Author(s) 2021</a:t>
            </a:r>
          </a:p>
          <a:p>
            <a:endParaRPr lang="en-US" dirty="0"/>
          </a:p>
          <a:p>
            <a:r>
              <a:rPr lang="en-US" dirty="0"/>
              <a:t>[3] </a:t>
            </a:r>
            <a:r>
              <a:rPr lang="en-US" dirty="0" err="1"/>
              <a:t>Ms</a:t>
            </a:r>
            <a:r>
              <a:rPr lang="en-US" dirty="0"/>
              <a:t> Khusbhu </a:t>
            </a:r>
            <a:r>
              <a:rPr lang="en-US" dirty="0" err="1"/>
              <a:t>Khandait</a:t>
            </a:r>
            <a:r>
              <a:rPr lang="en-US" dirty="0"/>
              <a:t> , Dr S </a:t>
            </a:r>
            <a:r>
              <a:rPr lang="en-US" dirty="0" err="1"/>
              <a:t>S</a:t>
            </a:r>
            <a:r>
              <a:rPr lang="en-US" dirty="0"/>
              <a:t> Bhura , Dr S </a:t>
            </a:r>
            <a:r>
              <a:rPr lang="en-US" dirty="0" err="1"/>
              <a:t>S</a:t>
            </a:r>
            <a:r>
              <a:rPr lang="en-US" dirty="0"/>
              <a:t> </a:t>
            </a:r>
            <a:r>
              <a:rPr lang="en-US" dirty="0" err="1"/>
              <a:t>Asole</a:t>
            </a:r>
            <a:r>
              <a:rPr lang="en-US" dirty="0"/>
              <a:t> et al./ Indian Journal of Computer Science and Engineering(IJCSE)</a:t>
            </a:r>
          </a:p>
          <a:p>
            <a:endParaRPr lang="en-US" dirty="0"/>
          </a:p>
          <a:p>
            <a:r>
              <a:rPr lang="en-US" dirty="0"/>
              <a:t>[4] Nithya M , </a:t>
            </a:r>
            <a:r>
              <a:rPr lang="en-US" dirty="0" err="1"/>
              <a:t>Madavaraj</a:t>
            </a:r>
            <a:r>
              <a:rPr lang="en-US" dirty="0"/>
              <a:t> B, Sanjeev Pranesh B, </a:t>
            </a:r>
            <a:r>
              <a:rPr lang="en-US" dirty="0" err="1"/>
              <a:t>Kruthikaran</a:t>
            </a:r>
            <a:r>
              <a:rPr lang="en-US" dirty="0"/>
              <a:t> V, Volume 7, Issue 10, October – 2022 International Journal of Innovative Science and Research Technology</a:t>
            </a:r>
          </a:p>
          <a:p>
            <a:endParaRPr lang="en-US" dirty="0"/>
          </a:p>
          <a:p>
            <a:r>
              <a:rPr lang="en-US" dirty="0"/>
              <a:t>[5] Puneeth </a:t>
            </a:r>
            <a:r>
              <a:rPr lang="en-US" dirty="0" err="1"/>
              <a:t>Thotad</a:t>
            </a:r>
            <a:r>
              <a:rPr lang="en-US" dirty="0"/>
              <a:t> , Shanta </a:t>
            </a:r>
            <a:r>
              <a:rPr lang="en-US" dirty="0" err="1"/>
              <a:t>Kallur</a:t>
            </a:r>
            <a:r>
              <a:rPr lang="en-US" dirty="0"/>
              <a:t> , Sukanya </a:t>
            </a:r>
            <a:r>
              <a:rPr lang="en-US" dirty="0" err="1"/>
              <a:t>Amminabhavi</a:t>
            </a:r>
            <a:r>
              <a:rPr lang="en-US" dirty="0"/>
              <a:t> , Journal of Pharmaceutical Negative Results ¦ Volume 13 ¦ </a:t>
            </a:r>
          </a:p>
          <a:p>
            <a:r>
              <a:rPr lang="en-US" dirty="0"/>
              <a:t>Special Issue 10 ¦ 2022</a:t>
            </a:r>
          </a:p>
          <a:p>
            <a:pPr algn="l"/>
            <a:endParaRPr lang="en-US" dirty="0"/>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893090" y="2079491"/>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mc:AlternateContent xmlns:mc="http://schemas.openxmlformats.org/markup-compatibility/2006">
        <mc:Choice xmlns:am3d="http://schemas.microsoft.com/office/drawing/2017/model3d" Requires="am3d">
          <p:graphicFrame>
            <p:nvGraphicFramePr>
              <p:cNvPr id="5" name="3D Model 4" descr="Happy Face">
                <a:extLst>
                  <a:ext uri="{FF2B5EF4-FFF2-40B4-BE49-F238E27FC236}">
                    <a16:creationId xmlns:a16="http://schemas.microsoft.com/office/drawing/2014/main" id="{7D8EDECF-6341-1207-2CB6-F5BD77EBF4BD}"/>
                  </a:ext>
                </a:extLst>
              </p:cNvPr>
              <p:cNvGraphicFramePr>
                <a:graphicFrameLocks noChangeAspect="1"/>
              </p:cNvGraphicFramePr>
              <p:nvPr>
                <p:extLst>
                  <p:ext uri="{D42A27DB-BD31-4B8C-83A1-F6EECF244321}">
                    <p14:modId xmlns:p14="http://schemas.microsoft.com/office/powerpoint/2010/main" val="673699944"/>
                  </p:ext>
                </p:extLst>
              </p:nvPr>
            </p:nvGraphicFramePr>
            <p:xfrm>
              <a:off x="784905" y="1256430"/>
              <a:ext cx="2216370" cy="2273444"/>
            </p:xfrm>
            <a:graphic>
              <a:graphicData uri="http://schemas.microsoft.com/office/drawing/2017/model3d">
                <am3d:model3d r:embed="rId3">
                  <am3d:spPr>
                    <a:xfrm>
                      <a:off x="0" y="0"/>
                      <a:ext cx="2216370" cy="2273444"/>
                    </a:xfrm>
                    <a:prstGeom prst="rect">
                      <a:avLst/>
                    </a:prstGeom>
                  </am3d:spPr>
                  <am3d:camera>
                    <am3d:pos x="0" y="0" z="81154469"/>
                    <am3d:up dx="0" dy="36000000" dz="0"/>
                    <am3d:lookAt x="0" y="0" z="0"/>
                    <am3d:perspective fov="2700000"/>
                  </am3d:camera>
                  <am3d:trans>
                    <am3d:meterPerModelUnit n="61035753" d="1000000"/>
                    <am3d:preTrans dx="285" dy="0" dz="997314"/>
                    <am3d:scale>
                      <am3d:sx n="1000000" d="1000000"/>
                      <am3d:sy n="1000000" d="1000000"/>
                      <am3d:sz n="1000000" d="1000000"/>
                    </am3d:scale>
                    <am3d:rot ax="20400000"/>
                    <am3d:postTrans dx="0" dy="0" dz="0"/>
                  </am3d:trans>
                  <am3d:raster rName="Office3DRenderer" rVer="16.0.8326">
                    <am3d:blip r:embed="rId4"/>
                  </am3d:raster>
                  <am3d:objViewport viewportSz="396663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Happy Face">
                <a:extLst>
                  <a:ext uri="{FF2B5EF4-FFF2-40B4-BE49-F238E27FC236}">
                    <a16:creationId xmlns:a16="http://schemas.microsoft.com/office/drawing/2014/main" id="{7D8EDECF-6341-1207-2CB6-F5BD77EBF4BD}"/>
                  </a:ext>
                </a:extLst>
              </p:cNvPr>
              <p:cNvPicPr>
                <a:picLocks noGrp="1" noRot="1" noChangeAspect="1" noMove="1" noResize="1" noEditPoints="1" noAdjustHandles="1" noChangeArrowheads="1" noChangeShapeType="1" noCrop="1"/>
              </p:cNvPicPr>
              <p:nvPr/>
            </p:nvPicPr>
            <p:blipFill>
              <a:blip r:embed="rId4"/>
              <a:stretch>
                <a:fillRect/>
              </a:stretch>
            </p:blipFill>
            <p:spPr>
              <a:xfrm>
                <a:off x="784905" y="1256430"/>
                <a:ext cx="2216370" cy="2273444"/>
              </a:xfrm>
              <a:prstGeom prst="rect">
                <a:avLst/>
              </a:prstGeom>
            </p:spPr>
          </p:pic>
        </mc:Fallback>
      </mc:AlternateContent>
    </p:spTree>
    <p:extLst>
      <p:ext uri="{BB962C8B-B14F-4D97-AF65-F5344CB8AC3E}">
        <p14:creationId xmlns:p14="http://schemas.microsoft.com/office/powerpoint/2010/main" val="376277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mph" presetSubtype="2" fill="hold" nodeType="afterEffect">
                                  <p:stCondLst>
                                    <p:cond delay="0"/>
                                  </p:stCondLst>
                                  <p:childTnLst>
                                    <p:anim calcmode="lin" valueType="num">
                                      <p:cBhvr additive="sum">
                                        <p:cTn id="6" dur="6000" fill="hold"/>
                                        <p:tgtEl>
                                          <p:spTgt spid="5"/>
                                        </p:tgtEl>
                                        <p:attrNameLst>
                                          <p:attrName>3d.object.rotation.y</p:attrName>
                                        </p:attrNameLst>
                                      </p:cBhvr>
                                      <p:tavLst>
                                        <p:tav tm="0">
                                          <p:val>
                                            <p:fltVal val="0"/>
                                          </p:val>
                                        </p:tav>
                                        <p:tav tm="1120">
                                          <p:val>
                                            <p:fltVal val="-0.0012"/>
                                          </p:val>
                                        </p:tav>
                                        <p:tav tm="2250">
                                          <p:val>
                                            <p:fltVal val="-0.0098"/>
                                          </p:val>
                                        </p:tav>
                                        <p:tav tm="3370">
                                          <p:val>
                                            <p:fltVal val="-0.033"/>
                                          </p:val>
                                        </p:tav>
                                        <p:tav tm="4490">
                                          <p:val>
                                            <p:fltVal val="-0.0789"/>
                                          </p:val>
                                        </p:tav>
                                        <p:tav tm="5620">
                                          <p:val>
                                            <p:fltVal val="-0.1548"/>
                                          </p:val>
                                        </p:tav>
                                        <p:tav tm="6740">
                                          <p:val>
                                            <p:fltVal val="-0.267"/>
                                          </p:val>
                                        </p:tav>
                                        <p:tav tm="7870">
                                          <p:val>
                                            <p:fltVal val="-0.4235"/>
                                          </p:val>
                                        </p:tav>
                                        <p:tav tm="8990">
                                          <p:val>
                                            <p:fltVal val="-0.6337"/>
                                          </p:val>
                                        </p:tav>
                                        <p:tav tm="10110">
                                          <p:val>
                                            <p:fltVal val="-0.9013"/>
                                          </p:val>
                                        </p:tav>
                                        <p:tav tm="11240">
                                          <p:val>
                                            <p:fltVal val="-1.2353"/>
                                          </p:val>
                                        </p:tav>
                                        <p:tav tm="12360">
                                          <p:val>
                                            <p:fltVal val="-1.647"/>
                                          </p:val>
                                        </p:tav>
                                        <p:tav tm="13480">
                                          <p:val>
                                            <p:fltVal val="-2.0869"/>
                                          </p:val>
                                        </p:tav>
                                        <p:tav tm="14610">
                                          <p:val>
                                            <p:fltVal val="-2.4538"/>
                                          </p:val>
                                        </p:tav>
                                        <p:tav tm="15730">
                                          <p:val>
                                            <p:fltVal val="-2.7534"/>
                                          </p:val>
                                        </p:tav>
                                        <p:tav tm="16850">
                                          <p:val>
                                            <p:fltVal val="-2.9876"/>
                                          </p:val>
                                        </p:tav>
                                        <p:tav tm="17980">
                                          <p:val>
                                            <p:fltVal val="-3.1669"/>
                                          </p:val>
                                        </p:tav>
                                        <p:tav tm="19100">
                                          <p:val>
                                            <p:fltVal val="-3.2996"/>
                                          </p:val>
                                        </p:tav>
                                        <p:tav tm="20220">
                                          <p:val>
                                            <p:fltVal val="-3.3906"/>
                                          </p:val>
                                        </p:tav>
                                        <p:tav tm="21350">
                                          <p:val>
                                            <p:fltVal val="-3.4488"/>
                                          </p:val>
                                        </p:tav>
                                        <p:tav tm="22470">
                                          <p:val>
                                            <p:fltVal val="-3.4815"/>
                                          </p:val>
                                        </p:tav>
                                        <p:tav tm="23600">
                                          <p:val>
                                            <p:fltVal val="-3.4961"/>
                                          </p:val>
                                        </p:tav>
                                        <p:tav tm="24720">
                                          <p:val>
                                            <p:fltVal val="-3.4998"/>
                                          </p:val>
                                        </p:tav>
                                        <p:tav tm="25840">
                                          <p:val>
                                            <p:fltVal val="-3.0301"/>
                                          </p:val>
                                        </p:tav>
                                        <p:tav tm="26970">
                                          <p:val>
                                            <p:fltVal val="-0.9661"/>
                                          </p:val>
                                        </p:tav>
                                        <p:tav tm="28090">
                                          <p:val>
                                            <p:fltVal val="2.1525"/>
                                          </p:val>
                                        </p:tav>
                                        <p:tav tm="29210">
                                          <p:val>
                                            <p:fltVal val="6.1215"/>
                                          </p:val>
                                        </p:tav>
                                        <p:tav tm="30340">
                                          <p:val>
                                            <p:fltVal val="10.8322"/>
                                          </p:val>
                                        </p:tav>
                                        <p:tav tm="31460">
                                          <p:val>
                                            <p:fltVal val="16.2132"/>
                                          </p:val>
                                        </p:tav>
                                        <p:tav tm="32580">
                                          <p:val>
                                            <p:fltVal val="22.2128"/>
                                          </p:val>
                                        </p:tav>
                                        <p:tav tm="33710">
                                          <p:val>
                                            <p:fltVal val="28.7297"/>
                                          </p:val>
                                        </p:tav>
                                        <p:tav tm="34830">
                                          <p:val>
                                            <p:fltVal val="35.8493"/>
                                          </p:val>
                                        </p:tav>
                                        <p:tav tm="35960">
                                          <p:val>
                                            <p:fltVal val="43.4888"/>
                                          </p:val>
                                        </p:tav>
                                        <p:tav tm="37080">
                                          <p:val>
                                            <p:fltVal val="51.6257"/>
                                          </p:val>
                                        </p:tav>
                                        <p:tav tm="38200">
                                          <p:val>
                                            <p:fltVal val="60.2402"/>
                                          </p:val>
                                        </p:tav>
                                        <p:tav tm="39330">
                                          <p:val>
                                            <p:fltVal val="69.3155"/>
                                          </p:val>
                                        </p:tav>
                                        <p:tav tm="40450">
                                          <p:val>
                                            <p:fltVal val="78.8364"/>
                                          </p:val>
                                        </p:tav>
                                        <p:tav tm="41570">
                                          <p:val>
                                            <p:fltVal val="88.6987"/>
                                          </p:val>
                                        </p:tav>
                                        <p:tav tm="42700">
                                          <p:val>
                                            <p:fltVal val="99.0679"/>
                                          </p:val>
                                        </p:tav>
                                        <p:tav tm="43820">
                                          <p:val>
                                            <p:fltVal val="109.8461"/>
                                          </p:val>
                                        </p:tav>
                                        <p:tav tm="44940">
                                          <p:val>
                                            <p:fltVal val="121.0232"/>
                                          </p:val>
                                        </p:tav>
                                        <p:tav tm="46070">
                                          <p:val>
                                            <p:fltVal val="132.5899"/>
                                          </p:val>
                                        </p:tav>
                                        <p:tav tm="47190">
                                          <p:val>
                                            <p:fltVal val="144.5376"/>
                                          </p:val>
                                        </p:tav>
                                        <p:tav tm="48310">
                                          <p:val>
                                            <p:fltVal val="156.85851"/>
                                          </p:val>
                                        </p:tav>
                                        <p:tav tm="49440">
                                          <p:val>
                                            <p:fltVal val="169.43021"/>
                                          </p:val>
                                        </p:tav>
                                        <p:tav tm="50560">
                                          <p:val>
                                            <p:fltVal val="182.34309"/>
                                          </p:val>
                                        </p:tav>
                                        <p:tav tm="51690">
                                          <p:val>
                                            <p:fltVal val="195.1411"/>
                                          </p:val>
                                        </p:tav>
                                        <p:tav tm="52810">
                                          <p:val>
                                            <p:fltVal val="207.6945"/>
                                          </p:val>
                                        </p:tav>
                                        <p:tav tm="53930">
                                          <p:val>
                                            <p:fltVal val="219.77251"/>
                                          </p:val>
                                        </p:tav>
                                        <p:tav tm="55060">
                                          <p:val>
                                            <p:fltVal val="231.4814"/>
                                          </p:val>
                                        </p:tav>
                                        <p:tav tm="56180">
                                          <p:val>
                                            <p:fltVal val="242.91341"/>
                                          </p:val>
                                        </p:tav>
                                        <p:tav tm="57300">
                                          <p:val>
                                            <p:fltVal val="253.8558"/>
                                          </p:val>
                                        </p:tav>
                                        <p:tav tm="58430">
                                          <p:val>
                                            <p:fltVal val="264.40329"/>
                                          </p:val>
                                        </p:tav>
                                        <p:tav tm="59550">
                                          <p:val>
                                            <p:fltVal val="274.63501"/>
                                          </p:val>
                                        </p:tav>
                                        <p:tav tm="60670">
                                          <p:val>
                                            <p:fltVal val="284.35721"/>
                                          </p:val>
                                        </p:tav>
                                        <p:tav tm="61800">
                                          <p:val>
                                            <p:fltVal val="293.6507"/>
                                          </p:val>
                                        </p:tav>
                                        <p:tav tm="62920">
                                          <p:val>
                                            <p:fltVal val="302.57959"/>
                                          </p:val>
                                        </p:tav>
                                        <p:tav tm="64040">
                                          <p:val>
                                            <p:fltVal val="310.96921"/>
                                          </p:val>
                                        </p:tav>
                                        <p:tav tm="65170">
                                          <p:val>
                                            <p:fltVal val="318.88379"/>
                                          </p:val>
                                        </p:tav>
                                        <p:tav tm="66290">
                                          <p:val>
                                            <p:fltVal val="326.36801"/>
                                          </p:val>
                                        </p:tav>
                                        <p:tav tm="67420">
                                          <p:val>
                                            <p:fltVal val="333.26511"/>
                                          </p:val>
                                        </p:tav>
                                        <p:tav tm="68540">
                                          <p:val>
                                            <p:fltVal val="339.6712"/>
                                          </p:val>
                                        </p:tav>
                                        <p:tav tm="69660">
                                          <p:val>
                                            <p:fltVal val="345.43851"/>
                                          </p:val>
                                        </p:tav>
                                        <p:tav tm="70790">
                                          <p:val>
                                            <p:fltVal val="350.58469"/>
                                          </p:val>
                                        </p:tav>
                                        <p:tav tm="71910">
                                          <p:val>
                                            <p:fltVal val="355.09189"/>
                                          </p:val>
                                        </p:tav>
                                        <p:tav tm="73030">
                                          <p:val>
                                            <p:fltVal val="358.80179"/>
                                          </p:val>
                                        </p:tav>
                                        <p:tav tm="74160">
                                          <p:val>
                                            <p:fltVal val="361.63531"/>
                                          </p:val>
                                        </p:tav>
                                        <p:tav tm="75280">
                                          <p:val>
                                            <p:fltVal val="363.345"/>
                                          </p:val>
                                        </p:tav>
                                        <p:tav tm="76400">
                                          <p:val>
                                            <p:fltVal val="363.4978"/>
                                          </p:val>
                                        </p:tav>
                                        <p:tav tm="77530">
                                          <p:val>
                                            <p:fltVal val="363.47061"/>
                                          </p:val>
                                        </p:tav>
                                        <p:tav tm="78650">
                                          <p:val>
                                            <p:fltVal val="363.38339"/>
                                          </p:val>
                                        </p:tav>
                                        <p:tav tm="79780">
                                          <p:val>
                                            <p:fltVal val="363.20349"/>
                                          </p:val>
                                        </p:tav>
                                        <p:tav tm="80900">
                                          <p:val>
                                            <p:fltVal val="362.8963"/>
                                          </p:val>
                                        </p:tav>
                                        <p:tav tm="82020">
                                          <p:val>
                                            <p:fltVal val="362.4227"/>
                                          </p:val>
                                        </p:tav>
                                        <p:tav tm="83150">
                                          <p:val>
                                            <p:fltVal val="361.7569"/>
                                          </p:val>
                                        </p:tav>
                                        <p:tav tm="84270">
                                          <p:val>
                                            <p:fltVal val="361.0874"/>
                                          </p:val>
                                        </p:tav>
                                        <p:tav tm="85390">
                                          <p:val>
                                            <p:fltVal val="360.6105"/>
                                          </p:val>
                                        </p:tav>
                                        <p:tav tm="86520">
                                          <p:val>
                                            <p:fltVal val="360.30069"/>
                                          </p:val>
                                        </p:tav>
                                        <p:tav tm="87640">
                                          <p:val>
                                            <p:fltVal val="360.1188"/>
                                          </p:val>
                                        </p:tav>
                                        <p:tav tm="88760">
                                          <p:val>
                                            <p:fltVal val="360.03021"/>
                                          </p:val>
                                        </p:tav>
                                        <p:tav tm="89890">
                                          <p:val>
                                            <p:fltVal val="360.00229"/>
                                          </p:val>
                                        </p:tav>
                                        <p:tav tm="91010">
                                          <p:val>
                                            <p:fltVal val="360"/>
                                          </p:val>
                                        </p:tav>
                                        <p:tav tm="92130">
                                          <p:val>
                                            <p:fltVal val="360"/>
                                          </p:val>
                                        </p:tav>
                                        <p:tav tm="93260">
                                          <p:val>
                                            <p:fltVal val="360"/>
                                          </p:val>
                                        </p:tav>
                                        <p:tav tm="94380">
                                          <p:val>
                                            <p:fltVal val="360"/>
                                          </p:val>
                                        </p:tav>
                                        <p:tav tm="95510">
                                          <p:val>
                                            <p:fltVal val="360"/>
                                          </p:val>
                                        </p:tav>
                                        <p:tav tm="96630">
                                          <p:val>
                                            <p:fltVal val="360"/>
                                          </p:val>
                                        </p:tav>
                                        <p:tav tm="97750">
                                          <p:val>
                                            <p:fltVal val="360"/>
                                          </p:val>
                                        </p:tav>
                                        <p:tav tm="98880">
                                          <p:val>
                                            <p:fltVal val="360"/>
                                          </p:val>
                                        </p:tav>
                                        <p:tav tm="100000">
                                          <p:val>
                                            <p:fltVal val="360"/>
                                          </p:val>
                                        </p:tav>
                                      </p:tavLst>
                                    </p:anim>
                                    <p:anim calcmode="lin" valueType="num">
                                      <p:cBhvr additive="sum">
                                        <p:cTn id="7" dur="6000" fill="hold"/>
                                        <p:tgtEl>
                                          <p:spTgt spid="5"/>
                                        </p:tgtEl>
                                        <p:attrNameLst>
                                          <p:attrName>3d.object.translation.y</p:attrName>
                                        </p:attrNameLst>
                                      </p:cBhvr>
                                      <p:tavLst>
                                        <p:tav tm="0">
                                          <p:val>
                                            <p:fltVal val="0"/>
                                          </p:val>
                                        </p:tav>
                                        <p:tav tm="1120">
                                          <p:val>
                                            <p:fltVal val="0"/>
                                          </p:val>
                                        </p:tav>
                                        <p:tav tm="2250">
                                          <p:val>
                                            <p:fltVal val="-10E-5"/>
                                          </p:val>
                                        </p:tav>
                                        <p:tav tm="3370">
                                          <p:val>
                                            <p:fltVal val="-0.0004"/>
                                          </p:val>
                                        </p:tav>
                                        <p:tav tm="4490">
                                          <p:val>
                                            <p:fltVal val="-0.0011"/>
                                          </p:val>
                                        </p:tav>
                                        <p:tav tm="5620">
                                          <p:val>
                                            <p:fltVal val="-0.0021"/>
                                          </p:val>
                                        </p:tav>
                                        <p:tav tm="6740">
                                          <p:val>
                                            <p:fltVal val="-0.0037"/>
                                          </p:val>
                                        </p:tav>
                                        <p:tav tm="7870">
                                          <p:val>
                                            <p:fltVal val="-0.0059"/>
                                          </p:val>
                                        </p:tav>
                                        <p:tav tm="8990">
                                          <p:val>
                                            <p:fltVal val="-0.0088"/>
                                          </p:val>
                                        </p:tav>
                                        <p:tav tm="10110">
                                          <p:val>
                                            <p:fltVal val="-0.0125"/>
                                          </p:val>
                                        </p:tav>
                                        <p:tav tm="11240">
                                          <p:val>
                                            <p:fltVal val="-0.0162"/>
                                          </p:val>
                                        </p:tav>
                                        <p:tav tm="12360">
                                          <p:val>
                                            <p:fltVal val="-0.0191"/>
                                          </p:val>
                                        </p:tav>
                                        <p:tav tm="13480">
                                          <p:val>
                                            <p:fltVal val="-0.0213"/>
                                          </p:val>
                                        </p:tav>
                                        <p:tav tm="14610">
                                          <p:val>
                                            <p:fltVal val="-0.0228"/>
                                          </p:val>
                                        </p:tav>
                                        <p:tav tm="15730">
                                          <p:val>
                                            <p:fltVal val="-0.0239"/>
                                          </p:val>
                                        </p:tav>
                                        <p:tav tm="16850">
                                          <p:val>
                                            <p:fltVal val="-0.0245"/>
                                          </p:val>
                                        </p:tav>
                                        <p:tav tm="17980">
                                          <p:val>
                                            <p:fltVal val="-0.0248"/>
                                          </p:val>
                                        </p:tav>
                                        <p:tav tm="19100">
                                          <p:val>
                                            <p:fltVal val="-0.0249"/>
                                          </p:val>
                                        </p:tav>
                                        <p:tav tm="20220">
                                          <p:val>
                                            <p:fltVal val="-0.0249"/>
                                          </p:val>
                                        </p:tav>
                                        <p:tav tm="21350">
                                          <p:val>
                                            <p:fltVal val="-0.0248"/>
                                          </p:val>
                                        </p:tav>
                                        <p:tav tm="22470">
                                          <p:val>
                                            <p:fltVal val="-0.0241"/>
                                          </p:val>
                                        </p:tav>
                                        <p:tav tm="23600">
                                          <p:val>
                                            <p:fltVal val="-0.022"/>
                                          </p:val>
                                        </p:tav>
                                        <p:tav tm="24720">
                                          <p:val>
                                            <p:fltVal val="-0.0179"/>
                                          </p:val>
                                        </p:tav>
                                        <p:tav tm="25840">
                                          <p:val>
                                            <p:fltVal val="-0.0113"/>
                                          </p:val>
                                        </p:tav>
                                        <p:tav tm="26970">
                                          <p:val>
                                            <p:fltVal val="-0.0013"/>
                                          </p:val>
                                        </p:tav>
                                        <p:tav tm="28090">
                                          <p:val>
                                            <p:fltVal val="0.0124"/>
                                          </p:val>
                                        </p:tav>
                                        <p:tav tm="29210">
                                          <p:val>
                                            <p:fltVal val="0.0309"/>
                                          </p:val>
                                        </p:tav>
                                        <p:tav tm="30340">
                                          <p:val>
                                            <p:fltVal val="0.0546"/>
                                          </p:val>
                                        </p:tav>
                                        <p:tav tm="31460">
                                          <p:val>
                                            <p:fltVal val="0.0842"/>
                                          </p:val>
                                        </p:tav>
                                        <p:tav tm="32580">
                                          <p:val>
                                            <p:fltVal val="0.1204"/>
                                          </p:val>
                                        </p:tav>
                                        <p:tav tm="33710">
                                          <p:val>
                                            <p:fltVal val="0.1634"/>
                                          </p:val>
                                        </p:tav>
                                        <p:tav tm="34830">
                                          <p:val>
                                            <p:fltVal val="0.2145"/>
                                          </p:val>
                                        </p:tav>
                                        <p:tav tm="35960">
                                          <p:val>
                                            <p:fltVal val="0.2711"/>
                                          </p:val>
                                        </p:tav>
                                        <p:tav tm="37080">
                                          <p:val>
                                            <p:fltVal val="0.3207"/>
                                          </p:val>
                                        </p:tav>
                                        <p:tav tm="38200">
                                          <p:val>
                                            <p:fltVal val="0.3625"/>
                                          </p:val>
                                        </p:tav>
                                        <p:tav tm="39330">
                                          <p:val>
                                            <p:fltVal val="0.3973"/>
                                          </p:val>
                                        </p:tav>
                                        <p:tav tm="40450">
                                          <p:val>
                                            <p:fltVal val="0.4256"/>
                                          </p:val>
                                        </p:tav>
                                        <p:tav tm="41570">
                                          <p:val>
                                            <p:fltVal val="0.448"/>
                                          </p:val>
                                        </p:tav>
                                        <p:tav tm="42700">
                                          <p:val>
                                            <p:fltVal val="0.4655"/>
                                          </p:val>
                                        </p:tav>
                                        <p:tav tm="43820">
                                          <p:val>
                                            <p:fltVal val="0.4786"/>
                                          </p:val>
                                        </p:tav>
                                        <p:tav tm="44940">
                                          <p:val>
                                            <p:fltVal val="0.4878"/>
                                          </p:val>
                                        </p:tav>
                                        <p:tav tm="46070">
                                          <p:val>
                                            <p:fltVal val="0.4939"/>
                                          </p:val>
                                        </p:tav>
                                        <p:tav tm="47190">
                                          <p:val>
                                            <p:fltVal val="0.4975"/>
                                          </p:val>
                                        </p:tav>
                                        <p:tav tm="48310">
                                          <p:val>
                                            <p:fltVal val="0.4993"/>
                                          </p:val>
                                        </p:tav>
                                        <p:tav tm="49440">
                                          <p:val>
                                            <p:fltVal val="0.4999"/>
                                          </p:val>
                                        </p:tav>
                                        <p:tav tm="50560">
                                          <p:val>
                                            <p:fltVal val="0.4999"/>
                                          </p:val>
                                        </p:tav>
                                        <p:tav tm="51690">
                                          <p:val>
                                            <p:fltVal val="0.4998"/>
                                          </p:val>
                                        </p:tav>
                                        <p:tav tm="52810">
                                          <p:val>
                                            <p:fltVal val="0.4988"/>
                                          </p:val>
                                        </p:tav>
                                        <p:tav tm="53930">
                                          <p:val>
                                            <p:fltVal val="0.4965"/>
                                          </p:val>
                                        </p:tav>
                                        <p:tav tm="55060">
                                          <p:val>
                                            <p:fltVal val="0.4921"/>
                                          </p:val>
                                        </p:tav>
                                        <p:tav tm="56180">
                                          <p:val>
                                            <p:fltVal val="0.485"/>
                                          </p:val>
                                        </p:tav>
                                        <p:tav tm="57300">
                                          <p:val>
                                            <p:fltVal val="0.4746"/>
                                          </p:val>
                                        </p:tav>
                                        <p:tav tm="58430">
                                          <p:val>
                                            <p:fltVal val="0.4603"/>
                                          </p:val>
                                        </p:tav>
                                        <p:tav tm="59550">
                                          <p:val>
                                            <p:fltVal val="0.4411"/>
                                          </p:val>
                                        </p:tav>
                                        <p:tav tm="60670">
                                          <p:val>
                                            <p:fltVal val="0.4169"/>
                                          </p:val>
                                        </p:tav>
                                        <p:tav tm="61800">
                                          <p:val>
                                            <p:fltVal val="0.3868"/>
                                          </p:val>
                                        </p:tav>
                                        <p:tav tm="62920">
                                          <p:val>
                                            <p:fltVal val="0.3499"/>
                                          </p:val>
                                        </p:tav>
                                        <p:tav tm="64040">
                                          <p:val>
                                            <p:fltVal val="0.306"/>
                                          </p:val>
                                        </p:tav>
                                        <p:tav tm="65170">
                                          <p:val>
                                            <p:fltVal val="0.2544"/>
                                          </p:val>
                                        </p:tav>
                                        <p:tav tm="66290">
                                          <p:val>
                                            <p:fltVal val="0.1981"/>
                                          </p:val>
                                        </p:tav>
                                        <p:tav tm="67420">
                                          <p:val>
                                            <p:fltVal val="0.1498"/>
                                          </p:val>
                                        </p:tav>
                                        <p:tav tm="68540">
                                          <p:val>
                                            <p:fltVal val="0.1087"/>
                                          </p:val>
                                        </p:tav>
                                        <p:tav tm="69660">
                                          <p:val>
                                            <p:fltVal val="0.0748"/>
                                          </p:val>
                                        </p:tav>
                                        <p:tav tm="70790">
                                          <p:val>
                                            <p:fltVal val="0.0473"/>
                                          </p:val>
                                        </p:tav>
                                        <p:tav tm="71910">
                                          <p:val>
                                            <p:fltVal val="0.0251"/>
                                          </p:val>
                                        </p:tav>
                                        <p:tav tm="73030">
                                          <p:val>
                                            <p:fltVal val="0.0082"/>
                                          </p:val>
                                        </p:tav>
                                        <p:tav tm="74160">
                                          <p:val>
                                            <p:fltVal val="-0.0044"/>
                                          </p:val>
                                        </p:tav>
                                        <p:tav tm="75280">
                                          <p:val>
                                            <p:fltVal val="-0.0134"/>
                                          </p:val>
                                        </p:tav>
                                        <p:tav tm="76400">
                                          <p:val>
                                            <p:fltVal val="-0.0192"/>
                                          </p:val>
                                        </p:tav>
                                        <p:tav tm="77530">
                                          <p:val>
                                            <p:fltVal val="-0.0227"/>
                                          </p:val>
                                        </p:tav>
                                        <p:tav tm="78650">
                                          <p:val>
                                            <p:fltVal val="-0.0244"/>
                                          </p:val>
                                        </p:tav>
                                        <p:tav tm="79780">
                                          <p:val>
                                            <p:fltVal val="-0.0249"/>
                                          </p:val>
                                        </p:tav>
                                        <p:tav tm="80900">
                                          <p:val>
                                            <p:fltVal val="-0.0249"/>
                                          </p:val>
                                        </p:tav>
                                        <p:tav tm="82020">
                                          <p:val>
                                            <p:fltVal val="-0.0244"/>
                                          </p:val>
                                        </p:tav>
                                        <p:tav tm="83150">
                                          <p:val>
                                            <p:fltVal val="-0.0219"/>
                                          </p:val>
                                        </p:tav>
                                        <p:tav tm="84270">
                                          <p:val>
                                            <p:fltVal val="-0.0156"/>
                                          </p:val>
                                        </p:tav>
                                        <p:tav tm="85390">
                                          <p:val>
                                            <p:fltVal val="-0.0039"/>
                                          </p:val>
                                        </p:tav>
                                        <p:tav tm="86520">
                                          <p:val>
                                            <p:fltVal val="0.0104"/>
                                          </p:val>
                                        </p:tav>
                                        <p:tav tm="87640">
                                          <p:val>
                                            <p:fltVal val="0.0192"/>
                                          </p:val>
                                        </p:tav>
                                        <p:tav tm="88760">
                                          <p:val>
                                            <p:fltVal val="0.0235"/>
                                          </p:val>
                                        </p:tav>
                                        <p:tav tm="89890">
                                          <p:val>
                                            <p:fltVal val="0.0248"/>
                                          </p:val>
                                        </p:tav>
                                        <p:tav tm="91010">
                                          <p:val>
                                            <p:fltVal val="0.0249"/>
                                          </p:val>
                                        </p:tav>
                                        <p:tav tm="92130">
                                          <p:val>
                                            <p:fltVal val="0.0247"/>
                                          </p:val>
                                        </p:tav>
                                        <p:tav tm="93260">
                                          <p:val>
                                            <p:fltVal val="0.0234"/>
                                          </p:val>
                                        </p:tav>
                                        <p:tav tm="94380">
                                          <p:val>
                                            <p:fltVal val="0.0202"/>
                                          </p:val>
                                        </p:tav>
                                        <p:tav tm="95510">
                                          <p:val>
                                            <p:fltVal val="0.0143"/>
                                          </p:val>
                                        </p:tav>
                                        <p:tav tm="96630">
                                          <p:val>
                                            <p:fltVal val="0.0071"/>
                                          </p:val>
                                        </p:tav>
                                        <p:tav tm="97750">
                                          <p:val>
                                            <p:fltVal val="0.0027"/>
                                          </p:val>
                                        </p:tav>
                                        <p:tav tm="98880">
                                          <p:val>
                                            <p:fltVal val="0.0007"/>
                                          </p:val>
                                        </p:tav>
                                        <p:tav tm="100000">
                                          <p:val>
                                            <p:fltVal val="0"/>
                                          </p:val>
                                        </p:tav>
                                      </p:tavLst>
                                    </p:anim>
                                    <p:anim calcmode="lin" valueType="num">
                                      <p:cBhvr additive="mult">
                                        <p:cTn id="8" dur="6000" fill="hold"/>
                                        <p:tgtEl>
                                          <p:spTgt spid="5"/>
                                        </p:tgtEl>
                                        <p:attrNameLst>
                                          <p:attrName>3d.object.scale.x</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9" dur="6000" fill="hold"/>
                                        <p:tgtEl>
                                          <p:spTgt spid="5"/>
                                        </p:tgtEl>
                                        <p:attrNameLst>
                                          <p:attrName>3d.object.scale.y</p:attrName>
                                        </p:attrNameLst>
                                      </p:cBhvr>
                                      <p:tavLst>
                                        <p:tav tm="0">
                                          <p:val>
                                            <p:fltVal val="1"/>
                                          </p:val>
                                        </p:tav>
                                        <p:tav tm="1120">
                                          <p:val>
                                            <p:fltVal val="0.9999"/>
                                          </p:val>
                                        </p:tav>
                                        <p:tav tm="2250">
                                          <p:val>
                                            <p:fltVal val="0.9994"/>
                                          </p:val>
                                        </p:tav>
                                        <p:tav tm="3370">
                                          <p:val>
                                            <p:fltVal val="0.9981"/>
                                          </p:val>
                                        </p:tav>
                                        <p:tav tm="4490">
                                          <p:val>
                                            <p:fltVal val="0.9955"/>
                                          </p:val>
                                        </p:tav>
                                        <p:tav tm="5620">
                                          <p:val>
                                            <p:fltVal val="0.9913"/>
                                          </p:val>
                                        </p:tav>
                                        <p:tav tm="6740">
                                          <p:val>
                                            <p:fltVal val="0.985"/>
                                          </p:val>
                                        </p:tav>
                                        <p:tav tm="7870">
                                          <p:val>
                                            <p:fltVal val="0.9763"/>
                                          </p:val>
                                        </p:tav>
                                        <p:tav tm="8990">
                                          <p:val>
                                            <p:fltVal val="0.9646"/>
                                          </p:val>
                                        </p:tav>
                                        <p:tav tm="10110">
                                          <p:val>
                                            <p:fltVal val="0.9497"/>
                                          </p:val>
                                        </p:tav>
                                        <p:tav tm="11240">
                                          <p:val>
                                            <p:fltVal val="0.9348"/>
                                          </p:val>
                                        </p:tav>
                                        <p:tav tm="12360">
                                          <p:val>
                                            <p:fltVal val="0.9232"/>
                                          </p:val>
                                        </p:tav>
                                        <p:tav tm="13480">
                                          <p:val>
                                            <p:fltVal val="0.9146"/>
                                          </p:val>
                                        </p:tav>
                                        <p:tav tm="14610">
                                          <p:val>
                                            <p:fltVal val="0.9084"/>
                                          </p:val>
                                        </p:tav>
                                        <p:tav tm="15730">
                                          <p:val>
                                            <p:fltVal val="0.9042"/>
                                          </p:val>
                                        </p:tav>
                                        <p:tav tm="16850">
                                          <p:val>
                                            <p:fltVal val="0.9017"/>
                                          </p:val>
                                        </p:tav>
                                        <p:tav tm="17980">
                                          <p:val>
                                            <p:fltVal val="0.9005"/>
                                          </p:val>
                                        </p:tav>
                                        <p:tav tm="19100">
                                          <p:val>
                                            <p:fltVal val="0.9"/>
                                          </p:val>
                                        </p:tav>
                                        <p:tav tm="20220">
                                          <p:val>
                                            <p:fltVal val="0.8999"/>
                                          </p:val>
                                        </p:tav>
                                        <p:tav tm="21350">
                                          <p:val>
                                            <p:fltVal val="0.9006"/>
                                          </p:val>
                                        </p:tav>
                                        <p:tav tm="22470">
                                          <p:val>
                                            <p:fltVal val="0.9046"/>
                                          </p:val>
                                        </p:tav>
                                        <p:tav tm="23600">
                                          <p:val>
                                            <p:fltVal val="0.9153"/>
                                          </p:val>
                                        </p:tav>
                                        <p:tav tm="24720">
                                          <p:val>
                                            <p:fltVal val="0.9362"/>
                                          </p:val>
                                        </p:tav>
                                        <p:tav tm="25840">
                                          <p:val>
                                            <p:fltVal val="0.9659"/>
                                          </p:val>
                                        </p:tav>
                                        <p:tav tm="26970">
                                          <p:val>
                                            <p:fltVal val="0.9858"/>
                                          </p:val>
                                        </p:tav>
                                        <p:tav tm="28090">
                                          <p:val>
                                            <p:fltVal val="0.9959"/>
                                          </p:val>
                                        </p:tav>
                                        <p:tav tm="29210">
                                          <p:val>
                                            <p:fltVal val="0.9995"/>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0.9998"/>
                                          </p:val>
                                        </p:tav>
                                        <p:tav tm="68540">
                                          <p:val>
                                            <p:fltVal val="0.9987"/>
                                          </p:val>
                                        </p:tav>
                                        <p:tav tm="69660">
                                          <p:val>
                                            <p:fltVal val="0.9955"/>
                                          </p:val>
                                        </p:tav>
                                        <p:tav tm="70790">
                                          <p:val>
                                            <p:fltVal val="0.9888"/>
                                          </p:val>
                                        </p:tav>
                                        <p:tav tm="71910">
                                          <p:val>
                                            <p:fltVal val="0.9775"/>
                                          </p:val>
                                        </p:tav>
                                        <p:tav tm="73030">
                                          <p:val>
                                            <p:fltVal val="0.9605"/>
                                          </p:val>
                                        </p:tav>
                                        <p:tav tm="74160">
                                          <p:val>
                                            <p:fltVal val="0.9385"/>
                                          </p:val>
                                        </p:tav>
                                        <p:tav tm="75280">
                                          <p:val>
                                            <p:fltVal val="0.9217"/>
                                          </p:val>
                                        </p:tav>
                                        <p:tav tm="76400">
                                          <p:val>
                                            <p:fltVal val="0.9107"/>
                                          </p:val>
                                        </p:tav>
                                        <p:tav tm="77530">
                                          <p:val>
                                            <p:fltVal val="0.9042"/>
                                          </p:val>
                                        </p:tav>
                                        <p:tav tm="78650">
                                          <p:val>
                                            <p:fltVal val="0.901"/>
                                          </p:val>
                                        </p:tav>
                                        <p:tav tm="79780">
                                          <p:val>
                                            <p:fltVal val="0.9"/>
                                          </p:val>
                                        </p:tav>
                                        <p:tav tm="80900">
                                          <p:val>
                                            <p:fltVal val="0.9"/>
                                          </p:val>
                                        </p:tav>
                                        <p:tav tm="82020">
                                          <p:val>
                                            <p:fltVal val="0.901"/>
                                          </p:val>
                                        </p:tav>
                                        <p:tav tm="83150">
                                          <p:val>
                                            <p:fltVal val="0.9061"/>
                                          </p:val>
                                        </p:tav>
                                        <p:tav tm="84270">
                                          <p:val>
                                            <p:fltVal val="0.9186"/>
                                          </p:val>
                                        </p:tav>
                                        <p:tav tm="85390">
                                          <p:val>
                                            <p:fltVal val="0.942"/>
                                          </p:val>
                                        </p:tav>
                                        <p:tav tm="86520">
                                          <p:val>
                                            <p:fltVal val="0.9709"/>
                                          </p:val>
                                        </p:tav>
                                        <p:tav tm="87640">
                                          <p:val>
                                            <p:fltVal val="0.9885"/>
                                          </p:val>
                                        </p:tav>
                                        <p:tav tm="88760">
                                          <p:val>
                                            <p:fltVal val="0.997"/>
                                          </p:val>
                                        </p:tav>
                                        <p:tav tm="89890">
                                          <p:val>
                                            <p:fltVal val="0.9997"/>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anim calcmode="lin" valueType="num">
                                      <p:cBhvr additive="mult">
                                        <p:cTn id="10" dur="6000" fill="hold"/>
                                        <p:tgtEl>
                                          <p:spTgt spid="5"/>
                                        </p:tgtEl>
                                        <p:attrNameLst>
                                          <p:attrName>3d.object.scale.z</p:attrName>
                                        </p:attrNameLst>
                                      </p:cBhvr>
                                      <p:tavLst>
                                        <p:tav tm="0">
                                          <p:val>
                                            <p:fltVal val="1"/>
                                          </p:val>
                                        </p:tav>
                                        <p:tav tm="1120">
                                          <p:val>
                                            <p:fltVal val="1"/>
                                          </p:val>
                                        </p:tav>
                                        <p:tav tm="2250">
                                          <p:val>
                                            <p:fltVal val="1.0002"/>
                                          </p:val>
                                        </p:tav>
                                        <p:tav tm="3370">
                                          <p:val>
                                            <p:fltVal val="1.0009"/>
                                          </p:val>
                                        </p:tav>
                                        <p:tav tm="4490">
                                          <p:val>
                                            <p:fltVal val="1.0023"/>
                                          </p:val>
                                        </p:tav>
                                        <p:tav tm="5620">
                                          <p:val>
                                            <p:fltVal val="1.0046"/>
                                          </p:val>
                                        </p:tav>
                                        <p:tav tm="6740">
                                          <p:val>
                                            <p:fltVal val="1.008"/>
                                          </p:val>
                                        </p:tav>
                                        <p:tav tm="7870">
                                          <p:val>
                                            <p:fltVal val="1.0127"/>
                                          </p:val>
                                        </p:tav>
                                        <p:tav tm="8990">
                                          <p:val>
                                            <p:fltVal val="1.019"/>
                                          </p:val>
                                        </p:tav>
                                        <p:tav tm="10110">
                                          <p:val>
                                            <p:fltVal val="1.0271"/>
                                          </p:val>
                                        </p:tav>
                                        <p:tav tm="11240">
                                          <p:val>
                                            <p:fltVal val="1.0351"/>
                                          </p:val>
                                        </p:tav>
                                        <p:tav tm="12360">
                                          <p:val>
                                            <p:fltVal val="1.0414"/>
                                          </p:val>
                                        </p:tav>
                                        <p:tav tm="13480">
                                          <p:val>
                                            <p:fltVal val="1.046"/>
                                          </p:val>
                                        </p:tav>
                                        <p:tav tm="14610">
                                          <p:val>
                                            <p:fltVal val="1.0494"/>
                                          </p:val>
                                        </p:tav>
                                        <p:tav tm="15730">
                                          <p:val>
                                            <p:fltVal val="1.0516"/>
                                          </p:val>
                                        </p:tav>
                                        <p:tav tm="16850">
                                          <p:val>
                                            <p:fltVal val="1.053"/>
                                          </p:val>
                                        </p:tav>
                                        <p:tav tm="17980">
                                          <p:val>
                                            <p:fltVal val="1.0537"/>
                                          </p:val>
                                        </p:tav>
                                        <p:tav tm="19100">
                                          <p:val>
                                            <p:fltVal val="1.0539"/>
                                          </p:val>
                                        </p:tav>
                                        <p:tav tm="20220">
                                          <p:val>
                                            <p:fltVal val="1.054"/>
                                          </p:val>
                                        </p:tav>
                                        <p:tav tm="21350">
                                          <p:val>
                                            <p:fltVal val="1.0536"/>
                                          </p:val>
                                        </p:tav>
                                        <p:tav tm="22470">
                                          <p:val>
                                            <p:fltVal val="1.0515"/>
                                          </p:val>
                                        </p:tav>
                                        <p:tav tm="23600">
                                          <p:val>
                                            <p:fltVal val="1.0457"/>
                                          </p:val>
                                        </p:tav>
                                        <p:tav tm="24720">
                                          <p:val>
                                            <p:fltVal val="1.0344"/>
                                          </p:val>
                                        </p:tav>
                                        <p:tav tm="25840">
                                          <p:val>
                                            <p:fltVal val="1.0183"/>
                                          </p:val>
                                        </p:tav>
                                        <p:tav tm="26970">
                                          <p:val>
                                            <p:fltVal val="1.0076"/>
                                          </p:val>
                                        </p:tav>
                                        <p:tav tm="28090">
                                          <p:val>
                                            <p:fltVal val="1.0021"/>
                                          </p:val>
                                        </p:tav>
                                        <p:tav tm="29210">
                                          <p:val>
                                            <p:fltVal val="1.0002"/>
                                          </p:val>
                                        </p:tav>
                                        <p:tav tm="30340">
                                          <p:val>
                                            <p:fltVal val="1"/>
                                          </p:val>
                                        </p:tav>
                                        <p:tav tm="31460">
                                          <p:val>
                                            <p:fltVal val="1"/>
                                          </p:val>
                                        </p:tav>
                                        <p:tav tm="32580">
                                          <p:val>
                                            <p:fltVal val="1"/>
                                          </p:val>
                                        </p:tav>
                                        <p:tav tm="33710">
                                          <p:val>
                                            <p:fltVal val="1"/>
                                          </p:val>
                                        </p:tav>
                                        <p:tav tm="34830">
                                          <p:val>
                                            <p:fltVal val="1"/>
                                          </p:val>
                                        </p:tav>
                                        <p:tav tm="35960">
                                          <p:val>
                                            <p:fltVal val="1"/>
                                          </p:val>
                                        </p:tav>
                                        <p:tav tm="37080">
                                          <p:val>
                                            <p:fltVal val="1"/>
                                          </p:val>
                                        </p:tav>
                                        <p:tav tm="38200">
                                          <p:val>
                                            <p:fltVal val="1"/>
                                          </p:val>
                                        </p:tav>
                                        <p:tav tm="39330">
                                          <p:val>
                                            <p:fltVal val="1"/>
                                          </p:val>
                                        </p:tav>
                                        <p:tav tm="40450">
                                          <p:val>
                                            <p:fltVal val="1"/>
                                          </p:val>
                                        </p:tav>
                                        <p:tav tm="41570">
                                          <p:val>
                                            <p:fltVal val="1"/>
                                          </p:val>
                                        </p:tav>
                                        <p:tav tm="42700">
                                          <p:val>
                                            <p:fltVal val="1"/>
                                          </p:val>
                                        </p:tav>
                                        <p:tav tm="43820">
                                          <p:val>
                                            <p:fltVal val="1"/>
                                          </p:val>
                                        </p:tav>
                                        <p:tav tm="44940">
                                          <p:val>
                                            <p:fltVal val="1"/>
                                          </p:val>
                                        </p:tav>
                                        <p:tav tm="46070">
                                          <p:val>
                                            <p:fltVal val="1"/>
                                          </p:val>
                                        </p:tav>
                                        <p:tav tm="47190">
                                          <p:val>
                                            <p:fltVal val="1"/>
                                          </p:val>
                                        </p:tav>
                                        <p:tav tm="48310">
                                          <p:val>
                                            <p:fltVal val="1"/>
                                          </p:val>
                                        </p:tav>
                                        <p:tav tm="49440">
                                          <p:val>
                                            <p:fltVal val="1"/>
                                          </p:val>
                                        </p:tav>
                                        <p:tav tm="50560">
                                          <p:val>
                                            <p:fltVal val="1"/>
                                          </p:val>
                                        </p:tav>
                                        <p:tav tm="51690">
                                          <p:val>
                                            <p:fltVal val="1"/>
                                          </p:val>
                                        </p:tav>
                                        <p:tav tm="52810">
                                          <p:val>
                                            <p:fltVal val="1"/>
                                          </p:val>
                                        </p:tav>
                                        <p:tav tm="53930">
                                          <p:val>
                                            <p:fltVal val="1"/>
                                          </p:val>
                                        </p:tav>
                                        <p:tav tm="55060">
                                          <p:val>
                                            <p:fltVal val="1"/>
                                          </p:val>
                                        </p:tav>
                                        <p:tav tm="56180">
                                          <p:val>
                                            <p:fltVal val="1"/>
                                          </p:val>
                                        </p:tav>
                                        <p:tav tm="57300">
                                          <p:val>
                                            <p:fltVal val="1"/>
                                          </p:val>
                                        </p:tav>
                                        <p:tav tm="58430">
                                          <p:val>
                                            <p:fltVal val="1"/>
                                          </p:val>
                                        </p:tav>
                                        <p:tav tm="59550">
                                          <p:val>
                                            <p:fltVal val="1"/>
                                          </p:val>
                                        </p:tav>
                                        <p:tav tm="60670">
                                          <p:val>
                                            <p:fltVal val="1"/>
                                          </p:val>
                                        </p:tav>
                                        <p:tav tm="61800">
                                          <p:val>
                                            <p:fltVal val="1"/>
                                          </p:val>
                                        </p:tav>
                                        <p:tav tm="62920">
                                          <p:val>
                                            <p:fltVal val="1"/>
                                          </p:val>
                                        </p:tav>
                                        <p:tav tm="64040">
                                          <p:val>
                                            <p:fltVal val="1"/>
                                          </p:val>
                                        </p:tav>
                                        <p:tav tm="65170">
                                          <p:val>
                                            <p:fltVal val="1"/>
                                          </p:val>
                                        </p:tav>
                                        <p:tav tm="66290">
                                          <p:val>
                                            <p:fltVal val="1"/>
                                          </p:val>
                                        </p:tav>
                                        <p:tav tm="67420">
                                          <p:val>
                                            <p:fltVal val="1"/>
                                          </p:val>
                                        </p:tav>
                                        <p:tav tm="68540">
                                          <p:val>
                                            <p:fltVal val="1.0006"/>
                                          </p:val>
                                        </p:tav>
                                        <p:tav tm="69660">
                                          <p:val>
                                            <p:fltVal val="1.0024"/>
                                          </p:val>
                                        </p:tav>
                                        <p:tav tm="70790">
                                          <p:val>
                                            <p:fltVal val="1.006"/>
                                          </p:val>
                                        </p:tav>
                                        <p:tav tm="71910">
                                          <p:val>
                                            <p:fltVal val="1.0121"/>
                                          </p:val>
                                        </p:tav>
                                        <p:tav tm="73030">
                                          <p:val>
                                            <p:fltVal val="1.0213"/>
                                          </p:val>
                                        </p:tav>
                                        <p:tav tm="74160">
                                          <p:val>
                                            <p:fltVal val="1.0331"/>
                                          </p:val>
                                        </p:tav>
                                        <p:tav tm="75280">
                                          <p:val>
                                            <p:fltVal val="1.0422"/>
                                          </p:val>
                                        </p:tav>
                                        <p:tav tm="76400">
                                          <p:val>
                                            <p:fltVal val="1.0482"/>
                                          </p:val>
                                        </p:tav>
                                        <p:tav tm="77530">
                                          <p:val>
                                            <p:fltVal val="1.0516"/>
                                          </p:val>
                                        </p:tav>
                                        <p:tav tm="78650">
                                          <p:val>
                                            <p:fltVal val="1.0534"/>
                                          </p:val>
                                        </p:tav>
                                        <p:tav tm="79780">
                                          <p:val>
                                            <p:fltVal val="1.0539"/>
                                          </p:val>
                                        </p:tav>
                                        <p:tav tm="80900">
                                          <p:val>
                                            <p:fltVal val="1.0539"/>
                                          </p:val>
                                        </p:tav>
                                        <p:tav tm="82020">
                                          <p:val>
                                            <p:fltVal val="1.0534"/>
                                          </p:val>
                                        </p:tav>
                                        <p:tav tm="83150">
                                          <p:val>
                                            <p:fltVal val="1.0506"/>
                                          </p:val>
                                        </p:tav>
                                        <p:tav tm="84270">
                                          <p:val>
                                            <p:fltVal val="1.0439"/>
                                          </p:val>
                                        </p:tav>
                                        <p:tav tm="85390">
                                          <p:val>
                                            <p:fltVal val="1.0312"/>
                                          </p:val>
                                        </p:tav>
                                        <p:tav tm="86520">
                                          <p:val>
                                            <p:fltVal val="1.0156"/>
                                          </p:val>
                                        </p:tav>
                                        <p:tav tm="87640">
                                          <p:val>
                                            <p:fltVal val="1.0061"/>
                                          </p:val>
                                        </p:tav>
                                        <p:tav tm="88760">
                                          <p:val>
                                            <p:fltVal val="1.0015"/>
                                          </p:val>
                                        </p:tav>
                                        <p:tav tm="89890">
                                          <p:val>
                                            <p:fltVal val="1.0001"/>
                                          </p:val>
                                        </p:tav>
                                        <p:tav tm="91010">
                                          <p:val>
                                            <p:fltVal val="1"/>
                                          </p:val>
                                        </p:tav>
                                        <p:tav tm="92130">
                                          <p:val>
                                            <p:fltVal val="1"/>
                                          </p:val>
                                        </p:tav>
                                        <p:tav tm="93260">
                                          <p:val>
                                            <p:fltVal val="1"/>
                                          </p:val>
                                        </p:tav>
                                        <p:tav tm="94380">
                                          <p:val>
                                            <p:fltVal val="1"/>
                                          </p:val>
                                        </p:tav>
                                        <p:tav tm="95510">
                                          <p:val>
                                            <p:fltVal val="1"/>
                                          </p:val>
                                        </p:tav>
                                        <p:tav tm="96630">
                                          <p:val>
                                            <p:fltVal val="1"/>
                                          </p:val>
                                        </p:tav>
                                        <p:tav tm="97750">
                                          <p:val>
                                            <p:fltVal val="1"/>
                                          </p:val>
                                        </p:tav>
                                        <p:tav tm="9888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01946" y="764381"/>
            <a:ext cx="6117431" cy="627321"/>
          </a:xfrm>
        </p:spPr>
        <p:txBody>
          <a:bodyPr/>
          <a:lstStyle/>
          <a:p>
            <a:r>
              <a:rPr lang="en-US" sz="2800" dirty="0">
                <a:latin typeface="+mj-lt"/>
              </a:rPr>
              <a:t>Introduction</a:t>
            </a:r>
          </a:p>
        </p:txBody>
      </p:sp>
      <p:sp>
        <p:nvSpPr>
          <p:cNvPr id="5" name="TextBox 4"/>
          <p:cNvSpPr txBox="1"/>
          <p:nvPr/>
        </p:nvSpPr>
        <p:spPr>
          <a:xfrm>
            <a:off x="1201946" y="1516002"/>
            <a:ext cx="6655982" cy="2677656"/>
          </a:xfrm>
          <a:prstGeom prst="rect">
            <a:avLst/>
          </a:prstGeom>
          <a:noFill/>
        </p:spPr>
        <p:txBody>
          <a:bodyPr wrap="square" rtlCol="0">
            <a:spAutoFit/>
          </a:bodyPr>
          <a:lstStyle/>
          <a:p>
            <a:pPr marL="285750" lvl="5" indent="-285750" fontAlgn="base">
              <a:buFont typeface="Wingdings" panose="05000000000000000000" pitchFamily="2" charset="2"/>
              <a:buChar char="Ø"/>
            </a:pPr>
            <a:r>
              <a:rPr lang="en-US" b="0" i="0" u="none" strike="noStrike" dirty="0">
                <a:solidFill>
                  <a:srgbClr val="000000"/>
                </a:solidFill>
                <a:effectLst/>
                <a:latin typeface="+mn-lt"/>
              </a:rPr>
              <a:t>Our project mainly focuses on enhancing traditional question and answer interactions using Generative AI</a:t>
            </a:r>
            <a:r>
              <a:rPr lang="en-US" b="0" i="0" dirty="0">
                <a:solidFill>
                  <a:srgbClr val="000000"/>
                </a:solidFill>
                <a:effectLst/>
                <a:latin typeface="+mn-lt"/>
              </a:rPr>
              <a:t>​</a:t>
            </a:r>
          </a:p>
          <a:p>
            <a:pPr marL="285750" indent="-285750" algn="l" rtl="0" fontAlgn="base">
              <a:buFont typeface="Wingdings" panose="05000000000000000000" pitchFamily="2" charset="2"/>
              <a:buChar char="Ø"/>
            </a:pPr>
            <a:r>
              <a:rPr lang="en-US" b="0" i="0" u="none" strike="noStrike" dirty="0">
                <a:solidFill>
                  <a:srgbClr val="000000"/>
                </a:solidFill>
                <a:effectLst/>
                <a:latin typeface="+mn-lt"/>
              </a:rPr>
              <a:t>This is basically an educational platform created for university level students as all courses aren't available in other platforms.</a:t>
            </a:r>
            <a:r>
              <a:rPr lang="en-US" b="0" i="0" dirty="0">
                <a:solidFill>
                  <a:srgbClr val="000000"/>
                </a:solidFill>
                <a:effectLst/>
                <a:latin typeface="+mn-lt"/>
              </a:rPr>
              <a:t>​</a:t>
            </a:r>
          </a:p>
          <a:p>
            <a:pPr marL="285750" indent="-285750" algn="l" rtl="0" fontAlgn="base">
              <a:buFont typeface="Wingdings" panose="05000000000000000000" pitchFamily="2" charset="2"/>
              <a:buChar char="Ø"/>
            </a:pPr>
            <a:r>
              <a:rPr lang="en-US" b="0" i="0" u="none" strike="noStrike" dirty="0">
                <a:solidFill>
                  <a:srgbClr val="000000"/>
                </a:solidFill>
                <a:effectLst/>
                <a:latin typeface="+mn-lt"/>
              </a:rPr>
              <a:t>This model uses textbook data provided by user rather than </a:t>
            </a:r>
            <a:r>
              <a:rPr lang="en-US" b="0" i="0" u="none" strike="noStrike" dirty="0" err="1">
                <a:solidFill>
                  <a:srgbClr val="000000"/>
                </a:solidFill>
                <a:effectLst/>
                <a:latin typeface="+mn-lt"/>
              </a:rPr>
              <a:t>Wikidata</a:t>
            </a:r>
            <a:r>
              <a:rPr lang="en-US" b="0" i="0" u="none" strike="noStrike" dirty="0">
                <a:solidFill>
                  <a:srgbClr val="000000"/>
                </a:solidFill>
                <a:effectLst/>
                <a:latin typeface="+mn-lt"/>
              </a:rPr>
              <a:t> (Wikipedia data).</a:t>
            </a:r>
            <a:r>
              <a:rPr lang="en-US" b="0" i="0" dirty="0">
                <a:solidFill>
                  <a:srgbClr val="000000"/>
                </a:solidFill>
                <a:effectLst/>
                <a:latin typeface="+mn-lt"/>
              </a:rPr>
              <a:t>​</a:t>
            </a:r>
          </a:p>
          <a:p>
            <a:pPr marL="285750" indent="-285750" algn="l" rtl="0" fontAlgn="base">
              <a:buFont typeface="Wingdings" panose="05000000000000000000" pitchFamily="2" charset="2"/>
              <a:buChar char="Ø"/>
            </a:pPr>
            <a:r>
              <a:rPr lang="en-US" b="0" i="0" u="none" strike="noStrike" dirty="0">
                <a:solidFill>
                  <a:srgbClr val="000000"/>
                </a:solidFill>
                <a:effectLst/>
                <a:latin typeface="+mn-lt"/>
              </a:rPr>
              <a:t>Question and answer can be generated for desired courses.</a:t>
            </a:r>
            <a:r>
              <a:rPr lang="en-US" b="0" i="0" dirty="0">
                <a:solidFill>
                  <a:srgbClr val="000000"/>
                </a:solidFill>
                <a:effectLst/>
                <a:latin typeface="+mn-lt"/>
              </a:rPr>
              <a:t>​</a:t>
            </a:r>
          </a:p>
          <a:p>
            <a:pPr marL="285750" indent="-285750" algn="l" rtl="0" fontAlgn="base">
              <a:buFont typeface="Wingdings" panose="05000000000000000000" pitchFamily="2" charset="2"/>
              <a:buChar char="Ø"/>
            </a:pPr>
            <a:r>
              <a:rPr lang="en-US" b="0" i="0" u="none" strike="noStrike" dirty="0">
                <a:solidFill>
                  <a:srgbClr val="000000"/>
                </a:solidFill>
                <a:effectLst/>
                <a:latin typeface="+mn-lt"/>
              </a:rPr>
              <a:t>Our approach relies on Large Language Models (LLMs), Natural Language Processing (NLP), and the Generative Pre-trained Transformer (GPT).</a:t>
            </a:r>
            <a:r>
              <a:rPr lang="en-US" b="0" i="0" dirty="0">
                <a:solidFill>
                  <a:srgbClr val="000000"/>
                </a:solidFill>
                <a:effectLst/>
                <a:latin typeface="+mn-lt"/>
              </a:rPr>
              <a:t>​</a:t>
            </a:r>
          </a:p>
          <a:p>
            <a:pPr marL="285750" indent="-285750" algn="l" rtl="0" fontAlgn="base">
              <a:buFont typeface="Wingdings" panose="05000000000000000000" pitchFamily="2" charset="2"/>
              <a:buChar char="Ø"/>
            </a:pPr>
            <a:r>
              <a:rPr lang="en-US" b="0" i="0" u="none" strike="noStrike" dirty="0">
                <a:solidFill>
                  <a:srgbClr val="000000"/>
                </a:solidFill>
                <a:effectLst/>
                <a:latin typeface="+mn-lt"/>
              </a:rPr>
              <a:t>Our system seamlessly integrates these technologies, creating a robust architecture for understanding and responding to user queries.</a:t>
            </a:r>
            <a:r>
              <a:rPr lang="en-US" b="0" i="0" dirty="0">
                <a:solidFill>
                  <a:srgbClr val="000000"/>
                </a:solidFill>
                <a:effectLst/>
                <a:latin typeface="+mn-lt"/>
              </a:rPr>
              <a:t>​</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70971" y="179147"/>
            <a:ext cx="6117431" cy="627321"/>
          </a:xfrm>
        </p:spPr>
        <p:txBody>
          <a:bodyPr/>
          <a:lstStyle/>
          <a:p>
            <a:r>
              <a:rPr lang="en-US" sz="2800" dirty="0">
                <a:latin typeface="+mj-lt"/>
              </a:rPr>
              <a:t>Concept Tree</a:t>
            </a: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diagram of a machine learning&#10;&#10;Description automatically generated">
            <a:extLst>
              <a:ext uri="{FF2B5EF4-FFF2-40B4-BE49-F238E27FC236}">
                <a16:creationId xmlns:a16="http://schemas.microsoft.com/office/drawing/2014/main" id="{44DDC66E-ECED-558F-57D0-0AC82A035FDA}"/>
              </a:ext>
            </a:extLst>
          </p:cNvPr>
          <p:cNvPicPr>
            <a:picLocks noChangeAspect="1"/>
          </p:cNvPicPr>
          <p:nvPr/>
        </p:nvPicPr>
        <p:blipFill>
          <a:blip r:embed="rId3"/>
          <a:stretch>
            <a:fillRect/>
          </a:stretch>
        </p:blipFill>
        <p:spPr>
          <a:xfrm>
            <a:off x="1262054" y="1173014"/>
            <a:ext cx="6407239" cy="3127243"/>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25045" y="102336"/>
            <a:ext cx="6117431" cy="627321"/>
          </a:xfrm>
        </p:spPr>
        <p:txBody>
          <a:bodyPr/>
          <a:lstStyle/>
          <a:p>
            <a:r>
              <a:rPr lang="en-US" sz="2800" dirty="0">
                <a:latin typeface="+mj-lt"/>
                <a:ea typeface="Calibri" panose="020F0502020204030204" pitchFamily="34" charset="0"/>
                <a:cs typeface="Calibri" panose="020F0502020204030204" pitchFamily="34" charset="0"/>
              </a:rPr>
              <a:t>Literature </a:t>
            </a:r>
          </a:p>
        </p:txBody>
      </p:sp>
      <p:sp>
        <p:nvSpPr>
          <p:cNvPr id="4" name="Date Placeholder 3"/>
          <p:cNvSpPr>
            <a:spLocks noGrp="1"/>
          </p:cNvSpPr>
          <p:nvPr>
            <p:ph type="dt" idx="10"/>
          </p:nvPr>
        </p:nvSpPr>
        <p:spPr/>
        <p:txBody>
          <a:bodyPr/>
          <a:lstStyle/>
          <a:p>
            <a:fld id="{937E6CE2-A279-4DF4-AD7B-FFB9CCAEAB64}"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10" name="Table 9">
            <a:extLst>
              <a:ext uri="{FF2B5EF4-FFF2-40B4-BE49-F238E27FC236}">
                <a16:creationId xmlns:a16="http://schemas.microsoft.com/office/drawing/2014/main" id="{6189ED4C-27CC-E498-3FFB-928E2DA117FB}"/>
              </a:ext>
            </a:extLst>
          </p:cNvPr>
          <p:cNvGraphicFramePr>
            <a:graphicFrameLocks noGrp="1"/>
          </p:cNvGraphicFramePr>
          <p:nvPr>
            <p:extLst>
              <p:ext uri="{D42A27DB-BD31-4B8C-83A1-F6EECF244321}">
                <p14:modId xmlns:p14="http://schemas.microsoft.com/office/powerpoint/2010/main" val="4283615912"/>
              </p:ext>
            </p:extLst>
          </p:nvPr>
        </p:nvGraphicFramePr>
        <p:xfrm>
          <a:off x="800101" y="839022"/>
          <a:ext cx="7374491" cy="4202142"/>
        </p:xfrm>
        <a:graphic>
          <a:graphicData uri="http://schemas.openxmlformats.org/drawingml/2006/table">
            <a:tbl>
              <a:tblPr firstRow="1" bandRow="1">
                <a:tableStyleId>{1D3205E1-8B83-452B-8570-0B3C4014EAE2}</a:tableStyleId>
              </a:tblPr>
              <a:tblGrid>
                <a:gridCol w="2963010">
                  <a:extLst>
                    <a:ext uri="{9D8B030D-6E8A-4147-A177-3AD203B41FA5}">
                      <a16:colId xmlns:a16="http://schemas.microsoft.com/office/drawing/2014/main" val="1737549274"/>
                    </a:ext>
                  </a:extLst>
                </a:gridCol>
                <a:gridCol w="2296785">
                  <a:extLst>
                    <a:ext uri="{9D8B030D-6E8A-4147-A177-3AD203B41FA5}">
                      <a16:colId xmlns:a16="http://schemas.microsoft.com/office/drawing/2014/main" val="2069193710"/>
                    </a:ext>
                  </a:extLst>
                </a:gridCol>
                <a:gridCol w="2114696">
                  <a:extLst>
                    <a:ext uri="{9D8B030D-6E8A-4147-A177-3AD203B41FA5}">
                      <a16:colId xmlns:a16="http://schemas.microsoft.com/office/drawing/2014/main" val="742980282"/>
                    </a:ext>
                  </a:extLst>
                </a:gridCol>
              </a:tblGrid>
              <a:tr h="331182">
                <a:tc>
                  <a:txBody>
                    <a:bodyPr/>
                    <a:lstStyle/>
                    <a:p>
                      <a:pPr lvl="0">
                        <a:buNone/>
                      </a:pPr>
                      <a:r>
                        <a:rPr lang="en-US" sz="1400" b="1" i="0" u="none" strike="noStrike" noProof="0" dirty="0">
                          <a:latin typeface="+mn-lt"/>
                        </a:rPr>
                        <a:t>Strategies</a:t>
                      </a:r>
                      <a:endParaRPr lang="en-US" b="1" dirty="0">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1" i="0" u="none" strike="noStrike" noProof="0" dirty="0">
                          <a:latin typeface="+mn-lt"/>
                        </a:rPr>
                        <a:t>Advantages</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latin typeface="+mn-lt"/>
                        </a:rPr>
                        <a:t>Disa</a:t>
                      </a:r>
                      <a:r>
                        <a:rPr lang="en-US" sz="1400" b="1" i="0" u="none" strike="noStrike" noProof="0" dirty="0">
                          <a:latin typeface="+mn-lt"/>
                        </a:rPr>
                        <a:t>dvantages</a:t>
                      </a:r>
                      <a:endParaRPr lang="en-US" b="1" dirty="0">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5244575"/>
                  </a:ext>
                </a:extLst>
              </a:tr>
              <a:tr h="679373">
                <a:tc>
                  <a:txBody>
                    <a:bodyPr/>
                    <a:lstStyle/>
                    <a:p>
                      <a:pPr lvl="0">
                        <a:buNone/>
                      </a:pPr>
                      <a:r>
                        <a:rPr lang="en-US" sz="1400" b="0" i="0" u="none" strike="noStrike" noProof="0" dirty="0">
                          <a:latin typeface="+mn-lt"/>
                        </a:rPr>
                        <a:t>Automatic Question Generation from Wiki data Tail Entity Definition Based on Wiki data</a:t>
                      </a:r>
                      <a:endParaRPr lang="en-US" dirty="0">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Diverse Long-Tail QA. Automatic Dataset Generation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Dependency on External Resources</a:t>
                      </a:r>
                      <a:endParaRPr lang="en-US" dirty="0">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942007"/>
                  </a:ext>
                </a:extLst>
              </a:tr>
              <a:tr h="1075673">
                <a:tc>
                  <a:txBody>
                    <a:bodyPr/>
                    <a:lstStyle/>
                    <a:p>
                      <a:pPr lvl="0">
                        <a:buNone/>
                      </a:pPr>
                      <a:r>
                        <a:rPr lang="en-US" sz="1400" b="0" i="0" u="none" strike="noStrike" noProof="0" dirty="0">
                          <a:latin typeface="+mn-lt"/>
                        </a:rPr>
                        <a:t>The question generation system used in this paper is called </a:t>
                      </a:r>
                      <a:r>
                        <a:rPr lang="en-US" sz="1400" b="0" i="0" u="none" strike="noStrike" noProof="0" dirty="0" err="1">
                          <a:latin typeface="+mn-lt"/>
                        </a:rPr>
                        <a:t>ProphetNet</a:t>
                      </a:r>
                      <a:r>
                        <a:rPr lang="en-US" sz="1400" b="0" i="0" u="none" strike="noStrike" noProof="0" dirty="0">
                          <a:latin typeface="+mn-lt"/>
                        </a:rPr>
                        <a:t> to generate a set of questions based on answer spans found in the passage.</a:t>
                      </a:r>
                      <a:endParaRPr lang="en-US" dirty="0">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Human-like Reasoning. Prevents the system from making unreliable guesses on questions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May need greater computational resources</a:t>
                      </a:r>
                      <a:endParaRPr lang="en-US" dirty="0">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8460764"/>
                  </a:ext>
                </a:extLst>
              </a:tr>
              <a:tr h="679373">
                <a:tc>
                  <a:txBody>
                    <a:bodyPr/>
                    <a:lstStyle/>
                    <a:p>
                      <a:pPr lvl="0">
                        <a:buNone/>
                      </a:pPr>
                      <a:r>
                        <a:rPr lang="en-US" sz="1400" b="0" i="0" u="none" strike="noStrike" noProof="0" dirty="0">
                          <a:latin typeface="+mn-lt"/>
                        </a:rPr>
                        <a:t>Step by step processing, Smart Questioning and Scoreboard check</a:t>
                      </a:r>
                      <a:endParaRPr lang="en-US" dirty="0">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Multi-Meaning Question Generation. Step-by-Step for Strength.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Complexity. Input Quality Sensitivity</a:t>
                      </a:r>
                      <a:endParaRPr lang="en-US" dirty="0">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7179349"/>
                  </a:ext>
                </a:extLst>
              </a:tr>
              <a:tr h="679373">
                <a:tc>
                  <a:txBody>
                    <a:bodyPr/>
                    <a:lstStyle/>
                    <a:p>
                      <a:pPr lvl="0">
                        <a:buNone/>
                      </a:pPr>
                      <a:r>
                        <a:rPr lang="en-US" sz="1400" b="0" i="0" u="none" strike="noStrike" noProof="0" dirty="0">
                          <a:latin typeface="+mn-lt"/>
                        </a:rPr>
                        <a:t>Template-Based Approaches. Machine Learning algorithms.</a:t>
                      </a:r>
                      <a:endParaRPr lang="en-US" dirty="0">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Scalability, Adaptability and Time Efficiency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Lack of creativity..</a:t>
                      </a:r>
                      <a:r>
                        <a:rPr lang="en-US" sz="1400" b="0" i="0" u="none" strike="noStrike" noProof="0" dirty="0" err="1">
                          <a:latin typeface="+mn-lt"/>
                        </a:rPr>
                        <a:t>OverReliance</a:t>
                      </a:r>
                      <a:r>
                        <a:rPr lang="en-US" sz="1400" b="0" i="0" u="none" strike="noStrike" noProof="0" dirty="0">
                          <a:latin typeface="+mn-lt"/>
                        </a:rPr>
                        <a:t> on Templates. </a:t>
                      </a:r>
                      <a:endParaRPr lang="en-US">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7276509"/>
                  </a:ext>
                </a:extLst>
              </a:tr>
              <a:tr h="481222">
                <a:tc>
                  <a:txBody>
                    <a:bodyPr/>
                    <a:lstStyle/>
                    <a:p>
                      <a:pPr lvl="0">
                        <a:buNone/>
                      </a:pPr>
                      <a:r>
                        <a:rPr lang="en-US" sz="1400" b="0" i="0" u="none" strike="noStrike" noProof="0" dirty="0">
                          <a:latin typeface="+mn-lt"/>
                        </a:rPr>
                        <a:t>Wrong Answers Trickery </a:t>
                      </a:r>
                      <a:endParaRPr lang="en-US">
                        <a:latin typeface="+mn-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Time saver. Consistency.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buNone/>
                      </a:pPr>
                      <a:r>
                        <a:rPr lang="en-US" sz="1400" b="0" i="0" u="none" strike="noStrike" noProof="0" dirty="0">
                          <a:latin typeface="+mn-lt"/>
                        </a:rPr>
                        <a:t>Tricky Context. Can’t rely too much</a:t>
                      </a:r>
                      <a:endParaRPr lang="en-US" dirty="0">
                        <a:latin typeface="+mn-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49153284"/>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31543" y="138835"/>
            <a:ext cx="6117431" cy="627321"/>
          </a:xfrm>
        </p:spPr>
        <p:txBody>
          <a:bodyPr/>
          <a:lstStyle/>
          <a:p>
            <a:r>
              <a:rPr lang="en-US" sz="2800" dirty="0">
                <a:latin typeface="+mj-lt"/>
                <a:ea typeface="Calibri" panose="020F0502020204030204" pitchFamily="34" charset="0"/>
                <a:cs typeface="Calibri" panose="020F0502020204030204" pitchFamily="34" charset="0"/>
              </a:rPr>
              <a:t>Literature</a:t>
            </a:r>
          </a:p>
        </p:txBody>
      </p:sp>
      <p:sp>
        <p:nvSpPr>
          <p:cNvPr id="4" name="Date Placeholder 3"/>
          <p:cNvSpPr>
            <a:spLocks noGrp="1"/>
          </p:cNvSpPr>
          <p:nvPr>
            <p:ph type="dt" idx="10"/>
          </p:nvPr>
        </p:nvSpPr>
        <p:spPr/>
        <p:txBody>
          <a:bodyPr/>
          <a:lstStyle/>
          <a:p>
            <a:fld id="{632A1D68-43CA-45FC-A47C-7E83FB7C746E}"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F8F3366C-33D2-15E6-EA2A-66AD52D9CD8C}"/>
              </a:ext>
            </a:extLst>
          </p:cNvPr>
          <p:cNvGraphicFramePr>
            <a:graphicFrameLocks noGrp="1"/>
          </p:cNvGraphicFramePr>
          <p:nvPr>
            <p:extLst>
              <p:ext uri="{D42A27DB-BD31-4B8C-83A1-F6EECF244321}">
                <p14:modId xmlns:p14="http://schemas.microsoft.com/office/powerpoint/2010/main" val="165947810"/>
              </p:ext>
            </p:extLst>
          </p:nvPr>
        </p:nvGraphicFramePr>
        <p:xfrm>
          <a:off x="221456" y="766156"/>
          <a:ext cx="8729663" cy="3845931"/>
        </p:xfrm>
        <a:graphic>
          <a:graphicData uri="http://schemas.openxmlformats.org/drawingml/2006/table">
            <a:tbl>
              <a:tblPr firstRow="1" bandRow="1">
                <a:tableStyleId>{1D3205E1-8B83-452B-8570-0B3C4014EAE2}</a:tableStyleId>
              </a:tblPr>
              <a:tblGrid>
                <a:gridCol w="2026373">
                  <a:extLst>
                    <a:ext uri="{9D8B030D-6E8A-4147-A177-3AD203B41FA5}">
                      <a16:colId xmlns:a16="http://schemas.microsoft.com/office/drawing/2014/main" val="3627695849"/>
                    </a:ext>
                  </a:extLst>
                </a:gridCol>
                <a:gridCol w="1216475">
                  <a:extLst>
                    <a:ext uri="{9D8B030D-6E8A-4147-A177-3AD203B41FA5}">
                      <a16:colId xmlns:a16="http://schemas.microsoft.com/office/drawing/2014/main" val="2734671644"/>
                    </a:ext>
                  </a:extLst>
                </a:gridCol>
                <a:gridCol w="2855822">
                  <a:extLst>
                    <a:ext uri="{9D8B030D-6E8A-4147-A177-3AD203B41FA5}">
                      <a16:colId xmlns:a16="http://schemas.microsoft.com/office/drawing/2014/main" val="4061191227"/>
                    </a:ext>
                  </a:extLst>
                </a:gridCol>
                <a:gridCol w="2630993">
                  <a:extLst>
                    <a:ext uri="{9D8B030D-6E8A-4147-A177-3AD203B41FA5}">
                      <a16:colId xmlns:a16="http://schemas.microsoft.com/office/drawing/2014/main" val="1720128639"/>
                    </a:ext>
                  </a:extLst>
                </a:gridCol>
              </a:tblGrid>
              <a:tr h="429846">
                <a:tc>
                  <a:txBody>
                    <a:bodyPr/>
                    <a:lstStyle/>
                    <a:p>
                      <a:r>
                        <a:rPr lang="en-US" sz="1200" b="1" dirty="0"/>
                        <a:t>Authors</a:t>
                      </a: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1" i="0" u="none" strike="noStrike" noProof="0" dirty="0">
                          <a:latin typeface="Arial"/>
                        </a:rPr>
                        <a:t>Strategies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1" i="0" u="none" strike="noStrike" noProof="0" dirty="0">
                          <a:latin typeface="Arial"/>
                        </a:rPr>
                        <a:t>Advantages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1" i="0" u="none" strike="noStrike" noProof="0" dirty="0">
                          <a:latin typeface="Arial"/>
                        </a:rPr>
                        <a:t>Disadvantages</a:t>
                      </a:r>
                      <a:endParaRPr lang="en-US" sz="1200" b="1" dirty="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9930793"/>
                  </a:ext>
                </a:extLst>
              </a:tr>
              <a:tr h="598059">
                <a:tc>
                  <a:txBody>
                    <a:bodyPr/>
                    <a:lstStyle/>
                    <a:p>
                      <a:pPr lvl="0">
                        <a:buNone/>
                      </a:pPr>
                      <a:r>
                        <a:rPr lang="en-US" sz="1200" b="0" i="0" u="none" strike="noStrike" noProof="0" dirty="0">
                          <a:latin typeface="Arial"/>
                        </a:rPr>
                        <a:t>Rohan Kumar </a:t>
                      </a:r>
                      <a:r>
                        <a:rPr lang="en-US" sz="1200" b="0" i="0" u="none" strike="noStrike" noProof="0" dirty="0" err="1">
                          <a:latin typeface="Arial"/>
                        </a:rPr>
                        <a:t>Youngmin</a:t>
                      </a:r>
                      <a:r>
                        <a:rPr lang="en-US" sz="1200" b="0" i="0" u="none" strike="noStrike" noProof="0" dirty="0">
                          <a:latin typeface="Arial"/>
                        </a:rPr>
                        <a:t> </a:t>
                      </a:r>
                      <a:r>
                        <a:rPr lang="en-US" sz="1200" b="0" i="0" u="none" strike="noStrike" noProof="0" dirty="0" err="1">
                          <a:latin typeface="Arial"/>
                        </a:rPr>
                        <a:t>kim</a:t>
                      </a:r>
                      <a:endParaRPr lang="en-US" sz="1200" dirty="0"/>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LLM and </a:t>
                      </a:r>
                      <a:r>
                        <a:rPr lang="en-US" sz="1200" b="0" i="0" u="none" strike="noStrike" noProof="0" err="1">
                          <a:latin typeface="Arial"/>
                        </a:rPr>
                        <a:t>Chatgpt</a:t>
                      </a:r>
                      <a:r>
                        <a:rPr lang="en-US" sz="1200" b="0" i="0" u="none" strike="noStrike" noProof="0" dirty="0">
                          <a:latin typeface="Arial"/>
                        </a:rPr>
                        <a:t> -3 </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Reducing the manual effort involved in constructing diverse datasets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Ambiguity in Entity and Property Recognition</a:t>
                      </a:r>
                      <a:endParaRPr lang="en-US" sz="120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4895077"/>
                  </a:ext>
                </a:extLst>
              </a:tr>
              <a:tr h="598059">
                <a:tc>
                  <a:txBody>
                    <a:bodyPr/>
                    <a:lstStyle/>
                    <a:p>
                      <a:pPr lvl="0">
                        <a:buNone/>
                      </a:pPr>
                      <a:r>
                        <a:rPr lang="en-US" sz="1200" b="0" i="0" u="none" strike="noStrike" noProof="0" dirty="0">
                          <a:latin typeface="Arial"/>
                        </a:rPr>
                        <a:t>Shivani </a:t>
                      </a:r>
                      <a:r>
                        <a:rPr lang="en-US" sz="1200" b="0" i="0" u="none" strike="noStrike" noProof="0" dirty="0" err="1">
                          <a:latin typeface="Arial"/>
                        </a:rPr>
                        <a:t>G.Aithal</a:t>
                      </a:r>
                      <a:r>
                        <a:rPr lang="en-US" sz="1200" b="0" i="0" u="none" strike="noStrike" noProof="0" dirty="0">
                          <a:latin typeface="Arial"/>
                        </a:rPr>
                        <a:t>, Abishek </a:t>
                      </a:r>
                      <a:r>
                        <a:rPr lang="en-US" sz="1200" b="0" i="0" u="none" strike="noStrike" noProof="0" dirty="0" err="1">
                          <a:latin typeface="Arial"/>
                        </a:rPr>
                        <a:t>B.Rao</a:t>
                      </a:r>
                      <a:r>
                        <a:rPr lang="en-US" sz="1200" b="0" i="0" u="none" strike="noStrike" noProof="0" dirty="0">
                          <a:latin typeface="Arial"/>
                        </a:rPr>
                        <a:t> Sanjay Singh.</a:t>
                      </a:r>
                      <a:endParaRPr lang="en-US" sz="1200" dirty="0"/>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BERT, </a:t>
                      </a:r>
                      <a:r>
                        <a:rPr lang="en-US" sz="1200" b="0" i="0" u="none" strike="noStrike" noProof="0" dirty="0" err="1">
                          <a:latin typeface="Arial"/>
                        </a:rPr>
                        <a:t>Pr-ophetNet</a:t>
                      </a:r>
                      <a:r>
                        <a:rPr lang="en-US" sz="1200" b="0" i="0" u="none" strike="noStrike" noProof="0" dirty="0">
                          <a:latin typeface="Arial"/>
                        </a:rPr>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Avoiding Unanswerable Questions.</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Less computer resources potentially leading to slower processing times</a:t>
                      </a:r>
                      <a:endParaRPr lang="en-US" sz="120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9363393"/>
                  </a:ext>
                </a:extLst>
              </a:tr>
              <a:tr h="598059">
                <a:tc>
                  <a:txBody>
                    <a:bodyPr/>
                    <a:lstStyle/>
                    <a:p>
                      <a:pPr lvl="0">
                        <a:buNone/>
                      </a:pPr>
                      <a:r>
                        <a:rPr lang="en-US" sz="1200" b="0" i="0" u="none" strike="noStrike" noProof="0" dirty="0">
                          <a:latin typeface="Arial"/>
                        </a:rPr>
                        <a:t>Ms. </a:t>
                      </a:r>
                      <a:r>
                        <a:rPr lang="en-US" sz="1200" b="0" i="0" u="none" strike="noStrike" noProof="0" err="1">
                          <a:latin typeface="Arial"/>
                        </a:rPr>
                        <a:t>Khushbu,Khandait</a:t>
                      </a:r>
                      <a:r>
                        <a:rPr lang="en-US" sz="1200" b="0" i="0" u="none" strike="noStrike" noProof="0" dirty="0">
                          <a:latin typeface="Arial"/>
                        </a:rPr>
                        <a:t> Dr. S.A Bhura, Dr. S.S </a:t>
                      </a:r>
                      <a:r>
                        <a:rPr lang="en-US" sz="1200" b="0" i="0" u="none" strike="noStrike" noProof="0" err="1">
                          <a:latin typeface="Arial"/>
                        </a:rPr>
                        <a:t>Asole</a:t>
                      </a:r>
                      <a:endParaRPr lang="en-US" sz="1200"/>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DistilGPT2 SQUAD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Can measure using Standard metrics.(BLUE , METEOR)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Potential for the system to become too specific to train data, limiting adaptability</a:t>
                      </a:r>
                      <a:endParaRPr lang="en-US" sz="120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406929"/>
                  </a:ext>
                </a:extLst>
              </a:tr>
              <a:tr h="598059">
                <a:tc>
                  <a:txBody>
                    <a:bodyPr/>
                    <a:lstStyle/>
                    <a:p>
                      <a:pPr lvl="0">
                        <a:buNone/>
                      </a:pPr>
                      <a:r>
                        <a:rPr lang="en-US" sz="1200" b="0" i="0" u="none" strike="noStrike" noProof="0" dirty="0">
                          <a:latin typeface="Arial"/>
                        </a:rPr>
                        <a:t>Nithya M </a:t>
                      </a:r>
                      <a:r>
                        <a:rPr lang="en-US" sz="1200" b="0" i="0" u="none" strike="noStrike" noProof="0" err="1">
                          <a:latin typeface="Arial"/>
                        </a:rPr>
                        <a:t>Madavaraj</a:t>
                      </a:r>
                      <a:r>
                        <a:rPr lang="en-US" sz="1200" b="0" i="0" u="none" strike="noStrike" noProof="0" dirty="0">
                          <a:latin typeface="Arial"/>
                        </a:rPr>
                        <a:t> B Sanjeev Pranesh B</a:t>
                      </a:r>
                      <a:endParaRPr lang="en-US" sz="1200"/>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NLP OCR(python library)</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Customization and Consistence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Context Understanding</a:t>
                      </a:r>
                      <a:endParaRPr lang="en-US" sz="1200" dirty="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3655032"/>
                  </a:ext>
                </a:extLst>
              </a:tr>
              <a:tr h="939807">
                <a:tc>
                  <a:txBody>
                    <a:bodyPr/>
                    <a:lstStyle/>
                    <a:p>
                      <a:pPr lvl="0">
                        <a:buNone/>
                      </a:pPr>
                      <a:r>
                        <a:rPr lang="en-US" sz="1200" b="0" i="0" u="none" strike="noStrike" noProof="0" dirty="0">
                          <a:latin typeface="Arial"/>
                        </a:rPr>
                        <a:t>Puneeth </a:t>
                      </a:r>
                      <a:r>
                        <a:rPr lang="en-US" sz="1200" b="0" i="0" u="none" strike="noStrike" noProof="0" dirty="0" err="1">
                          <a:latin typeface="Arial"/>
                        </a:rPr>
                        <a:t>Thotad</a:t>
                      </a:r>
                      <a:r>
                        <a:rPr lang="en-US" sz="1200" b="0" i="0" u="none" strike="noStrike" noProof="0" dirty="0">
                          <a:latin typeface="Arial"/>
                        </a:rPr>
                        <a:t> Shanta </a:t>
                      </a:r>
                      <a:r>
                        <a:rPr lang="en-US" sz="1200" b="0" i="0" u="none" strike="noStrike" noProof="0" dirty="0" err="1">
                          <a:latin typeface="Arial"/>
                        </a:rPr>
                        <a:t>Kallur</a:t>
                      </a:r>
                      <a:r>
                        <a:rPr lang="en-US" sz="1200" b="0" i="0" u="none" strike="noStrike" noProof="0" dirty="0">
                          <a:latin typeface="Arial"/>
                        </a:rPr>
                        <a:t> Sukanya </a:t>
                      </a:r>
                      <a:r>
                        <a:rPr lang="en-US" sz="1200" b="0" i="0" u="none" strike="noStrike" noProof="0" dirty="0" err="1">
                          <a:latin typeface="Arial"/>
                        </a:rPr>
                        <a:t>Amminabhavi</a:t>
                      </a:r>
                      <a:endParaRPr lang="en-US" sz="1200" dirty="0" err="1"/>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buNone/>
                      </a:pPr>
                      <a:r>
                        <a:rPr lang="en-US" sz="1200" b="0" i="0" u="none" strike="noStrike" noProof="0" dirty="0" err="1">
                          <a:latin typeface="Arial"/>
                        </a:rPr>
                        <a:t>SpaCy</a:t>
                      </a:r>
                      <a:r>
                        <a:rPr lang="en-US" sz="1200" b="0" i="0" u="none" strike="noStrike" noProof="0" dirty="0">
                          <a:latin typeface="Arial"/>
                        </a:rPr>
                        <a:t> Natural Language Processing Toolkit.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Quick Response. Good accuracy. </a:t>
                      </a: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buNone/>
                      </a:pPr>
                      <a:r>
                        <a:rPr lang="en-US" sz="1200" b="0" i="0" u="none" strike="noStrike" noProof="0" dirty="0">
                          <a:latin typeface="Arial"/>
                        </a:rPr>
                        <a:t>Computers struggle to be creative like humans. Questions might sound a bit robotic.</a:t>
                      </a:r>
                      <a:endParaRPr lang="en-US" sz="1200" dirty="0"/>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56944794"/>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06958" y="102336"/>
            <a:ext cx="6117431" cy="627321"/>
          </a:xfrm>
        </p:spPr>
        <p:txBody>
          <a:bodyPr/>
          <a:lstStyle/>
          <a:p>
            <a:r>
              <a:rPr lang="en-US" sz="2800" dirty="0">
                <a:latin typeface="+mj-lt"/>
              </a:rPr>
              <a:t>Problem Statement</a:t>
            </a:r>
          </a:p>
        </p:txBody>
      </p:sp>
      <p:sp>
        <p:nvSpPr>
          <p:cNvPr id="5" name="TextBox 4"/>
          <p:cNvSpPr txBox="1"/>
          <p:nvPr/>
        </p:nvSpPr>
        <p:spPr>
          <a:xfrm>
            <a:off x="1137683" y="1180158"/>
            <a:ext cx="6655982" cy="2246769"/>
          </a:xfrm>
          <a:prstGeom prst="rect">
            <a:avLst/>
          </a:prstGeom>
          <a:noFill/>
        </p:spPr>
        <p:txBody>
          <a:bodyPr wrap="square" rtlCol="0">
            <a:spAutoFit/>
          </a:bodyPr>
          <a:lstStyle/>
          <a:p>
            <a:endParaRPr lang="en-US" dirty="0">
              <a:latin typeface="+mn-lt"/>
            </a:endParaRPr>
          </a:p>
          <a:p>
            <a:r>
              <a:rPr lang="en-US" dirty="0">
                <a:latin typeface="+mn-lt"/>
              </a:rPr>
              <a:t>The existing algorithm uses the longtail knowledge that is the </a:t>
            </a:r>
            <a:r>
              <a:rPr lang="en-US" dirty="0" err="1">
                <a:latin typeface="+mn-lt"/>
              </a:rPr>
              <a:t>wikideta</a:t>
            </a:r>
            <a:r>
              <a:rPr lang="en-US" dirty="0">
                <a:latin typeface="+mn-lt"/>
              </a:rPr>
              <a:t> (Wikipedia data) to answer the users queries and also there are other algorithms which does the open domain question answering but the problem arises when it comes to the educational use case where the student as a user cannot accurately retrieve the answers from the </a:t>
            </a:r>
            <a:r>
              <a:rPr lang="en-US" dirty="0" err="1">
                <a:latin typeface="+mn-lt"/>
              </a:rPr>
              <a:t>gpt</a:t>
            </a:r>
            <a:r>
              <a:rPr lang="en-US" dirty="0">
                <a:latin typeface="+mn-lt"/>
              </a:rPr>
              <a:t> models because of the lack of text-book that is theoretical knowledge present. So, as to overcome this problem we came up with a solution where we powered our </a:t>
            </a:r>
            <a:r>
              <a:rPr lang="en-US" dirty="0" err="1">
                <a:latin typeface="+mn-lt"/>
              </a:rPr>
              <a:t>QuillBot</a:t>
            </a:r>
            <a:r>
              <a:rPr lang="en-US" dirty="0">
                <a:latin typeface="+mn-lt"/>
              </a:rPr>
              <a:t> with the latest algorithm which searches the given knowledge base and retrieves the answers for the students query. </a:t>
            </a:r>
          </a:p>
          <a:p>
            <a:endParaRPr lang="en-US" dirty="0">
              <a:latin typeface="+mn-lt"/>
            </a:endParaRPr>
          </a:p>
        </p:txBody>
      </p:sp>
      <p:sp>
        <p:nvSpPr>
          <p:cNvPr id="3" name="Date Placeholder 2"/>
          <p:cNvSpPr>
            <a:spLocks noGrp="1"/>
          </p:cNvSpPr>
          <p:nvPr>
            <p:ph type="dt" idx="10"/>
          </p:nvPr>
        </p:nvSpPr>
        <p:spPr/>
        <p:txBody>
          <a:bodyPr/>
          <a:lstStyle/>
          <a:p>
            <a:fld id="{BAE47AFA-FA96-457D-956D-C46D009EE3B5}"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225744"/>
            <a:ext cx="6117431" cy="627321"/>
          </a:xfrm>
        </p:spPr>
        <p:txBody>
          <a:bodyPr/>
          <a:lstStyle/>
          <a:p>
            <a:r>
              <a:rPr lang="en-US" sz="2800" dirty="0">
                <a:latin typeface="+mj-lt"/>
              </a:rPr>
              <a:t>Problem Illustration</a:t>
            </a:r>
          </a:p>
        </p:txBody>
      </p:sp>
      <p:sp>
        <p:nvSpPr>
          <p:cNvPr id="3" name="Date Placeholder 2"/>
          <p:cNvSpPr>
            <a:spLocks noGrp="1"/>
          </p:cNvSpPr>
          <p:nvPr>
            <p:ph type="dt" idx="10"/>
          </p:nvPr>
        </p:nvSpPr>
        <p:spPr/>
        <p:txBody>
          <a:bodyPr/>
          <a:lstStyle/>
          <a:p>
            <a:fld id="{C5FEAA23-0A82-400D-B54A-8AAC8D88A13B}"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screenshot of a computer&#10;&#10;Description automatically generated">
            <a:extLst>
              <a:ext uri="{FF2B5EF4-FFF2-40B4-BE49-F238E27FC236}">
                <a16:creationId xmlns:a16="http://schemas.microsoft.com/office/drawing/2014/main" id="{A0039827-72B5-8BB8-DD95-FD3EF6BCD6B4}"/>
              </a:ext>
            </a:extLst>
          </p:cNvPr>
          <p:cNvPicPr>
            <a:picLocks noChangeAspect="1"/>
          </p:cNvPicPr>
          <p:nvPr/>
        </p:nvPicPr>
        <p:blipFill>
          <a:blip r:embed="rId3"/>
          <a:stretch>
            <a:fillRect/>
          </a:stretch>
        </p:blipFill>
        <p:spPr>
          <a:xfrm>
            <a:off x="354596" y="954914"/>
            <a:ext cx="5665204" cy="3710501"/>
          </a:xfrm>
          <a:prstGeom prst="rect">
            <a:avLst/>
          </a:prstGeom>
        </p:spPr>
      </p:pic>
      <p:sp>
        <p:nvSpPr>
          <p:cNvPr id="5" name="TextBox 4">
            <a:extLst>
              <a:ext uri="{FF2B5EF4-FFF2-40B4-BE49-F238E27FC236}">
                <a16:creationId xmlns:a16="http://schemas.microsoft.com/office/drawing/2014/main" id="{857DD2D3-35A5-5E13-FBEB-68E52DF4082E}"/>
              </a:ext>
            </a:extLst>
          </p:cNvPr>
          <p:cNvSpPr txBox="1"/>
          <p:nvPr/>
        </p:nvSpPr>
        <p:spPr>
          <a:xfrm>
            <a:off x="6176964" y="1057275"/>
            <a:ext cx="2895600" cy="2246769"/>
          </a:xfrm>
          <a:prstGeom prst="rect">
            <a:avLst/>
          </a:prstGeom>
          <a:noFill/>
        </p:spPr>
        <p:txBody>
          <a:bodyPr wrap="square" rtlCol="0">
            <a:spAutoFit/>
          </a:bodyPr>
          <a:lstStyle/>
          <a:p>
            <a:pPr algn="l"/>
            <a:r>
              <a:rPr lang="en-US" b="0" i="0" dirty="0">
                <a:solidFill>
                  <a:schemeClr val="tx1"/>
                </a:solidFill>
                <a:effectLst/>
                <a:latin typeface="+mn-lt"/>
              </a:rPr>
              <a:t>Let's denote:</a:t>
            </a:r>
          </a:p>
          <a:p>
            <a:pPr algn="l"/>
            <a:r>
              <a:rPr lang="en-US" b="1" i="1" dirty="0">
                <a:solidFill>
                  <a:schemeClr val="tx1"/>
                </a:solidFill>
                <a:effectLst/>
                <a:latin typeface="+mn-lt"/>
              </a:rPr>
              <a:t>P</a:t>
            </a:r>
            <a:r>
              <a:rPr lang="en-US" b="0" i="0" dirty="0">
                <a:solidFill>
                  <a:schemeClr val="tx1"/>
                </a:solidFill>
                <a:effectLst/>
                <a:latin typeface="+mn-lt"/>
              </a:rPr>
              <a:t> as the given passage.</a:t>
            </a:r>
          </a:p>
          <a:p>
            <a:pPr algn="l"/>
            <a:r>
              <a:rPr lang="en-US" b="1" i="1" dirty="0">
                <a:solidFill>
                  <a:schemeClr val="tx1"/>
                </a:solidFill>
                <a:effectLst/>
                <a:latin typeface="+mn-lt"/>
              </a:rPr>
              <a:t>Q</a:t>
            </a:r>
            <a:r>
              <a:rPr lang="en-US" b="0" i="0" dirty="0">
                <a:solidFill>
                  <a:schemeClr val="tx1"/>
                </a:solidFill>
                <a:effectLst/>
                <a:latin typeface="+mn-lt"/>
              </a:rPr>
              <a:t> as the input question.</a:t>
            </a:r>
          </a:p>
          <a:p>
            <a:pPr algn="l"/>
            <a:r>
              <a:rPr lang="en-US" b="0" i="0" dirty="0">
                <a:solidFill>
                  <a:schemeClr val="tx1"/>
                </a:solidFill>
                <a:effectLst/>
                <a:latin typeface="+mn-lt"/>
              </a:rPr>
              <a:t>The task is to design a model </a:t>
            </a:r>
            <a:r>
              <a:rPr lang="en-US" b="1" i="1" dirty="0">
                <a:solidFill>
                  <a:schemeClr val="tx1"/>
                </a:solidFill>
                <a:effectLst/>
                <a:latin typeface="+mn-lt"/>
              </a:rPr>
              <a:t>M</a:t>
            </a:r>
            <a:r>
              <a:rPr lang="en-US" b="1" i="0" dirty="0">
                <a:solidFill>
                  <a:schemeClr val="tx1"/>
                </a:solidFill>
                <a:effectLst/>
                <a:latin typeface="+mn-lt"/>
              </a:rPr>
              <a:t> </a:t>
            </a:r>
            <a:r>
              <a:rPr lang="en-US" b="0" i="0" dirty="0">
                <a:solidFill>
                  <a:schemeClr val="tx1"/>
                </a:solidFill>
                <a:effectLst/>
                <a:latin typeface="+mn-lt"/>
              </a:rPr>
              <a:t>such that </a:t>
            </a:r>
            <a:r>
              <a:rPr lang="en-US" b="1" i="1" dirty="0">
                <a:solidFill>
                  <a:schemeClr val="tx1"/>
                </a:solidFill>
                <a:effectLst/>
                <a:latin typeface="+mn-lt"/>
              </a:rPr>
              <a:t>M</a:t>
            </a:r>
            <a:r>
              <a:rPr lang="en-US" b="1" i="0" dirty="0">
                <a:solidFill>
                  <a:schemeClr val="tx1"/>
                </a:solidFill>
                <a:effectLst/>
                <a:latin typeface="+mn-lt"/>
              </a:rPr>
              <a:t>(</a:t>
            </a:r>
            <a:r>
              <a:rPr lang="en-US" b="1" i="1" dirty="0">
                <a:solidFill>
                  <a:schemeClr val="tx1"/>
                </a:solidFill>
                <a:effectLst/>
                <a:latin typeface="+mn-lt"/>
              </a:rPr>
              <a:t>P</a:t>
            </a:r>
            <a:r>
              <a:rPr lang="en-US" b="1" i="0" dirty="0">
                <a:solidFill>
                  <a:schemeClr val="tx1"/>
                </a:solidFill>
                <a:effectLst/>
                <a:latin typeface="+mn-lt"/>
              </a:rPr>
              <a:t>,</a:t>
            </a:r>
            <a:r>
              <a:rPr lang="en-US" b="1" i="1" dirty="0">
                <a:solidFill>
                  <a:schemeClr val="tx1"/>
                </a:solidFill>
                <a:effectLst/>
                <a:latin typeface="+mn-lt"/>
              </a:rPr>
              <a:t>Q</a:t>
            </a:r>
            <a:r>
              <a:rPr lang="en-US" b="1" i="0" dirty="0">
                <a:solidFill>
                  <a:schemeClr val="tx1"/>
                </a:solidFill>
                <a:effectLst/>
                <a:latin typeface="+mn-lt"/>
              </a:rPr>
              <a:t>)</a:t>
            </a:r>
            <a:r>
              <a:rPr lang="en-US" b="0" i="0" dirty="0">
                <a:solidFill>
                  <a:schemeClr val="tx1"/>
                </a:solidFill>
                <a:effectLst/>
                <a:latin typeface="+mn-lt"/>
              </a:rPr>
              <a:t> returns the answer to the question </a:t>
            </a:r>
            <a:r>
              <a:rPr lang="en-US" b="1" i="1" dirty="0">
                <a:solidFill>
                  <a:schemeClr val="tx1"/>
                </a:solidFill>
                <a:effectLst/>
                <a:latin typeface="+mn-lt"/>
              </a:rPr>
              <a:t>Q</a:t>
            </a:r>
            <a:r>
              <a:rPr lang="en-US" b="0" i="0" dirty="0">
                <a:solidFill>
                  <a:schemeClr val="tx1"/>
                </a:solidFill>
                <a:effectLst/>
                <a:latin typeface="+mn-lt"/>
              </a:rPr>
              <a:t> based on the information in the passage </a:t>
            </a:r>
            <a:r>
              <a:rPr lang="en-US" b="1" i="1" dirty="0">
                <a:solidFill>
                  <a:schemeClr val="tx1"/>
                </a:solidFill>
                <a:effectLst/>
                <a:latin typeface="+mn-lt"/>
              </a:rPr>
              <a:t>P</a:t>
            </a:r>
            <a:r>
              <a:rPr lang="en-US" b="0" i="0" dirty="0">
                <a:solidFill>
                  <a:schemeClr val="tx1"/>
                </a:solidFill>
                <a:effectLst/>
                <a:latin typeface="+mn-lt"/>
              </a:rPr>
              <a:t>.</a:t>
            </a:r>
          </a:p>
          <a:p>
            <a:pPr algn="l"/>
            <a:r>
              <a:rPr lang="en-US" b="1" i="1" dirty="0">
                <a:solidFill>
                  <a:schemeClr val="tx1"/>
                </a:solidFill>
                <a:effectLst/>
                <a:latin typeface="+mn-lt"/>
              </a:rPr>
              <a:t>M</a:t>
            </a:r>
            <a:r>
              <a:rPr lang="en-US" b="1" i="0" dirty="0">
                <a:solidFill>
                  <a:schemeClr val="tx1"/>
                </a:solidFill>
                <a:effectLst/>
                <a:latin typeface="+mn-lt"/>
              </a:rPr>
              <a:t>(</a:t>
            </a:r>
            <a:r>
              <a:rPr lang="en-US" b="1" i="1" dirty="0">
                <a:solidFill>
                  <a:schemeClr val="tx1"/>
                </a:solidFill>
                <a:effectLst/>
                <a:latin typeface="+mn-lt"/>
              </a:rPr>
              <a:t>P</a:t>
            </a:r>
            <a:r>
              <a:rPr lang="en-US" b="1" i="0" dirty="0">
                <a:solidFill>
                  <a:schemeClr val="tx1"/>
                </a:solidFill>
                <a:effectLst/>
                <a:latin typeface="+mn-lt"/>
              </a:rPr>
              <a:t>,</a:t>
            </a:r>
            <a:r>
              <a:rPr lang="en-US" b="1" i="1" dirty="0">
                <a:solidFill>
                  <a:schemeClr val="tx1"/>
                </a:solidFill>
                <a:effectLst/>
                <a:latin typeface="+mn-lt"/>
              </a:rPr>
              <a:t>Q</a:t>
            </a:r>
            <a:r>
              <a:rPr lang="en-US" b="1" i="0" dirty="0">
                <a:solidFill>
                  <a:schemeClr val="tx1"/>
                </a:solidFill>
                <a:effectLst/>
                <a:latin typeface="+mn-lt"/>
              </a:rPr>
              <a:t>)→Answer</a:t>
            </a:r>
          </a:p>
          <a:p>
            <a:endParaRPr lang="en-IN" dirty="0">
              <a:solidFill>
                <a:schemeClr val="tx1"/>
              </a:solidFill>
              <a:latin typeface="+mn-lt"/>
            </a:endParaRP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707232" y="1061962"/>
            <a:ext cx="7879556" cy="3754834"/>
          </a:xfrm>
          <a:prstGeom prst="rect">
            <a:avLst/>
          </a:prstGeom>
          <a:noFill/>
          <a:ln>
            <a:noFill/>
          </a:ln>
        </p:spPr>
        <p:txBody>
          <a:bodyPr spcFirstLastPara="1" wrap="square" lIns="91425" tIns="45700" rIns="91425" bIns="45700" anchor="t" anchorCtr="0">
            <a:spAutoFit/>
          </a:bodyPr>
          <a:lstStyle/>
          <a:p>
            <a:r>
              <a:rPr lang="en-US" dirty="0">
                <a:latin typeface="+mn-lt"/>
              </a:rPr>
              <a:t>Meet </a:t>
            </a:r>
            <a:r>
              <a:rPr lang="en-US" dirty="0" err="1">
                <a:latin typeface="+mn-lt"/>
              </a:rPr>
              <a:t>Quillbot</a:t>
            </a:r>
            <a:r>
              <a:rPr lang="en-US" dirty="0">
                <a:latin typeface="+mn-lt"/>
              </a:rPr>
              <a:t>, my brainchild! It's not just your average question-answering AI. Forget clunky rule-based systems - </a:t>
            </a:r>
            <a:r>
              <a:rPr lang="en-US" dirty="0" err="1">
                <a:latin typeface="+mn-lt"/>
              </a:rPr>
              <a:t>Quillbot</a:t>
            </a:r>
            <a:r>
              <a:rPr lang="en-US" dirty="0">
                <a:latin typeface="+mn-lt"/>
              </a:rPr>
              <a:t> harnesses the power of both GPT's fluency and </a:t>
            </a:r>
            <a:r>
              <a:rPr lang="en-US" dirty="0" err="1">
                <a:latin typeface="+mn-lt"/>
              </a:rPr>
              <a:t>Langchain's</a:t>
            </a:r>
            <a:r>
              <a:rPr lang="en-US" dirty="0">
                <a:latin typeface="+mn-lt"/>
              </a:rPr>
              <a:t> meticulous fact-checking. Imagine a generative AI that understands context, seamlessly blends factual accuracy with natural language, and even learns from every interaction. That's </a:t>
            </a:r>
            <a:r>
              <a:rPr lang="en-US" dirty="0" err="1">
                <a:latin typeface="+mn-lt"/>
              </a:rPr>
              <a:t>Quillbot</a:t>
            </a:r>
            <a:r>
              <a:rPr lang="en-US" dirty="0">
                <a:latin typeface="+mn-lt"/>
              </a:rPr>
              <a:t> - your friendly, knowledge-powered conversationalist, ready to tackle any query with insightful answers and a dash of AI magic.</a:t>
            </a:r>
          </a:p>
          <a:p>
            <a:endParaRPr lang="en-US" b="0" i="0" dirty="0">
              <a:solidFill>
                <a:schemeClr val="tx1"/>
              </a:solidFill>
              <a:effectLst/>
              <a:latin typeface="+mn-lt"/>
            </a:endParaRPr>
          </a:p>
          <a:p>
            <a:r>
              <a:rPr lang="en-US" b="0" i="0" dirty="0">
                <a:solidFill>
                  <a:schemeClr val="tx1"/>
                </a:solidFill>
                <a:effectLst/>
                <a:latin typeface="+mn-lt"/>
              </a:rPr>
              <a:t>Beyond the impressive parameters of </a:t>
            </a:r>
            <a:r>
              <a:rPr lang="en-US" b="0" i="0" dirty="0" err="1">
                <a:solidFill>
                  <a:schemeClr val="tx1"/>
                </a:solidFill>
                <a:effectLst/>
                <a:latin typeface="+mn-lt"/>
              </a:rPr>
              <a:t>Langchain</a:t>
            </a:r>
            <a:r>
              <a:rPr lang="en-US" b="0" i="0" dirty="0">
                <a:solidFill>
                  <a:schemeClr val="tx1"/>
                </a:solidFill>
                <a:effectLst/>
                <a:latin typeface="+mn-lt"/>
              </a:rPr>
              <a:t> and GPT, </a:t>
            </a:r>
            <a:r>
              <a:rPr lang="en-US" b="0" i="0" dirty="0" err="1">
                <a:solidFill>
                  <a:schemeClr val="tx1"/>
                </a:solidFill>
                <a:effectLst/>
                <a:latin typeface="+mn-lt"/>
              </a:rPr>
              <a:t>Quillbot's</a:t>
            </a:r>
            <a:r>
              <a:rPr lang="en-US" b="0" i="0" dirty="0">
                <a:solidFill>
                  <a:schemeClr val="tx1"/>
                </a:solidFill>
                <a:effectLst/>
                <a:latin typeface="+mn-lt"/>
              </a:rPr>
              <a:t> true magic lies in its focus on student needs. While these existing algorithms excel at navigating the vast oceans of general knowledge like Wikipedia's depths, they often flounder when it comes to the specific shores of your textbook. </a:t>
            </a:r>
            <a:r>
              <a:rPr lang="en-US" b="0" i="0" dirty="0" err="1">
                <a:solidFill>
                  <a:schemeClr val="tx1"/>
                </a:solidFill>
                <a:effectLst/>
                <a:latin typeface="+mn-lt"/>
              </a:rPr>
              <a:t>Quillbot</a:t>
            </a:r>
            <a:r>
              <a:rPr lang="en-US" b="0" i="0" dirty="0">
                <a:solidFill>
                  <a:schemeClr val="tx1"/>
                </a:solidFill>
                <a:effectLst/>
                <a:latin typeface="+mn-lt"/>
              </a:rPr>
              <a:t> bridges this gap. It dives deep into your assigned materials, understanding the context and nuances of your subject. </a:t>
            </a:r>
            <a:r>
              <a:rPr lang="en-US" b="0" i="0" dirty="0" err="1">
                <a:solidFill>
                  <a:schemeClr val="tx1"/>
                </a:solidFill>
                <a:effectLst/>
                <a:latin typeface="+mn-lt"/>
              </a:rPr>
              <a:t>Langchain's</a:t>
            </a:r>
            <a:r>
              <a:rPr lang="en-US" b="0" i="0" dirty="0">
                <a:solidFill>
                  <a:schemeClr val="tx1"/>
                </a:solidFill>
                <a:effectLst/>
                <a:latin typeface="+mn-lt"/>
              </a:rPr>
              <a:t> knowledge chains become intricate pathways through your textbook's concepts, while GPT's fluency translates them into clear, subject-relevant answers. Every interaction strengthens </a:t>
            </a:r>
            <a:r>
              <a:rPr lang="en-US" b="0" i="0" dirty="0" err="1">
                <a:solidFill>
                  <a:schemeClr val="tx1"/>
                </a:solidFill>
                <a:effectLst/>
                <a:latin typeface="+mn-lt"/>
              </a:rPr>
              <a:t>Quillbot's</a:t>
            </a:r>
            <a:r>
              <a:rPr lang="en-US" b="0" i="0" dirty="0">
                <a:solidFill>
                  <a:schemeClr val="tx1"/>
                </a:solidFill>
                <a:effectLst/>
                <a:latin typeface="+mn-lt"/>
              </a:rPr>
              <a:t> grasp of your curriculum, tailoring its responses to your specific learning journey. Forget generic summaries and lost connections – </a:t>
            </a:r>
            <a:r>
              <a:rPr lang="en-US" b="0" i="0" dirty="0" err="1">
                <a:solidFill>
                  <a:schemeClr val="tx1"/>
                </a:solidFill>
                <a:effectLst/>
                <a:latin typeface="+mn-lt"/>
              </a:rPr>
              <a:t>Quillbot</a:t>
            </a:r>
            <a:r>
              <a:rPr lang="en-US" b="0" i="0" dirty="0">
                <a:solidFill>
                  <a:schemeClr val="tx1"/>
                </a:solidFill>
                <a:effectLst/>
                <a:latin typeface="+mn-lt"/>
              </a:rPr>
              <a:t> becomes your personalized study buddy, unlocking the power of your textbooks and guiding you towards deeper understanding.</a:t>
            </a:r>
            <a:endParaRPr lang="en-US" sz="1100" b="0" i="0" strike="noStrike" cap="none" dirty="0">
              <a:solidFill>
                <a:schemeClr val="tx1"/>
              </a:solidFill>
              <a:latin typeface="+mn-lt"/>
              <a:ea typeface="Trebuchet MS"/>
              <a:cs typeface="Trebuchet MS"/>
              <a:sym typeface="Trebuchet MS"/>
            </a:endParaRPr>
          </a:p>
        </p:txBody>
      </p:sp>
      <p:sp>
        <p:nvSpPr>
          <p:cNvPr id="2" name="Title 1"/>
          <p:cNvSpPr>
            <a:spLocks noGrp="1"/>
          </p:cNvSpPr>
          <p:nvPr>
            <p:ph type="title"/>
          </p:nvPr>
        </p:nvSpPr>
        <p:spPr>
          <a:xfrm>
            <a:off x="1513284" y="94579"/>
            <a:ext cx="6117431" cy="627321"/>
          </a:xfrm>
        </p:spPr>
        <p:txBody>
          <a:bodyPr/>
          <a:lstStyle/>
          <a:p>
            <a:r>
              <a:rPr lang="en-US" sz="2800" dirty="0">
                <a:latin typeface="+mj-lt"/>
              </a:rPr>
              <a:t>Proposed Method</a:t>
            </a: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1/30/2024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13284" y="102336"/>
            <a:ext cx="6117431" cy="627321"/>
          </a:xfrm>
        </p:spPr>
        <p:txBody>
          <a:bodyPr/>
          <a:lstStyle/>
          <a:p>
            <a:r>
              <a:rPr lang="en-US" sz="2800" dirty="0">
                <a:latin typeface="+mj-lt"/>
              </a:rPr>
              <a:t>Proposed Method Illustration</a:t>
            </a:r>
          </a:p>
        </p:txBody>
      </p:sp>
      <p:sp>
        <p:nvSpPr>
          <p:cNvPr id="3" name="Date Placeholder 2"/>
          <p:cNvSpPr>
            <a:spLocks noGrp="1"/>
          </p:cNvSpPr>
          <p:nvPr>
            <p:ph type="dt" idx="10"/>
          </p:nvPr>
        </p:nvSpPr>
        <p:spPr/>
        <p:txBody>
          <a:bodyPr/>
          <a:lstStyle/>
          <a:p>
            <a:fld id="{9B2C9150-213E-4C57-83AC-D72655848A54}" type="datetime1">
              <a:rPr lang="en-US" smtClean="0"/>
              <a:t>1/30/2024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D4656522-4001-D2BA-B475-C94F4D1DC205}"/>
              </a:ext>
            </a:extLst>
          </p:cNvPr>
          <p:cNvPicPr>
            <a:picLocks noChangeAspect="1"/>
          </p:cNvPicPr>
          <p:nvPr/>
        </p:nvPicPr>
        <p:blipFill>
          <a:blip r:embed="rId3"/>
          <a:stretch>
            <a:fillRect/>
          </a:stretch>
        </p:blipFill>
        <p:spPr>
          <a:xfrm>
            <a:off x="50006" y="729657"/>
            <a:ext cx="5650997" cy="501296"/>
          </a:xfrm>
          <a:prstGeom prst="rect">
            <a:avLst/>
          </a:prstGeom>
        </p:spPr>
      </p:pic>
      <p:pic>
        <p:nvPicPr>
          <p:cNvPr id="10" name="Picture 9">
            <a:extLst>
              <a:ext uri="{FF2B5EF4-FFF2-40B4-BE49-F238E27FC236}">
                <a16:creationId xmlns:a16="http://schemas.microsoft.com/office/drawing/2014/main" id="{DB0C3CA6-82CD-31C0-FE21-4A12316F2120}"/>
              </a:ext>
            </a:extLst>
          </p:cNvPr>
          <p:cNvPicPr>
            <a:picLocks noChangeAspect="1"/>
          </p:cNvPicPr>
          <p:nvPr/>
        </p:nvPicPr>
        <p:blipFill>
          <a:blip r:embed="rId4"/>
          <a:stretch>
            <a:fillRect/>
          </a:stretch>
        </p:blipFill>
        <p:spPr>
          <a:xfrm>
            <a:off x="207561" y="1254642"/>
            <a:ext cx="5493443" cy="3786522"/>
          </a:xfrm>
          <a:prstGeom prst="rect">
            <a:avLst/>
          </a:prstGeom>
        </p:spPr>
      </p:pic>
      <p:sp>
        <p:nvSpPr>
          <p:cNvPr id="11" name="TextBox 10">
            <a:extLst>
              <a:ext uri="{FF2B5EF4-FFF2-40B4-BE49-F238E27FC236}">
                <a16:creationId xmlns:a16="http://schemas.microsoft.com/office/drawing/2014/main" id="{C9683FA6-B2D4-3F19-67A3-93287A701832}"/>
              </a:ext>
            </a:extLst>
          </p:cNvPr>
          <p:cNvSpPr txBox="1"/>
          <p:nvPr/>
        </p:nvSpPr>
        <p:spPr>
          <a:xfrm>
            <a:off x="5798243" y="855403"/>
            <a:ext cx="3157538" cy="3893374"/>
          </a:xfrm>
          <a:prstGeom prst="rect">
            <a:avLst/>
          </a:prstGeom>
          <a:noFill/>
        </p:spPr>
        <p:txBody>
          <a:bodyPr wrap="square" rtlCol="0">
            <a:spAutoFit/>
          </a:bodyPr>
          <a:lstStyle/>
          <a:p>
            <a:pPr algn="l"/>
            <a:r>
              <a:rPr lang="en-US" sz="1200" b="1" i="0" dirty="0">
                <a:solidFill>
                  <a:schemeClr val="tx1"/>
                </a:solidFill>
                <a:effectLst/>
                <a:latin typeface="Söhne"/>
              </a:rPr>
              <a:t>Let:</a:t>
            </a:r>
          </a:p>
          <a:p>
            <a:pPr algn="l"/>
            <a:r>
              <a:rPr lang="en-US" sz="1200" dirty="0">
                <a:solidFill>
                  <a:schemeClr val="tx1"/>
                </a:solidFill>
                <a:latin typeface="KaTeX_Main"/>
              </a:rPr>
              <a:t>- </a:t>
            </a:r>
            <a:r>
              <a:rPr lang="en-US" sz="1200" b="0" i="1" dirty="0">
                <a:solidFill>
                  <a:schemeClr val="tx1"/>
                </a:solidFill>
                <a:effectLst/>
                <a:latin typeface="KaTeX_Math"/>
              </a:rPr>
              <a:t>Q</a:t>
            </a:r>
            <a:r>
              <a:rPr lang="en-US" sz="1200" b="0" i="0" dirty="0">
                <a:solidFill>
                  <a:schemeClr val="tx1"/>
                </a:solidFill>
                <a:effectLst/>
                <a:latin typeface="Söhne"/>
              </a:rPr>
              <a:t> be the user's question.</a:t>
            </a:r>
          </a:p>
          <a:p>
            <a:pPr algn="l"/>
            <a:r>
              <a:rPr lang="en-US" sz="1200" i="1" dirty="0">
                <a:solidFill>
                  <a:schemeClr val="tx1"/>
                </a:solidFill>
                <a:latin typeface="KaTeX_Math"/>
              </a:rPr>
              <a:t>- </a:t>
            </a:r>
            <a:r>
              <a:rPr lang="en-US" sz="1200" b="0" i="1" dirty="0">
                <a:solidFill>
                  <a:schemeClr val="tx1"/>
                </a:solidFill>
                <a:effectLst/>
                <a:latin typeface="KaTeX_Math"/>
              </a:rPr>
              <a:t>T</a:t>
            </a:r>
            <a:r>
              <a:rPr lang="en-US" sz="1200" b="0" i="0" dirty="0">
                <a:solidFill>
                  <a:schemeClr val="tx1"/>
                </a:solidFill>
                <a:effectLst/>
                <a:latin typeface="Söhne"/>
              </a:rPr>
              <a:t> be the set of textbooks in PDF format.</a:t>
            </a:r>
          </a:p>
          <a:p>
            <a:pPr algn="l"/>
            <a:r>
              <a:rPr lang="en-US" sz="1200" b="0" i="1" dirty="0">
                <a:solidFill>
                  <a:schemeClr val="tx1"/>
                </a:solidFill>
                <a:effectLst/>
                <a:latin typeface="KaTeX_Math"/>
              </a:rPr>
              <a:t>- M</a:t>
            </a:r>
            <a:r>
              <a:rPr lang="en-US" sz="1200" b="0" i="0" dirty="0">
                <a:solidFill>
                  <a:schemeClr val="tx1"/>
                </a:solidFill>
                <a:effectLst/>
                <a:latin typeface="Söhne"/>
              </a:rPr>
              <a:t> be your GPT model.</a:t>
            </a:r>
            <a:endParaRPr lang="en-IN" sz="1200" b="1" dirty="0">
              <a:solidFill>
                <a:schemeClr val="tx1"/>
              </a:solidFill>
              <a:latin typeface="+mn-lt"/>
            </a:endParaRPr>
          </a:p>
          <a:p>
            <a:pPr algn="l">
              <a:buFont typeface="+mj-lt"/>
              <a:buAutoNum type="arabicPeriod"/>
            </a:pPr>
            <a:r>
              <a:rPr lang="en-IN" sz="1200" b="1" i="0" dirty="0">
                <a:solidFill>
                  <a:schemeClr val="tx1"/>
                </a:solidFill>
                <a:effectLst/>
                <a:latin typeface="+mn-lt"/>
              </a:rPr>
              <a:t>Input Processing:</a:t>
            </a:r>
            <a:endParaRPr lang="en-IN" sz="1200" b="0" i="0" dirty="0">
              <a:solidFill>
                <a:schemeClr val="tx1"/>
              </a:solidFill>
              <a:effectLst/>
              <a:latin typeface="+mn-lt"/>
            </a:endParaRPr>
          </a:p>
          <a:p>
            <a:pPr marL="457200" lvl="1" algn="l"/>
            <a:r>
              <a:rPr lang="en-IN" sz="1200" b="0" i="1" dirty="0">
                <a:solidFill>
                  <a:schemeClr val="tx1"/>
                </a:solidFill>
                <a:effectLst/>
                <a:latin typeface="+mn-lt"/>
              </a:rPr>
              <a:t>Q</a:t>
            </a:r>
            <a:r>
              <a:rPr lang="en-IN" sz="1200" b="0" i="0" dirty="0">
                <a:solidFill>
                  <a:schemeClr val="tx1"/>
                </a:solidFill>
                <a:effectLst/>
                <a:latin typeface="+mn-lt"/>
              </a:rPr>
              <a:t> is the user's question.</a:t>
            </a:r>
          </a:p>
          <a:p>
            <a:pPr algn="l">
              <a:buFont typeface="+mj-lt"/>
              <a:buAutoNum type="arabicPeriod"/>
            </a:pPr>
            <a:r>
              <a:rPr lang="en-IN" sz="1200" b="1" i="0" dirty="0">
                <a:solidFill>
                  <a:schemeClr val="tx1"/>
                </a:solidFill>
                <a:effectLst/>
                <a:latin typeface="+mn-lt"/>
              </a:rPr>
              <a:t>Textbook Analysis:</a:t>
            </a:r>
            <a:endParaRPr lang="en-IN" sz="1200" dirty="0">
              <a:solidFill>
                <a:schemeClr val="tx1"/>
              </a:solidFill>
              <a:latin typeface="+mn-lt"/>
            </a:endParaRPr>
          </a:p>
          <a:p>
            <a:pPr algn="l"/>
            <a:r>
              <a:rPr lang="en-IN" sz="1200" b="0" i="0" dirty="0">
                <a:solidFill>
                  <a:schemeClr val="tx1"/>
                </a:solidFill>
                <a:effectLst/>
                <a:latin typeface="+mn-lt"/>
              </a:rPr>
              <a:t>          Identify relevant sections in textbooks:</a:t>
            </a:r>
          </a:p>
          <a:p>
            <a:pPr algn="l"/>
            <a:r>
              <a:rPr lang="en-IN" sz="1200" dirty="0">
                <a:solidFill>
                  <a:schemeClr val="tx1"/>
                </a:solidFill>
                <a:latin typeface="+mn-lt"/>
              </a:rPr>
              <a:t>       </a:t>
            </a:r>
            <a:r>
              <a:rPr lang="en-IN" sz="1200" b="0" i="1" dirty="0">
                <a:solidFill>
                  <a:schemeClr val="tx1"/>
                </a:solidFill>
                <a:effectLst/>
                <a:latin typeface="+mn-lt"/>
              </a:rPr>
              <a:t>S</a:t>
            </a:r>
            <a:r>
              <a:rPr lang="en-IN" sz="1200" b="0" i="0" dirty="0">
                <a:solidFill>
                  <a:schemeClr val="tx1"/>
                </a:solidFill>
                <a:effectLst/>
                <a:latin typeface="+mn-lt"/>
              </a:rPr>
              <a:t>=</a:t>
            </a:r>
            <a:r>
              <a:rPr lang="en-IN" sz="1200" b="0" i="0" dirty="0" err="1">
                <a:solidFill>
                  <a:schemeClr val="tx1"/>
                </a:solidFill>
                <a:effectLst/>
                <a:latin typeface="+mn-lt"/>
              </a:rPr>
              <a:t>MarkRelevantSections</a:t>
            </a:r>
            <a:r>
              <a:rPr lang="en-IN" sz="1200" b="0" i="0" dirty="0">
                <a:solidFill>
                  <a:schemeClr val="tx1"/>
                </a:solidFill>
                <a:effectLst/>
                <a:latin typeface="+mn-lt"/>
              </a:rPr>
              <a:t>(</a:t>
            </a:r>
            <a:r>
              <a:rPr lang="en-IN" sz="1200" b="0" i="1" dirty="0">
                <a:solidFill>
                  <a:schemeClr val="tx1"/>
                </a:solidFill>
                <a:effectLst/>
                <a:latin typeface="+mn-lt"/>
              </a:rPr>
              <a:t>T</a:t>
            </a:r>
            <a:r>
              <a:rPr lang="en-IN" sz="1200" b="0" i="0" dirty="0">
                <a:solidFill>
                  <a:schemeClr val="tx1"/>
                </a:solidFill>
                <a:effectLst/>
                <a:latin typeface="+mn-lt"/>
              </a:rPr>
              <a:t>,</a:t>
            </a:r>
            <a:r>
              <a:rPr lang="en-IN" sz="1200" b="0" i="1" dirty="0">
                <a:solidFill>
                  <a:schemeClr val="tx1"/>
                </a:solidFill>
                <a:effectLst/>
                <a:latin typeface="+mn-lt"/>
              </a:rPr>
              <a:t>Q</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Knowledge Retrieval:</a:t>
            </a:r>
            <a:endParaRPr lang="en-IN" sz="1200" b="0" i="0" dirty="0">
              <a:solidFill>
                <a:schemeClr val="tx1"/>
              </a:solidFill>
              <a:effectLst/>
              <a:latin typeface="+mn-lt"/>
            </a:endParaRPr>
          </a:p>
          <a:p>
            <a:pPr marL="457200" lvl="1" algn="l"/>
            <a:r>
              <a:rPr lang="en-IN" sz="1200" b="0" i="0" dirty="0">
                <a:solidFill>
                  <a:schemeClr val="tx1"/>
                </a:solidFill>
                <a:effectLst/>
                <a:latin typeface="+mn-lt"/>
              </a:rPr>
              <a:t>Extract information from textbooks using GPT: </a:t>
            </a:r>
            <a:r>
              <a:rPr lang="en-IN" sz="1200" b="0" i="1" dirty="0">
                <a:solidFill>
                  <a:schemeClr val="tx1"/>
                </a:solidFill>
                <a:effectLst/>
                <a:latin typeface="+mn-lt"/>
              </a:rPr>
              <a:t>I</a:t>
            </a:r>
            <a:r>
              <a:rPr lang="en-IN" sz="1200" b="0" i="0" dirty="0">
                <a:solidFill>
                  <a:schemeClr val="tx1"/>
                </a:solidFill>
                <a:effectLst/>
                <a:latin typeface="+mn-lt"/>
              </a:rPr>
              <a:t>=</a:t>
            </a:r>
            <a:r>
              <a:rPr lang="en-IN" sz="1200" b="0" i="0" dirty="0" err="1">
                <a:solidFill>
                  <a:schemeClr val="tx1"/>
                </a:solidFill>
                <a:effectLst/>
                <a:latin typeface="+mn-lt"/>
              </a:rPr>
              <a:t>ExtractInformation</a:t>
            </a:r>
            <a:r>
              <a:rPr lang="en-IN" sz="1200" b="0" i="0" dirty="0">
                <a:solidFill>
                  <a:schemeClr val="tx1"/>
                </a:solidFill>
                <a:effectLst/>
                <a:latin typeface="+mn-lt"/>
              </a:rPr>
              <a:t>(</a:t>
            </a:r>
            <a:r>
              <a:rPr lang="en-IN" sz="1200" b="0" i="1" dirty="0">
                <a:solidFill>
                  <a:schemeClr val="tx1"/>
                </a:solidFill>
                <a:effectLst/>
                <a:latin typeface="+mn-lt"/>
              </a:rPr>
              <a:t>M</a:t>
            </a:r>
            <a:r>
              <a:rPr lang="en-IN" sz="1200" b="0" i="0" dirty="0">
                <a:solidFill>
                  <a:schemeClr val="tx1"/>
                </a:solidFill>
                <a:effectLst/>
                <a:latin typeface="+mn-lt"/>
              </a:rPr>
              <a:t>,</a:t>
            </a:r>
            <a:r>
              <a:rPr lang="en-IN" sz="1200" b="0" i="1" dirty="0">
                <a:solidFill>
                  <a:schemeClr val="tx1"/>
                </a:solidFill>
                <a:effectLst/>
                <a:latin typeface="+mn-lt"/>
              </a:rPr>
              <a:t>S</a:t>
            </a:r>
            <a:r>
              <a:rPr lang="en-IN" sz="1200" b="0" i="0" dirty="0">
                <a:solidFill>
                  <a:schemeClr val="tx1"/>
                </a:solidFill>
                <a:effectLst/>
                <a:latin typeface="+mn-lt"/>
              </a:rPr>
              <a:t>,</a:t>
            </a:r>
            <a:r>
              <a:rPr lang="en-IN" sz="1200" b="0" i="1" dirty="0">
                <a:solidFill>
                  <a:schemeClr val="tx1"/>
                </a:solidFill>
                <a:effectLst/>
                <a:latin typeface="+mn-lt"/>
              </a:rPr>
              <a:t>Q</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Answer Generation:</a:t>
            </a:r>
            <a:endParaRPr lang="en-IN" sz="1200" b="0" i="0" dirty="0">
              <a:solidFill>
                <a:schemeClr val="tx1"/>
              </a:solidFill>
              <a:effectLst/>
              <a:latin typeface="+mn-lt"/>
            </a:endParaRPr>
          </a:p>
          <a:p>
            <a:pPr marL="457200" lvl="1" algn="l"/>
            <a:r>
              <a:rPr lang="en-IN" sz="1200" b="0" i="0" dirty="0">
                <a:solidFill>
                  <a:schemeClr val="tx1"/>
                </a:solidFill>
                <a:effectLst/>
                <a:latin typeface="+mn-lt"/>
              </a:rPr>
              <a:t>Synthesize answers:</a:t>
            </a:r>
          </a:p>
          <a:p>
            <a:pPr marL="457200" lvl="1" algn="l"/>
            <a:r>
              <a:rPr lang="en-IN" sz="1200" b="0" i="1" dirty="0">
                <a:solidFill>
                  <a:schemeClr val="tx1"/>
                </a:solidFill>
                <a:effectLst/>
                <a:latin typeface="+mn-lt"/>
              </a:rPr>
              <a:t>A</a:t>
            </a:r>
            <a:r>
              <a:rPr lang="en-IN" sz="1200" b="0" i="0" dirty="0">
                <a:solidFill>
                  <a:schemeClr val="tx1"/>
                </a:solidFill>
                <a:effectLst/>
                <a:latin typeface="+mn-lt"/>
              </a:rPr>
              <a:t>=</a:t>
            </a:r>
            <a:r>
              <a:rPr lang="en-IN" sz="1200" b="0" i="0" dirty="0" err="1">
                <a:solidFill>
                  <a:schemeClr val="tx1"/>
                </a:solidFill>
                <a:effectLst/>
                <a:latin typeface="+mn-lt"/>
              </a:rPr>
              <a:t>GenerateAnswer</a:t>
            </a:r>
            <a:r>
              <a:rPr lang="en-IN" sz="1200" b="0" i="0" dirty="0">
                <a:solidFill>
                  <a:schemeClr val="tx1"/>
                </a:solidFill>
                <a:effectLst/>
                <a:latin typeface="+mn-lt"/>
              </a:rPr>
              <a:t>(</a:t>
            </a:r>
            <a:r>
              <a:rPr lang="en-IN" sz="1200" b="0" i="1" dirty="0">
                <a:solidFill>
                  <a:schemeClr val="tx1"/>
                </a:solidFill>
                <a:effectLst/>
                <a:latin typeface="+mn-lt"/>
              </a:rPr>
              <a:t>M</a:t>
            </a:r>
            <a:r>
              <a:rPr lang="en-IN" sz="1200" b="0" i="0" dirty="0">
                <a:solidFill>
                  <a:schemeClr val="tx1"/>
                </a:solidFill>
                <a:effectLst/>
                <a:latin typeface="+mn-lt"/>
              </a:rPr>
              <a:t>,</a:t>
            </a:r>
            <a:r>
              <a:rPr lang="en-IN" sz="1200" b="0" i="1" dirty="0">
                <a:solidFill>
                  <a:schemeClr val="tx1"/>
                </a:solidFill>
                <a:effectLst/>
                <a:latin typeface="+mn-lt"/>
              </a:rPr>
              <a:t>I</a:t>
            </a:r>
            <a:r>
              <a:rPr lang="en-IN" sz="1200" b="0" i="0" dirty="0">
                <a:solidFill>
                  <a:schemeClr val="tx1"/>
                </a:solidFill>
                <a:effectLst/>
                <a:latin typeface="+mn-lt"/>
              </a:rPr>
              <a:t>)</a:t>
            </a:r>
          </a:p>
          <a:p>
            <a:pPr algn="l">
              <a:buFont typeface="+mj-lt"/>
              <a:buAutoNum type="arabicPeriod"/>
            </a:pPr>
            <a:r>
              <a:rPr lang="en-IN" sz="1200" b="1" i="0" dirty="0">
                <a:solidFill>
                  <a:schemeClr val="tx1"/>
                </a:solidFill>
                <a:effectLst/>
                <a:latin typeface="+mn-lt"/>
              </a:rPr>
              <a:t>User Interaction:</a:t>
            </a:r>
            <a:endParaRPr lang="en-IN" sz="1200" b="0" i="0" dirty="0">
              <a:solidFill>
                <a:schemeClr val="tx1"/>
              </a:solidFill>
              <a:effectLst/>
              <a:latin typeface="+mn-lt"/>
            </a:endParaRPr>
          </a:p>
          <a:p>
            <a:pPr marL="457200" lvl="1" algn="l"/>
            <a:r>
              <a:rPr lang="en-IN" sz="1200" b="0" i="0" dirty="0">
                <a:solidFill>
                  <a:schemeClr val="tx1"/>
                </a:solidFill>
                <a:effectLst/>
                <a:latin typeface="+mn-lt"/>
              </a:rPr>
              <a:t>Present the generated answer: Output=</a:t>
            </a:r>
            <a:r>
              <a:rPr lang="en-IN" sz="1200" b="0" i="0" dirty="0" err="1">
                <a:solidFill>
                  <a:schemeClr val="tx1"/>
                </a:solidFill>
                <a:effectLst/>
                <a:latin typeface="+mn-lt"/>
              </a:rPr>
              <a:t>PresentAnswer</a:t>
            </a:r>
            <a:r>
              <a:rPr lang="en-IN" sz="1200" b="0" i="0" dirty="0">
                <a:solidFill>
                  <a:schemeClr val="tx1"/>
                </a:solidFill>
                <a:effectLst/>
                <a:latin typeface="+mn-lt"/>
              </a:rPr>
              <a:t>(</a:t>
            </a:r>
            <a:r>
              <a:rPr lang="en-IN" sz="1200" b="0" i="1" dirty="0">
                <a:solidFill>
                  <a:schemeClr val="tx1"/>
                </a:solidFill>
                <a:effectLst/>
                <a:latin typeface="+mn-lt"/>
              </a:rPr>
              <a:t>A</a:t>
            </a:r>
            <a:r>
              <a:rPr lang="en-IN" sz="1200" b="0" i="0" dirty="0">
                <a:solidFill>
                  <a:schemeClr val="tx1"/>
                </a:solidFill>
                <a:effectLst/>
                <a:latin typeface="+mn-lt"/>
              </a:rPr>
              <a:t>)</a:t>
            </a:r>
          </a:p>
          <a:p>
            <a:endParaRPr lang="en-IN" sz="700" dirty="0">
              <a:solidFill>
                <a:schemeClr val="tx1"/>
              </a:solidFill>
              <a:latin typeface="+mn-lt"/>
            </a:endParaRPr>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1551</Words>
  <Application>Microsoft Office PowerPoint</Application>
  <PresentationFormat>On-screen Show (16:9)</PresentationFormat>
  <Paragraphs>208</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Trebuchet MS</vt:lpstr>
      <vt:lpstr>Calibri</vt:lpstr>
      <vt:lpstr>Bookman Old Style</vt:lpstr>
      <vt:lpstr>Noto Sans Symbols</vt:lpstr>
      <vt:lpstr>Cambria Math</vt:lpstr>
      <vt:lpstr>Söhne</vt:lpstr>
      <vt:lpstr>KaTeX_Main</vt:lpstr>
      <vt:lpstr>Arial</vt:lpstr>
      <vt:lpstr>KaTeX_Math</vt:lpstr>
      <vt:lpstr>Wingdings</vt:lpstr>
      <vt:lpstr>1_Office Theme</vt:lpstr>
      <vt:lpstr>A Seminar on QuillBot: A Generative Approach for Q&amp;A Automation</vt:lpstr>
      <vt:lpstr>Introduction</vt:lpstr>
      <vt:lpstr>Concept Tree</vt:lpstr>
      <vt:lpstr>Literature </vt:lpstr>
      <vt:lpstr>Literature</vt:lpstr>
      <vt:lpstr>Problem Statement</vt:lpstr>
      <vt:lpstr>Problem Illustration</vt:lpstr>
      <vt:lpstr>Proposed Method</vt:lpstr>
      <vt:lpstr>Proposed Method Illustration</vt:lpstr>
      <vt:lpstr>Parameter </vt:lpstr>
      <vt:lpstr>PowerPoint Presentation</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Gajawada vishwas</cp:lastModifiedBy>
  <cp:revision>205</cp:revision>
  <dcterms:modified xsi:type="dcterms:W3CDTF">2024-01-30T10:51:35Z</dcterms:modified>
</cp:coreProperties>
</file>