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7" r:id="rId2"/>
    <p:sldId id="258" r:id="rId3"/>
    <p:sldId id="256" r:id="rId4"/>
    <p:sldId id="269" r:id="rId5"/>
    <p:sldId id="260" r:id="rId6"/>
    <p:sldId id="262" r:id="rId7"/>
    <p:sldId id="265" r:id="rId8"/>
    <p:sldId id="259" r:id="rId9"/>
    <p:sldId id="266" r:id="rId10"/>
    <p:sldId id="267" r:id="rId11"/>
    <p:sldId id="268" r:id="rId12"/>
    <p:sldId id="271" r:id="rId13"/>
    <p:sldId id="261" r:id="rId14"/>
    <p:sldId id="263" r:id="rId15"/>
    <p:sldId id="270" r:id="rId16"/>
  </p:sldIdLst>
  <p:sldSz cx="9144000" cy="5143500" type="screen16x9"/>
  <p:notesSz cx="6858000" cy="9144000"/>
  <p:embeddedFontLst>
    <p:embeddedFont>
      <p:font typeface="Bookman Old Style" panose="02050604050505020204" pitchFamily="18" charset="0"/>
      <p:regular r:id="rId18"/>
      <p:bold r:id="rId19"/>
      <p:italic r:id="rId20"/>
      <p:boldItalic r:id="rId21"/>
    </p:embeddedFont>
    <p:embeddedFont>
      <p:font typeface="Trebuchet MS" panose="020B0603020202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152" userDrawn="1">
          <p15:clr>
            <a:srgbClr val="A4A3A4"/>
          </p15:clr>
        </p15:guide>
        <p15:guide id="2" pos="2880" userDrawn="1">
          <p15:clr>
            <a:srgbClr val="A4A3A4"/>
          </p15:clr>
        </p15:guide>
        <p15:guide id="3" orient="horz" pos="341"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1D8CAA-0862-4812-BAEB-AFFEF38AC9EB}" v="1921" dt="2024-03-25T15:29:24.1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34" d="100"/>
          <a:sy n="134" d="100"/>
        </p:scale>
        <p:origin x="954" y="96"/>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panose="020F0502020204030204"/>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5"/>
              </a:spcBef>
              <a:spcAft>
                <a:spcPts val="0"/>
              </a:spcAft>
              <a:buClr>
                <a:schemeClr val="dk1"/>
              </a:buClr>
              <a:buSzPts val="11300"/>
              <a:buNone/>
              <a:defRPr sz="2500" b="1"/>
            </a:lvl1pPr>
            <a:lvl2pPr marL="914400" lvl="1" indent="-228600" algn="l">
              <a:lnSpc>
                <a:spcPct val="100000"/>
              </a:lnSpc>
              <a:spcBef>
                <a:spcPts val="410"/>
              </a:spcBef>
              <a:spcAft>
                <a:spcPts val="0"/>
              </a:spcAft>
              <a:buClr>
                <a:schemeClr val="dk1"/>
              </a:buClr>
              <a:buSzPts val="9400"/>
              <a:buNone/>
              <a:defRPr sz="2100" b="1"/>
            </a:lvl2pPr>
            <a:lvl3pPr marL="1371600" lvl="2" indent="-228600" algn="l">
              <a:lnSpc>
                <a:spcPct val="100000"/>
              </a:lnSpc>
              <a:spcBef>
                <a:spcPts val="370"/>
              </a:spcBef>
              <a:spcAft>
                <a:spcPts val="0"/>
              </a:spcAft>
              <a:buClr>
                <a:schemeClr val="dk1"/>
              </a:buClr>
              <a:buSzPts val="8500"/>
              <a:buNone/>
              <a:defRPr sz="1900" b="1"/>
            </a:lvl3pPr>
            <a:lvl4pPr marL="1828800" lvl="3" indent="-228600" algn="l">
              <a:lnSpc>
                <a:spcPct val="100000"/>
              </a:lnSpc>
              <a:spcBef>
                <a:spcPts val="330"/>
              </a:spcBef>
              <a:spcAft>
                <a:spcPts val="0"/>
              </a:spcAft>
              <a:buClr>
                <a:schemeClr val="dk1"/>
              </a:buClr>
              <a:buSzPts val="7500"/>
              <a:buNone/>
              <a:defRPr sz="1600" b="1"/>
            </a:lvl4pPr>
            <a:lvl5pPr marL="2286000" lvl="4" indent="-228600" algn="l">
              <a:lnSpc>
                <a:spcPct val="100000"/>
              </a:lnSpc>
              <a:spcBef>
                <a:spcPts val="330"/>
              </a:spcBef>
              <a:spcAft>
                <a:spcPts val="0"/>
              </a:spcAft>
              <a:buClr>
                <a:schemeClr val="dk1"/>
              </a:buClr>
              <a:buSzPts val="7500"/>
              <a:buNone/>
              <a:defRPr sz="1600" b="1"/>
            </a:lvl5pPr>
            <a:lvl6pPr marL="2743200" lvl="5" indent="-228600" algn="l">
              <a:lnSpc>
                <a:spcPct val="100000"/>
              </a:lnSpc>
              <a:spcBef>
                <a:spcPts val="330"/>
              </a:spcBef>
              <a:spcAft>
                <a:spcPts val="0"/>
              </a:spcAft>
              <a:buClr>
                <a:schemeClr val="dk1"/>
              </a:buClr>
              <a:buSzPts val="7500"/>
              <a:buNone/>
              <a:defRPr sz="1600" b="1"/>
            </a:lvl6pPr>
            <a:lvl7pPr marL="3200400" lvl="6" indent="-228600" algn="l">
              <a:lnSpc>
                <a:spcPct val="100000"/>
              </a:lnSpc>
              <a:spcBef>
                <a:spcPts val="330"/>
              </a:spcBef>
              <a:spcAft>
                <a:spcPts val="0"/>
              </a:spcAft>
              <a:buClr>
                <a:schemeClr val="dk1"/>
              </a:buClr>
              <a:buSzPts val="7500"/>
              <a:buNone/>
              <a:defRPr sz="1600" b="1"/>
            </a:lvl7pPr>
            <a:lvl8pPr marL="3657600" lvl="7" indent="-228600" algn="l">
              <a:lnSpc>
                <a:spcPct val="100000"/>
              </a:lnSpc>
              <a:spcBef>
                <a:spcPts val="330"/>
              </a:spcBef>
              <a:spcAft>
                <a:spcPts val="0"/>
              </a:spcAft>
              <a:buClr>
                <a:schemeClr val="dk1"/>
              </a:buClr>
              <a:buSzPts val="7500"/>
              <a:buNone/>
              <a:defRPr sz="1600" b="1"/>
            </a:lvl8pPr>
            <a:lvl9pPr marL="4114800" lvl="8" indent="-228600" algn="l">
              <a:lnSpc>
                <a:spcPct val="100000"/>
              </a:lnSpc>
              <a:spcBef>
                <a:spcPts val="330"/>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5"/>
              </a:spcBef>
              <a:spcAft>
                <a:spcPts val="0"/>
              </a:spcAft>
              <a:buClr>
                <a:schemeClr val="dk1"/>
              </a:buClr>
              <a:buSzPts val="11300"/>
              <a:buChar char="•"/>
              <a:defRPr sz="2500"/>
            </a:lvl1pPr>
            <a:lvl2pPr marL="914400" lvl="1" indent="-825500" algn="l">
              <a:lnSpc>
                <a:spcPct val="100000"/>
              </a:lnSpc>
              <a:spcBef>
                <a:spcPts val="410"/>
              </a:spcBef>
              <a:spcAft>
                <a:spcPts val="0"/>
              </a:spcAft>
              <a:buClr>
                <a:schemeClr val="dk1"/>
              </a:buClr>
              <a:buSzPts val="9400"/>
              <a:buChar char="–"/>
              <a:defRPr sz="2100"/>
            </a:lvl2pPr>
            <a:lvl3pPr marL="1371600" lvl="2" indent="-768350" algn="l">
              <a:lnSpc>
                <a:spcPct val="100000"/>
              </a:lnSpc>
              <a:spcBef>
                <a:spcPts val="370"/>
              </a:spcBef>
              <a:spcAft>
                <a:spcPts val="0"/>
              </a:spcAft>
              <a:buClr>
                <a:schemeClr val="dk1"/>
              </a:buClr>
              <a:buSzPts val="8500"/>
              <a:buChar char="•"/>
              <a:defRPr sz="1900"/>
            </a:lvl3pPr>
            <a:lvl4pPr marL="1828800" lvl="3" indent="-704850" algn="l">
              <a:lnSpc>
                <a:spcPct val="100000"/>
              </a:lnSpc>
              <a:spcBef>
                <a:spcPts val="330"/>
              </a:spcBef>
              <a:spcAft>
                <a:spcPts val="0"/>
              </a:spcAft>
              <a:buClr>
                <a:schemeClr val="dk1"/>
              </a:buClr>
              <a:buSzPts val="7500"/>
              <a:buChar char="–"/>
              <a:defRPr sz="1600"/>
            </a:lvl4pPr>
            <a:lvl5pPr marL="2286000" lvl="4" indent="-704850" algn="l">
              <a:lnSpc>
                <a:spcPct val="100000"/>
              </a:lnSpc>
              <a:spcBef>
                <a:spcPts val="330"/>
              </a:spcBef>
              <a:spcAft>
                <a:spcPts val="0"/>
              </a:spcAft>
              <a:buClr>
                <a:schemeClr val="dk1"/>
              </a:buClr>
              <a:buSzPts val="7500"/>
              <a:buChar char="»"/>
              <a:defRPr sz="1600"/>
            </a:lvl5pPr>
            <a:lvl6pPr marL="2743200" lvl="5" indent="-704850" algn="l">
              <a:lnSpc>
                <a:spcPct val="100000"/>
              </a:lnSpc>
              <a:spcBef>
                <a:spcPts val="330"/>
              </a:spcBef>
              <a:spcAft>
                <a:spcPts val="0"/>
              </a:spcAft>
              <a:buClr>
                <a:schemeClr val="dk1"/>
              </a:buClr>
              <a:buSzPts val="7500"/>
              <a:buChar char="•"/>
              <a:defRPr sz="1600"/>
            </a:lvl6pPr>
            <a:lvl7pPr marL="3200400" lvl="6" indent="-704850" algn="l">
              <a:lnSpc>
                <a:spcPct val="100000"/>
              </a:lnSpc>
              <a:spcBef>
                <a:spcPts val="330"/>
              </a:spcBef>
              <a:spcAft>
                <a:spcPts val="0"/>
              </a:spcAft>
              <a:buClr>
                <a:schemeClr val="dk1"/>
              </a:buClr>
              <a:buSzPts val="7500"/>
              <a:buChar char="•"/>
              <a:defRPr sz="1600"/>
            </a:lvl7pPr>
            <a:lvl8pPr marL="3657600" lvl="7" indent="-704850" algn="l">
              <a:lnSpc>
                <a:spcPct val="100000"/>
              </a:lnSpc>
              <a:spcBef>
                <a:spcPts val="330"/>
              </a:spcBef>
              <a:spcAft>
                <a:spcPts val="0"/>
              </a:spcAft>
              <a:buClr>
                <a:schemeClr val="dk1"/>
              </a:buClr>
              <a:buSzPts val="7500"/>
              <a:buChar char="•"/>
              <a:defRPr sz="1600"/>
            </a:lvl8pPr>
            <a:lvl9pPr marL="4114800" lvl="8" indent="-704850" algn="l">
              <a:lnSpc>
                <a:spcPct val="100000"/>
              </a:lnSpc>
              <a:spcBef>
                <a:spcPts val="330"/>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5"/>
              </a:spcBef>
              <a:spcAft>
                <a:spcPts val="0"/>
              </a:spcAft>
              <a:buClr>
                <a:schemeClr val="dk1"/>
              </a:buClr>
              <a:buSzPts val="11300"/>
              <a:buNone/>
              <a:defRPr sz="2500" b="1"/>
            </a:lvl1pPr>
            <a:lvl2pPr marL="914400" lvl="1" indent="-228600" algn="l">
              <a:lnSpc>
                <a:spcPct val="100000"/>
              </a:lnSpc>
              <a:spcBef>
                <a:spcPts val="410"/>
              </a:spcBef>
              <a:spcAft>
                <a:spcPts val="0"/>
              </a:spcAft>
              <a:buClr>
                <a:schemeClr val="dk1"/>
              </a:buClr>
              <a:buSzPts val="9400"/>
              <a:buNone/>
              <a:defRPr sz="2100" b="1"/>
            </a:lvl2pPr>
            <a:lvl3pPr marL="1371600" lvl="2" indent="-228600" algn="l">
              <a:lnSpc>
                <a:spcPct val="100000"/>
              </a:lnSpc>
              <a:spcBef>
                <a:spcPts val="370"/>
              </a:spcBef>
              <a:spcAft>
                <a:spcPts val="0"/>
              </a:spcAft>
              <a:buClr>
                <a:schemeClr val="dk1"/>
              </a:buClr>
              <a:buSzPts val="8500"/>
              <a:buNone/>
              <a:defRPr sz="1900" b="1"/>
            </a:lvl3pPr>
            <a:lvl4pPr marL="1828800" lvl="3" indent="-228600" algn="l">
              <a:lnSpc>
                <a:spcPct val="100000"/>
              </a:lnSpc>
              <a:spcBef>
                <a:spcPts val="330"/>
              </a:spcBef>
              <a:spcAft>
                <a:spcPts val="0"/>
              </a:spcAft>
              <a:buClr>
                <a:schemeClr val="dk1"/>
              </a:buClr>
              <a:buSzPts val="7500"/>
              <a:buNone/>
              <a:defRPr sz="1600" b="1"/>
            </a:lvl4pPr>
            <a:lvl5pPr marL="2286000" lvl="4" indent="-228600" algn="l">
              <a:lnSpc>
                <a:spcPct val="100000"/>
              </a:lnSpc>
              <a:spcBef>
                <a:spcPts val="330"/>
              </a:spcBef>
              <a:spcAft>
                <a:spcPts val="0"/>
              </a:spcAft>
              <a:buClr>
                <a:schemeClr val="dk1"/>
              </a:buClr>
              <a:buSzPts val="7500"/>
              <a:buNone/>
              <a:defRPr sz="1600" b="1"/>
            </a:lvl5pPr>
            <a:lvl6pPr marL="2743200" lvl="5" indent="-228600" algn="l">
              <a:lnSpc>
                <a:spcPct val="100000"/>
              </a:lnSpc>
              <a:spcBef>
                <a:spcPts val="330"/>
              </a:spcBef>
              <a:spcAft>
                <a:spcPts val="0"/>
              </a:spcAft>
              <a:buClr>
                <a:schemeClr val="dk1"/>
              </a:buClr>
              <a:buSzPts val="7500"/>
              <a:buNone/>
              <a:defRPr sz="1600" b="1"/>
            </a:lvl6pPr>
            <a:lvl7pPr marL="3200400" lvl="6" indent="-228600" algn="l">
              <a:lnSpc>
                <a:spcPct val="100000"/>
              </a:lnSpc>
              <a:spcBef>
                <a:spcPts val="330"/>
              </a:spcBef>
              <a:spcAft>
                <a:spcPts val="0"/>
              </a:spcAft>
              <a:buClr>
                <a:schemeClr val="dk1"/>
              </a:buClr>
              <a:buSzPts val="7500"/>
              <a:buNone/>
              <a:defRPr sz="1600" b="1"/>
            </a:lvl7pPr>
            <a:lvl8pPr marL="3657600" lvl="7" indent="-228600" algn="l">
              <a:lnSpc>
                <a:spcPct val="100000"/>
              </a:lnSpc>
              <a:spcBef>
                <a:spcPts val="330"/>
              </a:spcBef>
              <a:spcAft>
                <a:spcPts val="0"/>
              </a:spcAft>
              <a:buClr>
                <a:schemeClr val="dk1"/>
              </a:buClr>
              <a:buSzPts val="7500"/>
              <a:buNone/>
              <a:defRPr sz="1600" b="1"/>
            </a:lvl8pPr>
            <a:lvl9pPr marL="4114800" lvl="8" indent="-228600" algn="l">
              <a:lnSpc>
                <a:spcPct val="100000"/>
              </a:lnSpc>
              <a:spcBef>
                <a:spcPts val="330"/>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5"/>
              </a:spcBef>
              <a:spcAft>
                <a:spcPts val="0"/>
              </a:spcAft>
              <a:buClr>
                <a:schemeClr val="dk1"/>
              </a:buClr>
              <a:buSzPts val="11300"/>
              <a:buChar char="•"/>
              <a:defRPr sz="2500"/>
            </a:lvl1pPr>
            <a:lvl2pPr marL="914400" lvl="1" indent="-825500" algn="l">
              <a:lnSpc>
                <a:spcPct val="100000"/>
              </a:lnSpc>
              <a:spcBef>
                <a:spcPts val="410"/>
              </a:spcBef>
              <a:spcAft>
                <a:spcPts val="0"/>
              </a:spcAft>
              <a:buClr>
                <a:schemeClr val="dk1"/>
              </a:buClr>
              <a:buSzPts val="9400"/>
              <a:buChar char="–"/>
              <a:defRPr sz="2100"/>
            </a:lvl2pPr>
            <a:lvl3pPr marL="1371600" lvl="2" indent="-768350" algn="l">
              <a:lnSpc>
                <a:spcPct val="100000"/>
              </a:lnSpc>
              <a:spcBef>
                <a:spcPts val="370"/>
              </a:spcBef>
              <a:spcAft>
                <a:spcPts val="0"/>
              </a:spcAft>
              <a:buClr>
                <a:schemeClr val="dk1"/>
              </a:buClr>
              <a:buSzPts val="8500"/>
              <a:buChar char="•"/>
              <a:defRPr sz="1900"/>
            </a:lvl3pPr>
            <a:lvl4pPr marL="1828800" lvl="3" indent="-704850" algn="l">
              <a:lnSpc>
                <a:spcPct val="100000"/>
              </a:lnSpc>
              <a:spcBef>
                <a:spcPts val="330"/>
              </a:spcBef>
              <a:spcAft>
                <a:spcPts val="0"/>
              </a:spcAft>
              <a:buClr>
                <a:schemeClr val="dk1"/>
              </a:buClr>
              <a:buSzPts val="7500"/>
              <a:buChar char="–"/>
              <a:defRPr sz="1600"/>
            </a:lvl4pPr>
            <a:lvl5pPr marL="2286000" lvl="4" indent="-704850" algn="l">
              <a:lnSpc>
                <a:spcPct val="100000"/>
              </a:lnSpc>
              <a:spcBef>
                <a:spcPts val="330"/>
              </a:spcBef>
              <a:spcAft>
                <a:spcPts val="0"/>
              </a:spcAft>
              <a:buClr>
                <a:schemeClr val="dk1"/>
              </a:buClr>
              <a:buSzPts val="7500"/>
              <a:buChar char="»"/>
              <a:defRPr sz="1600"/>
            </a:lvl5pPr>
            <a:lvl6pPr marL="2743200" lvl="5" indent="-704850" algn="l">
              <a:lnSpc>
                <a:spcPct val="100000"/>
              </a:lnSpc>
              <a:spcBef>
                <a:spcPts val="330"/>
              </a:spcBef>
              <a:spcAft>
                <a:spcPts val="0"/>
              </a:spcAft>
              <a:buClr>
                <a:schemeClr val="dk1"/>
              </a:buClr>
              <a:buSzPts val="7500"/>
              <a:buChar char="•"/>
              <a:defRPr sz="1600"/>
            </a:lvl6pPr>
            <a:lvl7pPr marL="3200400" lvl="6" indent="-704850" algn="l">
              <a:lnSpc>
                <a:spcPct val="100000"/>
              </a:lnSpc>
              <a:spcBef>
                <a:spcPts val="330"/>
              </a:spcBef>
              <a:spcAft>
                <a:spcPts val="0"/>
              </a:spcAft>
              <a:buClr>
                <a:schemeClr val="dk1"/>
              </a:buClr>
              <a:buSzPts val="7500"/>
              <a:buChar char="•"/>
              <a:defRPr sz="1600"/>
            </a:lvl7pPr>
            <a:lvl8pPr marL="3657600" lvl="7" indent="-704850" algn="l">
              <a:lnSpc>
                <a:spcPct val="100000"/>
              </a:lnSpc>
              <a:spcBef>
                <a:spcPts val="330"/>
              </a:spcBef>
              <a:spcAft>
                <a:spcPts val="0"/>
              </a:spcAft>
              <a:buClr>
                <a:schemeClr val="dk1"/>
              </a:buClr>
              <a:buSzPts val="7500"/>
              <a:buChar char="•"/>
              <a:defRPr sz="1600"/>
            </a:lvl8pPr>
            <a:lvl9pPr marL="4114800" lvl="8" indent="-704850" algn="l">
              <a:lnSpc>
                <a:spcPct val="100000"/>
              </a:lnSpc>
              <a:spcBef>
                <a:spcPts val="330"/>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a:t>Department of Computer Science and Engineering</a:t>
            </a: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panose="020F0502020204030204"/>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5"/>
              </a:spcBef>
              <a:spcAft>
                <a:spcPts val="0"/>
              </a:spcAft>
              <a:buClr>
                <a:schemeClr val="dk1"/>
              </a:buClr>
              <a:buSzPts val="13200"/>
              <a:buChar char="–"/>
              <a:defRPr sz="2900"/>
            </a:lvl2pPr>
            <a:lvl3pPr marL="1371600" lvl="2" indent="-946150" algn="l">
              <a:lnSpc>
                <a:spcPct val="100000"/>
              </a:lnSpc>
              <a:spcBef>
                <a:spcPts val="495"/>
              </a:spcBef>
              <a:spcAft>
                <a:spcPts val="0"/>
              </a:spcAft>
              <a:buClr>
                <a:schemeClr val="dk1"/>
              </a:buClr>
              <a:buSzPts val="11300"/>
              <a:buChar char="•"/>
              <a:defRPr sz="2500"/>
            </a:lvl3pPr>
            <a:lvl4pPr marL="1828800" lvl="3" indent="-825500" algn="l">
              <a:lnSpc>
                <a:spcPct val="100000"/>
              </a:lnSpc>
              <a:spcBef>
                <a:spcPts val="410"/>
              </a:spcBef>
              <a:spcAft>
                <a:spcPts val="0"/>
              </a:spcAft>
              <a:buClr>
                <a:schemeClr val="dk1"/>
              </a:buClr>
              <a:buSzPts val="9400"/>
              <a:buChar char="–"/>
              <a:defRPr sz="2100"/>
            </a:lvl4pPr>
            <a:lvl5pPr marL="2286000" lvl="4" indent="-825500" algn="l">
              <a:lnSpc>
                <a:spcPct val="100000"/>
              </a:lnSpc>
              <a:spcBef>
                <a:spcPts val="410"/>
              </a:spcBef>
              <a:spcAft>
                <a:spcPts val="0"/>
              </a:spcAft>
              <a:buClr>
                <a:schemeClr val="dk1"/>
              </a:buClr>
              <a:buSzPts val="9400"/>
              <a:buChar char="»"/>
              <a:defRPr sz="2100"/>
            </a:lvl5pPr>
            <a:lvl6pPr marL="2743200" lvl="5" indent="-825500" algn="l">
              <a:lnSpc>
                <a:spcPct val="100000"/>
              </a:lnSpc>
              <a:spcBef>
                <a:spcPts val="410"/>
              </a:spcBef>
              <a:spcAft>
                <a:spcPts val="0"/>
              </a:spcAft>
              <a:buClr>
                <a:schemeClr val="dk1"/>
              </a:buClr>
              <a:buSzPts val="9400"/>
              <a:buChar char="•"/>
              <a:defRPr sz="2100"/>
            </a:lvl6pPr>
            <a:lvl7pPr marL="3200400" lvl="6" indent="-825500" algn="l">
              <a:lnSpc>
                <a:spcPct val="100000"/>
              </a:lnSpc>
              <a:spcBef>
                <a:spcPts val="410"/>
              </a:spcBef>
              <a:spcAft>
                <a:spcPts val="0"/>
              </a:spcAft>
              <a:buClr>
                <a:schemeClr val="dk1"/>
              </a:buClr>
              <a:buSzPts val="9400"/>
              <a:buChar char="•"/>
              <a:defRPr sz="2100"/>
            </a:lvl7pPr>
            <a:lvl8pPr marL="3657600" lvl="7" indent="-825500" algn="l">
              <a:lnSpc>
                <a:spcPct val="100000"/>
              </a:lnSpc>
              <a:spcBef>
                <a:spcPts val="410"/>
              </a:spcBef>
              <a:spcAft>
                <a:spcPts val="0"/>
              </a:spcAft>
              <a:buClr>
                <a:schemeClr val="dk1"/>
              </a:buClr>
              <a:buSzPts val="9400"/>
              <a:buChar char="•"/>
              <a:defRPr sz="2100"/>
            </a:lvl8pPr>
            <a:lvl9pPr marL="4114800" lvl="8" indent="-825500" algn="l">
              <a:lnSpc>
                <a:spcPct val="100000"/>
              </a:lnSpc>
              <a:spcBef>
                <a:spcPts val="410"/>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90"/>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5"/>
              </a:spcBef>
              <a:spcAft>
                <a:spcPts val="0"/>
              </a:spcAft>
              <a:buClr>
                <a:schemeClr val="dk1"/>
              </a:buClr>
              <a:buSzPts val="4700"/>
              <a:buNone/>
              <a:defRPr sz="1000"/>
            </a:lvl3pPr>
            <a:lvl4pPr marL="1828800" lvl="3" indent="-228600" algn="l">
              <a:lnSpc>
                <a:spcPct val="100000"/>
              </a:lnSpc>
              <a:spcBef>
                <a:spcPts val="185"/>
              </a:spcBef>
              <a:spcAft>
                <a:spcPts val="0"/>
              </a:spcAft>
              <a:buClr>
                <a:schemeClr val="dk1"/>
              </a:buClr>
              <a:buSzPts val="4200"/>
              <a:buNone/>
              <a:defRPr sz="900"/>
            </a:lvl4pPr>
            <a:lvl5pPr marL="2286000" lvl="4" indent="-228600" algn="l">
              <a:lnSpc>
                <a:spcPct val="100000"/>
              </a:lnSpc>
              <a:spcBef>
                <a:spcPts val="185"/>
              </a:spcBef>
              <a:spcAft>
                <a:spcPts val="0"/>
              </a:spcAft>
              <a:buClr>
                <a:schemeClr val="dk1"/>
              </a:buClr>
              <a:buSzPts val="4200"/>
              <a:buNone/>
              <a:defRPr sz="900"/>
            </a:lvl5pPr>
            <a:lvl6pPr marL="2743200" lvl="5" indent="-228600" algn="l">
              <a:lnSpc>
                <a:spcPct val="100000"/>
              </a:lnSpc>
              <a:spcBef>
                <a:spcPts val="185"/>
              </a:spcBef>
              <a:spcAft>
                <a:spcPts val="0"/>
              </a:spcAft>
              <a:buClr>
                <a:schemeClr val="dk1"/>
              </a:buClr>
              <a:buSzPts val="4200"/>
              <a:buNone/>
              <a:defRPr sz="900"/>
            </a:lvl6pPr>
            <a:lvl7pPr marL="3200400" lvl="6" indent="-228600" algn="l">
              <a:lnSpc>
                <a:spcPct val="100000"/>
              </a:lnSpc>
              <a:spcBef>
                <a:spcPts val="185"/>
              </a:spcBef>
              <a:spcAft>
                <a:spcPts val="0"/>
              </a:spcAft>
              <a:buClr>
                <a:schemeClr val="dk1"/>
              </a:buClr>
              <a:buSzPts val="4200"/>
              <a:buNone/>
              <a:defRPr sz="900"/>
            </a:lvl7pPr>
            <a:lvl8pPr marL="3657600" lvl="7" indent="-228600" algn="l">
              <a:lnSpc>
                <a:spcPct val="100000"/>
              </a:lnSpc>
              <a:spcBef>
                <a:spcPts val="185"/>
              </a:spcBef>
              <a:spcAft>
                <a:spcPts val="0"/>
              </a:spcAft>
              <a:buClr>
                <a:schemeClr val="dk1"/>
              </a:buClr>
              <a:buSzPts val="4200"/>
              <a:buNone/>
              <a:defRPr sz="900"/>
            </a:lvl8pPr>
            <a:lvl9pPr marL="4114800" lvl="8" indent="-228600" algn="l">
              <a:lnSpc>
                <a:spcPct val="100000"/>
              </a:lnSpc>
              <a:spcBef>
                <a:spcPts val="185"/>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a:t>Department of Computer Science and Engineering</a:t>
            </a: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panose="020F0502020204030204"/>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90"/>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5"/>
              </a:spcBef>
              <a:spcAft>
                <a:spcPts val="0"/>
              </a:spcAft>
              <a:buClr>
                <a:schemeClr val="dk1"/>
              </a:buClr>
              <a:buSzPts val="4700"/>
              <a:buNone/>
              <a:defRPr sz="1000"/>
            </a:lvl3pPr>
            <a:lvl4pPr marL="1828800" lvl="3" indent="-228600" algn="l">
              <a:lnSpc>
                <a:spcPct val="100000"/>
              </a:lnSpc>
              <a:spcBef>
                <a:spcPts val="185"/>
              </a:spcBef>
              <a:spcAft>
                <a:spcPts val="0"/>
              </a:spcAft>
              <a:buClr>
                <a:schemeClr val="dk1"/>
              </a:buClr>
              <a:buSzPts val="4200"/>
              <a:buNone/>
              <a:defRPr sz="900"/>
            </a:lvl4pPr>
            <a:lvl5pPr marL="2286000" lvl="4" indent="-228600" algn="l">
              <a:lnSpc>
                <a:spcPct val="100000"/>
              </a:lnSpc>
              <a:spcBef>
                <a:spcPts val="185"/>
              </a:spcBef>
              <a:spcAft>
                <a:spcPts val="0"/>
              </a:spcAft>
              <a:buClr>
                <a:schemeClr val="dk1"/>
              </a:buClr>
              <a:buSzPts val="4200"/>
              <a:buNone/>
              <a:defRPr sz="900"/>
            </a:lvl5pPr>
            <a:lvl6pPr marL="2743200" lvl="5" indent="-228600" algn="l">
              <a:lnSpc>
                <a:spcPct val="100000"/>
              </a:lnSpc>
              <a:spcBef>
                <a:spcPts val="185"/>
              </a:spcBef>
              <a:spcAft>
                <a:spcPts val="0"/>
              </a:spcAft>
              <a:buClr>
                <a:schemeClr val="dk1"/>
              </a:buClr>
              <a:buSzPts val="4200"/>
              <a:buNone/>
              <a:defRPr sz="900"/>
            </a:lvl6pPr>
            <a:lvl7pPr marL="3200400" lvl="6" indent="-228600" algn="l">
              <a:lnSpc>
                <a:spcPct val="100000"/>
              </a:lnSpc>
              <a:spcBef>
                <a:spcPts val="185"/>
              </a:spcBef>
              <a:spcAft>
                <a:spcPts val="0"/>
              </a:spcAft>
              <a:buClr>
                <a:schemeClr val="dk1"/>
              </a:buClr>
              <a:buSzPts val="4200"/>
              <a:buNone/>
              <a:defRPr sz="900"/>
            </a:lvl7pPr>
            <a:lvl8pPr marL="3657600" lvl="7" indent="-228600" algn="l">
              <a:lnSpc>
                <a:spcPct val="100000"/>
              </a:lnSpc>
              <a:spcBef>
                <a:spcPts val="185"/>
              </a:spcBef>
              <a:spcAft>
                <a:spcPts val="0"/>
              </a:spcAft>
              <a:buClr>
                <a:schemeClr val="dk1"/>
              </a:buClr>
              <a:buSzPts val="4200"/>
              <a:buNone/>
              <a:defRPr sz="900"/>
            </a:lvl8pPr>
            <a:lvl9pPr marL="4114800" lvl="8" indent="-228600" algn="l">
              <a:lnSpc>
                <a:spcPct val="100000"/>
              </a:lnSpc>
              <a:spcBef>
                <a:spcPts val="185"/>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a:t>Department of Computer Science and Engineering</a:t>
            </a: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80"/>
              </a:spcBef>
              <a:spcAft>
                <a:spcPts val="0"/>
              </a:spcAft>
              <a:buClr>
                <a:schemeClr val="dk1"/>
              </a:buClr>
              <a:buSzPts val="1800"/>
              <a:buChar char="•"/>
              <a:defRPr/>
            </a:lvl1pPr>
            <a:lvl2pPr marL="914400" lvl="1" indent="-342900" algn="l">
              <a:lnSpc>
                <a:spcPct val="100000"/>
              </a:lnSpc>
              <a:spcBef>
                <a:spcPts val="80"/>
              </a:spcBef>
              <a:spcAft>
                <a:spcPts val="0"/>
              </a:spcAft>
              <a:buClr>
                <a:schemeClr val="dk1"/>
              </a:buClr>
              <a:buSzPts val="1800"/>
              <a:buChar char="–"/>
              <a:defRPr/>
            </a:lvl2pPr>
            <a:lvl3pPr marL="1371600" lvl="2" indent="-342900" algn="l">
              <a:lnSpc>
                <a:spcPct val="100000"/>
              </a:lnSpc>
              <a:spcBef>
                <a:spcPts val="80"/>
              </a:spcBef>
              <a:spcAft>
                <a:spcPts val="0"/>
              </a:spcAft>
              <a:buClr>
                <a:schemeClr val="dk1"/>
              </a:buClr>
              <a:buSzPts val="1800"/>
              <a:buChar char="•"/>
              <a:defRPr/>
            </a:lvl3pPr>
            <a:lvl4pPr marL="1828800" lvl="3" indent="-342900" algn="l">
              <a:lnSpc>
                <a:spcPct val="100000"/>
              </a:lnSpc>
              <a:spcBef>
                <a:spcPts val="80"/>
              </a:spcBef>
              <a:spcAft>
                <a:spcPts val="0"/>
              </a:spcAft>
              <a:buClr>
                <a:schemeClr val="dk1"/>
              </a:buClr>
              <a:buSzPts val="1800"/>
              <a:buChar char="–"/>
              <a:defRPr/>
            </a:lvl4pPr>
            <a:lvl5pPr marL="2286000" lvl="4" indent="-342900" algn="l">
              <a:lnSpc>
                <a:spcPct val="100000"/>
              </a:lnSpc>
              <a:spcBef>
                <a:spcPts val="80"/>
              </a:spcBef>
              <a:spcAft>
                <a:spcPts val="0"/>
              </a:spcAft>
              <a:buClr>
                <a:schemeClr val="dk1"/>
              </a:buClr>
              <a:buSzPts val="1800"/>
              <a:buChar char="»"/>
              <a:defRPr/>
            </a:lvl5pPr>
            <a:lvl6pPr marL="2743200" lvl="5" indent="-342900" algn="l">
              <a:lnSpc>
                <a:spcPct val="100000"/>
              </a:lnSpc>
              <a:spcBef>
                <a:spcPts val="80"/>
              </a:spcBef>
              <a:spcAft>
                <a:spcPts val="0"/>
              </a:spcAft>
              <a:buClr>
                <a:schemeClr val="dk1"/>
              </a:buClr>
              <a:buSzPts val="1800"/>
              <a:buChar char="•"/>
              <a:defRPr/>
            </a:lvl6pPr>
            <a:lvl7pPr marL="3200400" lvl="6" indent="-342900" algn="l">
              <a:lnSpc>
                <a:spcPct val="100000"/>
              </a:lnSpc>
              <a:spcBef>
                <a:spcPts val="80"/>
              </a:spcBef>
              <a:spcAft>
                <a:spcPts val="0"/>
              </a:spcAft>
              <a:buClr>
                <a:schemeClr val="dk1"/>
              </a:buClr>
              <a:buSzPts val="1800"/>
              <a:buChar char="•"/>
              <a:defRPr/>
            </a:lvl7pPr>
            <a:lvl8pPr marL="3657600" lvl="7" indent="-342900" algn="l">
              <a:lnSpc>
                <a:spcPct val="100000"/>
              </a:lnSpc>
              <a:spcBef>
                <a:spcPts val="80"/>
              </a:spcBef>
              <a:spcAft>
                <a:spcPts val="0"/>
              </a:spcAft>
              <a:buClr>
                <a:schemeClr val="dk1"/>
              </a:buClr>
              <a:buSzPts val="1800"/>
              <a:buChar char="•"/>
              <a:defRPr/>
            </a:lvl8pPr>
            <a:lvl9pPr marL="4114800" lvl="8" indent="-342900" algn="l">
              <a:lnSpc>
                <a:spcPct val="100000"/>
              </a:lnSpc>
              <a:spcBef>
                <a:spcPts val="80"/>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a:t>Department of Computer Science and Engineering</a:t>
            </a: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80"/>
              </a:spcBef>
              <a:spcAft>
                <a:spcPts val="0"/>
              </a:spcAft>
              <a:buClr>
                <a:schemeClr val="dk1"/>
              </a:buClr>
              <a:buSzPts val="1800"/>
              <a:buChar char="•"/>
              <a:defRPr/>
            </a:lvl1pPr>
            <a:lvl2pPr marL="914400" lvl="1" indent="-342900" algn="l">
              <a:lnSpc>
                <a:spcPct val="100000"/>
              </a:lnSpc>
              <a:spcBef>
                <a:spcPts val="80"/>
              </a:spcBef>
              <a:spcAft>
                <a:spcPts val="0"/>
              </a:spcAft>
              <a:buClr>
                <a:schemeClr val="dk1"/>
              </a:buClr>
              <a:buSzPts val="1800"/>
              <a:buChar char="–"/>
              <a:defRPr/>
            </a:lvl2pPr>
            <a:lvl3pPr marL="1371600" lvl="2" indent="-342900" algn="l">
              <a:lnSpc>
                <a:spcPct val="100000"/>
              </a:lnSpc>
              <a:spcBef>
                <a:spcPts val="80"/>
              </a:spcBef>
              <a:spcAft>
                <a:spcPts val="0"/>
              </a:spcAft>
              <a:buClr>
                <a:schemeClr val="dk1"/>
              </a:buClr>
              <a:buSzPts val="1800"/>
              <a:buChar char="•"/>
              <a:defRPr/>
            </a:lvl3pPr>
            <a:lvl4pPr marL="1828800" lvl="3" indent="-342900" algn="l">
              <a:lnSpc>
                <a:spcPct val="100000"/>
              </a:lnSpc>
              <a:spcBef>
                <a:spcPts val="80"/>
              </a:spcBef>
              <a:spcAft>
                <a:spcPts val="0"/>
              </a:spcAft>
              <a:buClr>
                <a:schemeClr val="dk1"/>
              </a:buClr>
              <a:buSzPts val="1800"/>
              <a:buChar char="–"/>
              <a:defRPr/>
            </a:lvl4pPr>
            <a:lvl5pPr marL="2286000" lvl="4" indent="-342900" algn="l">
              <a:lnSpc>
                <a:spcPct val="100000"/>
              </a:lnSpc>
              <a:spcBef>
                <a:spcPts val="80"/>
              </a:spcBef>
              <a:spcAft>
                <a:spcPts val="0"/>
              </a:spcAft>
              <a:buClr>
                <a:schemeClr val="dk1"/>
              </a:buClr>
              <a:buSzPts val="1800"/>
              <a:buChar char="»"/>
              <a:defRPr/>
            </a:lvl5pPr>
            <a:lvl6pPr marL="2743200" lvl="5" indent="-342900" algn="l">
              <a:lnSpc>
                <a:spcPct val="100000"/>
              </a:lnSpc>
              <a:spcBef>
                <a:spcPts val="80"/>
              </a:spcBef>
              <a:spcAft>
                <a:spcPts val="0"/>
              </a:spcAft>
              <a:buClr>
                <a:schemeClr val="dk1"/>
              </a:buClr>
              <a:buSzPts val="1800"/>
              <a:buChar char="•"/>
              <a:defRPr/>
            </a:lvl6pPr>
            <a:lvl7pPr marL="3200400" lvl="6" indent="-342900" algn="l">
              <a:lnSpc>
                <a:spcPct val="100000"/>
              </a:lnSpc>
              <a:spcBef>
                <a:spcPts val="80"/>
              </a:spcBef>
              <a:spcAft>
                <a:spcPts val="0"/>
              </a:spcAft>
              <a:buClr>
                <a:schemeClr val="dk1"/>
              </a:buClr>
              <a:buSzPts val="1800"/>
              <a:buChar char="•"/>
              <a:defRPr/>
            </a:lvl7pPr>
            <a:lvl8pPr marL="3657600" lvl="7" indent="-342900" algn="l">
              <a:lnSpc>
                <a:spcPct val="100000"/>
              </a:lnSpc>
              <a:spcBef>
                <a:spcPts val="80"/>
              </a:spcBef>
              <a:spcAft>
                <a:spcPts val="0"/>
              </a:spcAft>
              <a:buClr>
                <a:schemeClr val="dk1"/>
              </a:buClr>
              <a:buSzPts val="1800"/>
              <a:buChar char="•"/>
              <a:defRPr/>
            </a:lvl8pPr>
            <a:lvl9pPr marL="4114800" lvl="8" indent="-342900" algn="l">
              <a:lnSpc>
                <a:spcPct val="100000"/>
              </a:lnSpc>
              <a:spcBef>
                <a:spcPts val="80"/>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a:t>Department of Computer Science and Engineering</a:t>
            </a: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panose="020F0502020204030204"/>
              <a:buNone/>
              <a:defRPr sz="20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panose="020B0604020202020204"/>
              <a:buChar char="•"/>
              <a:defRPr sz="15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1066800" algn="l" rtl="0">
              <a:lnSpc>
                <a:spcPct val="100000"/>
              </a:lnSpc>
              <a:spcBef>
                <a:spcPts val="2640"/>
              </a:spcBef>
              <a:spcAft>
                <a:spcPts val="0"/>
              </a:spcAft>
              <a:buClr>
                <a:schemeClr val="dk1"/>
              </a:buClr>
              <a:buSzPts val="13200"/>
              <a:buFont typeface="Arial" panose="020B0604020202020204"/>
              <a:buChar char="–"/>
              <a:defRPr sz="1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946150" algn="l" rtl="0">
              <a:lnSpc>
                <a:spcPct val="100000"/>
              </a:lnSpc>
              <a:spcBef>
                <a:spcPts val="2260"/>
              </a:spcBef>
              <a:spcAft>
                <a:spcPts val="0"/>
              </a:spcAft>
              <a:buClr>
                <a:schemeClr val="dk1"/>
              </a:buClr>
              <a:buSzPts val="11300"/>
              <a:buFont typeface="Arial" panose="020B0604020202020204"/>
              <a:buChar char="•"/>
              <a:defRPr sz="1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r>
              <a:rPr lang="en-US"/>
              <a:t>Department of Computer Science and Engineering</a:t>
            </a: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457200" y="620790"/>
            <a:ext cx="8229600" cy="857400"/>
          </a:xfrm>
        </p:spPr>
        <p:txBody>
          <a:bodyPr/>
          <a:lstStyle/>
          <a:p>
            <a:r>
              <a:rPr lang="en-US" sz="2800" dirty="0" err="1">
                <a:latin typeface="+mj-lt"/>
              </a:rPr>
              <a:t>ProtonAi</a:t>
            </a:r>
            <a:r>
              <a:rPr lang="en-US" sz="2800" dirty="0">
                <a:latin typeface="+mj-lt"/>
              </a:rPr>
              <a:t> </a:t>
            </a:r>
            <a:r>
              <a:rPr lang="en-US" sz="2800" dirty="0" err="1">
                <a:latin typeface="+mj-lt"/>
              </a:rPr>
              <a:t>LLm</a:t>
            </a:r>
            <a:r>
              <a:rPr lang="en-US" sz="2800" dirty="0">
                <a:latin typeface="+mj-lt"/>
              </a:rPr>
              <a:t>-based approach for question-answer automation</a:t>
            </a:r>
          </a:p>
        </p:txBody>
      </p:sp>
      <p:sp>
        <p:nvSpPr>
          <p:cNvPr id="3" name="TextBox 2"/>
          <p:cNvSpPr txBox="1"/>
          <p:nvPr/>
        </p:nvSpPr>
        <p:spPr>
          <a:xfrm>
            <a:off x="392664" y="3044160"/>
            <a:ext cx="3147237" cy="1323439"/>
          </a:xfrm>
          <a:prstGeom prst="rect">
            <a:avLst/>
          </a:prstGeom>
          <a:noFill/>
        </p:spPr>
        <p:txBody>
          <a:bodyPr wrap="square" rtlCol="0">
            <a:spAutoFit/>
          </a:bodyPr>
          <a:lstStyle/>
          <a:p>
            <a:r>
              <a:rPr lang="en-US" sz="1600" dirty="0">
                <a:latin typeface="+mj-lt"/>
              </a:rPr>
              <a:t>Team Details 11</a:t>
            </a:r>
          </a:p>
          <a:p>
            <a:pPr marL="342900" indent="-342900">
              <a:buAutoNum type="arabicPeriod"/>
            </a:pPr>
            <a:r>
              <a:rPr lang="en-US" sz="1600" dirty="0">
                <a:latin typeface="+mj-lt"/>
              </a:rPr>
              <a:t>Vishwas(20EG105411)</a:t>
            </a:r>
          </a:p>
          <a:p>
            <a:pPr marL="342900" indent="-342900">
              <a:buFont typeface="Arial" panose="020B0604020202020204"/>
              <a:buAutoNum type="arabicPeriod"/>
            </a:pPr>
            <a:r>
              <a:rPr lang="en-US" sz="1600" dirty="0">
                <a:latin typeface="+mj-lt"/>
              </a:rPr>
              <a:t>Abhinav(20EG105426)</a:t>
            </a:r>
          </a:p>
          <a:p>
            <a:pPr marL="342900" indent="-342900">
              <a:buAutoNum type="arabicPeriod"/>
            </a:pPr>
            <a:r>
              <a:rPr lang="en-US" sz="1600" dirty="0">
                <a:latin typeface="+mj-lt"/>
              </a:rPr>
              <a:t>Sai Chaitanya(20EG105437)</a:t>
            </a:r>
          </a:p>
          <a:p>
            <a:endParaRPr lang="en-US" sz="1600" dirty="0">
              <a:latin typeface="Bookman Old Style" panose="02050604050505020204" pitchFamily="18" charset="0"/>
            </a:endParaRPr>
          </a:p>
        </p:txBody>
      </p:sp>
      <p:sp>
        <p:nvSpPr>
          <p:cNvPr id="8" name="TextBox 7"/>
          <p:cNvSpPr txBox="1"/>
          <p:nvPr/>
        </p:nvSpPr>
        <p:spPr>
          <a:xfrm>
            <a:off x="6440190" y="3044159"/>
            <a:ext cx="2516372" cy="1323439"/>
          </a:xfrm>
          <a:prstGeom prst="rect">
            <a:avLst/>
          </a:prstGeom>
          <a:noFill/>
        </p:spPr>
        <p:txBody>
          <a:bodyPr wrap="square" rtlCol="0">
            <a:spAutoFit/>
          </a:bodyPr>
          <a:lstStyle/>
          <a:p>
            <a:r>
              <a:rPr lang="en-US" sz="1600" dirty="0">
                <a:latin typeface="+mj-lt"/>
              </a:rPr>
              <a:t>Project Supervisor </a:t>
            </a:r>
          </a:p>
          <a:p>
            <a:r>
              <a:rPr lang="en-US" sz="1600" dirty="0">
                <a:latin typeface="+mj-lt"/>
              </a:rPr>
              <a:t>B. Ravinder Reddy</a:t>
            </a:r>
          </a:p>
          <a:p>
            <a:r>
              <a:rPr lang="en-US" sz="1600" dirty="0">
                <a:latin typeface="+mj-lt"/>
              </a:rPr>
              <a:t>Assistant professor</a:t>
            </a:r>
          </a:p>
          <a:p>
            <a:endParaRPr lang="en-US" sz="1600" dirty="0">
              <a:latin typeface="Bookman Old Style" panose="02050604050505020204" pitchFamily="18" charset="0"/>
            </a:endParaRPr>
          </a:p>
          <a:p>
            <a:endParaRPr lang="en-US" sz="1600" dirty="0">
              <a:latin typeface="Bookman Old Style" panose="02050604050505020204" pitchFamily="18" charset="0"/>
            </a:endParaRPr>
          </a:p>
        </p:txBody>
      </p:sp>
      <p:sp>
        <p:nvSpPr>
          <p:cNvPr id="5" name="Footer Placeholder 4"/>
          <p:cNvSpPr>
            <a:spLocks noGrp="1"/>
          </p:cNvSpPr>
          <p:nvPr>
            <p:ph type="ftr" idx="11"/>
          </p:nvPr>
        </p:nvSpPr>
        <p:spPr/>
        <p:txBody>
          <a:bodyPr/>
          <a:lstStyle/>
          <a:p>
            <a:r>
              <a:rPr lang="en-US"/>
              <a:t>Department of Computer Science 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1828800" y="248869"/>
            <a:ext cx="5486400" cy="577026"/>
          </a:xfrm>
        </p:spPr>
        <p:txBody>
          <a:bodyPr/>
          <a:lstStyle/>
          <a:p>
            <a:pPr algn="ctr"/>
            <a:r>
              <a:rPr lang="en-US" sz="3600" b="0" dirty="0">
                <a:latin typeface="+mj-lt"/>
              </a:rPr>
              <a:t>Experiment Results </a:t>
            </a:r>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3" name="Picture 2" descr="2"/>
          <p:cNvPicPr>
            <a:picLocks noChangeAspect="1"/>
          </p:cNvPicPr>
          <p:nvPr/>
        </p:nvPicPr>
        <p:blipFill>
          <a:blip r:embed="rId3"/>
          <a:stretch>
            <a:fillRect/>
          </a:stretch>
        </p:blipFill>
        <p:spPr>
          <a:xfrm>
            <a:off x="705485" y="1170305"/>
            <a:ext cx="3415030" cy="2511425"/>
          </a:xfrm>
          <a:prstGeom prst="rect">
            <a:avLst/>
          </a:prstGeom>
        </p:spPr>
      </p:pic>
      <p:pic>
        <p:nvPicPr>
          <p:cNvPr id="8" name="Picture Placeholder 7"/>
          <p:cNvPicPr>
            <a:picLocks noGrp="1" noChangeAspect="1"/>
          </p:cNvPicPr>
          <p:nvPr>
            <p:ph type="pic" idx="2"/>
          </p:nvPr>
        </p:nvPicPr>
        <p:blipFill>
          <a:blip r:embed="rId4"/>
          <a:stretch>
            <a:fillRect/>
          </a:stretch>
        </p:blipFill>
        <p:spPr>
          <a:xfrm>
            <a:off x="4820285" y="1100455"/>
            <a:ext cx="3317875" cy="26504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1577214" y="123657"/>
            <a:ext cx="6117431" cy="627321"/>
          </a:xfrm>
        </p:spPr>
        <p:txBody>
          <a:bodyPr/>
          <a:lstStyle/>
          <a:p>
            <a:r>
              <a:rPr lang="en-US" sz="3600" dirty="0">
                <a:latin typeface="+mj-lt"/>
              </a:rPr>
              <a:t>Experiment Results </a:t>
            </a:r>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5" name="Picture 4" descr="5">
            <a:extLst>
              <a:ext uri="{FF2B5EF4-FFF2-40B4-BE49-F238E27FC236}">
                <a16:creationId xmlns:a16="http://schemas.microsoft.com/office/drawing/2014/main" id="{5CC5E67C-7D1E-5BAE-B239-C374ABAD5024}"/>
              </a:ext>
            </a:extLst>
          </p:cNvPr>
          <p:cNvPicPr>
            <a:picLocks noChangeAspect="1"/>
          </p:cNvPicPr>
          <p:nvPr/>
        </p:nvPicPr>
        <p:blipFill>
          <a:blip r:embed="rId3"/>
          <a:stretch>
            <a:fillRect/>
          </a:stretch>
        </p:blipFill>
        <p:spPr>
          <a:xfrm>
            <a:off x="4919662" y="1054458"/>
            <a:ext cx="3876675" cy="2857500"/>
          </a:xfrm>
          <a:prstGeom prst="rect">
            <a:avLst/>
          </a:prstGeom>
        </p:spPr>
      </p:pic>
      <p:pic>
        <p:nvPicPr>
          <p:cNvPr id="9" name="Picture Placeholder 6" descr="A graph with a line going up&#10;&#10;Description automatically generated">
            <a:extLst>
              <a:ext uri="{FF2B5EF4-FFF2-40B4-BE49-F238E27FC236}">
                <a16:creationId xmlns:a16="http://schemas.microsoft.com/office/drawing/2014/main" id="{A097F0DD-71D8-FECE-33BE-C5DA51EA0FCB}"/>
              </a:ext>
            </a:extLst>
          </p:cNvPr>
          <p:cNvPicPr>
            <a:picLocks noChangeAspect="1"/>
          </p:cNvPicPr>
          <p:nvPr/>
        </p:nvPicPr>
        <p:blipFill>
          <a:blip r:embed="rId4"/>
          <a:stretch>
            <a:fillRect/>
          </a:stretch>
        </p:blipFill>
        <p:spPr>
          <a:xfrm>
            <a:off x="754863" y="978963"/>
            <a:ext cx="3881067" cy="301485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26617-21F0-0BD4-789A-85B78EC60EA5}"/>
              </a:ext>
            </a:extLst>
          </p:cNvPr>
          <p:cNvSpPr>
            <a:spLocks noGrp="1"/>
          </p:cNvSpPr>
          <p:nvPr>
            <p:ph type="title"/>
          </p:nvPr>
        </p:nvSpPr>
        <p:spPr/>
        <p:txBody>
          <a:bodyPr/>
          <a:lstStyle/>
          <a:p>
            <a:r>
              <a:rPr lang="en-IN" sz="3600" dirty="0"/>
              <a:t>Experiment Results</a:t>
            </a:r>
          </a:p>
        </p:txBody>
      </p:sp>
      <p:sp>
        <p:nvSpPr>
          <p:cNvPr id="7" name="Date Placeholder 6">
            <a:extLst>
              <a:ext uri="{FF2B5EF4-FFF2-40B4-BE49-F238E27FC236}">
                <a16:creationId xmlns:a16="http://schemas.microsoft.com/office/drawing/2014/main" id="{6077B910-3E89-99C1-B689-EE8EEDE6840F}"/>
              </a:ext>
            </a:extLst>
          </p:cNvPr>
          <p:cNvSpPr>
            <a:spLocks noGrp="1"/>
          </p:cNvSpPr>
          <p:nvPr>
            <p:ph type="dt" idx="10"/>
          </p:nvPr>
        </p:nvSpPr>
        <p:spPr/>
        <p:txBody>
          <a:bodyPr/>
          <a:lstStyle/>
          <a:p>
            <a:endParaRPr lang="en-IN"/>
          </a:p>
        </p:txBody>
      </p:sp>
      <p:sp>
        <p:nvSpPr>
          <p:cNvPr id="8" name="Footer Placeholder 7">
            <a:extLst>
              <a:ext uri="{FF2B5EF4-FFF2-40B4-BE49-F238E27FC236}">
                <a16:creationId xmlns:a16="http://schemas.microsoft.com/office/drawing/2014/main" id="{C72FB9CC-0BF5-D56B-3BCB-5BAC21FF413B}"/>
              </a:ext>
            </a:extLst>
          </p:cNvPr>
          <p:cNvSpPr>
            <a:spLocks noGrp="1"/>
          </p:cNvSpPr>
          <p:nvPr>
            <p:ph type="ftr" idx="11"/>
          </p:nvPr>
        </p:nvSpPr>
        <p:spPr/>
        <p:txBody>
          <a:bodyPr/>
          <a:lstStyle/>
          <a:p>
            <a:r>
              <a:rPr lang="en-US"/>
              <a:t>Department of Computer Science and Engineering</a:t>
            </a:r>
          </a:p>
        </p:txBody>
      </p:sp>
      <p:sp>
        <p:nvSpPr>
          <p:cNvPr id="9" name="Slide Number Placeholder 8">
            <a:extLst>
              <a:ext uri="{FF2B5EF4-FFF2-40B4-BE49-F238E27FC236}">
                <a16:creationId xmlns:a16="http://schemas.microsoft.com/office/drawing/2014/main" id="{27C8BFCE-95FF-544C-C202-6B3524125B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11" name="Picture 10">
            <a:extLst>
              <a:ext uri="{FF2B5EF4-FFF2-40B4-BE49-F238E27FC236}">
                <a16:creationId xmlns:a16="http://schemas.microsoft.com/office/drawing/2014/main" id="{D199F153-FC4B-F1DC-1A17-A35E50D8788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97025"/>
            <a:ext cx="3242945" cy="1949450"/>
          </a:xfrm>
          <a:prstGeom prst="rect">
            <a:avLst/>
          </a:prstGeom>
          <a:noFill/>
        </p:spPr>
      </p:pic>
      <p:sp>
        <p:nvSpPr>
          <p:cNvPr id="12" name="TextBox 11">
            <a:extLst>
              <a:ext uri="{FF2B5EF4-FFF2-40B4-BE49-F238E27FC236}">
                <a16:creationId xmlns:a16="http://schemas.microsoft.com/office/drawing/2014/main" id="{D4D7DF0D-1642-6F80-A5BE-A4117DAEDA74}"/>
              </a:ext>
            </a:extLst>
          </p:cNvPr>
          <p:cNvSpPr txBox="1"/>
          <p:nvPr/>
        </p:nvSpPr>
        <p:spPr>
          <a:xfrm>
            <a:off x="3836194" y="1597025"/>
            <a:ext cx="4957762" cy="1969770"/>
          </a:xfrm>
          <a:prstGeom prst="rect">
            <a:avLst/>
          </a:prstGeom>
          <a:noFill/>
        </p:spPr>
        <p:txBody>
          <a:bodyPr wrap="square" rtlCol="0">
            <a:spAutoFit/>
          </a:bodyPr>
          <a:lstStyle/>
          <a:p>
            <a:pPr algn="just"/>
            <a:r>
              <a:rPr lang="en-IN" sz="1800" kern="100" dirty="0">
                <a:effectLst/>
                <a:latin typeface="+mj-lt"/>
                <a:ea typeface="Calibri" panose="020F0502020204030204" pitchFamily="34" charset="0"/>
                <a:cs typeface="Times New Roman" panose="02020603050405020304" pitchFamily="18" charset="0"/>
              </a:rPr>
              <a:t>When seen the figure above it clearly tell that users who used the model when given access seem to be greatly satisfied with the results that </a:t>
            </a:r>
            <a:r>
              <a:rPr lang="en-IN" sz="1800" kern="100" dirty="0" err="1">
                <a:effectLst/>
                <a:latin typeface="+mj-lt"/>
                <a:ea typeface="Calibri" panose="020F0502020204030204" pitchFamily="34" charset="0"/>
                <a:cs typeface="Times New Roman" panose="02020603050405020304" pitchFamily="18" charset="0"/>
              </a:rPr>
              <a:t>protonAi</a:t>
            </a:r>
            <a:r>
              <a:rPr lang="en-IN" sz="1800" kern="100" dirty="0">
                <a:effectLst/>
                <a:latin typeface="+mj-lt"/>
                <a:ea typeface="Calibri" panose="020F0502020204030204" pitchFamily="34" charset="0"/>
                <a:cs typeface="Times New Roman" panose="02020603050405020304" pitchFamily="18" charset="0"/>
              </a:rPr>
              <a:t> has generated, showing that proposed method excels in its task when compared to the previous methods.</a:t>
            </a:r>
          </a:p>
          <a:p>
            <a:pPr algn="just"/>
            <a:endParaRPr lang="en-IN" dirty="0">
              <a:latin typeface="+mj-lt"/>
            </a:endParaRPr>
          </a:p>
        </p:txBody>
      </p:sp>
    </p:spTree>
    <p:extLst>
      <p:ext uri="{BB962C8B-B14F-4D97-AF65-F5344CB8AC3E}">
        <p14:creationId xmlns:p14="http://schemas.microsoft.com/office/powerpoint/2010/main" val="2510944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1395724" y="102336"/>
            <a:ext cx="6117431" cy="627321"/>
          </a:xfrm>
        </p:spPr>
        <p:txBody>
          <a:bodyPr/>
          <a:lstStyle/>
          <a:p>
            <a:r>
              <a:rPr lang="en-US" sz="3600" dirty="0">
                <a:latin typeface="+mj-lt"/>
              </a:rPr>
              <a:t>Finding</a:t>
            </a:r>
            <a:r>
              <a:rPr lang="en-US" sz="3600" dirty="0">
                <a:latin typeface="Bookman Old Style" panose="02050604050505020204" pitchFamily="18" charset="0"/>
              </a:rPr>
              <a:t> </a:t>
            </a:r>
          </a:p>
        </p:txBody>
      </p:sp>
      <p:sp>
        <p:nvSpPr>
          <p:cNvPr id="7" name="Footer Placeholder 6"/>
          <p:cNvSpPr>
            <a:spLocks noGrp="1"/>
          </p:cNvSpPr>
          <p:nvPr>
            <p:ph type="ftr" idx="11"/>
          </p:nvPr>
        </p:nvSpPr>
        <p:spPr/>
        <p:txBody>
          <a:bodyPr/>
          <a:lstStyle/>
          <a:p>
            <a:r>
              <a:rPr lang="en-US"/>
              <a:t>Department of Computer Science and Engineering</a:t>
            </a:r>
          </a:p>
        </p:txBody>
      </p:sp>
      <p:sp>
        <p:nvSpPr>
          <p:cNvPr id="4" name="TextBox 3">
            <a:extLst>
              <a:ext uri="{FF2B5EF4-FFF2-40B4-BE49-F238E27FC236}">
                <a16:creationId xmlns:a16="http://schemas.microsoft.com/office/drawing/2014/main" id="{84A2207B-6ED4-BC75-B013-04B3B3040356}"/>
              </a:ext>
            </a:extLst>
          </p:cNvPr>
          <p:cNvSpPr txBox="1"/>
          <p:nvPr/>
        </p:nvSpPr>
        <p:spPr>
          <a:xfrm>
            <a:off x="1088236" y="1071740"/>
            <a:ext cx="6732408" cy="27699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panose="020B0604020202020204"/>
              <a:buChar char="Ø"/>
            </a:pPr>
            <a:r>
              <a:rPr lang="en-GB" sz="1600" dirty="0"/>
              <a:t>The proposed method effectively generated responses as per user convenience.</a:t>
            </a:r>
          </a:p>
          <a:p>
            <a:pPr marL="285750" indent="-285750">
              <a:buFont typeface="Wingdings" panose="020B0604020202020204"/>
              <a:buChar char="Ø"/>
            </a:pPr>
            <a:r>
              <a:rPr lang="en-GB" sz="1600" dirty="0"/>
              <a:t>Proton ai effectively summarizes from all the documents and provide a meaningful answer</a:t>
            </a:r>
          </a:p>
          <a:p>
            <a:pPr marL="285750" indent="-285750">
              <a:buFont typeface="Wingdings" panose="020B0604020202020204"/>
              <a:buChar char="Ø"/>
            </a:pPr>
            <a:r>
              <a:rPr lang="en-GB" sz="1600" dirty="0"/>
              <a:t>It provides answer which is relevant to the textbook data making easy for students. </a:t>
            </a:r>
          </a:p>
          <a:p>
            <a:pPr marL="285750" indent="-285750">
              <a:buFont typeface="Wingdings" panose="020B0604020202020204"/>
              <a:buChar char="Ø"/>
            </a:pPr>
            <a:r>
              <a:rPr lang="en-GB" sz="1600" dirty="0"/>
              <a:t>The user interface is quite user friendly and doesn't need any resources apart from internet.</a:t>
            </a:r>
          </a:p>
          <a:p>
            <a:pPr marL="285750" indent="-285750">
              <a:buFont typeface="Wingdings" panose="020B0604020202020204"/>
              <a:buChar char="Ø"/>
            </a:pPr>
            <a:r>
              <a:rPr lang="en-GB" sz="1600" dirty="0"/>
              <a:t>All the parameters of the proposed model are greater than the existing model, which makes it better.</a:t>
            </a:r>
          </a:p>
          <a:p>
            <a:pPr marL="285750" indent="-285750">
              <a:buFont typeface="Wingdings" panose="020B0604020202020204"/>
              <a:buChar char="Ø"/>
            </a:pPr>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1513284" y="145277"/>
            <a:ext cx="6117431" cy="730299"/>
          </a:xfrm>
        </p:spPr>
        <p:txBody>
          <a:bodyPr/>
          <a:lstStyle/>
          <a:p>
            <a:r>
              <a:rPr lang="en-US" sz="3600" dirty="0">
                <a:latin typeface="+mj-lt"/>
              </a:rPr>
              <a:t>Justification</a:t>
            </a:r>
            <a:r>
              <a:rPr lang="en-US" sz="3600" dirty="0">
                <a:latin typeface="Bookman Old Style" panose="02050604050505020204" pitchFamily="18" charset="0"/>
              </a:rPr>
              <a:t> </a:t>
            </a:r>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p:cNvSpPr txBox="1"/>
          <p:nvPr/>
        </p:nvSpPr>
        <p:spPr>
          <a:xfrm>
            <a:off x="781216" y="1074615"/>
            <a:ext cx="6930041" cy="307777"/>
          </a:xfrm>
          <a:prstGeom prst="rect">
            <a:avLst/>
          </a:prstGeom>
          <a:noFill/>
        </p:spPr>
        <p:txBody>
          <a:bodyPr wrap="square" lIns="91440" tIns="45720" rIns="91440" bIns="45720" rtlCol="0" anchor="t">
            <a:spAutoFit/>
          </a:bodyPr>
          <a:lstStyle/>
          <a:p>
            <a:r>
              <a:rPr lang="en-US" dirty="0"/>
              <a:t> </a:t>
            </a:r>
          </a:p>
        </p:txBody>
      </p:sp>
      <p:graphicFrame>
        <p:nvGraphicFramePr>
          <p:cNvPr id="9" name="Table 8">
            <a:extLst>
              <a:ext uri="{FF2B5EF4-FFF2-40B4-BE49-F238E27FC236}">
                <a16:creationId xmlns:a16="http://schemas.microsoft.com/office/drawing/2014/main" id="{C7EB890A-6249-5635-B2AA-639E624AD24E}"/>
              </a:ext>
            </a:extLst>
          </p:cNvPr>
          <p:cNvGraphicFramePr>
            <a:graphicFrameLocks noGrp="1"/>
          </p:cNvGraphicFramePr>
          <p:nvPr>
            <p:extLst>
              <p:ext uri="{D42A27DB-BD31-4B8C-83A1-F6EECF244321}">
                <p14:modId xmlns:p14="http://schemas.microsoft.com/office/powerpoint/2010/main" val="2301521699"/>
              </p:ext>
            </p:extLst>
          </p:nvPr>
        </p:nvGraphicFramePr>
        <p:xfrm>
          <a:off x="265627" y="1110803"/>
          <a:ext cx="8564583" cy="3262143"/>
        </p:xfrm>
        <a:graphic>
          <a:graphicData uri="http://schemas.openxmlformats.org/drawingml/2006/table">
            <a:tbl>
              <a:tblPr firstRow="1" bandRow="1">
                <a:tableStyleId>{5940675A-B579-460E-94D1-54222C63F5DA}</a:tableStyleId>
              </a:tblPr>
              <a:tblGrid>
                <a:gridCol w="1545987">
                  <a:extLst>
                    <a:ext uri="{9D8B030D-6E8A-4147-A177-3AD203B41FA5}">
                      <a16:colId xmlns:a16="http://schemas.microsoft.com/office/drawing/2014/main" val="3919122410"/>
                    </a:ext>
                  </a:extLst>
                </a:gridCol>
                <a:gridCol w="3255771">
                  <a:extLst>
                    <a:ext uri="{9D8B030D-6E8A-4147-A177-3AD203B41FA5}">
                      <a16:colId xmlns:a16="http://schemas.microsoft.com/office/drawing/2014/main" val="2460811160"/>
                    </a:ext>
                  </a:extLst>
                </a:gridCol>
                <a:gridCol w="820859">
                  <a:extLst>
                    <a:ext uri="{9D8B030D-6E8A-4147-A177-3AD203B41FA5}">
                      <a16:colId xmlns:a16="http://schemas.microsoft.com/office/drawing/2014/main" val="2037223447"/>
                    </a:ext>
                  </a:extLst>
                </a:gridCol>
                <a:gridCol w="996100">
                  <a:extLst>
                    <a:ext uri="{9D8B030D-6E8A-4147-A177-3AD203B41FA5}">
                      <a16:colId xmlns:a16="http://schemas.microsoft.com/office/drawing/2014/main" val="4171923857"/>
                    </a:ext>
                  </a:extLst>
                </a:gridCol>
                <a:gridCol w="1945866">
                  <a:extLst>
                    <a:ext uri="{9D8B030D-6E8A-4147-A177-3AD203B41FA5}">
                      <a16:colId xmlns:a16="http://schemas.microsoft.com/office/drawing/2014/main" val="2468500656"/>
                    </a:ext>
                  </a:extLst>
                </a:gridCol>
              </a:tblGrid>
              <a:tr h="617240">
                <a:tc>
                  <a:txBody>
                    <a:bodyPr/>
                    <a:lstStyle/>
                    <a:p>
                      <a:pPr algn="ctr"/>
                      <a:r>
                        <a:rPr lang="en-GB" sz="1400" dirty="0"/>
                        <a:t>Parameters</a:t>
                      </a:r>
                    </a:p>
                  </a:txBody>
                  <a:tcPr/>
                </a:tc>
                <a:tc>
                  <a:txBody>
                    <a:bodyPr/>
                    <a:lstStyle/>
                    <a:p>
                      <a:pPr algn="ctr"/>
                      <a:r>
                        <a:rPr lang="en-GB" dirty="0"/>
                        <a:t>Mathematical formula</a:t>
                      </a:r>
                    </a:p>
                  </a:txBody>
                  <a:tcPr/>
                </a:tc>
                <a:tc>
                  <a:txBody>
                    <a:bodyPr/>
                    <a:lstStyle/>
                    <a:p>
                      <a:r>
                        <a:rPr lang="en-GB" dirty="0"/>
                        <a:t>Existing value</a:t>
                      </a:r>
                    </a:p>
                  </a:txBody>
                  <a:tcPr/>
                </a:tc>
                <a:tc>
                  <a:txBody>
                    <a:bodyPr/>
                    <a:lstStyle/>
                    <a:p>
                      <a:r>
                        <a:rPr lang="en-GB" dirty="0"/>
                        <a:t>Improved value</a:t>
                      </a:r>
                    </a:p>
                  </a:txBody>
                  <a:tcPr/>
                </a:tc>
                <a:tc>
                  <a:txBody>
                    <a:bodyPr/>
                    <a:lstStyle/>
                    <a:p>
                      <a:pPr algn="ctr"/>
                      <a:r>
                        <a:rPr lang="en-GB" dirty="0"/>
                        <a:t>Justification</a:t>
                      </a:r>
                    </a:p>
                  </a:txBody>
                  <a:tcPr/>
                </a:tc>
                <a:extLst>
                  <a:ext uri="{0D108BD9-81ED-4DB2-BD59-A6C34878D82A}">
                    <a16:rowId xmlns:a16="http://schemas.microsoft.com/office/drawing/2014/main" val="235097661"/>
                  </a:ext>
                </a:extLst>
              </a:tr>
              <a:tr h="793191">
                <a:tc>
                  <a:txBody>
                    <a:bodyPr/>
                    <a:lstStyle/>
                    <a:p>
                      <a:pPr lvl="0" algn="ctr">
                        <a:buNone/>
                      </a:pPr>
                      <a:r>
                        <a:rPr lang="en-GB" dirty="0"/>
                        <a:t>Recall score</a:t>
                      </a:r>
                    </a:p>
                  </a:txBody>
                  <a:tcPr/>
                </a:tc>
                <a:tc>
                  <a:txBody>
                    <a:bodyPr/>
                    <a:lstStyle/>
                    <a:p>
                      <a:endParaRPr lang="en-GB" dirty="0"/>
                    </a:p>
                  </a:txBody>
                  <a:tcPr/>
                </a:tc>
                <a:tc>
                  <a:txBody>
                    <a:bodyPr/>
                    <a:lstStyle/>
                    <a:p>
                      <a:r>
                        <a:rPr lang="en-GB" dirty="0"/>
                        <a:t>0.89</a:t>
                      </a:r>
                    </a:p>
                  </a:txBody>
                  <a:tcPr/>
                </a:tc>
                <a:tc>
                  <a:txBody>
                    <a:bodyPr/>
                    <a:lstStyle/>
                    <a:p>
                      <a:r>
                        <a:rPr lang="en-GB" dirty="0"/>
                        <a:t>0.91</a:t>
                      </a:r>
                    </a:p>
                  </a:txBody>
                  <a:tcPr/>
                </a:tc>
                <a:tc>
                  <a:txBody>
                    <a:bodyPr/>
                    <a:lstStyle/>
                    <a:p>
                      <a:r>
                        <a:rPr lang="en-GB" sz="1300" dirty="0"/>
                        <a:t>Proton ai is trained using GPT 3.5 which makes it efficient.</a:t>
                      </a:r>
                    </a:p>
                  </a:txBody>
                  <a:tcPr/>
                </a:tc>
                <a:extLst>
                  <a:ext uri="{0D108BD9-81ED-4DB2-BD59-A6C34878D82A}">
                    <a16:rowId xmlns:a16="http://schemas.microsoft.com/office/drawing/2014/main" val="1555039571"/>
                  </a:ext>
                </a:extLst>
              </a:tr>
              <a:tr h="925856">
                <a:tc>
                  <a:txBody>
                    <a:bodyPr/>
                    <a:lstStyle/>
                    <a:p>
                      <a:pPr algn="ctr"/>
                      <a:r>
                        <a:rPr lang="en-GB" dirty="0"/>
                        <a:t>BLEU Score</a:t>
                      </a:r>
                    </a:p>
                  </a:txBody>
                  <a:tcPr/>
                </a:tc>
                <a:tc>
                  <a:txBody>
                    <a:bodyPr/>
                    <a:lstStyle/>
                    <a:p>
                      <a:pPr lvl="0">
                        <a:buNone/>
                      </a:pPr>
                      <a:endParaRPr lang="en-GB" dirty="0"/>
                    </a:p>
                  </a:txBody>
                  <a:tcPr/>
                </a:tc>
                <a:tc>
                  <a:txBody>
                    <a:bodyPr/>
                    <a:lstStyle/>
                    <a:p>
                      <a:pPr lvl="0" algn="l">
                        <a:lnSpc>
                          <a:spcPct val="100000"/>
                        </a:lnSpc>
                        <a:spcBef>
                          <a:spcPts val="0"/>
                        </a:spcBef>
                        <a:spcAft>
                          <a:spcPts val="0"/>
                        </a:spcAft>
                        <a:buNone/>
                      </a:pPr>
                      <a:r>
                        <a:rPr lang="en-GB" sz="1400" b="0" i="0" u="none" strike="noStrike" noProof="0" dirty="0">
                          <a:latin typeface="Arial"/>
                        </a:rPr>
                        <a:t>0.88</a:t>
                      </a:r>
                      <a:endParaRPr lang="en-US" dirty="0"/>
                    </a:p>
                    <a:p>
                      <a:pPr lvl="0">
                        <a:buNone/>
                      </a:pPr>
                      <a:endParaRPr lang="en-GB" dirty="0"/>
                    </a:p>
                  </a:txBody>
                  <a:tcPr/>
                </a:tc>
                <a:tc>
                  <a:txBody>
                    <a:bodyPr/>
                    <a:lstStyle/>
                    <a:p>
                      <a:r>
                        <a:rPr lang="en-GB" dirty="0"/>
                        <a:t>0.95</a:t>
                      </a:r>
                    </a:p>
                  </a:txBody>
                  <a:tcPr/>
                </a:tc>
                <a:tc>
                  <a:txBody>
                    <a:bodyPr/>
                    <a:lstStyle/>
                    <a:p>
                      <a:r>
                        <a:rPr lang="en-GB" sz="1300" dirty="0"/>
                        <a:t>Similarity search helps in summarizing more content and producing relevant answer</a:t>
                      </a:r>
                    </a:p>
                  </a:txBody>
                  <a:tcPr/>
                </a:tc>
                <a:extLst>
                  <a:ext uri="{0D108BD9-81ED-4DB2-BD59-A6C34878D82A}">
                    <a16:rowId xmlns:a16="http://schemas.microsoft.com/office/drawing/2014/main" val="1207501890"/>
                  </a:ext>
                </a:extLst>
              </a:tr>
              <a:tr h="925856">
                <a:tc>
                  <a:txBody>
                    <a:bodyPr/>
                    <a:lstStyle/>
                    <a:p>
                      <a:pPr algn="ctr"/>
                      <a:r>
                        <a:rPr lang="en-GB" dirty="0"/>
                        <a:t>ROGUE score</a:t>
                      </a:r>
                    </a:p>
                  </a:txBody>
                  <a:tcPr/>
                </a:tc>
                <a:tc>
                  <a:txBody>
                    <a:bodyPr/>
                    <a:lstStyle/>
                    <a:p>
                      <a:endParaRPr lang="en-GB"/>
                    </a:p>
                  </a:txBody>
                  <a:tcPr/>
                </a:tc>
                <a:tc>
                  <a:txBody>
                    <a:bodyPr/>
                    <a:lstStyle/>
                    <a:p>
                      <a:pPr lvl="0" algn="l">
                        <a:lnSpc>
                          <a:spcPct val="100000"/>
                        </a:lnSpc>
                        <a:spcBef>
                          <a:spcPts val="0"/>
                        </a:spcBef>
                        <a:spcAft>
                          <a:spcPts val="0"/>
                        </a:spcAft>
                        <a:buNone/>
                      </a:pPr>
                      <a:r>
                        <a:rPr lang="en-GB" sz="1400" b="0" i="0" u="none" strike="noStrike" noProof="0" dirty="0">
                          <a:latin typeface="Arial"/>
                        </a:rPr>
                        <a:t>0.84</a:t>
                      </a:r>
                      <a:endParaRPr lang="en-US" dirty="0"/>
                    </a:p>
                    <a:p>
                      <a:pPr lvl="0">
                        <a:buNone/>
                      </a:pPr>
                      <a:endParaRPr lang="en-GB" dirty="0"/>
                    </a:p>
                  </a:txBody>
                  <a:tcPr/>
                </a:tc>
                <a:tc>
                  <a:txBody>
                    <a:bodyPr/>
                    <a:lstStyle/>
                    <a:p>
                      <a:pPr lvl="0">
                        <a:buNone/>
                      </a:pPr>
                      <a:r>
                        <a:rPr lang="en-GB" sz="1400" b="0" i="0" u="none" strike="noStrike" noProof="0" dirty="0">
                          <a:latin typeface="Arial"/>
                        </a:rPr>
                        <a:t>0.92</a:t>
                      </a:r>
                      <a:endParaRPr lang="en-US" dirty="0"/>
                    </a:p>
                  </a:txBody>
                  <a:tcPr/>
                </a:tc>
                <a:tc>
                  <a:txBody>
                    <a:bodyPr/>
                    <a:lstStyle/>
                    <a:p>
                      <a:r>
                        <a:rPr lang="en-GB" sz="1300" dirty="0" err="1"/>
                        <a:t>OpenAi</a:t>
                      </a:r>
                      <a:r>
                        <a:rPr lang="en-GB" sz="1300" dirty="0"/>
                        <a:t> embeddings and all other tools helps in increase of overall accuracy of the answer</a:t>
                      </a:r>
                    </a:p>
                  </a:txBody>
                  <a:tcPr/>
                </a:tc>
                <a:extLst>
                  <a:ext uri="{0D108BD9-81ED-4DB2-BD59-A6C34878D82A}">
                    <a16:rowId xmlns:a16="http://schemas.microsoft.com/office/drawing/2014/main" val="3349282706"/>
                  </a:ext>
                </a:extLst>
              </a:tr>
            </a:tbl>
          </a:graphicData>
        </a:graphic>
      </p:graphicFrame>
      <p:pic>
        <p:nvPicPr>
          <p:cNvPr id="13" name="Picture 12" descr="A black text on a white background&#10;&#10;Description automatically generated">
            <a:extLst>
              <a:ext uri="{FF2B5EF4-FFF2-40B4-BE49-F238E27FC236}">
                <a16:creationId xmlns:a16="http://schemas.microsoft.com/office/drawing/2014/main" id="{3B0A49BE-501D-56B0-FF6A-0E848BC8BF82}"/>
              </a:ext>
            </a:extLst>
          </p:cNvPr>
          <p:cNvPicPr>
            <a:picLocks noChangeAspect="1"/>
          </p:cNvPicPr>
          <p:nvPr/>
        </p:nvPicPr>
        <p:blipFill>
          <a:blip r:embed="rId3"/>
          <a:stretch>
            <a:fillRect/>
          </a:stretch>
        </p:blipFill>
        <p:spPr>
          <a:xfrm>
            <a:off x="1875485" y="1875957"/>
            <a:ext cx="3074833" cy="369325"/>
          </a:xfrm>
          <a:prstGeom prst="rect">
            <a:avLst/>
          </a:prstGeom>
        </p:spPr>
      </p:pic>
      <p:pic>
        <p:nvPicPr>
          <p:cNvPr id="14" name="Picture 13">
            <a:extLst>
              <a:ext uri="{FF2B5EF4-FFF2-40B4-BE49-F238E27FC236}">
                <a16:creationId xmlns:a16="http://schemas.microsoft.com/office/drawing/2014/main" id="{B60C406C-B7C6-DD03-C12D-A7D363635C7B}"/>
              </a:ext>
            </a:extLst>
          </p:cNvPr>
          <p:cNvPicPr>
            <a:picLocks noChangeAspect="1"/>
          </p:cNvPicPr>
          <p:nvPr/>
        </p:nvPicPr>
        <p:blipFill>
          <a:blip r:embed="rId4"/>
          <a:stretch>
            <a:fillRect/>
          </a:stretch>
        </p:blipFill>
        <p:spPr>
          <a:xfrm>
            <a:off x="1849059" y="2811485"/>
            <a:ext cx="3047196" cy="277166"/>
          </a:xfrm>
          <a:prstGeom prst="rect">
            <a:avLst/>
          </a:prstGeom>
        </p:spPr>
      </p:pic>
      <p:pic>
        <p:nvPicPr>
          <p:cNvPr id="15" name="Picture 14" descr="A black text on a white background&#10;&#10;Description automatically generated">
            <a:extLst>
              <a:ext uri="{FF2B5EF4-FFF2-40B4-BE49-F238E27FC236}">
                <a16:creationId xmlns:a16="http://schemas.microsoft.com/office/drawing/2014/main" id="{83E22B7A-CE57-8554-05F0-AAC39FF16E90}"/>
              </a:ext>
            </a:extLst>
          </p:cNvPr>
          <p:cNvPicPr>
            <a:picLocks noChangeAspect="1"/>
          </p:cNvPicPr>
          <p:nvPr/>
        </p:nvPicPr>
        <p:blipFill>
          <a:blip r:embed="rId5"/>
          <a:stretch>
            <a:fillRect/>
          </a:stretch>
        </p:blipFill>
        <p:spPr>
          <a:xfrm>
            <a:off x="1850801" y="3855278"/>
            <a:ext cx="3188596" cy="24215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5AE37-AF9A-4F4A-8F27-505982966330}"/>
              </a:ext>
            </a:extLst>
          </p:cNvPr>
          <p:cNvSpPr>
            <a:spLocks noGrp="1"/>
          </p:cNvSpPr>
          <p:nvPr>
            <p:ph type="title"/>
          </p:nvPr>
        </p:nvSpPr>
        <p:spPr>
          <a:xfrm>
            <a:off x="2263974" y="1814512"/>
            <a:ext cx="4616052" cy="937439"/>
          </a:xfrm>
        </p:spPr>
        <p:txBody>
          <a:bodyPr/>
          <a:lstStyle/>
          <a:p>
            <a:pPr algn="ctr"/>
            <a:r>
              <a:rPr lang="en-GB" sz="5400" b="0" dirty="0">
                <a:latin typeface="+mj-lt"/>
              </a:rPr>
              <a:t>Thank you </a:t>
            </a:r>
            <a:r>
              <a:rPr lang="en-IN" sz="5400" b="0" dirty="0">
                <a:latin typeface="+mj-lt"/>
              </a:rPr>
              <a:t>😁</a:t>
            </a:r>
            <a:endParaRPr lang="en-GB" sz="5400" b="0" dirty="0">
              <a:latin typeface="+mj-lt"/>
            </a:endParaRPr>
          </a:p>
        </p:txBody>
      </p:sp>
      <p:sp>
        <p:nvSpPr>
          <p:cNvPr id="6" name="Footer Placeholder 5">
            <a:extLst>
              <a:ext uri="{FF2B5EF4-FFF2-40B4-BE49-F238E27FC236}">
                <a16:creationId xmlns:a16="http://schemas.microsoft.com/office/drawing/2014/main" id="{4F4F5D82-91AE-8E4A-A53F-39E0E3AD7E42}"/>
              </a:ext>
            </a:extLst>
          </p:cNvPr>
          <p:cNvSpPr>
            <a:spLocks noGrp="1"/>
          </p:cNvSpPr>
          <p:nvPr>
            <p:ph type="ftr" idx="11"/>
          </p:nvPr>
        </p:nvSpPr>
        <p:spPr/>
        <p:txBody>
          <a:bodyPr/>
          <a:lstStyle/>
          <a:p>
            <a:r>
              <a:rPr lang="en-US"/>
              <a:t>Department of Computer Science and Engineering</a:t>
            </a:r>
          </a:p>
        </p:txBody>
      </p:sp>
      <p:sp>
        <p:nvSpPr>
          <p:cNvPr id="7" name="Slide Number Placeholder 6">
            <a:extLst>
              <a:ext uri="{FF2B5EF4-FFF2-40B4-BE49-F238E27FC236}">
                <a16:creationId xmlns:a16="http://schemas.microsoft.com/office/drawing/2014/main" id="{98E04801-39DD-EFE8-0269-1D03F6FF7C1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15</a:t>
            </a:fld>
            <a:endParaRPr lang="en-US"/>
          </a:p>
        </p:txBody>
      </p:sp>
    </p:spTree>
    <p:extLst>
      <p:ext uri="{BB962C8B-B14F-4D97-AF65-F5344CB8AC3E}">
        <p14:creationId xmlns:p14="http://schemas.microsoft.com/office/powerpoint/2010/main" val="2155966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1513284" y="431056"/>
            <a:ext cx="6117431" cy="627321"/>
          </a:xfrm>
        </p:spPr>
        <p:txBody>
          <a:bodyPr/>
          <a:lstStyle/>
          <a:p>
            <a:r>
              <a:rPr lang="en-US" sz="3600" dirty="0">
                <a:latin typeface="+mj-lt"/>
              </a:rPr>
              <a:t>Introduction</a:t>
            </a:r>
          </a:p>
        </p:txBody>
      </p:sp>
      <p:sp>
        <p:nvSpPr>
          <p:cNvPr id="5" name="TextBox 4"/>
          <p:cNvSpPr txBox="1"/>
          <p:nvPr/>
        </p:nvSpPr>
        <p:spPr>
          <a:xfrm>
            <a:off x="1137682" y="1173014"/>
            <a:ext cx="6689581" cy="3539430"/>
          </a:xfrm>
          <a:prstGeom prst="rect">
            <a:avLst/>
          </a:prstGeom>
          <a:noFill/>
        </p:spPr>
        <p:txBody>
          <a:bodyPr wrap="square" rtlCol="0">
            <a:spAutoFit/>
          </a:bodyPr>
          <a:lstStyle/>
          <a:p>
            <a:pPr marL="285750" lvl="5" indent="-285750" fontAlgn="base">
              <a:buFont typeface="Wingdings" panose="05000000000000000000" pitchFamily="2" charset="2"/>
              <a:buChar char="Ø"/>
            </a:pPr>
            <a:r>
              <a:rPr lang="en-US" sz="1600" b="0" i="0" u="none" strike="noStrike" dirty="0">
                <a:solidFill>
                  <a:srgbClr val="000000"/>
                </a:solidFill>
                <a:effectLst/>
                <a:latin typeface="+mn-lt"/>
              </a:rPr>
              <a:t>Our project mainly focuses on enhancing traditional question and answer interactions using Generative AI</a:t>
            </a:r>
            <a:r>
              <a:rPr lang="en-US" sz="1600" b="0" i="0" dirty="0">
                <a:solidFill>
                  <a:srgbClr val="000000"/>
                </a:solidFill>
                <a:effectLst/>
                <a:latin typeface="+mn-lt"/>
              </a:rPr>
              <a:t>​</a:t>
            </a:r>
          </a:p>
          <a:p>
            <a:pPr marL="285750" indent="-285750" algn="l" rtl="0" fontAlgn="base">
              <a:buFont typeface="Wingdings" panose="05000000000000000000" pitchFamily="2" charset="2"/>
              <a:buChar char="Ø"/>
            </a:pPr>
            <a:r>
              <a:rPr lang="en-US" sz="1600" b="0" i="0" u="none" strike="noStrike" dirty="0">
                <a:solidFill>
                  <a:srgbClr val="000000"/>
                </a:solidFill>
                <a:effectLst/>
                <a:latin typeface="+mn-lt"/>
              </a:rPr>
              <a:t>This is basically an educational platform created for university level students as all courses aren't available in other platforms.</a:t>
            </a:r>
            <a:r>
              <a:rPr lang="en-US" sz="1600" b="0" i="0" dirty="0">
                <a:solidFill>
                  <a:srgbClr val="000000"/>
                </a:solidFill>
                <a:effectLst/>
                <a:latin typeface="+mn-lt"/>
              </a:rPr>
              <a:t>​</a:t>
            </a:r>
          </a:p>
          <a:p>
            <a:pPr marL="285750" indent="-285750" algn="l" rtl="0" fontAlgn="base">
              <a:buFont typeface="Wingdings" panose="05000000000000000000" pitchFamily="2" charset="2"/>
              <a:buChar char="Ø"/>
            </a:pPr>
            <a:r>
              <a:rPr lang="en-US" sz="1600" b="0" i="0" u="none" strike="noStrike" dirty="0">
                <a:solidFill>
                  <a:srgbClr val="000000"/>
                </a:solidFill>
                <a:effectLst/>
                <a:latin typeface="+mn-lt"/>
              </a:rPr>
              <a:t>This model uses textbook data provided by user rather than </a:t>
            </a:r>
            <a:r>
              <a:rPr lang="en-US" sz="1600" b="0" i="0" u="none" strike="noStrike" dirty="0" err="1">
                <a:solidFill>
                  <a:srgbClr val="000000"/>
                </a:solidFill>
                <a:effectLst/>
                <a:latin typeface="+mn-lt"/>
              </a:rPr>
              <a:t>Wikidata</a:t>
            </a:r>
            <a:r>
              <a:rPr lang="en-US" sz="1600" b="0" i="0" u="none" strike="noStrike" dirty="0">
                <a:solidFill>
                  <a:srgbClr val="000000"/>
                </a:solidFill>
                <a:effectLst/>
                <a:latin typeface="+mn-lt"/>
              </a:rPr>
              <a:t> (Wikipedia data).</a:t>
            </a:r>
            <a:r>
              <a:rPr lang="en-US" sz="1600" b="0" i="0" dirty="0">
                <a:solidFill>
                  <a:srgbClr val="000000"/>
                </a:solidFill>
                <a:effectLst/>
                <a:latin typeface="+mn-lt"/>
              </a:rPr>
              <a:t>​</a:t>
            </a:r>
          </a:p>
          <a:p>
            <a:pPr marL="285750" indent="-285750" algn="l" rtl="0" fontAlgn="base">
              <a:buFont typeface="Wingdings" panose="05000000000000000000" pitchFamily="2" charset="2"/>
              <a:buChar char="Ø"/>
            </a:pPr>
            <a:r>
              <a:rPr lang="en-US" sz="1600" b="0" i="0" u="none" strike="noStrike" dirty="0">
                <a:solidFill>
                  <a:srgbClr val="000000"/>
                </a:solidFill>
                <a:effectLst/>
                <a:latin typeface="+mn-lt"/>
              </a:rPr>
              <a:t>Question and answer can be generated for desired courses.</a:t>
            </a:r>
            <a:r>
              <a:rPr lang="en-US" sz="1600" b="0" i="0" dirty="0">
                <a:solidFill>
                  <a:srgbClr val="000000"/>
                </a:solidFill>
                <a:effectLst/>
                <a:latin typeface="+mn-lt"/>
              </a:rPr>
              <a:t>​</a:t>
            </a:r>
          </a:p>
          <a:p>
            <a:pPr marL="285750" indent="-285750" algn="l" rtl="0" fontAlgn="base">
              <a:buFont typeface="Wingdings" panose="05000000000000000000" pitchFamily="2" charset="2"/>
              <a:buChar char="Ø"/>
            </a:pPr>
            <a:r>
              <a:rPr lang="en-US" sz="1600" b="0" i="0" u="none" strike="noStrike" dirty="0">
                <a:solidFill>
                  <a:srgbClr val="000000"/>
                </a:solidFill>
                <a:effectLst/>
                <a:latin typeface="+mn-lt"/>
              </a:rPr>
              <a:t>Our approach relies on Large Language Models (LLMs), Natural Language Processing (NLP), and the Generative Pre-trained Transformer (GPT).</a:t>
            </a:r>
            <a:r>
              <a:rPr lang="en-US" sz="1600" b="0" i="0" dirty="0">
                <a:solidFill>
                  <a:srgbClr val="000000"/>
                </a:solidFill>
                <a:effectLst/>
                <a:latin typeface="+mn-lt"/>
              </a:rPr>
              <a:t>​</a:t>
            </a:r>
          </a:p>
          <a:p>
            <a:pPr marL="285750" indent="-285750" algn="l" rtl="0" fontAlgn="base">
              <a:buFont typeface="Wingdings" panose="05000000000000000000" pitchFamily="2" charset="2"/>
              <a:buChar char="Ø"/>
            </a:pPr>
            <a:r>
              <a:rPr lang="en-US" sz="1600" b="0" i="0" u="none" strike="noStrike" dirty="0">
                <a:solidFill>
                  <a:srgbClr val="000000"/>
                </a:solidFill>
                <a:effectLst/>
                <a:latin typeface="+mn-lt"/>
              </a:rPr>
              <a:t>Our system seamlessly integrates these technologies, creating a robust architecture for understanding and responding to user queries.</a:t>
            </a:r>
            <a:r>
              <a:rPr lang="en-US" sz="1600" b="0" i="0" dirty="0">
                <a:solidFill>
                  <a:srgbClr val="000000"/>
                </a:solidFill>
                <a:effectLst/>
                <a:latin typeface="+mn-lt"/>
              </a:rPr>
              <a:t>​</a:t>
            </a:r>
          </a:p>
          <a:p>
            <a:endParaRPr lang="en-US" sz="1600" dirty="0">
              <a:latin typeface="Bookman Old Style" panose="02050604050505020204" pitchFamily="18" charset="0"/>
            </a:endParaRPr>
          </a:p>
        </p:txBody>
      </p:sp>
      <p:sp>
        <p:nvSpPr>
          <p:cNvPr id="4" name="Footer Placeholder 3"/>
          <p:cNvSpPr>
            <a:spLocks noGrp="1"/>
          </p:cNvSpPr>
          <p:nvPr>
            <p:ph type="ftr" idx="11"/>
          </p:nvPr>
        </p:nvSpPr>
        <p:spPr/>
        <p:txBody>
          <a:bodyPr/>
          <a:lstStyle/>
          <a:p>
            <a:r>
              <a:rPr lang="en-US"/>
              <a:t>Department of Computer Science and Engineering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1327710" y="420935"/>
            <a:ext cx="6117431" cy="627321"/>
          </a:xfrm>
        </p:spPr>
        <p:txBody>
          <a:bodyPr/>
          <a:lstStyle/>
          <a:p>
            <a:r>
              <a:rPr lang="en-US" sz="3600" dirty="0">
                <a:latin typeface="+mj-lt"/>
              </a:rPr>
              <a:t>Problem Statement</a:t>
            </a:r>
          </a:p>
        </p:txBody>
      </p:sp>
      <p:sp>
        <p:nvSpPr>
          <p:cNvPr id="14" name="TextBox 13"/>
          <p:cNvSpPr txBox="1"/>
          <p:nvPr/>
        </p:nvSpPr>
        <p:spPr>
          <a:xfrm>
            <a:off x="1058435" y="1048256"/>
            <a:ext cx="6655982" cy="3046095"/>
          </a:xfrm>
          <a:prstGeom prst="rect">
            <a:avLst/>
          </a:prstGeom>
          <a:noFill/>
        </p:spPr>
        <p:txBody>
          <a:bodyPr wrap="square" rtlCol="0">
            <a:spAutoFit/>
          </a:bodyPr>
          <a:lstStyle/>
          <a:p>
            <a:endParaRPr lang="en-US" sz="1600" dirty="0">
              <a:latin typeface="+mn-lt"/>
            </a:endParaRPr>
          </a:p>
          <a:p>
            <a:r>
              <a:rPr lang="en-US" sz="1600" dirty="0">
                <a:latin typeface="+mn-lt"/>
              </a:rPr>
              <a:t>The existing algorithm uses the longtail knowledge that is the </a:t>
            </a:r>
            <a:r>
              <a:rPr lang="en-US" sz="1600" dirty="0" err="1">
                <a:latin typeface="+mn-lt"/>
              </a:rPr>
              <a:t>wikideta</a:t>
            </a:r>
            <a:r>
              <a:rPr lang="en-US" sz="1600" dirty="0">
                <a:latin typeface="+mn-lt"/>
              </a:rPr>
              <a:t> (Wikipedia data) to answer the users queries and also there are other algorithms which does the open domain question answering but the problem arises when it comes to the educational use case where the student as a user cannot accurately retrieve the answers from the </a:t>
            </a:r>
            <a:r>
              <a:rPr lang="en-US" sz="1600" dirty="0" err="1">
                <a:latin typeface="+mn-lt"/>
              </a:rPr>
              <a:t>gpt</a:t>
            </a:r>
            <a:r>
              <a:rPr lang="en-US" sz="1600" dirty="0">
                <a:latin typeface="+mn-lt"/>
              </a:rPr>
              <a:t> models because of the lack of text-book that is theoretical knowledge present. So, as to overcome this problem we came up with a solution where we powered our </a:t>
            </a:r>
            <a:r>
              <a:rPr lang="en-US" sz="1600" dirty="0" err="1">
                <a:latin typeface="+mn-lt"/>
              </a:rPr>
              <a:t>protonai </a:t>
            </a:r>
            <a:r>
              <a:rPr lang="en-US" sz="1600" dirty="0">
                <a:latin typeface="+mn-lt"/>
              </a:rPr>
              <a:t>with the latest algorithm which searches the given knowledge base and retrieves the answers for the students query. </a:t>
            </a:r>
          </a:p>
          <a:p>
            <a:endParaRPr lang="en-US" sz="1600" dirty="0">
              <a:latin typeface="+mn-lt"/>
            </a:endParaRPr>
          </a:p>
        </p:txBody>
      </p:sp>
      <p:sp>
        <p:nvSpPr>
          <p:cNvPr id="10" name="Footer Placeholder 9"/>
          <p:cNvSpPr>
            <a:spLocks noGrp="1"/>
          </p:cNvSpPr>
          <p:nvPr>
            <p:ph type="ftr" idx="11"/>
          </p:nvPr>
        </p:nvSpPr>
        <p:spPr/>
        <p:txBody>
          <a:bodyPr/>
          <a:lstStyle/>
          <a:p>
            <a:r>
              <a:rPr lang="en-US"/>
              <a:t>Department of Computer Science and Engineering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Problem Illustration</a:t>
            </a:r>
            <a:endParaRPr lang="en-IN" sz="3600" dirty="0"/>
          </a:p>
        </p:txBody>
      </p:sp>
      <p:sp>
        <p:nvSpPr>
          <p:cNvPr id="3" name="Text Placeholder 2"/>
          <p:cNvSpPr>
            <a:spLocks noGrp="1"/>
          </p:cNvSpPr>
          <p:nvPr>
            <p:ph type="body" idx="1"/>
          </p:nvPr>
        </p:nvSpPr>
        <p:spPr/>
        <p:txBody>
          <a:bodyPr/>
          <a:lstStyle/>
          <a:p>
            <a:endParaRPr lang="en-IN"/>
          </a:p>
        </p:txBody>
      </p:sp>
      <p:sp>
        <p:nvSpPr>
          <p:cNvPr id="4" name="Text Placeholder 3"/>
          <p:cNvSpPr>
            <a:spLocks noGrp="1"/>
          </p:cNvSpPr>
          <p:nvPr>
            <p:ph type="body" idx="2"/>
          </p:nvPr>
        </p:nvSpPr>
        <p:spPr/>
        <p:txBody>
          <a:bodyPr/>
          <a:lstStyle/>
          <a:p>
            <a:endParaRPr lang="en-IN" dirty="0"/>
          </a:p>
        </p:txBody>
      </p:sp>
      <p:sp>
        <p:nvSpPr>
          <p:cNvPr id="6" name="Text Placeholder 5"/>
          <p:cNvSpPr>
            <a:spLocks noGrp="1"/>
          </p:cNvSpPr>
          <p:nvPr>
            <p:ph type="body" idx="4"/>
          </p:nvPr>
        </p:nvSpPr>
        <p:spPr>
          <a:xfrm>
            <a:off x="6097276" y="1119772"/>
            <a:ext cx="3045448" cy="3637974"/>
          </a:xfrm>
        </p:spPr>
        <p:txBody>
          <a:bodyPr/>
          <a:lstStyle/>
          <a:p>
            <a:pPr marL="0" indent="0" algn="l">
              <a:buNone/>
            </a:pPr>
            <a:r>
              <a:rPr lang="en-US" sz="1600" b="0" i="0" dirty="0">
                <a:solidFill>
                  <a:schemeClr val="tx1"/>
                </a:solidFill>
                <a:effectLst/>
                <a:latin typeface="+mn-lt"/>
              </a:rPr>
              <a:t>         Let's </a:t>
            </a:r>
            <a:r>
              <a:rPr lang="en-US" sz="1600" b="0" i="0" dirty="0" err="1">
                <a:solidFill>
                  <a:schemeClr val="tx1"/>
                </a:solidFill>
                <a:effectLst/>
                <a:latin typeface="+mn-lt"/>
              </a:rPr>
              <a:t>denote:</a:t>
            </a:r>
            <a:r>
              <a:rPr lang="en-US" sz="1600" b="1" i="1" dirty="0" err="1">
                <a:solidFill>
                  <a:schemeClr val="tx1"/>
                </a:solidFill>
                <a:effectLst/>
                <a:latin typeface="+mn-lt"/>
              </a:rPr>
              <a:t>P</a:t>
            </a:r>
            <a:r>
              <a:rPr lang="en-US" sz="1600" b="0" i="0" dirty="0">
                <a:solidFill>
                  <a:schemeClr val="tx1"/>
                </a:solidFill>
                <a:effectLst/>
                <a:latin typeface="+mn-lt"/>
              </a:rPr>
              <a:t> as the given </a:t>
            </a:r>
            <a:r>
              <a:rPr lang="en-US" sz="1600" b="0" i="0" dirty="0" err="1">
                <a:solidFill>
                  <a:schemeClr val="tx1"/>
                </a:solidFill>
                <a:effectLst/>
                <a:latin typeface="+mn-lt"/>
              </a:rPr>
              <a:t>passage.</a:t>
            </a:r>
            <a:r>
              <a:rPr lang="en-US" sz="1600" b="1" i="1" dirty="0" err="1">
                <a:solidFill>
                  <a:schemeClr val="tx1"/>
                </a:solidFill>
                <a:effectLst/>
                <a:latin typeface="+mn-lt"/>
              </a:rPr>
              <a:t>Q</a:t>
            </a:r>
            <a:r>
              <a:rPr lang="en-US" sz="1600" b="0" i="0" dirty="0">
                <a:solidFill>
                  <a:schemeClr val="tx1"/>
                </a:solidFill>
                <a:effectLst/>
                <a:latin typeface="+mn-lt"/>
              </a:rPr>
              <a:t> as the input </a:t>
            </a:r>
            <a:r>
              <a:rPr lang="en-US" sz="1600" b="0" i="0" dirty="0" err="1">
                <a:solidFill>
                  <a:schemeClr val="tx1"/>
                </a:solidFill>
                <a:effectLst/>
                <a:latin typeface="+mn-lt"/>
              </a:rPr>
              <a:t>question.The</a:t>
            </a:r>
            <a:r>
              <a:rPr lang="en-US" sz="1600" b="0" i="0" dirty="0">
                <a:solidFill>
                  <a:schemeClr val="tx1"/>
                </a:solidFill>
                <a:effectLst/>
                <a:latin typeface="+mn-lt"/>
              </a:rPr>
              <a:t> task is to design a model </a:t>
            </a:r>
            <a:r>
              <a:rPr lang="en-US" sz="1600" b="1" i="1" dirty="0">
                <a:solidFill>
                  <a:schemeClr val="tx1"/>
                </a:solidFill>
                <a:effectLst/>
                <a:latin typeface="+mn-lt"/>
              </a:rPr>
              <a:t>M</a:t>
            </a:r>
            <a:r>
              <a:rPr lang="en-US" sz="1600" b="1" i="0" dirty="0">
                <a:solidFill>
                  <a:schemeClr val="tx1"/>
                </a:solidFill>
                <a:effectLst/>
                <a:latin typeface="+mn-lt"/>
              </a:rPr>
              <a:t> </a:t>
            </a:r>
            <a:r>
              <a:rPr lang="en-US" sz="1600" b="0" i="0" dirty="0">
                <a:solidFill>
                  <a:schemeClr val="tx1"/>
                </a:solidFill>
                <a:effectLst/>
                <a:latin typeface="+mn-lt"/>
              </a:rPr>
              <a:t>such that </a:t>
            </a:r>
            <a:r>
              <a:rPr lang="en-US" sz="1600" b="1" i="1" dirty="0">
                <a:solidFill>
                  <a:schemeClr val="tx1"/>
                </a:solidFill>
                <a:effectLst/>
                <a:latin typeface="+mn-lt"/>
              </a:rPr>
              <a:t>M</a:t>
            </a:r>
            <a:r>
              <a:rPr lang="en-US" sz="1600" b="1" i="0" dirty="0">
                <a:solidFill>
                  <a:schemeClr val="tx1"/>
                </a:solidFill>
                <a:effectLst/>
                <a:latin typeface="+mn-lt"/>
              </a:rPr>
              <a:t>(</a:t>
            </a:r>
            <a:r>
              <a:rPr lang="en-US" sz="1600" b="1" i="1" dirty="0">
                <a:solidFill>
                  <a:schemeClr val="tx1"/>
                </a:solidFill>
                <a:effectLst/>
                <a:latin typeface="+mn-lt"/>
              </a:rPr>
              <a:t>P</a:t>
            </a:r>
            <a:r>
              <a:rPr lang="en-US" sz="1600" b="1" i="0" dirty="0">
                <a:solidFill>
                  <a:schemeClr val="tx1"/>
                </a:solidFill>
                <a:effectLst/>
                <a:latin typeface="+mn-lt"/>
              </a:rPr>
              <a:t>,</a:t>
            </a:r>
            <a:r>
              <a:rPr lang="en-US" sz="1600" b="1" i="1" dirty="0">
                <a:solidFill>
                  <a:schemeClr val="tx1"/>
                </a:solidFill>
                <a:effectLst/>
                <a:latin typeface="+mn-lt"/>
              </a:rPr>
              <a:t>Q</a:t>
            </a:r>
            <a:r>
              <a:rPr lang="en-US" sz="1600" b="1" i="0" dirty="0">
                <a:solidFill>
                  <a:schemeClr val="tx1"/>
                </a:solidFill>
                <a:effectLst/>
                <a:latin typeface="+mn-lt"/>
              </a:rPr>
              <a:t>)</a:t>
            </a:r>
            <a:r>
              <a:rPr lang="en-US" sz="1600" b="0" i="0" dirty="0">
                <a:solidFill>
                  <a:schemeClr val="tx1"/>
                </a:solidFill>
                <a:effectLst/>
                <a:latin typeface="+mn-lt"/>
              </a:rPr>
              <a:t> returns the answer to the question </a:t>
            </a:r>
            <a:r>
              <a:rPr lang="en-US" sz="1600" b="1" i="1" dirty="0">
                <a:solidFill>
                  <a:schemeClr val="tx1"/>
                </a:solidFill>
                <a:effectLst/>
                <a:latin typeface="+mn-lt"/>
              </a:rPr>
              <a:t>Q</a:t>
            </a:r>
            <a:r>
              <a:rPr lang="en-US" sz="1600" b="0" i="0" dirty="0">
                <a:solidFill>
                  <a:schemeClr val="tx1"/>
                </a:solidFill>
                <a:effectLst/>
                <a:latin typeface="+mn-lt"/>
              </a:rPr>
              <a:t> based on the information in the passage </a:t>
            </a:r>
          </a:p>
          <a:p>
            <a:pPr marL="0" indent="0" algn="l">
              <a:buNone/>
            </a:pPr>
            <a:r>
              <a:rPr lang="en-US" sz="1600" b="1" i="1" dirty="0">
                <a:solidFill>
                  <a:schemeClr val="tx1"/>
                </a:solidFill>
                <a:effectLst/>
                <a:latin typeface="+mn-lt"/>
              </a:rPr>
              <a:t>P</a:t>
            </a:r>
            <a:r>
              <a:rPr lang="en-US" sz="1600" b="0" i="0" dirty="0">
                <a:solidFill>
                  <a:schemeClr val="tx1"/>
                </a:solidFill>
                <a:effectLst/>
                <a:latin typeface="+mn-lt"/>
              </a:rPr>
              <a:t>.</a:t>
            </a:r>
          </a:p>
          <a:p>
            <a:pPr marL="0" indent="0" algn="l">
              <a:buNone/>
            </a:pPr>
            <a:r>
              <a:rPr lang="en-US" sz="1600" b="1" i="1" dirty="0">
                <a:solidFill>
                  <a:schemeClr val="tx1"/>
                </a:solidFill>
                <a:effectLst/>
                <a:latin typeface="+mn-lt"/>
              </a:rPr>
              <a:t>M</a:t>
            </a:r>
            <a:r>
              <a:rPr lang="en-US" sz="1600" b="1" i="0" dirty="0">
                <a:solidFill>
                  <a:schemeClr val="tx1"/>
                </a:solidFill>
                <a:effectLst/>
                <a:latin typeface="+mn-lt"/>
              </a:rPr>
              <a:t>(</a:t>
            </a:r>
            <a:r>
              <a:rPr lang="en-US" sz="1600" b="1" i="1" dirty="0">
                <a:solidFill>
                  <a:schemeClr val="tx1"/>
                </a:solidFill>
                <a:effectLst/>
                <a:latin typeface="+mn-lt"/>
              </a:rPr>
              <a:t>P</a:t>
            </a:r>
            <a:r>
              <a:rPr lang="en-US" sz="1600" b="1" i="0" dirty="0">
                <a:solidFill>
                  <a:schemeClr val="tx1"/>
                </a:solidFill>
                <a:effectLst/>
                <a:latin typeface="+mn-lt"/>
              </a:rPr>
              <a:t>,</a:t>
            </a:r>
            <a:r>
              <a:rPr lang="en-US" sz="1600" b="1" i="1" dirty="0">
                <a:solidFill>
                  <a:schemeClr val="tx1"/>
                </a:solidFill>
                <a:effectLst/>
                <a:latin typeface="+mn-lt"/>
              </a:rPr>
              <a:t>Q</a:t>
            </a:r>
            <a:r>
              <a:rPr lang="en-US" sz="1600" b="1" i="0" dirty="0">
                <a:solidFill>
                  <a:schemeClr val="tx1"/>
                </a:solidFill>
                <a:effectLst/>
                <a:latin typeface="+mn-lt"/>
              </a:rPr>
              <a:t>)→Answer</a:t>
            </a:r>
          </a:p>
          <a:p>
            <a:endParaRPr lang="en-IN" sz="1000" dirty="0">
              <a:solidFill>
                <a:schemeClr val="tx1"/>
              </a:solidFill>
              <a:latin typeface="+mn-lt"/>
            </a:endParaRPr>
          </a:p>
          <a:p>
            <a:endParaRPr lang="en-IN" sz="1600" dirty="0"/>
          </a:p>
        </p:txBody>
      </p:sp>
      <p:sp>
        <p:nvSpPr>
          <p:cNvPr id="8" name="Footer Placeholder 7"/>
          <p:cNvSpPr>
            <a:spLocks noGrp="1"/>
          </p:cNvSpPr>
          <p:nvPr>
            <p:ph type="ftr" idx="11"/>
          </p:nvPr>
        </p:nvSpPr>
        <p:spPr/>
        <p:txBody>
          <a:bodyPr/>
          <a:lstStyle/>
          <a:p>
            <a:r>
              <a:rPr lang="en-US"/>
              <a:t>Department of Computer Science and Engineering</a:t>
            </a:r>
          </a:p>
        </p:txBody>
      </p:sp>
      <p:sp>
        <p:nvSpPr>
          <p:cNvPr id="9" name="Slide Number Placeholder 8"/>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11" name="Picture 10"/>
          <p:cNvPicPr>
            <a:picLocks noChangeAspect="1"/>
          </p:cNvPicPr>
          <p:nvPr/>
        </p:nvPicPr>
        <p:blipFill>
          <a:blip r:embed="rId2"/>
          <a:stretch>
            <a:fillRect/>
          </a:stretch>
        </p:blipFill>
        <p:spPr>
          <a:xfrm>
            <a:off x="155692" y="997914"/>
            <a:ext cx="5862197" cy="36379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1598628" y="102336"/>
            <a:ext cx="6117431" cy="627321"/>
          </a:xfrm>
        </p:spPr>
        <p:txBody>
          <a:bodyPr/>
          <a:lstStyle/>
          <a:p>
            <a:r>
              <a:rPr lang="en-US" sz="3600" dirty="0">
                <a:latin typeface="+mj-lt"/>
              </a:rPr>
              <a:t>Proposed Method</a:t>
            </a:r>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p:cNvSpPr txBox="1"/>
          <p:nvPr/>
        </p:nvSpPr>
        <p:spPr>
          <a:xfrm>
            <a:off x="950976" y="772336"/>
            <a:ext cx="7412736" cy="3970318"/>
          </a:xfrm>
          <a:prstGeom prst="rect">
            <a:avLst/>
          </a:prstGeom>
          <a:noFill/>
        </p:spPr>
        <p:txBody>
          <a:bodyPr wrap="square" rtlCol="0">
            <a:spAutoFit/>
          </a:bodyPr>
          <a:lstStyle/>
          <a:p>
            <a:pPr algn="just"/>
            <a:r>
              <a:rPr lang="en-US" dirty="0">
                <a:latin typeface="+mn-lt"/>
              </a:rPr>
              <a:t>Meet Protonai, my brainchild! It's not just your average question-answering AI. Forget clunky rule-based systems - Protonai harnesses the power of both GPT's fluency and </a:t>
            </a:r>
            <a:r>
              <a:rPr lang="en-US" dirty="0" err="1">
                <a:latin typeface="+mn-lt"/>
              </a:rPr>
              <a:t>Langchain's</a:t>
            </a:r>
            <a:r>
              <a:rPr lang="en-US" dirty="0">
                <a:latin typeface="+mn-lt"/>
              </a:rPr>
              <a:t> meticulous fact-checking. Imagine a generative AI that understands context, seamlessly blends factual accuracy with natural language, and even learns from every interaction. That's Protonai - your friendly, knowledge-powered conversationalist, ready to tackle any query with insightful answers and a dash of AI magic.</a:t>
            </a:r>
          </a:p>
          <a:p>
            <a:pPr algn="just"/>
            <a:endParaRPr lang="en-US" b="0" i="0" dirty="0">
              <a:solidFill>
                <a:schemeClr val="tx1"/>
              </a:solidFill>
              <a:effectLst/>
              <a:latin typeface="+mn-lt"/>
            </a:endParaRPr>
          </a:p>
          <a:p>
            <a:pPr algn="just"/>
            <a:r>
              <a:rPr lang="en-US" b="0" i="0" dirty="0">
                <a:solidFill>
                  <a:schemeClr val="tx1"/>
                </a:solidFill>
                <a:effectLst/>
                <a:latin typeface="+mn-lt"/>
              </a:rPr>
              <a:t>Beyond the impressive parameters of </a:t>
            </a:r>
            <a:r>
              <a:rPr lang="en-US" b="0" i="0" dirty="0" err="1">
                <a:solidFill>
                  <a:schemeClr val="tx1"/>
                </a:solidFill>
                <a:effectLst/>
                <a:latin typeface="+mn-lt"/>
              </a:rPr>
              <a:t>Langchain</a:t>
            </a:r>
            <a:r>
              <a:rPr lang="en-US" b="0" i="0" dirty="0">
                <a:solidFill>
                  <a:schemeClr val="tx1"/>
                </a:solidFill>
                <a:effectLst/>
                <a:latin typeface="+mn-lt"/>
              </a:rPr>
              <a:t> and GPT, </a:t>
            </a:r>
            <a:r>
              <a:rPr lang="en-US" dirty="0">
                <a:latin typeface="+mn-lt"/>
              </a:rPr>
              <a:t>Protonai </a:t>
            </a:r>
            <a:r>
              <a:rPr lang="en-US" b="0" i="0" dirty="0">
                <a:solidFill>
                  <a:schemeClr val="tx1"/>
                </a:solidFill>
                <a:effectLst/>
                <a:latin typeface="+mn-lt"/>
              </a:rPr>
              <a:t>'s true magic lies in its focus on student needs. While these existing algorithms excel at navigating the vast oceans of general knowledge like Wikipedia's depths, they often flounder when it comes to the specific shores of your textbook. </a:t>
            </a:r>
            <a:r>
              <a:rPr lang="en-US" dirty="0">
                <a:latin typeface="+mn-lt"/>
              </a:rPr>
              <a:t>Protonai </a:t>
            </a:r>
            <a:r>
              <a:rPr lang="en-US" b="0" i="0" dirty="0">
                <a:solidFill>
                  <a:schemeClr val="tx1"/>
                </a:solidFill>
                <a:effectLst/>
                <a:latin typeface="+mn-lt"/>
              </a:rPr>
              <a:t>bridges this gap. It dives deep into your assigned materials, understanding the context and nuances of your subject. </a:t>
            </a:r>
            <a:r>
              <a:rPr lang="en-US" b="0" i="0" dirty="0" err="1">
                <a:solidFill>
                  <a:schemeClr val="tx1"/>
                </a:solidFill>
                <a:effectLst/>
                <a:latin typeface="+mn-lt"/>
              </a:rPr>
              <a:t>Langchain's</a:t>
            </a:r>
            <a:r>
              <a:rPr lang="en-US" b="0" i="0" dirty="0">
                <a:solidFill>
                  <a:schemeClr val="tx1"/>
                </a:solidFill>
                <a:effectLst/>
                <a:latin typeface="+mn-lt"/>
              </a:rPr>
              <a:t> knowledge chains become intricate pathways through your textbook's concepts, while GPT's fluency translates them into clear, subject-relevant answers. Every interaction strengthens </a:t>
            </a:r>
            <a:r>
              <a:rPr lang="en-US" dirty="0">
                <a:latin typeface="+mn-lt"/>
              </a:rPr>
              <a:t>Protonai </a:t>
            </a:r>
            <a:r>
              <a:rPr lang="en-US" b="0" i="0" dirty="0">
                <a:solidFill>
                  <a:schemeClr val="tx1"/>
                </a:solidFill>
                <a:effectLst/>
                <a:latin typeface="+mn-lt"/>
              </a:rPr>
              <a:t>'s grasp of your curriculum, tailoring its responses to your specific learning journey. Forget generic summaries and lost connections –</a:t>
            </a:r>
            <a:r>
              <a:rPr lang="en-US" dirty="0" err="1">
                <a:latin typeface="+mn-lt"/>
              </a:rPr>
              <a:t>Protonai</a:t>
            </a:r>
            <a:r>
              <a:rPr lang="en-US" b="0" i="0" dirty="0" err="1">
                <a:solidFill>
                  <a:schemeClr val="tx1"/>
                </a:solidFill>
                <a:effectLst/>
                <a:latin typeface="+mn-lt"/>
              </a:rPr>
              <a:t>becomes</a:t>
            </a:r>
            <a:r>
              <a:rPr lang="en-US" b="0" i="0" dirty="0">
                <a:solidFill>
                  <a:schemeClr val="tx1"/>
                </a:solidFill>
                <a:effectLst/>
                <a:latin typeface="+mn-lt"/>
              </a:rPr>
              <a:t> your personalized study buddy, unlocking the power of your textbooks and guiding you towards deeper understanding.</a:t>
            </a:r>
            <a:endParaRPr lang="en-US" sz="1100" b="0" i="0" strike="noStrike" cap="none" dirty="0">
              <a:solidFill>
                <a:schemeClr val="tx1"/>
              </a:solidFill>
              <a:latin typeface="+mn-lt"/>
              <a:ea typeface="Trebuchet MS" panose="020B0603020202020204"/>
              <a:cs typeface="Trebuchet MS" panose="020B0603020202020204"/>
              <a:sym typeface="Trebuchet MS" panose="020B0603020202020204"/>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1513284" y="136197"/>
            <a:ext cx="6117431" cy="627321"/>
          </a:xfrm>
        </p:spPr>
        <p:txBody>
          <a:bodyPr/>
          <a:lstStyle/>
          <a:p>
            <a:r>
              <a:rPr lang="en-US" sz="3600" dirty="0">
                <a:latin typeface="+mj-lt"/>
              </a:rPr>
              <a:t>Proposed</a:t>
            </a:r>
            <a:r>
              <a:rPr lang="en-US" sz="3600" dirty="0">
                <a:latin typeface="Bookman Old Style" panose="02050604050505020204" pitchFamily="18" charset="0"/>
              </a:rPr>
              <a:t> Method</a:t>
            </a:r>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p:cNvSpPr txBox="1"/>
          <p:nvPr/>
        </p:nvSpPr>
        <p:spPr>
          <a:xfrm>
            <a:off x="5937383" y="749230"/>
            <a:ext cx="3148799" cy="4154984"/>
          </a:xfrm>
          <a:prstGeom prst="rect">
            <a:avLst/>
          </a:prstGeom>
          <a:noFill/>
        </p:spPr>
        <p:txBody>
          <a:bodyPr wrap="square" rtlCol="0">
            <a:spAutoFit/>
          </a:bodyPr>
          <a:lstStyle/>
          <a:p>
            <a:pPr algn="l"/>
            <a:r>
              <a:rPr lang="en-US" sz="1200" b="1" i="0" dirty="0">
                <a:solidFill>
                  <a:schemeClr val="tx1"/>
                </a:solidFill>
                <a:effectLst/>
                <a:latin typeface="Söhne"/>
              </a:rPr>
              <a:t>Let:</a:t>
            </a:r>
          </a:p>
          <a:p>
            <a:pPr algn="l"/>
            <a:r>
              <a:rPr lang="en-US" sz="1200" dirty="0">
                <a:solidFill>
                  <a:schemeClr val="tx1"/>
                </a:solidFill>
                <a:latin typeface="KaTeX_Main"/>
              </a:rPr>
              <a:t>- </a:t>
            </a:r>
            <a:r>
              <a:rPr lang="en-US" sz="1200" b="0" i="1" dirty="0">
                <a:solidFill>
                  <a:schemeClr val="tx1"/>
                </a:solidFill>
                <a:effectLst/>
                <a:latin typeface="KaTeX_Math"/>
              </a:rPr>
              <a:t>Q</a:t>
            </a:r>
            <a:r>
              <a:rPr lang="en-US" sz="1200" b="0" i="0" dirty="0">
                <a:solidFill>
                  <a:schemeClr val="tx1"/>
                </a:solidFill>
                <a:effectLst/>
                <a:latin typeface="Söhne"/>
              </a:rPr>
              <a:t> be the user's question.</a:t>
            </a:r>
          </a:p>
          <a:p>
            <a:pPr algn="l"/>
            <a:r>
              <a:rPr lang="en-US" sz="1200" i="1" dirty="0">
                <a:solidFill>
                  <a:schemeClr val="tx1"/>
                </a:solidFill>
                <a:latin typeface="KaTeX_Math"/>
              </a:rPr>
              <a:t>- </a:t>
            </a:r>
            <a:r>
              <a:rPr lang="en-US" sz="1200" b="0" i="1" dirty="0">
                <a:solidFill>
                  <a:schemeClr val="tx1"/>
                </a:solidFill>
                <a:effectLst/>
                <a:latin typeface="KaTeX_Math"/>
              </a:rPr>
              <a:t>T</a:t>
            </a:r>
            <a:r>
              <a:rPr lang="en-US" sz="1200" b="0" i="0" dirty="0">
                <a:solidFill>
                  <a:schemeClr val="tx1"/>
                </a:solidFill>
                <a:effectLst/>
                <a:latin typeface="Söhne"/>
              </a:rPr>
              <a:t> be the set of textbooks in PDF format.</a:t>
            </a:r>
          </a:p>
          <a:p>
            <a:pPr algn="l"/>
            <a:r>
              <a:rPr lang="en-US" sz="1200" b="0" i="1" dirty="0">
                <a:solidFill>
                  <a:schemeClr val="tx1"/>
                </a:solidFill>
                <a:effectLst/>
                <a:latin typeface="KaTeX_Math"/>
              </a:rPr>
              <a:t>- M</a:t>
            </a:r>
            <a:r>
              <a:rPr lang="en-US" sz="1200" b="0" i="0" dirty="0">
                <a:solidFill>
                  <a:schemeClr val="tx1"/>
                </a:solidFill>
                <a:effectLst/>
                <a:latin typeface="Söhne"/>
              </a:rPr>
              <a:t> be your GPT model.</a:t>
            </a:r>
            <a:endParaRPr lang="en-IN" sz="1200" b="1" dirty="0">
              <a:solidFill>
                <a:schemeClr val="tx1"/>
              </a:solidFill>
              <a:latin typeface="+mn-lt"/>
            </a:endParaRPr>
          </a:p>
          <a:p>
            <a:pPr algn="l">
              <a:buFont typeface="+mj-lt"/>
              <a:buAutoNum type="arabicPeriod"/>
            </a:pPr>
            <a:r>
              <a:rPr lang="en-IN" sz="1200" b="1" i="0" dirty="0">
                <a:solidFill>
                  <a:schemeClr val="tx1"/>
                </a:solidFill>
                <a:effectLst/>
                <a:latin typeface="+mn-lt"/>
              </a:rPr>
              <a:t>Input Processing:</a:t>
            </a:r>
            <a:endParaRPr lang="en-IN" sz="1200" b="0" i="0" dirty="0">
              <a:solidFill>
                <a:schemeClr val="tx1"/>
              </a:solidFill>
              <a:effectLst/>
              <a:latin typeface="+mn-lt"/>
            </a:endParaRPr>
          </a:p>
          <a:p>
            <a:pPr marL="457200" lvl="1" algn="l"/>
            <a:r>
              <a:rPr lang="en-IN" sz="1200" b="0" i="1" dirty="0">
                <a:solidFill>
                  <a:schemeClr val="tx1"/>
                </a:solidFill>
                <a:effectLst/>
                <a:latin typeface="+mn-lt"/>
              </a:rPr>
              <a:t>Q</a:t>
            </a:r>
            <a:r>
              <a:rPr lang="en-IN" sz="1200" b="0" i="0" dirty="0">
                <a:solidFill>
                  <a:schemeClr val="tx1"/>
                </a:solidFill>
                <a:effectLst/>
                <a:latin typeface="+mn-lt"/>
              </a:rPr>
              <a:t> is the user's question.</a:t>
            </a:r>
          </a:p>
          <a:p>
            <a:pPr algn="l">
              <a:buFont typeface="+mj-lt"/>
              <a:buAutoNum type="arabicPeriod"/>
            </a:pPr>
            <a:r>
              <a:rPr lang="en-IN" sz="1200" b="1" i="0" dirty="0">
                <a:solidFill>
                  <a:schemeClr val="tx1"/>
                </a:solidFill>
                <a:effectLst/>
                <a:latin typeface="+mn-lt"/>
              </a:rPr>
              <a:t>Textbook Analysis:</a:t>
            </a:r>
            <a:endParaRPr lang="en-IN" sz="1200" dirty="0">
              <a:solidFill>
                <a:schemeClr val="tx1"/>
              </a:solidFill>
              <a:latin typeface="+mn-lt"/>
            </a:endParaRPr>
          </a:p>
          <a:p>
            <a:pPr algn="l"/>
            <a:r>
              <a:rPr lang="en-IN" sz="1200" b="0" i="0" dirty="0">
                <a:solidFill>
                  <a:schemeClr val="tx1"/>
                </a:solidFill>
                <a:effectLst/>
                <a:latin typeface="+mn-lt"/>
              </a:rPr>
              <a:t>          Identify relevant sections in textbooks:</a:t>
            </a:r>
          </a:p>
          <a:p>
            <a:pPr algn="l"/>
            <a:r>
              <a:rPr lang="en-IN" sz="1200" dirty="0">
                <a:solidFill>
                  <a:schemeClr val="tx1"/>
                </a:solidFill>
                <a:latin typeface="+mn-lt"/>
              </a:rPr>
              <a:t>       </a:t>
            </a:r>
            <a:r>
              <a:rPr lang="en-IN" sz="1200" b="0" i="1" dirty="0">
                <a:solidFill>
                  <a:schemeClr val="tx1"/>
                </a:solidFill>
                <a:effectLst/>
                <a:latin typeface="+mn-lt"/>
              </a:rPr>
              <a:t>S</a:t>
            </a:r>
            <a:r>
              <a:rPr lang="en-IN" sz="1200" b="0" i="0" dirty="0">
                <a:solidFill>
                  <a:schemeClr val="tx1"/>
                </a:solidFill>
                <a:effectLst/>
                <a:latin typeface="+mn-lt"/>
              </a:rPr>
              <a:t>=</a:t>
            </a:r>
            <a:r>
              <a:rPr lang="en-IN" sz="1200" b="0" i="0" dirty="0" err="1">
                <a:solidFill>
                  <a:schemeClr val="tx1"/>
                </a:solidFill>
                <a:effectLst/>
                <a:latin typeface="+mn-lt"/>
              </a:rPr>
              <a:t>MarkRelevantSections</a:t>
            </a:r>
            <a:r>
              <a:rPr lang="en-IN" sz="1200" b="0" i="0" dirty="0">
                <a:solidFill>
                  <a:schemeClr val="tx1"/>
                </a:solidFill>
                <a:effectLst/>
                <a:latin typeface="+mn-lt"/>
              </a:rPr>
              <a:t>(</a:t>
            </a:r>
            <a:r>
              <a:rPr lang="en-IN" sz="1200" b="0" i="1" dirty="0">
                <a:solidFill>
                  <a:schemeClr val="tx1"/>
                </a:solidFill>
                <a:effectLst/>
                <a:latin typeface="+mn-lt"/>
              </a:rPr>
              <a:t>T</a:t>
            </a:r>
            <a:r>
              <a:rPr lang="en-IN" sz="1200" b="0" i="0" dirty="0">
                <a:solidFill>
                  <a:schemeClr val="tx1"/>
                </a:solidFill>
                <a:effectLst/>
                <a:latin typeface="+mn-lt"/>
              </a:rPr>
              <a:t>,</a:t>
            </a:r>
            <a:r>
              <a:rPr lang="en-IN" sz="1200" b="0" i="1" dirty="0">
                <a:solidFill>
                  <a:schemeClr val="tx1"/>
                </a:solidFill>
                <a:effectLst/>
                <a:latin typeface="+mn-lt"/>
              </a:rPr>
              <a:t>Q</a:t>
            </a:r>
            <a:r>
              <a:rPr lang="en-IN" sz="1200" b="0" i="0" dirty="0">
                <a:solidFill>
                  <a:schemeClr val="tx1"/>
                </a:solidFill>
                <a:effectLst/>
                <a:latin typeface="+mn-lt"/>
              </a:rPr>
              <a:t>)</a:t>
            </a:r>
          </a:p>
          <a:p>
            <a:pPr algn="l">
              <a:buFont typeface="+mj-lt"/>
              <a:buAutoNum type="arabicPeriod"/>
            </a:pPr>
            <a:r>
              <a:rPr lang="en-IN" sz="1200" b="1" i="0" dirty="0">
                <a:solidFill>
                  <a:schemeClr val="tx1"/>
                </a:solidFill>
                <a:effectLst/>
                <a:latin typeface="+mn-lt"/>
              </a:rPr>
              <a:t>Knowledge Retrieval:</a:t>
            </a:r>
            <a:endParaRPr lang="en-IN" sz="1200" b="0" i="0" dirty="0">
              <a:solidFill>
                <a:schemeClr val="tx1"/>
              </a:solidFill>
              <a:effectLst/>
              <a:latin typeface="+mn-lt"/>
            </a:endParaRPr>
          </a:p>
          <a:p>
            <a:pPr marL="457200" lvl="1" algn="l"/>
            <a:r>
              <a:rPr lang="en-IN" sz="1200" b="0" i="0" dirty="0">
                <a:solidFill>
                  <a:schemeClr val="tx1"/>
                </a:solidFill>
                <a:effectLst/>
                <a:latin typeface="+mn-lt"/>
              </a:rPr>
              <a:t>Extract information from textbooks using GPT: </a:t>
            </a:r>
            <a:r>
              <a:rPr lang="en-IN" sz="1200" b="0" i="1" dirty="0">
                <a:solidFill>
                  <a:schemeClr val="tx1"/>
                </a:solidFill>
                <a:effectLst/>
                <a:latin typeface="+mn-lt"/>
              </a:rPr>
              <a:t>I</a:t>
            </a:r>
            <a:r>
              <a:rPr lang="en-IN" sz="1200" b="0" i="0" dirty="0">
                <a:solidFill>
                  <a:schemeClr val="tx1"/>
                </a:solidFill>
                <a:effectLst/>
                <a:latin typeface="+mn-lt"/>
              </a:rPr>
              <a:t>=</a:t>
            </a:r>
            <a:r>
              <a:rPr lang="en-IN" sz="1200" b="0" i="0" dirty="0" err="1">
                <a:solidFill>
                  <a:schemeClr val="tx1"/>
                </a:solidFill>
                <a:effectLst/>
                <a:latin typeface="+mn-lt"/>
              </a:rPr>
              <a:t>ExtractInformation</a:t>
            </a:r>
            <a:r>
              <a:rPr lang="en-IN" sz="1200" b="0" i="0" dirty="0">
                <a:solidFill>
                  <a:schemeClr val="tx1"/>
                </a:solidFill>
                <a:effectLst/>
                <a:latin typeface="+mn-lt"/>
              </a:rPr>
              <a:t>(</a:t>
            </a:r>
            <a:r>
              <a:rPr lang="en-IN" sz="1200" b="0" i="1" dirty="0">
                <a:solidFill>
                  <a:schemeClr val="tx1"/>
                </a:solidFill>
                <a:effectLst/>
                <a:latin typeface="+mn-lt"/>
              </a:rPr>
              <a:t>M</a:t>
            </a:r>
            <a:r>
              <a:rPr lang="en-IN" sz="1200" b="0" i="0" dirty="0">
                <a:solidFill>
                  <a:schemeClr val="tx1"/>
                </a:solidFill>
                <a:effectLst/>
                <a:latin typeface="+mn-lt"/>
              </a:rPr>
              <a:t>,</a:t>
            </a:r>
            <a:r>
              <a:rPr lang="en-IN" sz="1200" b="0" i="1" dirty="0">
                <a:solidFill>
                  <a:schemeClr val="tx1"/>
                </a:solidFill>
                <a:effectLst/>
                <a:latin typeface="+mn-lt"/>
              </a:rPr>
              <a:t>S</a:t>
            </a:r>
            <a:r>
              <a:rPr lang="en-IN" sz="1200" b="0" i="0" dirty="0">
                <a:solidFill>
                  <a:schemeClr val="tx1"/>
                </a:solidFill>
                <a:effectLst/>
                <a:latin typeface="+mn-lt"/>
              </a:rPr>
              <a:t>,</a:t>
            </a:r>
            <a:r>
              <a:rPr lang="en-IN" sz="1200" b="0" i="1" dirty="0">
                <a:solidFill>
                  <a:schemeClr val="tx1"/>
                </a:solidFill>
                <a:effectLst/>
                <a:latin typeface="+mn-lt"/>
              </a:rPr>
              <a:t>Q</a:t>
            </a:r>
            <a:r>
              <a:rPr lang="en-IN" sz="1200" b="0" i="0" dirty="0">
                <a:solidFill>
                  <a:schemeClr val="tx1"/>
                </a:solidFill>
                <a:effectLst/>
                <a:latin typeface="+mn-lt"/>
              </a:rPr>
              <a:t>)</a:t>
            </a:r>
          </a:p>
          <a:p>
            <a:pPr algn="l">
              <a:buFont typeface="+mj-lt"/>
              <a:buAutoNum type="arabicPeriod"/>
            </a:pPr>
            <a:r>
              <a:rPr lang="en-IN" sz="1200" b="1" i="0" dirty="0">
                <a:solidFill>
                  <a:schemeClr val="tx1"/>
                </a:solidFill>
                <a:effectLst/>
                <a:latin typeface="+mn-lt"/>
              </a:rPr>
              <a:t>Answer Generation:</a:t>
            </a:r>
            <a:endParaRPr lang="en-IN" sz="1200" b="0" i="0" dirty="0">
              <a:solidFill>
                <a:schemeClr val="tx1"/>
              </a:solidFill>
              <a:effectLst/>
              <a:latin typeface="+mn-lt"/>
            </a:endParaRPr>
          </a:p>
          <a:p>
            <a:pPr marL="457200" lvl="1" algn="l"/>
            <a:r>
              <a:rPr lang="en-IN" sz="1200" b="0" i="0" dirty="0">
                <a:solidFill>
                  <a:schemeClr val="tx1"/>
                </a:solidFill>
                <a:effectLst/>
                <a:latin typeface="+mn-lt"/>
              </a:rPr>
              <a:t>Synthesize answers:</a:t>
            </a:r>
          </a:p>
          <a:p>
            <a:pPr marL="457200" lvl="1" algn="l"/>
            <a:r>
              <a:rPr lang="en-IN" sz="1200" b="0" i="1" dirty="0">
                <a:solidFill>
                  <a:schemeClr val="tx1"/>
                </a:solidFill>
                <a:effectLst/>
                <a:latin typeface="+mn-lt"/>
              </a:rPr>
              <a:t>A</a:t>
            </a:r>
            <a:r>
              <a:rPr lang="en-IN" sz="1200" b="0" i="0" dirty="0">
                <a:solidFill>
                  <a:schemeClr val="tx1"/>
                </a:solidFill>
                <a:effectLst/>
                <a:latin typeface="+mn-lt"/>
              </a:rPr>
              <a:t>=</a:t>
            </a:r>
            <a:r>
              <a:rPr lang="en-IN" sz="1200" b="0" i="0" dirty="0" err="1">
                <a:solidFill>
                  <a:schemeClr val="tx1"/>
                </a:solidFill>
                <a:effectLst/>
                <a:latin typeface="+mn-lt"/>
              </a:rPr>
              <a:t>GenerateAnswer</a:t>
            </a:r>
            <a:r>
              <a:rPr lang="en-IN" sz="1200" b="0" i="0" dirty="0">
                <a:solidFill>
                  <a:schemeClr val="tx1"/>
                </a:solidFill>
                <a:effectLst/>
                <a:latin typeface="+mn-lt"/>
              </a:rPr>
              <a:t>(</a:t>
            </a:r>
            <a:r>
              <a:rPr lang="en-IN" sz="1200" b="0" i="1" dirty="0">
                <a:solidFill>
                  <a:schemeClr val="tx1"/>
                </a:solidFill>
                <a:effectLst/>
                <a:latin typeface="+mn-lt"/>
              </a:rPr>
              <a:t>M</a:t>
            </a:r>
            <a:r>
              <a:rPr lang="en-IN" sz="1200" b="0" i="0" dirty="0">
                <a:solidFill>
                  <a:schemeClr val="tx1"/>
                </a:solidFill>
                <a:effectLst/>
                <a:latin typeface="+mn-lt"/>
              </a:rPr>
              <a:t>,</a:t>
            </a:r>
            <a:r>
              <a:rPr lang="en-IN" sz="1200" b="0" i="1" dirty="0">
                <a:solidFill>
                  <a:schemeClr val="tx1"/>
                </a:solidFill>
                <a:effectLst/>
                <a:latin typeface="+mn-lt"/>
              </a:rPr>
              <a:t>I</a:t>
            </a:r>
            <a:r>
              <a:rPr lang="en-IN" sz="1200" b="0" i="0" dirty="0">
                <a:solidFill>
                  <a:schemeClr val="tx1"/>
                </a:solidFill>
                <a:effectLst/>
                <a:latin typeface="+mn-lt"/>
              </a:rPr>
              <a:t>)</a:t>
            </a:r>
          </a:p>
          <a:p>
            <a:pPr algn="l">
              <a:buFont typeface="+mj-lt"/>
              <a:buAutoNum type="arabicPeriod"/>
            </a:pPr>
            <a:r>
              <a:rPr lang="en-IN" sz="1200" b="1" i="0" dirty="0">
                <a:solidFill>
                  <a:schemeClr val="tx1"/>
                </a:solidFill>
                <a:effectLst/>
                <a:latin typeface="+mn-lt"/>
              </a:rPr>
              <a:t>User Interaction:</a:t>
            </a:r>
            <a:endParaRPr lang="en-IN" sz="1200" b="0" i="0" dirty="0">
              <a:solidFill>
                <a:schemeClr val="tx1"/>
              </a:solidFill>
              <a:effectLst/>
              <a:latin typeface="+mn-lt"/>
            </a:endParaRPr>
          </a:p>
          <a:p>
            <a:pPr marL="457200" lvl="1" algn="l"/>
            <a:r>
              <a:rPr lang="en-IN" sz="1200" b="0" i="0" dirty="0">
                <a:solidFill>
                  <a:schemeClr val="tx1"/>
                </a:solidFill>
                <a:effectLst/>
                <a:latin typeface="+mn-lt"/>
              </a:rPr>
              <a:t>Present the generated answer: Output=</a:t>
            </a:r>
            <a:r>
              <a:rPr lang="en-IN" sz="1200" b="0" i="0" dirty="0" err="1">
                <a:solidFill>
                  <a:schemeClr val="tx1"/>
                </a:solidFill>
                <a:effectLst/>
                <a:latin typeface="+mn-lt"/>
              </a:rPr>
              <a:t>PresentAnswer</a:t>
            </a:r>
            <a:r>
              <a:rPr lang="en-IN" sz="1200" b="0" i="0" dirty="0">
                <a:solidFill>
                  <a:schemeClr val="tx1"/>
                </a:solidFill>
                <a:effectLst/>
                <a:latin typeface="+mn-lt"/>
              </a:rPr>
              <a:t>(</a:t>
            </a:r>
            <a:r>
              <a:rPr lang="en-IN" sz="1200" b="0" i="1" dirty="0">
                <a:solidFill>
                  <a:schemeClr val="tx1"/>
                </a:solidFill>
                <a:effectLst/>
                <a:latin typeface="+mn-lt"/>
              </a:rPr>
              <a:t>A</a:t>
            </a:r>
            <a:r>
              <a:rPr lang="en-IN" sz="1200" b="0" i="0" dirty="0">
                <a:solidFill>
                  <a:schemeClr val="tx1"/>
                </a:solidFill>
                <a:effectLst/>
                <a:latin typeface="+mn-lt"/>
              </a:rPr>
              <a:t>)</a:t>
            </a:r>
          </a:p>
          <a:p>
            <a:endParaRPr lang="en-IN" sz="1200" dirty="0">
              <a:solidFill>
                <a:schemeClr val="tx1"/>
              </a:solidFill>
              <a:latin typeface="+mn-lt"/>
            </a:endParaRPr>
          </a:p>
          <a:p>
            <a:r>
              <a:rPr lang="en-US" sz="1200" dirty="0"/>
              <a:t>:</a:t>
            </a:r>
          </a:p>
        </p:txBody>
      </p:sp>
      <p:pic>
        <p:nvPicPr>
          <p:cNvPr id="7" name="Picture 6"/>
          <p:cNvPicPr>
            <a:picLocks noChangeAspect="1"/>
          </p:cNvPicPr>
          <p:nvPr/>
        </p:nvPicPr>
        <p:blipFill>
          <a:blip r:embed="rId3"/>
          <a:stretch>
            <a:fillRect/>
          </a:stretch>
        </p:blipFill>
        <p:spPr>
          <a:xfrm>
            <a:off x="453318" y="853440"/>
            <a:ext cx="5484065" cy="386713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1513284" y="223549"/>
            <a:ext cx="6117431" cy="627321"/>
          </a:xfrm>
        </p:spPr>
        <p:txBody>
          <a:bodyPr/>
          <a:lstStyle/>
          <a:p>
            <a:r>
              <a:rPr lang="en-US" sz="3600" dirty="0">
                <a:latin typeface="+mj-lt"/>
              </a:rPr>
              <a:t>Experiment Environment </a:t>
            </a:r>
          </a:p>
        </p:txBody>
      </p:sp>
      <p:sp>
        <p:nvSpPr>
          <p:cNvPr id="6" name="Footer Placeholder 5"/>
          <p:cNvSpPr>
            <a:spLocks noGrp="1"/>
          </p:cNvSpPr>
          <p:nvPr>
            <p:ph type="ftr" idx="11"/>
          </p:nvPr>
        </p:nvSpPr>
        <p:spPr/>
        <p:txBody>
          <a:bodyPr/>
          <a:lstStyle/>
          <a:p>
            <a:r>
              <a:rPr lang="en-US"/>
              <a:t>Department of Computer Science and Engineering</a:t>
            </a:r>
          </a:p>
        </p:txBody>
      </p:sp>
      <p:sp>
        <p:nvSpPr>
          <p:cNvPr id="3" name="TextBox 2"/>
          <p:cNvSpPr txBox="1"/>
          <p:nvPr/>
        </p:nvSpPr>
        <p:spPr>
          <a:xfrm>
            <a:off x="457200" y="1011936"/>
            <a:ext cx="5846064" cy="954107"/>
          </a:xfrm>
          <a:prstGeom prst="rect">
            <a:avLst/>
          </a:prstGeom>
          <a:noFill/>
        </p:spPr>
        <p:txBody>
          <a:bodyPr wrap="square" rtlCol="0">
            <a:spAutoFit/>
          </a:bodyPr>
          <a:lstStyle/>
          <a:p>
            <a:r>
              <a:rPr lang="en-US" b="1" dirty="0">
                <a:latin typeface="+mn-lt"/>
              </a:rPr>
              <a:t>Tool: </a:t>
            </a:r>
            <a:r>
              <a:rPr lang="en-US" dirty="0" err="1">
                <a:latin typeface="+mn-lt"/>
              </a:rPr>
              <a:t>Jupyter</a:t>
            </a:r>
            <a:r>
              <a:rPr lang="en-US" dirty="0">
                <a:latin typeface="+mn-lt"/>
              </a:rPr>
              <a:t> Notebook</a:t>
            </a:r>
          </a:p>
          <a:p>
            <a:r>
              <a:rPr lang="en-US" b="1" dirty="0">
                <a:latin typeface="+mn-lt"/>
              </a:rPr>
              <a:t>Language: </a:t>
            </a:r>
            <a:r>
              <a:rPr lang="en-US" dirty="0">
                <a:latin typeface="+mn-lt"/>
              </a:rPr>
              <a:t>Python</a:t>
            </a:r>
          </a:p>
          <a:p>
            <a:r>
              <a:rPr lang="en-US" b="1" dirty="0">
                <a:latin typeface="+mn-lt"/>
              </a:rPr>
              <a:t>Dataset: </a:t>
            </a:r>
            <a:r>
              <a:rPr lang="en-US" dirty="0">
                <a:latin typeface="+mn-lt"/>
              </a:rPr>
              <a:t>csv – </a:t>
            </a:r>
            <a:r>
              <a:rPr lang="en-US" dirty="0" err="1">
                <a:latin typeface="+mn-lt"/>
              </a:rPr>
              <a:t>json</a:t>
            </a:r>
            <a:r>
              <a:rPr lang="en-US" dirty="0">
                <a:latin typeface="+mn-lt"/>
              </a:rPr>
              <a:t> line data set</a:t>
            </a:r>
          </a:p>
          <a:p>
            <a:endParaRPr lang="en-IN" dirty="0"/>
          </a:p>
        </p:txBody>
      </p:sp>
      <p:pic>
        <p:nvPicPr>
          <p:cNvPr id="7" name="Picture 6"/>
          <p:cNvPicPr>
            <a:picLocks noChangeAspect="1"/>
          </p:cNvPicPr>
          <p:nvPr/>
        </p:nvPicPr>
        <p:blipFill>
          <a:blip r:embed="rId3"/>
          <a:stretch>
            <a:fillRect/>
          </a:stretch>
        </p:blipFill>
        <p:spPr>
          <a:xfrm>
            <a:off x="164592" y="1961389"/>
            <a:ext cx="8095488" cy="262145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1415811" y="102336"/>
            <a:ext cx="6117431" cy="627321"/>
          </a:xfrm>
        </p:spPr>
        <p:txBody>
          <a:bodyPr/>
          <a:lstStyle/>
          <a:p>
            <a:r>
              <a:rPr lang="en-US" sz="3600" dirty="0">
                <a:latin typeface="+mj-lt"/>
              </a:rPr>
              <a:t>Experiment</a:t>
            </a:r>
            <a:r>
              <a:rPr lang="en-US" sz="3600" dirty="0"/>
              <a:t> Screen shorts </a:t>
            </a:r>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3" name="Picture 2" descr="Screenshot 2024-03-25 185009"/>
          <p:cNvPicPr>
            <a:picLocks noChangeAspect="1"/>
          </p:cNvPicPr>
          <p:nvPr/>
        </p:nvPicPr>
        <p:blipFill>
          <a:blip r:embed="rId3"/>
          <a:srcRect t="-972" r="10918"/>
          <a:stretch>
            <a:fillRect/>
          </a:stretch>
        </p:blipFill>
        <p:spPr>
          <a:xfrm>
            <a:off x="1701021" y="1022191"/>
            <a:ext cx="5741957" cy="3099118"/>
          </a:xfrm>
          <a:prstGeom prst="rect">
            <a:avLst/>
          </a:prstGeom>
        </p:spPr>
      </p:pic>
      <p:sp>
        <p:nvSpPr>
          <p:cNvPr id="5" name="Rectangle 4">
            <a:extLst>
              <a:ext uri="{FF2B5EF4-FFF2-40B4-BE49-F238E27FC236}">
                <a16:creationId xmlns:a16="http://schemas.microsoft.com/office/drawing/2014/main" id="{F151776F-BDBF-234C-0F56-39784D487BD1}"/>
              </a:ext>
            </a:extLst>
          </p:cNvPr>
          <p:cNvSpPr/>
          <p:nvPr/>
        </p:nvSpPr>
        <p:spPr>
          <a:xfrm>
            <a:off x="4205288" y="1428750"/>
            <a:ext cx="2833687" cy="6096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Arrow Connector 9">
            <a:extLst>
              <a:ext uri="{FF2B5EF4-FFF2-40B4-BE49-F238E27FC236}">
                <a16:creationId xmlns:a16="http://schemas.microsoft.com/office/drawing/2014/main" id="{FCCEA833-200D-61A8-A313-B39030F321BB}"/>
              </a:ext>
            </a:extLst>
          </p:cNvPr>
          <p:cNvCxnSpPr>
            <a:cxnSpLocks/>
          </p:cNvCxnSpPr>
          <p:nvPr/>
        </p:nvCxnSpPr>
        <p:spPr>
          <a:xfrm>
            <a:off x="7033403" y="1733550"/>
            <a:ext cx="68661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E25C203-9DA6-4F18-2DCF-111409B4E45F}"/>
              </a:ext>
            </a:extLst>
          </p:cNvPr>
          <p:cNvSpPr txBox="1"/>
          <p:nvPr/>
        </p:nvSpPr>
        <p:spPr>
          <a:xfrm>
            <a:off x="7720013" y="1579661"/>
            <a:ext cx="1289050" cy="307777"/>
          </a:xfrm>
          <a:prstGeom prst="rect">
            <a:avLst/>
          </a:prstGeom>
          <a:noFill/>
        </p:spPr>
        <p:txBody>
          <a:bodyPr wrap="square" rtlCol="0">
            <a:spAutoFit/>
          </a:bodyPr>
          <a:lstStyle/>
          <a:p>
            <a:r>
              <a:rPr lang="en-IN" dirty="0"/>
              <a:t>User Input</a:t>
            </a:r>
          </a:p>
        </p:txBody>
      </p:sp>
      <p:sp>
        <p:nvSpPr>
          <p:cNvPr id="13" name="Rectangle 12">
            <a:extLst>
              <a:ext uri="{FF2B5EF4-FFF2-40B4-BE49-F238E27FC236}">
                <a16:creationId xmlns:a16="http://schemas.microsoft.com/office/drawing/2014/main" id="{68C8CF2F-E011-0E4C-2034-18F11C8F740E}"/>
              </a:ext>
            </a:extLst>
          </p:cNvPr>
          <p:cNvSpPr/>
          <p:nvPr/>
        </p:nvSpPr>
        <p:spPr>
          <a:xfrm>
            <a:off x="1797050" y="1816100"/>
            <a:ext cx="1143000" cy="1397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Arrow Connector 14">
            <a:extLst>
              <a:ext uri="{FF2B5EF4-FFF2-40B4-BE49-F238E27FC236}">
                <a16:creationId xmlns:a16="http://schemas.microsoft.com/office/drawing/2014/main" id="{C8C52537-D34D-BB48-53C7-6DE9427B2911}"/>
              </a:ext>
            </a:extLst>
          </p:cNvPr>
          <p:cNvCxnSpPr>
            <a:stCxn id="13" idx="1"/>
          </p:cNvCxnSpPr>
          <p:nvPr/>
        </p:nvCxnSpPr>
        <p:spPr>
          <a:xfrm flipH="1">
            <a:off x="1297018" y="1885950"/>
            <a:ext cx="500032" cy="14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FE13DFFF-77F5-201E-8C8B-BA755D3A7231}"/>
              </a:ext>
            </a:extLst>
          </p:cNvPr>
          <p:cNvSpPr/>
          <p:nvPr/>
        </p:nvSpPr>
        <p:spPr>
          <a:xfrm>
            <a:off x="1797050" y="2159850"/>
            <a:ext cx="1143000" cy="1397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4" name="Straight Arrow Connector 23">
            <a:extLst>
              <a:ext uri="{FF2B5EF4-FFF2-40B4-BE49-F238E27FC236}">
                <a16:creationId xmlns:a16="http://schemas.microsoft.com/office/drawing/2014/main" id="{127D53FC-5E1A-5ED2-91D9-AE8DD21D4223}"/>
              </a:ext>
            </a:extLst>
          </p:cNvPr>
          <p:cNvCxnSpPr>
            <a:cxnSpLocks/>
            <a:stCxn id="16" idx="1"/>
          </p:cNvCxnSpPr>
          <p:nvPr/>
        </p:nvCxnSpPr>
        <p:spPr>
          <a:xfrm flipH="1">
            <a:off x="1297018" y="2229700"/>
            <a:ext cx="50003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29495C00-3750-EE23-DC0A-C9E6326A475D}"/>
              </a:ext>
            </a:extLst>
          </p:cNvPr>
          <p:cNvSpPr txBox="1"/>
          <p:nvPr/>
        </p:nvSpPr>
        <p:spPr>
          <a:xfrm>
            <a:off x="331757" y="1747838"/>
            <a:ext cx="1192243" cy="261610"/>
          </a:xfrm>
          <a:prstGeom prst="rect">
            <a:avLst/>
          </a:prstGeom>
          <a:noFill/>
        </p:spPr>
        <p:txBody>
          <a:bodyPr wrap="square" rtlCol="0">
            <a:spAutoFit/>
          </a:bodyPr>
          <a:lstStyle/>
          <a:p>
            <a:r>
              <a:rPr lang="en-IN" sz="1100" dirty="0"/>
              <a:t>Subject Input</a:t>
            </a:r>
          </a:p>
        </p:txBody>
      </p:sp>
      <p:sp>
        <p:nvSpPr>
          <p:cNvPr id="28" name="TextBox 27">
            <a:extLst>
              <a:ext uri="{FF2B5EF4-FFF2-40B4-BE49-F238E27FC236}">
                <a16:creationId xmlns:a16="http://schemas.microsoft.com/office/drawing/2014/main" id="{4BA5C8D9-D7CB-D93A-15C9-85635592F29E}"/>
              </a:ext>
            </a:extLst>
          </p:cNvPr>
          <p:cNvSpPr txBox="1"/>
          <p:nvPr/>
        </p:nvSpPr>
        <p:spPr>
          <a:xfrm>
            <a:off x="457200" y="2076450"/>
            <a:ext cx="1047750" cy="261610"/>
          </a:xfrm>
          <a:prstGeom prst="rect">
            <a:avLst/>
          </a:prstGeom>
          <a:noFill/>
        </p:spPr>
        <p:txBody>
          <a:bodyPr wrap="square" rtlCol="0">
            <a:spAutoFit/>
          </a:bodyPr>
          <a:lstStyle/>
          <a:p>
            <a:r>
              <a:rPr lang="en-IN" sz="1100" dirty="0"/>
              <a:t>Marks Input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8" name="Text Placeholder 7"/>
          <p:cNvSpPr>
            <a:spLocks noGrp="1"/>
          </p:cNvSpPr>
          <p:nvPr>
            <p:ph type="body" idx="1"/>
          </p:nvPr>
        </p:nvSpPr>
        <p:spPr>
          <a:xfrm>
            <a:off x="987360" y="1039216"/>
            <a:ext cx="7233096" cy="3203522"/>
          </a:xfrm>
        </p:spPr>
        <p:txBody>
          <a:bodyPr/>
          <a:lstStyle/>
          <a:p>
            <a:pPr marL="0" indent="0">
              <a:spcBef>
                <a:spcPts val="0"/>
              </a:spcBef>
            </a:pPr>
            <a:r>
              <a:rPr lang="en-US" dirty="0">
                <a:latin typeface="Arial"/>
                <a:cs typeface="Arial"/>
              </a:rPr>
              <a:t>precision - 0.72 </a:t>
            </a:r>
          </a:p>
          <a:p>
            <a:pPr marL="0" indent="0">
              <a:spcBef>
                <a:spcPts val="0"/>
              </a:spcBef>
            </a:pPr>
            <a:r>
              <a:rPr lang="en-US" dirty="0">
                <a:latin typeface="Arial"/>
                <a:cs typeface="Arial"/>
              </a:rPr>
              <a:t>recall score - 0.88</a:t>
            </a:r>
          </a:p>
          <a:p>
            <a:pPr marL="0" indent="0">
              <a:spcBef>
                <a:spcPts val="0"/>
              </a:spcBef>
            </a:pPr>
            <a:r>
              <a:rPr lang="en-US" dirty="0">
                <a:latin typeface="Arial"/>
                <a:cs typeface="Arial"/>
              </a:rPr>
              <a:t>BLEU Score: 0.9719851781324025</a:t>
            </a:r>
          </a:p>
          <a:p>
            <a:pPr marL="0" indent="0">
              <a:spcBef>
                <a:spcPts val="0"/>
              </a:spcBef>
            </a:pPr>
            <a:r>
              <a:rPr lang="en-US" dirty="0">
                <a:latin typeface="Arial"/>
                <a:cs typeface="Arial"/>
              </a:rPr>
              <a:t>rouge 1 - 0.91</a:t>
            </a:r>
          </a:p>
          <a:p>
            <a:pPr marL="0" indent="0">
              <a:spcBef>
                <a:spcPts val="0"/>
              </a:spcBef>
            </a:pPr>
            <a:r>
              <a:rPr lang="en-US" dirty="0">
                <a:latin typeface="Arial"/>
                <a:cs typeface="Arial"/>
              </a:rPr>
              <a:t>rouge 2 - 0.89</a:t>
            </a:r>
          </a:p>
          <a:p>
            <a:pPr marL="0" indent="0">
              <a:spcBef>
                <a:spcPts val="0"/>
              </a:spcBef>
            </a:pPr>
            <a:r>
              <a:rPr lang="en-US" dirty="0">
                <a:latin typeface="Arial"/>
                <a:cs typeface="Arial"/>
              </a:rPr>
              <a:t>rouge L - 0.91</a:t>
            </a:r>
          </a:p>
          <a:p>
            <a:pPr marL="0" indent="0">
              <a:spcBef>
                <a:spcPts val="0"/>
              </a:spcBef>
            </a:pPr>
            <a:r>
              <a:rPr lang="en-US" dirty="0">
                <a:latin typeface="Arial"/>
                <a:cs typeface="Arial"/>
              </a:rPr>
              <a:t>The analysis suggests the proposed summarization method shines based on the BLEU and ROGUE scores. These scores reflects how well summaries capture key terms from reference summaries. The higher the score, the better. Here, the proposed method boasts the highest BLEU score (0.95) and ROGUE scores, outperforming other techniques. This indicates it excels at including the most important words in the summaries. While these scores are valuable, it doesn't guarantee perfect summaries. Human evaluation is still crucial for a well-rounded assessment.</a:t>
            </a:r>
          </a:p>
          <a:p>
            <a:endParaRPr lang="en-US" dirty="0"/>
          </a:p>
        </p:txBody>
      </p:sp>
      <p:sp>
        <p:nvSpPr>
          <p:cNvPr id="2" name="Title 1"/>
          <p:cNvSpPr>
            <a:spLocks noGrp="1"/>
          </p:cNvSpPr>
          <p:nvPr>
            <p:ph type="title"/>
          </p:nvPr>
        </p:nvSpPr>
        <p:spPr>
          <a:xfrm>
            <a:off x="1828800" y="216702"/>
            <a:ext cx="5486400" cy="595975"/>
          </a:xfrm>
        </p:spPr>
        <p:txBody>
          <a:bodyPr/>
          <a:lstStyle/>
          <a:p>
            <a:pPr algn="ctr"/>
            <a:r>
              <a:rPr lang="en-US" sz="3600" b="0" dirty="0">
                <a:latin typeface="+mj-lt"/>
              </a:rPr>
              <a:t>Experiment Results </a:t>
            </a:r>
          </a:p>
        </p:txBody>
      </p:sp>
      <p:sp>
        <p:nvSpPr>
          <p:cNvPr id="6" name="Footer Placeholder 5"/>
          <p:cNvSpPr>
            <a:spLocks noGrp="1"/>
          </p:cNvSpPr>
          <p:nvPr>
            <p:ph type="ftr" idx="11"/>
          </p:nvPr>
        </p:nvSpPr>
        <p:spPr/>
        <p:txBody>
          <a:bodyPr/>
          <a:lstStyle/>
          <a:p>
            <a:r>
              <a:rPr lang="en-US"/>
              <a:t>Department of Computer Science and Engineering</a:t>
            </a:r>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1075</Words>
  <Application>Microsoft Office PowerPoint</Application>
  <PresentationFormat>On-screen Show (16:9)</PresentationFormat>
  <Paragraphs>121</Paragraphs>
  <Slides>15</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Wingdings</vt:lpstr>
      <vt:lpstr>Söhne</vt:lpstr>
      <vt:lpstr>Arial</vt:lpstr>
      <vt:lpstr>KaTeX_Math</vt:lpstr>
      <vt:lpstr>Trebuchet MS</vt:lpstr>
      <vt:lpstr>Calibri</vt:lpstr>
      <vt:lpstr>Bookman Old Style</vt:lpstr>
      <vt:lpstr>Noto Sans Symbols</vt:lpstr>
      <vt:lpstr>KaTeX_Main</vt:lpstr>
      <vt:lpstr>1_Office Theme</vt:lpstr>
      <vt:lpstr>ProtonAi LLm-based approach for question-answer automation</vt:lpstr>
      <vt:lpstr>Introduction</vt:lpstr>
      <vt:lpstr>Problem Statement</vt:lpstr>
      <vt:lpstr>Problem Illustration</vt:lpstr>
      <vt:lpstr>Proposed Method</vt:lpstr>
      <vt:lpstr>Proposed Method</vt:lpstr>
      <vt:lpstr>Experiment Environment </vt:lpstr>
      <vt:lpstr>Experiment Screen shorts </vt:lpstr>
      <vt:lpstr>Experiment Results </vt:lpstr>
      <vt:lpstr>Experiment Results </vt:lpstr>
      <vt:lpstr>Experiment Results </vt:lpstr>
      <vt:lpstr>Experiment Results</vt:lpstr>
      <vt:lpstr>Finding </vt:lpstr>
      <vt:lpstr>Justification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Gajawada vishwas</cp:lastModifiedBy>
  <cp:revision>281</cp:revision>
  <dcterms:created xsi:type="dcterms:W3CDTF">2024-03-25T13:14:54Z</dcterms:created>
  <dcterms:modified xsi:type="dcterms:W3CDTF">2024-03-25T18:07:02Z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6922F635996B4DC8B8258AC74900757D_12</vt:lpwstr>
  </property>
  <property fmtid="{D5CDD505-2E9C-101B-9397-08002B2CF9AE}" pid="3" name="KSOProductBuildVer">
    <vt:lpwstr>1033-12.2.0.13472</vt:lpwstr>
  </property>
</Properties>
</file>