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sldIdLst>
    <p:sldId id="298" r:id="rId5"/>
    <p:sldId id="300" r:id="rId6"/>
    <p:sldId id="305" r:id="rId7"/>
    <p:sldId id="304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20" r:id="rId19"/>
    <p:sldId id="31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0F69C6-25CB-4029-8D57-8652606CD2DC}">
          <p14:sldIdLst>
            <p14:sldId id="298"/>
            <p14:sldId id="300"/>
            <p14:sldId id="305"/>
            <p14:sldId id="304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20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165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outlineViewPr>
    <p:cViewPr>
      <p:scale>
        <a:sx n="33" d="100"/>
        <a:sy n="33" d="100"/>
      </p:scale>
      <p:origin x="0" y="-7531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37860-BEFA-469E-AE50-44199416A8C7}" type="datetimeFigureOut">
              <a:rPr lang="en-IN" smtClean="0"/>
              <a:t>07-04-2025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2CB1D-A259-4FEF-AB8D-9B361FF331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831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2CB1D-A259-4FEF-AB8D-9B361FF331E9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21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100" dirty="0"/>
              <a:t>Architecture and How It Stores &amp; Processes Information</a:t>
            </a:r>
            <a:endParaRPr lang="en-IN" sz="1400" dirty="0"/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4C82C6-DC1F-4108-885E-D9DBBC3BEF5F}"/>
              </a:ext>
            </a:extLst>
          </p:cNvPr>
          <p:cNvSpPr txBox="1"/>
          <p:nvPr/>
        </p:nvSpPr>
        <p:spPr>
          <a:xfrm>
            <a:off x="9556315" y="5145211"/>
            <a:ext cx="2099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Vishwas Dabhi - 23CS01015</a:t>
            </a:r>
          </a:p>
          <a:p>
            <a:r>
              <a:rPr lang="en-IN" sz="1200" dirty="0"/>
              <a:t>IIT Bhubaneswar-CSE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0406-B122-5BBA-3F93-AD01CA34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Internals – Packfiles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6C4BB-C579-6C1C-2BA2-48BF8D6F8F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Packfiles: bundles multiple objects together to reduce space and improve performance on large projects.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US" dirty="0"/>
              <a:t>Storing individual objects takes too much 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Git uses Delta compression to o</a:t>
            </a:r>
            <a:r>
              <a:rPr lang="en-US" dirty="0"/>
              <a:t>ptimize storage and improve performance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ABF813A-A64E-5B89-042C-BB9E2F5787A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016" y="2120900"/>
            <a:ext cx="5827712" cy="397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122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5E73-810B-803D-FFF6-BE777575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Delta compression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680C28-71B7-6911-2E44-173B20040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 Efficiently stores multiple versions of files by saving on the differences between them instead of full copies and </a:t>
            </a:r>
            <a:r>
              <a:rPr lang="en-US" sz="2200" dirty="0"/>
              <a:t>reconstructs the full file when needed.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initially stores each file in a separate blob.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then git packs similar objects together using delta compression.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These are stored in Packfiles, reducing space usage.</a:t>
            </a:r>
            <a:endParaRPr lang="en-IN" sz="2200" dirty="0"/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94231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1094-4F14-4693-B449-5CC7D58A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Add, change and delete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63D3E6B-6F0F-71DC-A16A-D7CC8AE45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491" y="2012950"/>
            <a:ext cx="9826834" cy="4293368"/>
          </a:xfrm>
        </p:spPr>
      </p:pic>
    </p:spTree>
    <p:extLst>
      <p:ext uri="{BB962C8B-B14F-4D97-AF65-F5344CB8AC3E}">
        <p14:creationId xmlns:p14="http://schemas.microsoft.com/office/powerpoint/2010/main" val="675660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F8E8-AB4A-0A39-B56D-3D7A5ED4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Garbage Collection &amp;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9F585-91FA-C134-849F-0C92706F3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 Garbage collection (git gc): Removes unreachable objects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Deletes orphaned commits (not referenced by any branch)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Removes dangling blobs (unused file versions)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/>
              <a:t>Cleans up abandoned references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 Repacking (git repack): Compresses and stores objects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Combines loose objects into a single Packfile.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/>
              <a:t>Uses delta compression to store changes efficiently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Reduces repository size and speeds up operations</a:t>
            </a:r>
            <a:endParaRPr lang="en-IN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 Keeps repositories efficient</a:t>
            </a:r>
          </a:p>
        </p:txBody>
      </p:sp>
    </p:spTree>
    <p:extLst>
      <p:ext uri="{BB962C8B-B14F-4D97-AF65-F5344CB8AC3E}">
        <p14:creationId xmlns:p14="http://schemas.microsoft.com/office/powerpoint/2010/main" val="2119784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8D514-9497-2B4A-B594-C7C8021C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6ACC3-3495-D276-463F-DA8F7108E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Git is a fast, secure, and efficient VCS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Uses snapshots, SHA-1, and DAG structures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Stores data efficiently with Packfiles &amp; Delta Compression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Garbage collection and repacking optimize performance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6942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22B0CAC-876B-D1E5-A5BC-4A669AC84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836" y="-184530"/>
            <a:ext cx="1190791" cy="68589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4C38D40-2364-72A5-5146-E7273FE6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25" y="4789018"/>
            <a:ext cx="11842375" cy="1335452"/>
          </a:xfrm>
        </p:spPr>
        <p:txBody>
          <a:bodyPr/>
          <a:lstStyle/>
          <a:p>
            <a:r>
              <a:rPr lang="en-IN" sz="3200" dirty="0"/>
              <a:t>References: ChatGPT, google, official git documentation, Stack overflow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387D50CD-8C5E-8D74-375D-1728B1A14D32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24" b="31224"/>
          <a:stretch>
            <a:fillRect/>
          </a:stretch>
        </p:blipFill>
        <p:spPr bwMode="auto">
          <a:xfrm rot="11845785">
            <a:off x="8232834" y="2084974"/>
            <a:ext cx="224771" cy="8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605C59-57D8-4DF6-9877-0289E0DB3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39804" y="497349"/>
            <a:ext cx="13825094" cy="340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80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>
            <a:extLst>
              <a:ext uri="{FF2B5EF4-FFF2-40B4-BE49-F238E27FC236}">
                <a16:creationId xmlns:a16="http://schemas.microsoft.com/office/drawing/2014/main" id="{72CDECF7-6338-2167-9C5F-18B1C88DB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40" y="969306"/>
            <a:ext cx="10130119" cy="379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095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What is git 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940763-4A11-5595-CB6B-84C9D5325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 Distributed Version Control System (DVCS)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 Used to track changes in the source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 Helps multiple developers to collaborate and manage projects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 Widely used in software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 Free and open-source, decentralized.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 Platforms like GitHub, GitLab and Bitbucket.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 Created by Linus Torvalds (2005)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E1039026-EEB6-C712-2ABE-DC8EED62CB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6" r="22881"/>
          <a:stretch/>
        </p:blipFill>
        <p:spPr bwMode="auto">
          <a:xfrm>
            <a:off x="9635705" y="319176"/>
            <a:ext cx="1518249" cy="14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AF788AE-329B-5F87-E55E-5D56CAAF8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100" y="4468329"/>
            <a:ext cx="1378774" cy="77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D8D18FF-6431-1768-C60B-E8229F776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362" y="4468329"/>
            <a:ext cx="1174816" cy="8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E80517C-2B3B-552F-F997-3020E4072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448" y="4468329"/>
            <a:ext cx="2016381" cy="77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F137-252B-BB2F-9201-670627151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6D421-56BA-AAA5-DB9A-5EE10B47FF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sz="2000" dirty="0"/>
              <a:t>Working directory: </a:t>
            </a:r>
            <a:r>
              <a:rPr lang="en-US" sz="2000" dirty="0"/>
              <a:t>The files you are currently working on. (local workspace)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 Staging area: </a:t>
            </a:r>
            <a:r>
              <a:rPr lang="en-US" sz="2000" dirty="0"/>
              <a:t>Where changes are prepared before committing. (git add)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 Repository: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/>
              <a:t>Local: </a:t>
            </a:r>
            <a:r>
              <a:rPr lang="en-US" dirty="0"/>
              <a:t>The actual stored history of the project. (.git)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Remote: holds the shared version. (GitHub)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8" name="Picture 4" descr="Git Workflow ">
            <a:extLst>
              <a:ext uri="{FF2B5EF4-FFF2-40B4-BE49-F238E27FC236}">
                <a16:creationId xmlns:a16="http://schemas.microsoft.com/office/drawing/2014/main" id="{ADF4369E-0517-64F4-9916-86853A0CBFE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707" y="2034988"/>
            <a:ext cx="6177341" cy="340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8048AC-940E-B758-0733-469CAC997F0E}"/>
              </a:ext>
            </a:extLst>
          </p:cNvPr>
          <p:cNvSpPr txBox="1"/>
          <p:nvPr/>
        </p:nvSpPr>
        <p:spPr>
          <a:xfrm>
            <a:off x="10467184" y="6033247"/>
            <a:ext cx="142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ref : geeksforgeeks</a:t>
            </a:r>
          </a:p>
        </p:txBody>
      </p:sp>
    </p:spTree>
    <p:extLst>
      <p:ext uri="{BB962C8B-B14F-4D97-AF65-F5344CB8AC3E}">
        <p14:creationId xmlns:p14="http://schemas.microsoft.com/office/powerpoint/2010/main" val="2284324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F460-DE20-9D34-99F9-67E44F9E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3498"/>
            <a:ext cx="10058400" cy="1450757"/>
          </a:xfrm>
        </p:spPr>
        <p:txBody>
          <a:bodyPr/>
          <a:lstStyle/>
          <a:p>
            <a:r>
              <a:rPr lang="en-IN" dirty="0"/>
              <a:t>Data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E4274-EA17-D534-A13F-6B7753BD1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3727"/>
            <a:ext cx="10058400" cy="37608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 It stores versions as snapshots instead of tracking differences.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 </a:t>
            </a:r>
            <a:r>
              <a:rPr lang="en-US" sz="1800" dirty="0"/>
              <a:t>Each commit stores a full project state,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Unchanged files are linked to previous versions instead of being duplicated.</a:t>
            </a:r>
          </a:p>
          <a:p>
            <a:pPr marL="0" indent="0">
              <a:buNone/>
            </a:pPr>
            <a:r>
              <a:rPr lang="en-US" sz="1800" dirty="0"/>
              <a:t>  	Storing based on difference				     Storing as snapshots</a:t>
            </a:r>
            <a:endParaRPr lang="en-IN" sz="1800" dirty="0"/>
          </a:p>
        </p:txBody>
      </p:sp>
      <p:pic>
        <p:nvPicPr>
          <p:cNvPr id="2050" name="Picture 2" descr="Storing data as changes to a base version of each file">
            <a:extLst>
              <a:ext uri="{FF2B5EF4-FFF2-40B4-BE49-F238E27FC236}">
                <a16:creationId xmlns:a16="http://schemas.microsoft.com/office/drawing/2014/main" id="{5619A616-04A1-BBA4-0F80-752EB07EB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94" y="4011501"/>
            <a:ext cx="5307106" cy="205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 stores data as snapshots of the project over time">
            <a:extLst>
              <a:ext uri="{FF2B5EF4-FFF2-40B4-BE49-F238E27FC236}">
                <a16:creationId xmlns:a16="http://schemas.microsoft.com/office/drawing/2014/main" id="{E9382DF4-F604-D8A7-C458-CAEBD77E1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211" y="4015541"/>
            <a:ext cx="5427231" cy="207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ED744B-C194-7DEC-3056-0F8F226678D6}"/>
              </a:ext>
            </a:extLst>
          </p:cNvPr>
          <p:cNvSpPr txBox="1"/>
          <p:nvPr/>
        </p:nvSpPr>
        <p:spPr>
          <a:xfrm>
            <a:off x="7899703" y="6123359"/>
            <a:ext cx="4292297" cy="259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ref : https://git-scm.com/book/en/v2/Getting-Started-What-is-Git%3F</a:t>
            </a:r>
          </a:p>
        </p:txBody>
      </p:sp>
    </p:spTree>
    <p:extLst>
      <p:ext uri="{BB962C8B-B14F-4D97-AF65-F5344CB8AC3E}">
        <p14:creationId xmlns:p14="http://schemas.microsoft.com/office/powerpoint/2010/main" val="1848588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397A7C-AC09-74C7-6BB6-FBE7B415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object database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A37CB5-3346-D197-2A7A-AC96C3F6AA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Git stores data as four object types: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Blob: Stores file contents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 </a:t>
            </a:r>
            <a:r>
              <a:rPr lang="en-IN" dirty="0"/>
              <a:t>Tree: Stores directory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 </a:t>
            </a:r>
            <a:r>
              <a:rPr lang="en-IN" dirty="0"/>
              <a:t>Commit: Records project snapshots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 </a:t>
            </a:r>
            <a:r>
              <a:rPr lang="en-IN" dirty="0"/>
              <a:t>Tag</a:t>
            </a:r>
            <a:r>
              <a:rPr lang="en-IN" b="1" dirty="0"/>
              <a:t>: </a:t>
            </a:r>
            <a:r>
              <a:rPr lang="en-IN" dirty="0"/>
              <a:t>References a specific commit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ABA70-F05A-F2C0-A524-7E0EE969D0A7}"/>
              </a:ext>
            </a:extLst>
          </p:cNvPr>
          <p:cNvSpPr txBox="1"/>
          <p:nvPr/>
        </p:nvSpPr>
        <p:spPr>
          <a:xfrm>
            <a:off x="8237173" y="6102917"/>
            <a:ext cx="3895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ref : http://retout.co.uk/2022/06/29/git-internals-and-sha1/</a:t>
            </a:r>
          </a:p>
        </p:txBody>
      </p:sp>
      <p:sp>
        <p:nvSpPr>
          <p:cNvPr id="9" name="AutoShape 6" descr="Git internals and SHA-1 | Tim Retout">
            <a:extLst>
              <a:ext uri="{FF2B5EF4-FFF2-40B4-BE49-F238E27FC236}">
                <a16:creationId xmlns:a16="http://schemas.microsoft.com/office/drawing/2014/main" id="{884A8F73-EA1E-7A75-9271-F8825C6CC1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67235"/>
            <a:ext cx="3514165" cy="351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541D6C8-F334-FA53-93FF-BDC1DA64B5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999" t="1701" r="1051" b="2841"/>
          <a:stretch/>
        </p:blipFill>
        <p:spPr>
          <a:xfrm>
            <a:off x="5228225" y="2016515"/>
            <a:ext cx="6017895" cy="408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6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5259-B973-E827-8B64-8FD8CCE1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SHA-1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AB6DD-EF1A-963E-F454-674C2DDA0F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Cryptographic hash function that takes an input (e.g., a file, commit, or directory in Git) and produces a 40-character hexadecimal string (160-bit hash).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Fixed length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Unique and deterministic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Irreversible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Ensures integrity</a:t>
            </a:r>
          </a:p>
        </p:txBody>
      </p:sp>
      <p:pic>
        <p:nvPicPr>
          <p:cNvPr id="4098" name="Picture 2" descr="Hash Values, git sha1">
            <a:extLst>
              <a:ext uri="{FF2B5EF4-FFF2-40B4-BE49-F238E27FC236}">
                <a16:creationId xmlns:a16="http://schemas.microsoft.com/office/drawing/2014/main" id="{DD0BA024-9B52-EC4D-5327-2E50BCD6836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110" y="2120900"/>
            <a:ext cx="6109254" cy="291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32D449-6FF7-6ED9-E302-50E83140F28A}"/>
              </a:ext>
            </a:extLst>
          </p:cNvPr>
          <p:cNvSpPr txBox="1"/>
          <p:nvPr/>
        </p:nvSpPr>
        <p:spPr>
          <a:xfrm>
            <a:off x="7995125" y="6120847"/>
            <a:ext cx="4213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ref: https://www.designveloper.com/blog/hash-values-sha-1-in-git/</a:t>
            </a:r>
          </a:p>
        </p:txBody>
      </p:sp>
    </p:spTree>
    <p:extLst>
      <p:ext uri="{BB962C8B-B14F-4D97-AF65-F5344CB8AC3E}">
        <p14:creationId xmlns:p14="http://schemas.microsoft.com/office/powerpoint/2010/main" val="3139503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68BEC-510F-1B6C-DE92-B900EF47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Directed Acyclic Graph (DAG)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5F5AB-F003-CE7E-62CF-CBEDC15E07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Commits are connected in a DAG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Each commit references its parent(s)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Branches: pointers to commits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Tags: fixed references to commits</a:t>
            </a:r>
            <a:endParaRPr lang="en-US" i="0" dirty="0">
              <a:solidFill>
                <a:srgbClr val="4E443C"/>
              </a:solidFill>
              <a:effectLst/>
              <a:latin typeface="Roboto Slab" panose="020F05020202040302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i="0" dirty="0">
              <a:solidFill>
                <a:srgbClr val="4E443C"/>
              </a:solidFill>
              <a:effectLst/>
              <a:latin typeface="Roboto Slab" panose="020F05020202040302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DF0232-18D8-9122-8095-4EB198CB966D}"/>
              </a:ext>
            </a:extLst>
          </p:cNvPr>
          <p:cNvSpPr txBox="1"/>
          <p:nvPr/>
        </p:nvSpPr>
        <p:spPr>
          <a:xfrm>
            <a:off x="11292395" y="6102996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0" i="0" dirty="0">
                <a:solidFill>
                  <a:srgbClr val="4E443C"/>
                </a:solidFill>
                <a:effectLst/>
                <a:latin typeface="Roboto Slab" panose="020F0502020204030204" pitchFamily="2" charset="0"/>
              </a:rPr>
              <a:t>ref : google</a:t>
            </a:r>
            <a:endParaRPr lang="en-IN" sz="11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085EC5-705F-47CE-94B7-F0C332A91BD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619" y="2196664"/>
            <a:ext cx="6396978" cy="249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071A93-90DF-9780-BB4C-C98A08318144}"/>
              </a:ext>
            </a:extLst>
          </p:cNvPr>
          <p:cNvSpPr txBox="1"/>
          <p:nvPr/>
        </p:nvSpPr>
        <p:spPr>
          <a:xfrm>
            <a:off x="5737016" y="5125416"/>
            <a:ext cx="6150184" cy="54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/>
              <a:t>Red dotted arrows (backward) -&gt; represent the parent-child relationship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/>
              <a:t>Black dotted arrows (forward) -&gt; show how branches evolved over time.</a:t>
            </a:r>
          </a:p>
        </p:txBody>
      </p:sp>
    </p:spTree>
    <p:extLst>
      <p:ext uri="{BB962C8B-B14F-4D97-AF65-F5344CB8AC3E}">
        <p14:creationId xmlns:p14="http://schemas.microsoft.com/office/powerpoint/2010/main" val="69734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1BF9-E6FD-002F-5D80-3A489EDF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Information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B84F6-9E3A-1468-3A97-A0DFBF862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998720" cy="374819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 Git add -&gt; creates blob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 Git commit -&gt; creates a commit object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 Git push -&gt; Transfers object to remote repo.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 Git pull -&gt; </a:t>
            </a:r>
            <a:r>
              <a:rPr lang="en-US" sz="2000" dirty="0"/>
              <a:t>Fetches and merges remote changes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Checkout -&gt; switches to a different branch or commits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052" name="Picture 4" descr="Commands and Operations in Git">
            <a:extLst>
              <a:ext uri="{FF2B5EF4-FFF2-40B4-BE49-F238E27FC236}">
                <a16:creationId xmlns:a16="http://schemas.microsoft.com/office/drawing/2014/main" id="{DE5FCE34-25E6-A376-6AE9-908D545C604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99" y="1843297"/>
            <a:ext cx="4589929" cy="430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861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A143-1E3E-2192-6394-74211707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Merging vs. Rebasing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23AAF-7A12-F3CA-0E63-E331C4D1F1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Merge –&gt; Combines changes, creates a new commit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Rebase –&gt; Moves commits, keeping history linear.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Merge is safer, rebase keeps history clean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800" dirty="0"/>
          </a:p>
          <a:p>
            <a:endParaRPr lang="en-IN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EB99C3E-02C3-8485-8FA9-34E94E0C54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16053" y="1928177"/>
            <a:ext cx="5469124" cy="3905056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5AD22C4-DE61-44AA-A247-25153D36B745}"/>
              </a:ext>
            </a:extLst>
          </p:cNvPr>
          <p:cNvSpPr txBox="1"/>
          <p:nvPr/>
        </p:nvSpPr>
        <p:spPr>
          <a:xfrm>
            <a:off x="9115715" y="6102917"/>
            <a:ext cx="3169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ref : https://unstop.com/blog/git-rebase-vs-merge</a:t>
            </a:r>
          </a:p>
        </p:txBody>
      </p:sp>
    </p:spTree>
    <p:extLst>
      <p:ext uri="{BB962C8B-B14F-4D97-AF65-F5344CB8AC3E}">
        <p14:creationId xmlns:p14="http://schemas.microsoft.com/office/powerpoint/2010/main" val="36007662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1619</TotalTime>
  <Words>699</Words>
  <Application>Microsoft Office PowerPoint</Application>
  <PresentationFormat>Widescreen</PresentationFormat>
  <Paragraphs>85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Bookman Old Style</vt:lpstr>
      <vt:lpstr>Calibri</vt:lpstr>
      <vt:lpstr>Franklin Gothic Book</vt:lpstr>
      <vt:lpstr>Roboto Slab</vt:lpstr>
      <vt:lpstr>Wingdings</vt:lpstr>
      <vt:lpstr>Custom</vt:lpstr>
      <vt:lpstr>Git</vt:lpstr>
      <vt:lpstr>What is git ?</vt:lpstr>
      <vt:lpstr>Git architecture</vt:lpstr>
      <vt:lpstr>Data storage</vt:lpstr>
      <vt:lpstr>Git object database</vt:lpstr>
      <vt:lpstr>SHA-1 Hashing</vt:lpstr>
      <vt:lpstr>Directed Acyclic Graph (DAG)</vt:lpstr>
      <vt:lpstr>Information processing</vt:lpstr>
      <vt:lpstr>Merging vs. Rebasing</vt:lpstr>
      <vt:lpstr>Git Internals – Packfiles</vt:lpstr>
      <vt:lpstr>Delta compression</vt:lpstr>
      <vt:lpstr>Add, change and delete</vt:lpstr>
      <vt:lpstr>Garbage Collection &amp; Optimization</vt:lpstr>
      <vt:lpstr>Conclusion</vt:lpstr>
      <vt:lpstr>References: ChatGPT, google, official git documentation, Stack overflow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book exams</dc:title>
  <dc:creator>Vishwas Dabhi</dc:creator>
  <cp:lastModifiedBy>Vishwas Dabhi</cp:lastModifiedBy>
  <cp:revision>12</cp:revision>
  <dcterms:created xsi:type="dcterms:W3CDTF">2023-10-11T13:57:31Z</dcterms:created>
  <dcterms:modified xsi:type="dcterms:W3CDTF">2025-04-07T14:12:36Z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