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57" r:id="rId5"/>
    <p:sldId id="268" r:id="rId6"/>
    <p:sldId id="269" r:id="rId7"/>
    <p:sldId id="259" r:id="rId8"/>
    <p:sldId id="260" r:id="rId9"/>
    <p:sldId id="258" r:id="rId10"/>
    <p:sldId id="261" r:id="rId11"/>
    <p:sldId id="270" r:id="rId12"/>
    <p:sldId id="262" r:id="rId13"/>
    <p:sldId id="263" r:id="rId14"/>
    <p:sldId id="264" r:id="rId15"/>
    <p:sldId id="265" r:id="rId16"/>
    <p:sldId id="271" r:id="rId17"/>
    <p:sldId id="272" r:id="rId18"/>
    <p:sldId id="273" r:id="rId19"/>
    <p:sldId id="274" r:id="rId20"/>
    <p:sldId id="275" r:id="rId21"/>
    <p:sldId id="276" r:id="rId22"/>
    <p:sldId id="277" r:id="rId23"/>
    <p:sldId id="278" r:id="rId24"/>
    <p:sldId id="26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48185260-5B6C-484A-8636-B5911F59C79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5F3C3A-4CFF-45E7-A74F-3D5C546B81CD}"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8185260-5B6C-484A-8636-B5911F59C79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5F3C3A-4CFF-45E7-A74F-3D5C546B81CD}"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48185260-5B6C-484A-8636-B5911F59C79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5F3C3A-4CFF-45E7-A74F-3D5C546B81CD}"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8185260-5B6C-484A-8636-B5911F59C79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75F3C3A-4CFF-45E7-A74F-3D5C546B81CD}"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8185260-5B6C-484A-8636-B5911F59C79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75F3C3A-4CFF-45E7-A74F-3D5C546B81CD}"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8185260-5B6C-484A-8636-B5911F59C79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5F3C3A-4CFF-45E7-A74F-3D5C546B81CD}"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8185260-5B6C-484A-8636-B5911F59C79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75F3C3A-4CFF-45E7-A74F-3D5C546B81CD}"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48185260-5B6C-484A-8636-B5911F59C79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75F3C3A-4CFF-45E7-A74F-3D5C546B81C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48185260-5B6C-484A-8636-B5911F59C79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75F3C3A-4CFF-45E7-A74F-3D5C546B81CD}"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8185260-5B6C-484A-8636-B5911F59C79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5F3C3A-4CFF-45E7-A74F-3D5C546B81CD}"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8185260-5B6C-484A-8636-B5911F59C79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5F3C3A-4CFF-45E7-A74F-3D5C546B81C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Calibri" charset="0"/>
                <a:ea typeface="Calibri" charset="0"/>
                <a:cs typeface="Calibri" charset="0"/>
              </a:defRPr>
            </a:lvl1pPr>
          </a:lstStyle>
          <a:p>
            <a:fld id="{48185260-5B6C-484A-8636-B5911F59C79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alibri" charset="0"/>
                <a:ea typeface="Calibri" charset="0"/>
                <a:cs typeface="Calibri"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alibri" charset="0"/>
                <a:ea typeface="Calibri" charset="0"/>
                <a:cs typeface="Calibri" charset="0"/>
              </a:defRPr>
            </a:lvl1pPr>
          </a:lstStyle>
          <a:p>
            <a:fld id="{F75F3C3A-4CFF-45E7-A74F-3D5C546B81C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charset="0"/>
          <a:ea typeface="Calibri" charset="0"/>
          <a:cs typeface="Calibri"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charset="0"/>
          <a:ea typeface="Calibri" charset="0"/>
          <a:cs typeface="Calibri"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charset="0"/>
          <a:ea typeface="Calibri" charset="0"/>
          <a:cs typeface="Calibri"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charset="0"/>
          <a:ea typeface="Calibri" charset="0"/>
          <a:cs typeface="Calibri"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charset="0"/>
          <a:ea typeface="Calibri" charset="0"/>
          <a:cs typeface="Calibri"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image" Target="../media/image1.emf"/></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image" Target="../media/image7.png"/><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image" Target="../media/image4.emf"/></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image" Target="../media/image8.png"/><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image" Target="../media/image4.emf"/></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image" Target="../media/image9.png"/><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image" Target="../media/image4.emf"/></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image" Target="../media/image10.png"/><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image" Target="../media/image4.emf"/></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image" Target="../media/image11.png"/><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image" Target="../media/image4.emf"/></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image" Target="../media/image12.png"/><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image" Target="../media/image4.emf"/></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image" Target="../media/image13.png"/><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image" Target="../media/image4.emf"/></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image" Target="../media/image14.png"/><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image" Target="../media/image4.emf"/></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image" Target="../media/image15.png"/><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image" Target="../media/image4.emf"/></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image" Target="../media/image16.png"/><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image" Target="../media/image4.emf"/></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emf"/><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image" Target="../media/image4.emf"/></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image" Target="../media/image4.emf"/></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3.png"/><Relationship Id="rId3" Type="http://schemas.openxmlformats.org/officeDocument/2006/relationships/image" Target="../media/image2.emf"/><Relationship Id="rId2" Type="http://schemas.openxmlformats.org/officeDocument/2006/relationships/image" Target="../media/image17.emf"/><Relationship Id="rId1" Type="http://schemas.openxmlformats.org/officeDocument/2006/relationships/image" Target="../media/image1.emf"/></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emf"/><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emf"/><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emf"/><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emf"/><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emf"/><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image" Target="../media/image5.png"/><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image" Target="../media/image4.emf"/></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image" Target="../media/image6.png"/><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1252220" y="405130"/>
            <a:ext cx="9417685" cy="4507865"/>
          </a:xfrm>
          <a:prstGeom prst="rect">
            <a:avLst/>
          </a:prstGeom>
        </p:spPr>
      </p:pic>
      <p:pic>
        <p:nvPicPr>
          <p:cNvPr id="7" name="图片 6"/>
          <p:cNvPicPr>
            <a:picLocks noChangeAspect="1"/>
          </p:cNvPicPr>
          <p:nvPr/>
        </p:nvPicPr>
        <p:blipFill>
          <a:blip r:embed="rId2"/>
          <a:stretch>
            <a:fillRect/>
          </a:stretch>
        </p:blipFill>
        <p:spPr>
          <a:xfrm flipV="1">
            <a:off x="2441701" y="5834860"/>
            <a:ext cx="6661533" cy="151200"/>
          </a:xfrm>
          <a:prstGeom prst="rect">
            <a:avLst/>
          </a:prstGeom>
        </p:spPr>
      </p:pic>
      <p:sp>
        <p:nvSpPr>
          <p:cNvPr id="8" name="文本框 7"/>
          <p:cNvSpPr txBox="1"/>
          <p:nvPr/>
        </p:nvSpPr>
        <p:spPr>
          <a:xfrm>
            <a:off x="2549821" y="2445365"/>
            <a:ext cx="7092991" cy="1322070"/>
          </a:xfrm>
          <a:prstGeom prst="rect">
            <a:avLst/>
          </a:prstGeom>
          <a:noFill/>
        </p:spPr>
        <p:txBody>
          <a:bodyPr wrap="square" rtlCol="0">
            <a:spAutoFit/>
          </a:bodyPr>
          <a:p>
            <a:pPr algn="ctr"/>
            <a:r>
              <a:rPr lang="en-US" altLang="zh-CN" sz="4000" b="1" dirty="0">
                <a:solidFill>
                  <a:srgbClr val="030000"/>
                </a:solidFill>
                <a:latin typeface="Arial Black" panose="020B0A04020102020204" charset="0"/>
                <a:ea typeface="Calibri" charset="0"/>
                <a:cs typeface="Arial Black" panose="020B0A04020102020204" charset="0"/>
              </a:rPr>
              <a:t>Voice based evaluation</a:t>
            </a:r>
            <a:endParaRPr lang="en-US" altLang="zh-CN" sz="4000" b="1" dirty="0">
              <a:solidFill>
                <a:srgbClr val="030000"/>
              </a:solidFill>
              <a:latin typeface="Arial Black" panose="020B0A04020102020204" charset="0"/>
              <a:ea typeface="Calibri" charset="0"/>
              <a:cs typeface="Arial Black" panose="020B0A04020102020204" charset="0"/>
            </a:endParaRPr>
          </a:p>
          <a:p>
            <a:pPr algn="ctr"/>
            <a:r>
              <a:rPr lang="en-US" altLang="zh-CN" sz="4000" b="1" dirty="0">
                <a:solidFill>
                  <a:srgbClr val="030000"/>
                </a:solidFill>
                <a:latin typeface="Arial Black" panose="020B0A04020102020204" charset="0"/>
                <a:ea typeface="Calibri" charset="0"/>
                <a:cs typeface="Arial Black" panose="020B0A04020102020204" charset="0"/>
              </a:rPr>
              <a:t>Assessing Indian Law</a:t>
            </a:r>
            <a:endParaRPr lang="en-US" altLang="zh-CN" sz="4000" b="1" dirty="0">
              <a:solidFill>
                <a:srgbClr val="030000"/>
              </a:solidFill>
              <a:latin typeface="Arial Black" panose="020B0A04020102020204" charset="0"/>
              <a:ea typeface="Calibri" charset="0"/>
              <a:cs typeface="Arial Black" panose="020B0A04020102020204" charset="0"/>
            </a:endParaRPr>
          </a:p>
        </p:txBody>
      </p:sp>
      <p:sp>
        <p:nvSpPr>
          <p:cNvPr id="9" name="文本框 8"/>
          <p:cNvSpPr txBox="1"/>
          <p:nvPr/>
        </p:nvSpPr>
        <p:spPr>
          <a:xfrm>
            <a:off x="4684781" y="4628430"/>
            <a:ext cx="2821305" cy="768350"/>
          </a:xfrm>
          <a:prstGeom prst="rect">
            <a:avLst/>
          </a:prstGeom>
          <a:solidFill>
            <a:srgbClr val="90C9D5"/>
          </a:solidFill>
        </p:spPr>
        <p:txBody>
          <a:bodyPr wrap="none" rtlCol="0">
            <a:spAutoFit/>
          </a:bodyPr>
          <a:p>
            <a:pPr algn="ctr"/>
            <a:r>
              <a:rPr lang="en-US" sz="2000" dirty="0" smtClean="0">
                <a:solidFill>
                  <a:schemeClr val="tx1">
                    <a:lumMod val="85000"/>
                    <a:lumOff val="15000"/>
                  </a:schemeClr>
                </a:solidFill>
                <a:latin typeface="Arial Black" panose="020B0A04020102020204" charset="0"/>
                <a:ea typeface="Calibri" charset="0"/>
                <a:cs typeface="Arial Black" panose="020B0A04020102020204" charset="0"/>
              </a:rPr>
              <a:t>VISHWAS SETTY N</a:t>
            </a:r>
            <a:endParaRPr lang="en-US" sz="2000" dirty="0" smtClean="0">
              <a:solidFill>
                <a:schemeClr val="tx1">
                  <a:lumMod val="85000"/>
                  <a:lumOff val="15000"/>
                </a:schemeClr>
              </a:solidFill>
              <a:latin typeface="Arial Black" panose="020B0A04020102020204" charset="0"/>
              <a:ea typeface="Calibri" charset="0"/>
              <a:cs typeface="Arial Black" panose="020B0A04020102020204" charset="0"/>
            </a:endParaRPr>
          </a:p>
          <a:p>
            <a:pPr algn="ctr"/>
            <a:r>
              <a:rPr lang="en-US" sz="2400" dirty="0">
                <a:solidFill>
                  <a:schemeClr val="tx1">
                    <a:lumMod val="85000"/>
                    <a:lumOff val="15000"/>
                  </a:schemeClr>
                </a:solidFill>
                <a:latin typeface="Arial Black" panose="020B0A04020102020204" charset="0"/>
                <a:ea typeface="Calibri" charset="0"/>
                <a:cs typeface="Arial Black" panose="020B0A04020102020204" charset="0"/>
              </a:rPr>
              <a:t>2021FA04168</a:t>
            </a:r>
            <a:endParaRPr lang="en-US" sz="2400" dirty="0">
              <a:solidFill>
                <a:schemeClr val="tx1">
                  <a:lumMod val="85000"/>
                  <a:lumOff val="15000"/>
                </a:schemeClr>
              </a:solidFill>
              <a:latin typeface="Arial Black" panose="020B0A04020102020204" charset="0"/>
              <a:ea typeface="Calibri" charset="0"/>
              <a:cs typeface="Arial Black" panose="020B0A04020102020204" charset="0"/>
            </a:endParaRPr>
          </a:p>
        </p:txBody>
      </p:sp>
      <p:pic>
        <p:nvPicPr>
          <p:cNvPr id="4" name="Picture 3" descr="BITS_Pilani-Logo.svg"/>
          <p:cNvPicPr>
            <a:picLocks noChangeAspect="1"/>
          </p:cNvPicPr>
          <p:nvPr/>
        </p:nvPicPr>
        <p:blipFill>
          <a:blip r:embed="rId3"/>
          <a:stretch>
            <a:fillRect/>
          </a:stretch>
        </p:blipFill>
        <p:spPr>
          <a:xfrm>
            <a:off x="186055" y="120650"/>
            <a:ext cx="815975" cy="8159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750" fill="hold"/>
                                        <p:tgtEl>
                                          <p:spTgt spid="9"/>
                                        </p:tgtEl>
                                        <p:attrNameLst>
                                          <p:attrName>ppt_w</p:attrName>
                                        </p:attrNameLst>
                                      </p:cBhvr>
                                      <p:tavLst>
                                        <p:tav tm="0">
                                          <p:val>
                                            <p:fltVal val="0"/>
                                          </p:val>
                                        </p:tav>
                                        <p:tav tm="100000">
                                          <p:val>
                                            <p:strVal val="#ppt_w"/>
                                          </p:val>
                                        </p:tav>
                                      </p:tavLst>
                                    </p:anim>
                                    <p:anim calcmode="lin" valueType="num">
                                      <p:cBhvr>
                                        <p:cTn id="8" dur="750" fill="hold"/>
                                        <p:tgtEl>
                                          <p:spTgt spid="9"/>
                                        </p:tgtEl>
                                        <p:attrNameLst>
                                          <p:attrName>ppt_h</p:attrName>
                                        </p:attrNameLst>
                                      </p:cBhvr>
                                      <p:tavLst>
                                        <p:tav tm="0">
                                          <p:val>
                                            <p:fltVal val="0"/>
                                          </p:val>
                                        </p:tav>
                                        <p:tav tm="100000">
                                          <p:val>
                                            <p:strVal val="#ppt_h"/>
                                          </p:val>
                                        </p:tav>
                                      </p:tavLst>
                                    </p:anim>
                                    <p:animEffect transition="in" filter="fade">
                                      <p:cBhvr>
                                        <p:cTn id="9"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p:cNvPicPr>
            <a:picLocks noChangeAspect="1"/>
          </p:cNvPicPr>
          <p:nvPr/>
        </p:nvPicPr>
        <p:blipFill rotWithShape="1">
          <a:blip r:embed="rId1"/>
          <a:srcRect r="43866" b="35615"/>
          <a:stretch>
            <a:fillRect/>
          </a:stretch>
        </p:blipFill>
        <p:spPr>
          <a:xfrm>
            <a:off x="413570" y="197524"/>
            <a:ext cx="2924382" cy="2107526"/>
          </a:xfrm>
          <a:prstGeom prst="rect">
            <a:avLst/>
          </a:prstGeom>
        </p:spPr>
      </p:pic>
      <p:pic>
        <p:nvPicPr>
          <p:cNvPr id="8" name="图片 7"/>
          <p:cNvPicPr>
            <a:picLocks noChangeAspect="1"/>
          </p:cNvPicPr>
          <p:nvPr/>
        </p:nvPicPr>
        <p:blipFill rotWithShape="1">
          <a:blip r:embed="rId1"/>
          <a:srcRect l="54783"/>
          <a:stretch>
            <a:fillRect/>
          </a:stretch>
        </p:blipFill>
        <p:spPr>
          <a:xfrm rot="5400000" flipH="1">
            <a:off x="9377519" y="-261480"/>
            <a:ext cx="2355628" cy="3273334"/>
          </a:xfrm>
          <a:prstGeom prst="rect">
            <a:avLst/>
          </a:prstGeom>
        </p:spPr>
      </p:pic>
      <p:pic>
        <p:nvPicPr>
          <p:cNvPr id="9" name="图片 8"/>
          <p:cNvPicPr>
            <a:picLocks noChangeAspect="1"/>
          </p:cNvPicPr>
          <p:nvPr/>
        </p:nvPicPr>
        <p:blipFill>
          <a:blip r:embed="rId2"/>
          <a:stretch>
            <a:fillRect/>
          </a:stretch>
        </p:blipFill>
        <p:spPr>
          <a:xfrm>
            <a:off x="3337627" y="1571307"/>
            <a:ext cx="5550547" cy="126000"/>
          </a:xfrm>
          <a:prstGeom prst="rect">
            <a:avLst/>
          </a:prstGeom>
        </p:spPr>
      </p:pic>
      <p:sp>
        <p:nvSpPr>
          <p:cNvPr id="12" name="矩形 11"/>
          <p:cNvSpPr/>
          <p:nvPr/>
        </p:nvSpPr>
        <p:spPr>
          <a:xfrm>
            <a:off x="2431169" y="-1799479"/>
            <a:ext cx="1182674" cy="1273318"/>
          </a:xfrm>
          <a:prstGeom prst="rect">
            <a:avLst/>
          </a:prstGeom>
          <a:solidFill>
            <a:srgbClr val="90C9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Calibri" charset="0"/>
            </a:endParaRPr>
          </a:p>
        </p:txBody>
      </p:sp>
      <p:sp>
        <p:nvSpPr>
          <p:cNvPr id="13" name="矩形 12"/>
          <p:cNvSpPr/>
          <p:nvPr/>
        </p:nvSpPr>
        <p:spPr>
          <a:xfrm>
            <a:off x="3613843" y="-1799479"/>
            <a:ext cx="1182674" cy="1273318"/>
          </a:xfrm>
          <a:prstGeom prst="rect">
            <a:avLst/>
          </a:prstGeom>
          <a:solidFill>
            <a:srgbClr val="F3C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Calibri" charset="0"/>
            </a:endParaRPr>
          </a:p>
        </p:txBody>
      </p:sp>
      <p:sp>
        <p:nvSpPr>
          <p:cNvPr id="18" name="文本框 17"/>
          <p:cNvSpPr txBox="1"/>
          <p:nvPr/>
        </p:nvSpPr>
        <p:spPr>
          <a:xfrm>
            <a:off x="2982620" y="438021"/>
            <a:ext cx="6155055" cy="829945"/>
          </a:xfrm>
          <a:prstGeom prst="rect">
            <a:avLst/>
          </a:prstGeom>
          <a:noFill/>
        </p:spPr>
        <p:txBody>
          <a:bodyPr wrap="none" rtlCol="0">
            <a:spAutoFit/>
          </a:bodyPr>
          <a:lstStyle/>
          <a:p>
            <a:pPr algn="ctr"/>
            <a:r>
              <a:rPr lang="en-US" altLang="zh-CN" sz="4800" b="1" dirty="0">
                <a:solidFill>
                  <a:srgbClr val="030000"/>
                </a:solidFill>
                <a:latin typeface="Calibri" charset="0"/>
                <a:ea typeface="Calibri" charset="0"/>
                <a:cs typeface="Calibri" charset="0"/>
              </a:rPr>
              <a:t>Data pre-processing</a:t>
            </a:r>
            <a:endParaRPr lang="en-US" altLang="zh-CN" sz="4800" b="1" dirty="0">
              <a:solidFill>
                <a:srgbClr val="030000"/>
              </a:solidFill>
              <a:latin typeface="Calibri" charset="0"/>
              <a:ea typeface="Calibri" charset="0"/>
              <a:cs typeface="Calibri" charset="0"/>
            </a:endParaRPr>
          </a:p>
        </p:txBody>
      </p:sp>
      <p:pic>
        <p:nvPicPr>
          <p:cNvPr id="2" name="Picture 1" descr="BITS_Pilani-Logo.svg"/>
          <p:cNvPicPr>
            <a:picLocks noChangeAspect="1"/>
          </p:cNvPicPr>
          <p:nvPr/>
        </p:nvPicPr>
        <p:blipFill>
          <a:blip r:embed="rId3"/>
          <a:stretch>
            <a:fillRect/>
          </a:stretch>
        </p:blipFill>
        <p:spPr>
          <a:xfrm>
            <a:off x="186055" y="120650"/>
            <a:ext cx="815975" cy="815975"/>
          </a:xfrm>
          <a:prstGeom prst="rect">
            <a:avLst/>
          </a:prstGeom>
        </p:spPr>
      </p:pic>
      <p:pic>
        <p:nvPicPr>
          <p:cNvPr id="7" name="Picture 6" descr="QA"/>
          <p:cNvPicPr>
            <a:picLocks noChangeAspect="1"/>
          </p:cNvPicPr>
          <p:nvPr/>
        </p:nvPicPr>
        <p:blipFill>
          <a:blip r:embed="rId4"/>
          <a:stretch>
            <a:fillRect/>
          </a:stretch>
        </p:blipFill>
        <p:spPr>
          <a:xfrm>
            <a:off x="1630045" y="1945005"/>
            <a:ext cx="9356090" cy="428244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p:cNvPicPr>
            <a:picLocks noChangeAspect="1"/>
          </p:cNvPicPr>
          <p:nvPr/>
        </p:nvPicPr>
        <p:blipFill rotWithShape="1">
          <a:blip r:embed="rId1"/>
          <a:srcRect r="43866" b="35615"/>
          <a:stretch>
            <a:fillRect/>
          </a:stretch>
        </p:blipFill>
        <p:spPr>
          <a:xfrm>
            <a:off x="413570" y="197524"/>
            <a:ext cx="2924382" cy="2107526"/>
          </a:xfrm>
          <a:prstGeom prst="rect">
            <a:avLst/>
          </a:prstGeom>
        </p:spPr>
      </p:pic>
      <p:pic>
        <p:nvPicPr>
          <p:cNvPr id="8" name="图片 7"/>
          <p:cNvPicPr>
            <a:picLocks noChangeAspect="1"/>
          </p:cNvPicPr>
          <p:nvPr/>
        </p:nvPicPr>
        <p:blipFill rotWithShape="1">
          <a:blip r:embed="rId1"/>
          <a:srcRect l="54783"/>
          <a:stretch>
            <a:fillRect/>
          </a:stretch>
        </p:blipFill>
        <p:spPr>
          <a:xfrm rot="5400000" flipH="1">
            <a:off x="9377519" y="-261480"/>
            <a:ext cx="2355628" cy="3273334"/>
          </a:xfrm>
          <a:prstGeom prst="rect">
            <a:avLst/>
          </a:prstGeom>
        </p:spPr>
      </p:pic>
      <p:pic>
        <p:nvPicPr>
          <p:cNvPr id="9" name="图片 8"/>
          <p:cNvPicPr>
            <a:picLocks noChangeAspect="1"/>
          </p:cNvPicPr>
          <p:nvPr/>
        </p:nvPicPr>
        <p:blipFill>
          <a:blip r:embed="rId2"/>
          <a:stretch>
            <a:fillRect/>
          </a:stretch>
        </p:blipFill>
        <p:spPr>
          <a:xfrm>
            <a:off x="3337627" y="1571307"/>
            <a:ext cx="5550547" cy="126000"/>
          </a:xfrm>
          <a:prstGeom prst="rect">
            <a:avLst/>
          </a:prstGeom>
        </p:spPr>
      </p:pic>
      <p:sp>
        <p:nvSpPr>
          <p:cNvPr id="12" name="矩形 11"/>
          <p:cNvSpPr/>
          <p:nvPr/>
        </p:nvSpPr>
        <p:spPr>
          <a:xfrm>
            <a:off x="2431169" y="-1799479"/>
            <a:ext cx="1182674" cy="1273318"/>
          </a:xfrm>
          <a:prstGeom prst="rect">
            <a:avLst/>
          </a:prstGeom>
          <a:solidFill>
            <a:srgbClr val="90C9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Calibri" charset="0"/>
            </a:endParaRPr>
          </a:p>
        </p:txBody>
      </p:sp>
      <p:sp>
        <p:nvSpPr>
          <p:cNvPr id="13" name="矩形 12"/>
          <p:cNvSpPr/>
          <p:nvPr/>
        </p:nvSpPr>
        <p:spPr>
          <a:xfrm>
            <a:off x="3613843" y="-1799479"/>
            <a:ext cx="1182674" cy="1273318"/>
          </a:xfrm>
          <a:prstGeom prst="rect">
            <a:avLst/>
          </a:prstGeom>
          <a:solidFill>
            <a:srgbClr val="F3C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Calibri" charset="0"/>
            </a:endParaRPr>
          </a:p>
        </p:txBody>
      </p:sp>
      <p:sp>
        <p:nvSpPr>
          <p:cNvPr id="18" name="文本框 17"/>
          <p:cNvSpPr txBox="1"/>
          <p:nvPr/>
        </p:nvSpPr>
        <p:spPr>
          <a:xfrm>
            <a:off x="2187282" y="438021"/>
            <a:ext cx="7745730" cy="829945"/>
          </a:xfrm>
          <a:prstGeom prst="rect">
            <a:avLst/>
          </a:prstGeom>
          <a:noFill/>
        </p:spPr>
        <p:txBody>
          <a:bodyPr wrap="none" rtlCol="0">
            <a:spAutoFit/>
          </a:bodyPr>
          <a:lstStyle/>
          <a:p>
            <a:pPr algn="ctr"/>
            <a:r>
              <a:rPr lang="en-US" altLang="zh-CN" sz="4800" b="1" dirty="0">
                <a:solidFill>
                  <a:srgbClr val="030000"/>
                </a:solidFill>
                <a:latin typeface="Calibri" charset="0"/>
                <a:ea typeface="Calibri" charset="0"/>
                <a:cs typeface="Calibri" charset="0"/>
              </a:rPr>
              <a:t>Question Generation Flow</a:t>
            </a:r>
            <a:endParaRPr lang="en-US" altLang="zh-CN" sz="4800" b="1" dirty="0">
              <a:solidFill>
                <a:srgbClr val="030000"/>
              </a:solidFill>
              <a:latin typeface="Calibri" charset="0"/>
              <a:ea typeface="Calibri" charset="0"/>
              <a:cs typeface="Calibri" charset="0"/>
            </a:endParaRPr>
          </a:p>
        </p:txBody>
      </p:sp>
      <p:pic>
        <p:nvPicPr>
          <p:cNvPr id="2" name="Picture 1" descr="BITS_Pilani-Logo.svg"/>
          <p:cNvPicPr>
            <a:picLocks noChangeAspect="1"/>
          </p:cNvPicPr>
          <p:nvPr/>
        </p:nvPicPr>
        <p:blipFill>
          <a:blip r:embed="rId3"/>
          <a:stretch>
            <a:fillRect/>
          </a:stretch>
        </p:blipFill>
        <p:spPr>
          <a:xfrm>
            <a:off x="186055" y="120650"/>
            <a:ext cx="815975" cy="815975"/>
          </a:xfrm>
          <a:prstGeom prst="rect">
            <a:avLst/>
          </a:prstGeom>
        </p:spPr>
      </p:pic>
      <p:pic>
        <p:nvPicPr>
          <p:cNvPr id="3" name="Picture 2" descr="Q"/>
          <p:cNvPicPr>
            <a:picLocks noChangeAspect="1"/>
          </p:cNvPicPr>
          <p:nvPr/>
        </p:nvPicPr>
        <p:blipFill>
          <a:blip r:embed="rId4"/>
          <a:stretch>
            <a:fillRect/>
          </a:stretch>
        </p:blipFill>
        <p:spPr>
          <a:xfrm>
            <a:off x="2138045" y="2000250"/>
            <a:ext cx="7915275" cy="401002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p:cNvPicPr>
            <a:picLocks noChangeAspect="1"/>
          </p:cNvPicPr>
          <p:nvPr/>
        </p:nvPicPr>
        <p:blipFill rotWithShape="1">
          <a:blip r:embed="rId1"/>
          <a:srcRect r="43866" b="35615"/>
          <a:stretch>
            <a:fillRect/>
          </a:stretch>
        </p:blipFill>
        <p:spPr>
          <a:xfrm>
            <a:off x="413570" y="197524"/>
            <a:ext cx="2924382" cy="2107526"/>
          </a:xfrm>
          <a:prstGeom prst="rect">
            <a:avLst/>
          </a:prstGeom>
        </p:spPr>
      </p:pic>
      <p:pic>
        <p:nvPicPr>
          <p:cNvPr id="8" name="图片 7"/>
          <p:cNvPicPr>
            <a:picLocks noChangeAspect="1"/>
          </p:cNvPicPr>
          <p:nvPr/>
        </p:nvPicPr>
        <p:blipFill rotWithShape="1">
          <a:blip r:embed="rId1"/>
          <a:srcRect l="54783"/>
          <a:stretch>
            <a:fillRect/>
          </a:stretch>
        </p:blipFill>
        <p:spPr>
          <a:xfrm rot="5400000" flipH="1">
            <a:off x="9377519" y="-261480"/>
            <a:ext cx="2355628" cy="3273334"/>
          </a:xfrm>
          <a:prstGeom prst="rect">
            <a:avLst/>
          </a:prstGeom>
        </p:spPr>
      </p:pic>
      <p:pic>
        <p:nvPicPr>
          <p:cNvPr id="9" name="图片 8"/>
          <p:cNvPicPr>
            <a:picLocks noChangeAspect="1"/>
          </p:cNvPicPr>
          <p:nvPr/>
        </p:nvPicPr>
        <p:blipFill>
          <a:blip r:embed="rId2"/>
          <a:stretch>
            <a:fillRect/>
          </a:stretch>
        </p:blipFill>
        <p:spPr>
          <a:xfrm>
            <a:off x="3337627" y="1571307"/>
            <a:ext cx="5550547" cy="126000"/>
          </a:xfrm>
          <a:prstGeom prst="rect">
            <a:avLst/>
          </a:prstGeom>
        </p:spPr>
      </p:pic>
      <p:sp>
        <p:nvSpPr>
          <p:cNvPr id="12" name="矩形 11"/>
          <p:cNvSpPr/>
          <p:nvPr/>
        </p:nvSpPr>
        <p:spPr>
          <a:xfrm>
            <a:off x="2431169" y="-1799479"/>
            <a:ext cx="1182674" cy="1273318"/>
          </a:xfrm>
          <a:prstGeom prst="rect">
            <a:avLst/>
          </a:prstGeom>
          <a:solidFill>
            <a:srgbClr val="90C9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Calibri" charset="0"/>
            </a:endParaRPr>
          </a:p>
        </p:txBody>
      </p:sp>
      <p:sp>
        <p:nvSpPr>
          <p:cNvPr id="13" name="矩形 12"/>
          <p:cNvSpPr/>
          <p:nvPr/>
        </p:nvSpPr>
        <p:spPr>
          <a:xfrm>
            <a:off x="3613843" y="-1799479"/>
            <a:ext cx="1182674" cy="1273318"/>
          </a:xfrm>
          <a:prstGeom prst="rect">
            <a:avLst/>
          </a:prstGeom>
          <a:solidFill>
            <a:srgbClr val="F3C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Calibri" charset="0"/>
            </a:endParaRPr>
          </a:p>
        </p:txBody>
      </p:sp>
      <p:sp>
        <p:nvSpPr>
          <p:cNvPr id="18" name="文本框 17"/>
          <p:cNvSpPr txBox="1"/>
          <p:nvPr/>
        </p:nvSpPr>
        <p:spPr>
          <a:xfrm>
            <a:off x="2381275" y="438021"/>
            <a:ext cx="7315835" cy="829945"/>
          </a:xfrm>
          <a:prstGeom prst="rect">
            <a:avLst/>
          </a:prstGeom>
          <a:noFill/>
        </p:spPr>
        <p:txBody>
          <a:bodyPr wrap="none" rtlCol="0">
            <a:spAutoFit/>
          </a:bodyPr>
          <a:lstStyle/>
          <a:p>
            <a:pPr algn="ctr"/>
            <a:r>
              <a:rPr lang="en-US" altLang="zh-CN" sz="4800" b="1" dirty="0">
                <a:solidFill>
                  <a:srgbClr val="030000"/>
                </a:solidFill>
                <a:latin typeface="Calibri" charset="0"/>
                <a:ea typeface="Calibri" charset="0"/>
                <a:cs typeface="Calibri" charset="0"/>
              </a:rPr>
              <a:t>Answer Generation Flow</a:t>
            </a:r>
            <a:endParaRPr lang="en-US" altLang="zh-CN" sz="4800" b="1" dirty="0">
              <a:solidFill>
                <a:srgbClr val="030000"/>
              </a:solidFill>
              <a:latin typeface="Calibri" charset="0"/>
              <a:ea typeface="Calibri" charset="0"/>
              <a:cs typeface="Calibri" charset="0"/>
            </a:endParaRPr>
          </a:p>
        </p:txBody>
      </p:sp>
      <p:pic>
        <p:nvPicPr>
          <p:cNvPr id="2" name="Picture 1" descr="BITS_Pilani-Logo.svg"/>
          <p:cNvPicPr>
            <a:picLocks noChangeAspect="1"/>
          </p:cNvPicPr>
          <p:nvPr/>
        </p:nvPicPr>
        <p:blipFill>
          <a:blip r:embed="rId3"/>
          <a:stretch>
            <a:fillRect/>
          </a:stretch>
        </p:blipFill>
        <p:spPr>
          <a:xfrm>
            <a:off x="186055" y="120650"/>
            <a:ext cx="815975" cy="815975"/>
          </a:xfrm>
          <a:prstGeom prst="rect">
            <a:avLst/>
          </a:prstGeom>
        </p:spPr>
      </p:pic>
      <p:pic>
        <p:nvPicPr>
          <p:cNvPr id="30" name="Picture 30" descr="answer"/>
          <p:cNvPicPr>
            <a:picLocks noChangeAspect="1"/>
          </p:cNvPicPr>
          <p:nvPr/>
        </p:nvPicPr>
        <p:blipFill>
          <a:blip r:embed="rId4"/>
          <a:stretch>
            <a:fillRect/>
          </a:stretch>
        </p:blipFill>
        <p:spPr>
          <a:xfrm>
            <a:off x="1225550" y="1697355"/>
            <a:ext cx="9390380" cy="498348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p:cNvPicPr>
            <a:picLocks noChangeAspect="1"/>
          </p:cNvPicPr>
          <p:nvPr/>
        </p:nvPicPr>
        <p:blipFill rotWithShape="1">
          <a:blip r:embed="rId1"/>
          <a:srcRect r="43866" b="35615"/>
          <a:stretch>
            <a:fillRect/>
          </a:stretch>
        </p:blipFill>
        <p:spPr>
          <a:xfrm>
            <a:off x="413570" y="197524"/>
            <a:ext cx="2924382" cy="2107526"/>
          </a:xfrm>
          <a:prstGeom prst="rect">
            <a:avLst/>
          </a:prstGeom>
        </p:spPr>
      </p:pic>
      <p:pic>
        <p:nvPicPr>
          <p:cNvPr id="8" name="图片 7"/>
          <p:cNvPicPr>
            <a:picLocks noChangeAspect="1"/>
          </p:cNvPicPr>
          <p:nvPr/>
        </p:nvPicPr>
        <p:blipFill rotWithShape="1">
          <a:blip r:embed="rId1"/>
          <a:srcRect l="54783"/>
          <a:stretch>
            <a:fillRect/>
          </a:stretch>
        </p:blipFill>
        <p:spPr>
          <a:xfrm rot="5400000" flipH="1">
            <a:off x="9377519" y="-261480"/>
            <a:ext cx="2355628" cy="3273334"/>
          </a:xfrm>
          <a:prstGeom prst="rect">
            <a:avLst/>
          </a:prstGeom>
        </p:spPr>
      </p:pic>
      <p:pic>
        <p:nvPicPr>
          <p:cNvPr id="9" name="图片 8"/>
          <p:cNvPicPr>
            <a:picLocks noChangeAspect="1"/>
          </p:cNvPicPr>
          <p:nvPr/>
        </p:nvPicPr>
        <p:blipFill>
          <a:blip r:embed="rId2"/>
          <a:stretch>
            <a:fillRect/>
          </a:stretch>
        </p:blipFill>
        <p:spPr>
          <a:xfrm>
            <a:off x="3337627" y="1571307"/>
            <a:ext cx="5550547" cy="126000"/>
          </a:xfrm>
          <a:prstGeom prst="rect">
            <a:avLst/>
          </a:prstGeom>
        </p:spPr>
      </p:pic>
      <p:sp>
        <p:nvSpPr>
          <p:cNvPr id="12" name="矩形 11"/>
          <p:cNvSpPr/>
          <p:nvPr/>
        </p:nvSpPr>
        <p:spPr>
          <a:xfrm>
            <a:off x="2431169" y="-1799479"/>
            <a:ext cx="1182674" cy="1273318"/>
          </a:xfrm>
          <a:prstGeom prst="rect">
            <a:avLst/>
          </a:prstGeom>
          <a:solidFill>
            <a:srgbClr val="90C9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Calibri" charset="0"/>
            </a:endParaRPr>
          </a:p>
        </p:txBody>
      </p:sp>
      <p:sp>
        <p:nvSpPr>
          <p:cNvPr id="13" name="矩形 12"/>
          <p:cNvSpPr/>
          <p:nvPr/>
        </p:nvSpPr>
        <p:spPr>
          <a:xfrm>
            <a:off x="3613843" y="-1799479"/>
            <a:ext cx="1182674" cy="1273318"/>
          </a:xfrm>
          <a:prstGeom prst="rect">
            <a:avLst/>
          </a:prstGeom>
          <a:solidFill>
            <a:srgbClr val="F3C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Calibri" charset="0"/>
            </a:endParaRPr>
          </a:p>
        </p:txBody>
      </p:sp>
      <p:sp>
        <p:nvSpPr>
          <p:cNvPr id="18" name="文本框 17"/>
          <p:cNvSpPr txBox="1"/>
          <p:nvPr/>
        </p:nvSpPr>
        <p:spPr>
          <a:xfrm>
            <a:off x="2644482" y="438021"/>
            <a:ext cx="6831330" cy="829945"/>
          </a:xfrm>
          <a:prstGeom prst="rect">
            <a:avLst/>
          </a:prstGeom>
          <a:noFill/>
        </p:spPr>
        <p:txBody>
          <a:bodyPr wrap="none" rtlCol="0">
            <a:spAutoFit/>
          </a:bodyPr>
          <a:lstStyle/>
          <a:p>
            <a:pPr algn="ctr"/>
            <a:r>
              <a:rPr lang="en-US" altLang="zh-CN" sz="4800" b="1" dirty="0">
                <a:solidFill>
                  <a:srgbClr val="030000"/>
                </a:solidFill>
                <a:latin typeface="Calibri" charset="0"/>
                <a:ea typeface="Calibri" charset="0"/>
                <a:cs typeface="Calibri" charset="0"/>
              </a:rPr>
              <a:t>Score Generation Flow</a:t>
            </a:r>
            <a:endParaRPr lang="en-US" altLang="zh-CN" sz="4800" b="1" dirty="0">
              <a:solidFill>
                <a:srgbClr val="030000"/>
              </a:solidFill>
              <a:latin typeface="Calibri" charset="0"/>
              <a:ea typeface="Calibri" charset="0"/>
              <a:cs typeface="Calibri" charset="0"/>
            </a:endParaRPr>
          </a:p>
        </p:txBody>
      </p:sp>
      <p:pic>
        <p:nvPicPr>
          <p:cNvPr id="2" name="Picture 1" descr="BITS_Pilani-Logo.svg"/>
          <p:cNvPicPr>
            <a:picLocks noChangeAspect="1"/>
          </p:cNvPicPr>
          <p:nvPr/>
        </p:nvPicPr>
        <p:blipFill>
          <a:blip r:embed="rId3"/>
          <a:stretch>
            <a:fillRect/>
          </a:stretch>
        </p:blipFill>
        <p:spPr>
          <a:xfrm>
            <a:off x="186055" y="120650"/>
            <a:ext cx="815975" cy="815975"/>
          </a:xfrm>
          <a:prstGeom prst="rect">
            <a:avLst/>
          </a:prstGeom>
        </p:spPr>
      </p:pic>
      <p:cxnSp>
        <p:nvCxnSpPr>
          <p:cNvPr id="5" name="Straight Connector 4"/>
          <p:cNvCxnSpPr/>
          <p:nvPr/>
        </p:nvCxnSpPr>
        <p:spPr>
          <a:xfrm>
            <a:off x="631190" y="6038850"/>
            <a:ext cx="867410" cy="0"/>
          </a:xfrm>
          <a:prstGeom prst="line">
            <a:avLst/>
          </a:prstGeom>
        </p:spPr>
        <p:style>
          <a:lnRef idx="1">
            <a:schemeClr val="accent1"/>
          </a:lnRef>
          <a:fillRef idx="0">
            <a:schemeClr val="accent1"/>
          </a:fillRef>
          <a:effectRef idx="0">
            <a:schemeClr val="accent1"/>
          </a:effectRef>
          <a:fontRef idx="minor">
            <a:schemeClr val="tx1"/>
          </a:fontRef>
        </p:style>
      </p:cxnSp>
      <p:pic>
        <p:nvPicPr>
          <p:cNvPr id="38" name="Picture 3" descr="s"/>
          <p:cNvPicPr>
            <a:picLocks noChangeAspect="1"/>
          </p:cNvPicPr>
          <p:nvPr/>
        </p:nvPicPr>
        <p:blipFill>
          <a:blip r:embed="rId4"/>
          <a:stretch>
            <a:fillRect/>
          </a:stretch>
        </p:blipFill>
        <p:spPr>
          <a:xfrm>
            <a:off x="631190" y="2232660"/>
            <a:ext cx="11076940" cy="377317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p:cNvPicPr>
            <a:picLocks noChangeAspect="1"/>
          </p:cNvPicPr>
          <p:nvPr/>
        </p:nvPicPr>
        <p:blipFill rotWithShape="1">
          <a:blip r:embed="rId1"/>
          <a:srcRect r="43866" b="35615"/>
          <a:stretch>
            <a:fillRect/>
          </a:stretch>
        </p:blipFill>
        <p:spPr>
          <a:xfrm>
            <a:off x="413570" y="197524"/>
            <a:ext cx="2924382" cy="2107526"/>
          </a:xfrm>
          <a:prstGeom prst="rect">
            <a:avLst/>
          </a:prstGeom>
        </p:spPr>
      </p:pic>
      <p:pic>
        <p:nvPicPr>
          <p:cNvPr id="8" name="图片 7"/>
          <p:cNvPicPr>
            <a:picLocks noChangeAspect="1"/>
          </p:cNvPicPr>
          <p:nvPr/>
        </p:nvPicPr>
        <p:blipFill rotWithShape="1">
          <a:blip r:embed="rId1"/>
          <a:srcRect l="54783"/>
          <a:stretch>
            <a:fillRect/>
          </a:stretch>
        </p:blipFill>
        <p:spPr>
          <a:xfrm rot="5400000" flipH="1">
            <a:off x="9377519" y="-261480"/>
            <a:ext cx="2355628" cy="3273334"/>
          </a:xfrm>
          <a:prstGeom prst="rect">
            <a:avLst/>
          </a:prstGeom>
        </p:spPr>
      </p:pic>
      <p:pic>
        <p:nvPicPr>
          <p:cNvPr id="9" name="图片 8"/>
          <p:cNvPicPr>
            <a:picLocks noChangeAspect="1"/>
          </p:cNvPicPr>
          <p:nvPr/>
        </p:nvPicPr>
        <p:blipFill>
          <a:blip r:embed="rId2"/>
          <a:stretch>
            <a:fillRect/>
          </a:stretch>
        </p:blipFill>
        <p:spPr>
          <a:xfrm>
            <a:off x="254000" y="4859655"/>
            <a:ext cx="3696970" cy="83820"/>
          </a:xfrm>
          <a:prstGeom prst="rect">
            <a:avLst/>
          </a:prstGeom>
        </p:spPr>
      </p:pic>
      <p:sp>
        <p:nvSpPr>
          <p:cNvPr id="12" name="矩形 11"/>
          <p:cNvSpPr/>
          <p:nvPr/>
        </p:nvSpPr>
        <p:spPr>
          <a:xfrm>
            <a:off x="2431169" y="-1799479"/>
            <a:ext cx="1182674" cy="1273318"/>
          </a:xfrm>
          <a:prstGeom prst="rect">
            <a:avLst/>
          </a:prstGeom>
          <a:solidFill>
            <a:srgbClr val="90C9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Calibri" charset="0"/>
            </a:endParaRPr>
          </a:p>
        </p:txBody>
      </p:sp>
      <p:sp>
        <p:nvSpPr>
          <p:cNvPr id="13" name="矩形 12"/>
          <p:cNvSpPr/>
          <p:nvPr/>
        </p:nvSpPr>
        <p:spPr>
          <a:xfrm>
            <a:off x="3613843" y="-1799479"/>
            <a:ext cx="1182674" cy="1273318"/>
          </a:xfrm>
          <a:prstGeom prst="rect">
            <a:avLst/>
          </a:prstGeom>
          <a:solidFill>
            <a:srgbClr val="F3C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Calibri" charset="0"/>
            </a:endParaRPr>
          </a:p>
        </p:txBody>
      </p:sp>
      <p:sp>
        <p:nvSpPr>
          <p:cNvPr id="18" name="文本框 17"/>
          <p:cNvSpPr txBox="1"/>
          <p:nvPr/>
        </p:nvSpPr>
        <p:spPr>
          <a:xfrm>
            <a:off x="0" y="2552700"/>
            <a:ext cx="3950970" cy="2306955"/>
          </a:xfrm>
          <a:prstGeom prst="rect">
            <a:avLst/>
          </a:prstGeom>
          <a:noFill/>
        </p:spPr>
        <p:txBody>
          <a:bodyPr wrap="square" rtlCol="0">
            <a:spAutoFit/>
          </a:bodyPr>
          <a:lstStyle/>
          <a:p>
            <a:pPr algn="ctr"/>
            <a:r>
              <a:rPr lang="en-US" altLang="zh-CN" sz="4800" b="1" dirty="0">
                <a:solidFill>
                  <a:srgbClr val="030000"/>
                </a:solidFill>
                <a:latin typeface="Calibri" charset="0"/>
                <a:ea typeface="Calibri" charset="0"/>
                <a:cs typeface="Calibri" charset="0"/>
              </a:rPr>
              <a:t>Business process </a:t>
            </a:r>
            <a:endParaRPr lang="en-US" altLang="zh-CN" sz="4800" b="1" dirty="0">
              <a:solidFill>
                <a:srgbClr val="030000"/>
              </a:solidFill>
              <a:latin typeface="Calibri" charset="0"/>
              <a:ea typeface="Calibri" charset="0"/>
              <a:cs typeface="Calibri" charset="0"/>
            </a:endParaRPr>
          </a:p>
          <a:p>
            <a:pPr algn="ctr"/>
            <a:r>
              <a:rPr lang="en-US" altLang="zh-CN" sz="4800" b="1" dirty="0">
                <a:solidFill>
                  <a:srgbClr val="030000"/>
                </a:solidFill>
                <a:latin typeface="Calibri" charset="0"/>
                <a:ea typeface="Calibri" charset="0"/>
                <a:cs typeface="Calibri" charset="0"/>
              </a:rPr>
              <a:t>flow</a:t>
            </a:r>
            <a:endParaRPr lang="en-US" altLang="zh-CN" sz="4800" b="1" dirty="0">
              <a:solidFill>
                <a:srgbClr val="030000"/>
              </a:solidFill>
              <a:latin typeface="Calibri" charset="0"/>
              <a:ea typeface="Calibri" charset="0"/>
              <a:cs typeface="Calibri" charset="0"/>
            </a:endParaRPr>
          </a:p>
        </p:txBody>
      </p:sp>
      <p:pic>
        <p:nvPicPr>
          <p:cNvPr id="2" name="Picture 1" descr="BITS_Pilani-Logo.svg"/>
          <p:cNvPicPr>
            <a:picLocks noChangeAspect="1"/>
          </p:cNvPicPr>
          <p:nvPr/>
        </p:nvPicPr>
        <p:blipFill>
          <a:blip r:embed="rId3"/>
          <a:stretch>
            <a:fillRect/>
          </a:stretch>
        </p:blipFill>
        <p:spPr>
          <a:xfrm>
            <a:off x="186055" y="120650"/>
            <a:ext cx="815975" cy="815975"/>
          </a:xfrm>
          <a:prstGeom prst="rect">
            <a:avLst/>
          </a:prstGeom>
        </p:spPr>
      </p:pic>
      <p:cxnSp>
        <p:nvCxnSpPr>
          <p:cNvPr id="5" name="Straight Connector 4"/>
          <p:cNvCxnSpPr/>
          <p:nvPr/>
        </p:nvCxnSpPr>
        <p:spPr>
          <a:xfrm>
            <a:off x="631190" y="6038850"/>
            <a:ext cx="867410" cy="0"/>
          </a:xfrm>
          <a:prstGeom prst="line">
            <a:avLst/>
          </a:prstGeom>
        </p:spPr>
        <p:style>
          <a:lnRef idx="1">
            <a:schemeClr val="accent1"/>
          </a:lnRef>
          <a:fillRef idx="0">
            <a:schemeClr val="accent1"/>
          </a:fillRef>
          <a:effectRef idx="0">
            <a:schemeClr val="accent1"/>
          </a:effectRef>
          <a:fontRef idx="minor">
            <a:schemeClr val="tx1"/>
          </a:fontRef>
        </p:style>
      </p:cxnSp>
      <p:pic>
        <p:nvPicPr>
          <p:cNvPr id="51" name="Picture 51" descr="bpf1"/>
          <p:cNvPicPr>
            <a:picLocks noChangeAspect="1"/>
          </p:cNvPicPr>
          <p:nvPr/>
        </p:nvPicPr>
        <p:blipFill>
          <a:blip r:embed="rId4"/>
          <a:stretch>
            <a:fillRect/>
          </a:stretch>
        </p:blipFill>
        <p:spPr>
          <a:xfrm>
            <a:off x="4160520" y="372110"/>
            <a:ext cx="6797040" cy="611441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p:cNvPicPr>
            <a:picLocks noChangeAspect="1"/>
          </p:cNvPicPr>
          <p:nvPr/>
        </p:nvPicPr>
        <p:blipFill rotWithShape="1">
          <a:blip r:embed="rId1"/>
          <a:srcRect r="43866" b="35615"/>
          <a:stretch>
            <a:fillRect/>
          </a:stretch>
        </p:blipFill>
        <p:spPr>
          <a:xfrm>
            <a:off x="413570" y="197524"/>
            <a:ext cx="2924382" cy="2107526"/>
          </a:xfrm>
          <a:prstGeom prst="rect">
            <a:avLst/>
          </a:prstGeom>
        </p:spPr>
      </p:pic>
      <p:pic>
        <p:nvPicPr>
          <p:cNvPr id="8" name="图片 7"/>
          <p:cNvPicPr>
            <a:picLocks noChangeAspect="1"/>
          </p:cNvPicPr>
          <p:nvPr/>
        </p:nvPicPr>
        <p:blipFill rotWithShape="1">
          <a:blip r:embed="rId1"/>
          <a:srcRect l="54783"/>
          <a:stretch>
            <a:fillRect/>
          </a:stretch>
        </p:blipFill>
        <p:spPr>
          <a:xfrm rot="5400000" flipH="1">
            <a:off x="9377519" y="-261480"/>
            <a:ext cx="2355628" cy="3273334"/>
          </a:xfrm>
          <a:prstGeom prst="rect">
            <a:avLst/>
          </a:prstGeom>
        </p:spPr>
      </p:pic>
      <p:pic>
        <p:nvPicPr>
          <p:cNvPr id="9" name="图片 8"/>
          <p:cNvPicPr>
            <a:picLocks noChangeAspect="1"/>
          </p:cNvPicPr>
          <p:nvPr/>
        </p:nvPicPr>
        <p:blipFill>
          <a:blip r:embed="rId2"/>
          <a:stretch>
            <a:fillRect/>
          </a:stretch>
        </p:blipFill>
        <p:spPr>
          <a:xfrm>
            <a:off x="3337627" y="1571307"/>
            <a:ext cx="5550547" cy="126000"/>
          </a:xfrm>
          <a:prstGeom prst="rect">
            <a:avLst/>
          </a:prstGeom>
        </p:spPr>
      </p:pic>
      <p:sp>
        <p:nvSpPr>
          <p:cNvPr id="12" name="矩形 11"/>
          <p:cNvSpPr/>
          <p:nvPr/>
        </p:nvSpPr>
        <p:spPr>
          <a:xfrm>
            <a:off x="2431169" y="-1799479"/>
            <a:ext cx="1182674" cy="1273318"/>
          </a:xfrm>
          <a:prstGeom prst="rect">
            <a:avLst/>
          </a:prstGeom>
          <a:solidFill>
            <a:srgbClr val="90C9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Calibri" charset="0"/>
            </a:endParaRPr>
          </a:p>
        </p:txBody>
      </p:sp>
      <p:sp>
        <p:nvSpPr>
          <p:cNvPr id="13" name="矩形 12"/>
          <p:cNvSpPr/>
          <p:nvPr/>
        </p:nvSpPr>
        <p:spPr>
          <a:xfrm>
            <a:off x="3613843" y="-1799479"/>
            <a:ext cx="1182674" cy="1273318"/>
          </a:xfrm>
          <a:prstGeom prst="rect">
            <a:avLst/>
          </a:prstGeom>
          <a:solidFill>
            <a:srgbClr val="F3C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Calibri" charset="0"/>
            </a:endParaRPr>
          </a:p>
        </p:txBody>
      </p:sp>
      <p:sp>
        <p:nvSpPr>
          <p:cNvPr id="18" name="文本框 17"/>
          <p:cNvSpPr txBox="1"/>
          <p:nvPr/>
        </p:nvSpPr>
        <p:spPr>
          <a:xfrm>
            <a:off x="4450422" y="438021"/>
            <a:ext cx="3219450" cy="829945"/>
          </a:xfrm>
          <a:prstGeom prst="rect">
            <a:avLst/>
          </a:prstGeom>
          <a:noFill/>
        </p:spPr>
        <p:txBody>
          <a:bodyPr wrap="none" rtlCol="0">
            <a:spAutoFit/>
          </a:bodyPr>
          <a:lstStyle/>
          <a:p>
            <a:pPr algn="ctr"/>
            <a:r>
              <a:rPr lang="en-US" altLang="zh-CN" sz="4800" b="1" dirty="0">
                <a:solidFill>
                  <a:srgbClr val="030000"/>
                </a:solidFill>
                <a:latin typeface="Calibri" charset="0"/>
                <a:ea typeface="Calibri" charset="0"/>
                <a:cs typeface="Calibri" charset="0"/>
              </a:rPr>
              <a:t>Evaluation</a:t>
            </a:r>
            <a:endParaRPr lang="en-US" altLang="zh-CN" sz="4800" b="1" dirty="0">
              <a:solidFill>
                <a:srgbClr val="030000"/>
              </a:solidFill>
              <a:latin typeface="Calibri" charset="0"/>
              <a:ea typeface="Calibri" charset="0"/>
              <a:cs typeface="Calibri" charset="0"/>
            </a:endParaRPr>
          </a:p>
        </p:txBody>
      </p:sp>
      <p:pic>
        <p:nvPicPr>
          <p:cNvPr id="2" name="Picture 1" descr="BITS_Pilani-Logo.svg"/>
          <p:cNvPicPr>
            <a:picLocks noChangeAspect="1"/>
          </p:cNvPicPr>
          <p:nvPr/>
        </p:nvPicPr>
        <p:blipFill>
          <a:blip r:embed="rId3"/>
          <a:stretch>
            <a:fillRect/>
          </a:stretch>
        </p:blipFill>
        <p:spPr>
          <a:xfrm>
            <a:off x="186055" y="120650"/>
            <a:ext cx="815975" cy="815975"/>
          </a:xfrm>
          <a:prstGeom prst="rect">
            <a:avLst/>
          </a:prstGeom>
        </p:spPr>
      </p:pic>
      <p:cxnSp>
        <p:nvCxnSpPr>
          <p:cNvPr id="5" name="Straight Connector 4"/>
          <p:cNvCxnSpPr/>
          <p:nvPr/>
        </p:nvCxnSpPr>
        <p:spPr>
          <a:xfrm>
            <a:off x="631190" y="6038850"/>
            <a:ext cx="867410" cy="0"/>
          </a:xfrm>
          <a:prstGeom prst="line">
            <a:avLst/>
          </a:prstGeom>
        </p:spPr>
        <p:style>
          <a:lnRef idx="1">
            <a:schemeClr val="accent1"/>
          </a:lnRef>
          <a:fillRef idx="0">
            <a:schemeClr val="accent1"/>
          </a:fillRef>
          <a:effectRef idx="0">
            <a:schemeClr val="accent1"/>
          </a:effectRef>
          <a:fontRef idx="minor">
            <a:schemeClr val="tx1"/>
          </a:fontRef>
        </p:style>
      </p:cxnSp>
      <p:pic>
        <p:nvPicPr>
          <p:cNvPr id="45" name="Picture 7"/>
          <p:cNvPicPr>
            <a:picLocks noChangeAspect="1"/>
          </p:cNvPicPr>
          <p:nvPr/>
        </p:nvPicPr>
        <p:blipFill>
          <a:blip r:embed="rId4"/>
          <a:stretch>
            <a:fillRect/>
          </a:stretch>
        </p:blipFill>
        <p:spPr>
          <a:xfrm>
            <a:off x="465455" y="3034030"/>
            <a:ext cx="11189970" cy="1668145"/>
          </a:xfrm>
          <a:prstGeom prst="rect">
            <a:avLst/>
          </a:prstGeom>
          <a:noFill/>
          <a:ln>
            <a:noFill/>
          </a:ln>
        </p:spPr>
      </p:pic>
      <p:sp>
        <p:nvSpPr>
          <p:cNvPr id="4" name="Text Box 3"/>
          <p:cNvSpPr txBox="1"/>
          <p:nvPr/>
        </p:nvSpPr>
        <p:spPr>
          <a:xfrm>
            <a:off x="4163695" y="2000250"/>
            <a:ext cx="4128770" cy="521970"/>
          </a:xfrm>
          <a:prstGeom prst="rect">
            <a:avLst/>
          </a:prstGeom>
          <a:noFill/>
        </p:spPr>
        <p:txBody>
          <a:bodyPr wrap="square" rtlCol="0">
            <a:spAutoFit/>
          </a:bodyPr>
          <a:p>
            <a:pPr algn="l"/>
            <a:r>
              <a:rPr lang="en-US" altLang="zh-CN" sz="2800" b="1" dirty="0">
                <a:solidFill>
                  <a:srgbClr val="030000"/>
                </a:solidFill>
                <a:latin typeface="Calibri" charset="0"/>
                <a:ea typeface="Calibri" charset="0"/>
                <a:cs typeface="Calibri" charset="0"/>
                <a:sym typeface="+mn-ea"/>
              </a:rPr>
              <a:t>Question Answer Set</a:t>
            </a:r>
            <a:endParaRPr lang="en-US" altLang="zh-CN" sz="2800" b="1" dirty="0">
              <a:solidFill>
                <a:srgbClr val="030000"/>
              </a:solidFill>
              <a:latin typeface="Calibri" charset="0"/>
              <a:ea typeface="Calibri" charset="0"/>
              <a:cs typeface="Calibri" charset="0"/>
              <a:sym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p:cNvPicPr>
            <a:picLocks noChangeAspect="1"/>
          </p:cNvPicPr>
          <p:nvPr/>
        </p:nvPicPr>
        <p:blipFill rotWithShape="1">
          <a:blip r:embed="rId1"/>
          <a:srcRect r="43866" b="35615"/>
          <a:stretch>
            <a:fillRect/>
          </a:stretch>
        </p:blipFill>
        <p:spPr>
          <a:xfrm>
            <a:off x="413570" y="197524"/>
            <a:ext cx="2924382" cy="2107526"/>
          </a:xfrm>
          <a:prstGeom prst="rect">
            <a:avLst/>
          </a:prstGeom>
        </p:spPr>
      </p:pic>
      <p:pic>
        <p:nvPicPr>
          <p:cNvPr id="8" name="图片 7"/>
          <p:cNvPicPr>
            <a:picLocks noChangeAspect="1"/>
          </p:cNvPicPr>
          <p:nvPr/>
        </p:nvPicPr>
        <p:blipFill rotWithShape="1">
          <a:blip r:embed="rId1"/>
          <a:srcRect l="54783"/>
          <a:stretch>
            <a:fillRect/>
          </a:stretch>
        </p:blipFill>
        <p:spPr>
          <a:xfrm rot="5400000" flipH="1">
            <a:off x="9377519" y="-261480"/>
            <a:ext cx="2355628" cy="3273334"/>
          </a:xfrm>
          <a:prstGeom prst="rect">
            <a:avLst/>
          </a:prstGeom>
        </p:spPr>
      </p:pic>
      <p:pic>
        <p:nvPicPr>
          <p:cNvPr id="9" name="图片 8"/>
          <p:cNvPicPr>
            <a:picLocks noChangeAspect="1"/>
          </p:cNvPicPr>
          <p:nvPr/>
        </p:nvPicPr>
        <p:blipFill>
          <a:blip r:embed="rId2"/>
          <a:stretch>
            <a:fillRect/>
          </a:stretch>
        </p:blipFill>
        <p:spPr>
          <a:xfrm>
            <a:off x="3337627" y="1571307"/>
            <a:ext cx="5550547" cy="126000"/>
          </a:xfrm>
          <a:prstGeom prst="rect">
            <a:avLst/>
          </a:prstGeom>
        </p:spPr>
      </p:pic>
      <p:sp>
        <p:nvSpPr>
          <p:cNvPr id="12" name="矩形 11"/>
          <p:cNvSpPr/>
          <p:nvPr/>
        </p:nvSpPr>
        <p:spPr>
          <a:xfrm>
            <a:off x="2431169" y="-1799479"/>
            <a:ext cx="1182674" cy="1273318"/>
          </a:xfrm>
          <a:prstGeom prst="rect">
            <a:avLst/>
          </a:prstGeom>
          <a:solidFill>
            <a:srgbClr val="90C9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Calibri" charset="0"/>
            </a:endParaRPr>
          </a:p>
        </p:txBody>
      </p:sp>
      <p:sp>
        <p:nvSpPr>
          <p:cNvPr id="13" name="矩形 12"/>
          <p:cNvSpPr/>
          <p:nvPr/>
        </p:nvSpPr>
        <p:spPr>
          <a:xfrm>
            <a:off x="3613843" y="-1799479"/>
            <a:ext cx="1182674" cy="1273318"/>
          </a:xfrm>
          <a:prstGeom prst="rect">
            <a:avLst/>
          </a:prstGeom>
          <a:solidFill>
            <a:srgbClr val="F3C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Calibri" charset="0"/>
            </a:endParaRPr>
          </a:p>
        </p:txBody>
      </p:sp>
      <p:sp>
        <p:nvSpPr>
          <p:cNvPr id="18" name="文本框 17"/>
          <p:cNvSpPr txBox="1"/>
          <p:nvPr/>
        </p:nvSpPr>
        <p:spPr>
          <a:xfrm>
            <a:off x="4450422" y="438021"/>
            <a:ext cx="3219450" cy="829945"/>
          </a:xfrm>
          <a:prstGeom prst="rect">
            <a:avLst/>
          </a:prstGeom>
          <a:noFill/>
        </p:spPr>
        <p:txBody>
          <a:bodyPr wrap="none" rtlCol="0">
            <a:spAutoFit/>
          </a:bodyPr>
          <a:lstStyle/>
          <a:p>
            <a:pPr algn="ctr"/>
            <a:r>
              <a:rPr lang="en-US" altLang="zh-CN" sz="4800" b="1" dirty="0">
                <a:solidFill>
                  <a:srgbClr val="030000"/>
                </a:solidFill>
                <a:latin typeface="Calibri" charset="0"/>
                <a:ea typeface="Calibri" charset="0"/>
                <a:cs typeface="Calibri" charset="0"/>
              </a:rPr>
              <a:t>Evaluation</a:t>
            </a:r>
            <a:endParaRPr lang="en-US" altLang="zh-CN" sz="4800" b="1" dirty="0">
              <a:solidFill>
                <a:srgbClr val="030000"/>
              </a:solidFill>
              <a:latin typeface="Calibri" charset="0"/>
              <a:ea typeface="Calibri" charset="0"/>
              <a:cs typeface="Calibri" charset="0"/>
            </a:endParaRPr>
          </a:p>
        </p:txBody>
      </p:sp>
      <p:pic>
        <p:nvPicPr>
          <p:cNvPr id="2" name="Picture 1" descr="BITS_Pilani-Logo.svg"/>
          <p:cNvPicPr>
            <a:picLocks noChangeAspect="1"/>
          </p:cNvPicPr>
          <p:nvPr/>
        </p:nvPicPr>
        <p:blipFill>
          <a:blip r:embed="rId3"/>
          <a:stretch>
            <a:fillRect/>
          </a:stretch>
        </p:blipFill>
        <p:spPr>
          <a:xfrm>
            <a:off x="186055" y="120650"/>
            <a:ext cx="815975" cy="815975"/>
          </a:xfrm>
          <a:prstGeom prst="rect">
            <a:avLst/>
          </a:prstGeom>
        </p:spPr>
      </p:pic>
      <p:cxnSp>
        <p:nvCxnSpPr>
          <p:cNvPr id="5" name="Straight Connector 4"/>
          <p:cNvCxnSpPr/>
          <p:nvPr/>
        </p:nvCxnSpPr>
        <p:spPr>
          <a:xfrm>
            <a:off x="631190" y="6038850"/>
            <a:ext cx="86741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 Box 3"/>
          <p:cNvSpPr txBox="1"/>
          <p:nvPr/>
        </p:nvSpPr>
        <p:spPr>
          <a:xfrm>
            <a:off x="798195" y="2795905"/>
            <a:ext cx="1799590" cy="1383665"/>
          </a:xfrm>
          <a:prstGeom prst="rect">
            <a:avLst/>
          </a:prstGeom>
          <a:noFill/>
        </p:spPr>
        <p:txBody>
          <a:bodyPr wrap="square" rtlCol="0">
            <a:spAutoFit/>
          </a:bodyPr>
          <a:p>
            <a:pPr algn="ctr"/>
            <a:r>
              <a:rPr lang="en-US" altLang="zh-CN" sz="2800" b="1" dirty="0">
                <a:solidFill>
                  <a:srgbClr val="030000"/>
                </a:solidFill>
                <a:latin typeface="Calibri" charset="0"/>
                <a:ea typeface="Calibri" charset="0"/>
                <a:cs typeface="Calibri" charset="0"/>
                <a:sym typeface="+mn-ea"/>
              </a:rPr>
              <a:t>DataSet for training</a:t>
            </a:r>
            <a:endParaRPr lang="en-US" altLang="zh-CN" sz="2800" b="1" dirty="0">
              <a:solidFill>
                <a:srgbClr val="030000"/>
              </a:solidFill>
              <a:latin typeface="Calibri" charset="0"/>
              <a:ea typeface="Calibri" charset="0"/>
              <a:cs typeface="Calibri" charset="0"/>
              <a:sym typeface="+mn-ea"/>
            </a:endParaRPr>
          </a:p>
        </p:txBody>
      </p:sp>
      <p:pic>
        <p:nvPicPr>
          <p:cNvPr id="53" name="Picture 14"/>
          <p:cNvPicPr>
            <a:picLocks noChangeAspect="1"/>
          </p:cNvPicPr>
          <p:nvPr/>
        </p:nvPicPr>
        <p:blipFill>
          <a:blip r:embed="rId4"/>
          <a:stretch>
            <a:fillRect/>
          </a:stretch>
        </p:blipFill>
        <p:spPr>
          <a:xfrm>
            <a:off x="3337560" y="2000250"/>
            <a:ext cx="7757160" cy="444500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p:cNvPicPr>
            <a:picLocks noChangeAspect="1"/>
          </p:cNvPicPr>
          <p:nvPr/>
        </p:nvPicPr>
        <p:blipFill rotWithShape="1">
          <a:blip r:embed="rId1"/>
          <a:srcRect r="43866" b="35615"/>
          <a:stretch>
            <a:fillRect/>
          </a:stretch>
        </p:blipFill>
        <p:spPr>
          <a:xfrm>
            <a:off x="413570" y="197524"/>
            <a:ext cx="2924382" cy="2107526"/>
          </a:xfrm>
          <a:prstGeom prst="rect">
            <a:avLst/>
          </a:prstGeom>
        </p:spPr>
      </p:pic>
      <p:pic>
        <p:nvPicPr>
          <p:cNvPr id="8" name="图片 7"/>
          <p:cNvPicPr>
            <a:picLocks noChangeAspect="1"/>
          </p:cNvPicPr>
          <p:nvPr/>
        </p:nvPicPr>
        <p:blipFill rotWithShape="1">
          <a:blip r:embed="rId1"/>
          <a:srcRect l="54783"/>
          <a:stretch>
            <a:fillRect/>
          </a:stretch>
        </p:blipFill>
        <p:spPr>
          <a:xfrm rot="5400000" flipH="1">
            <a:off x="9377519" y="-261480"/>
            <a:ext cx="2355628" cy="3273334"/>
          </a:xfrm>
          <a:prstGeom prst="rect">
            <a:avLst/>
          </a:prstGeom>
        </p:spPr>
      </p:pic>
      <p:pic>
        <p:nvPicPr>
          <p:cNvPr id="9" name="图片 8"/>
          <p:cNvPicPr>
            <a:picLocks noChangeAspect="1"/>
          </p:cNvPicPr>
          <p:nvPr/>
        </p:nvPicPr>
        <p:blipFill>
          <a:blip r:embed="rId2"/>
          <a:stretch>
            <a:fillRect/>
          </a:stretch>
        </p:blipFill>
        <p:spPr>
          <a:xfrm>
            <a:off x="3337627" y="1571307"/>
            <a:ext cx="5550547" cy="126000"/>
          </a:xfrm>
          <a:prstGeom prst="rect">
            <a:avLst/>
          </a:prstGeom>
        </p:spPr>
      </p:pic>
      <p:sp>
        <p:nvSpPr>
          <p:cNvPr id="12" name="矩形 11"/>
          <p:cNvSpPr/>
          <p:nvPr/>
        </p:nvSpPr>
        <p:spPr>
          <a:xfrm>
            <a:off x="2431169" y="-1799479"/>
            <a:ext cx="1182674" cy="1273318"/>
          </a:xfrm>
          <a:prstGeom prst="rect">
            <a:avLst/>
          </a:prstGeom>
          <a:solidFill>
            <a:srgbClr val="90C9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Calibri" charset="0"/>
            </a:endParaRPr>
          </a:p>
        </p:txBody>
      </p:sp>
      <p:sp>
        <p:nvSpPr>
          <p:cNvPr id="13" name="矩形 12"/>
          <p:cNvSpPr/>
          <p:nvPr/>
        </p:nvSpPr>
        <p:spPr>
          <a:xfrm>
            <a:off x="3613843" y="-1799479"/>
            <a:ext cx="1182674" cy="1273318"/>
          </a:xfrm>
          <a:prstGeom prst="rect">
            <a:avLst/>
          </a:prstGeom>
          <a:solidFill>
            <a:srgbClr val="F3C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Calibri" charset="0"/>
            </a:endParaRPr>
          </a:p>
        </p:txBody>
      </p:sp>
      <p:sp>
        <p:nvSpPr>
          <p:cNvPr id="18" name="文本框 17"/>
          <p:cNvSpPr txBox="1"/>
          <p:nvPr/>
        </p:nvSpPr>
        <p:spPr>
          <a:xfrm>
            <a:off x="4450422" y="438021"/>
            <a:ext cx="3219450" cy="829945"/>
          </a:xfrm>
          <a:prstGeom prst="rect">
            <a:avLst/>
          </a:prstGeom>
          <a:noFill/>
        </p:spPr>
        <p:txBody>
          <a:bodyPr wrap="none" rtlCol="0">
            <a:spAutoFit/>
          </a:bodyPr>
          <a:lstStyle/>
          <a:p>
            <a:pPr algn="ctr"/>
            <a:r>
              <a:rPr lang="en-US" altLang="zh-CN" sz="4800" b="1" dirty="0">
                <a:solidFill>
                  <a:srgbClr val="030000"/>
                </a:solidFill>
                <a:latin typeface="Calibri" charset="0"/>
                <a:ea typeface="Calibri" charset="0"/>
                <a:cs typeface="Calibri" charset="0"/>
              </a:rPr>
              <a:t>Evaluation</a:t>
            </a:r>
            <a:endParaRPr lang="en-US" altLang="zh-CN" sz="4800" b="1" dirty="0">
              <a:solidFill>
                <a:srgbClr val="030000"/>
              </a:solidFill>
              <a:latin typeface="Calibri" charset="0"/>
              <a:ea typeface="Calibri" charset="0"/>
              <a:cs typeface="Calibri" charset="0"/>
            </a:endParaRPr>
          </a:p>
        </p:txBody>
      </p:sp>
      <p:pic>
        <p:nvPicPr>
          <p:cNvPr id="2" name="Picture 1" descr="BITS_Pilani-Logo.svg"/>
          <p:cNvPicPr>
            <a:picLocks noChangeAspect="1"/>
          </p:cNvPicPr>
          <p:nvPr/>
        </p:nvPicPr>
        <p:blipFill>
          <a:blip r:embed="rId3"/>
          <a:stretch>
            <a:fillRect/>
          </a:stretch>
        </p:blipFill>
        <p:spPr>
          <a:xfrm>
            <a:off x="186055" y="120650"/>
            <a:ext cx="815975" cy="815975"/>
          </a:xfrm>
          <a:prstGeom prst="rect">
            <a:avLst/>
          </a:prstGeom>
        </p:spPr>
      </p:pic>
      <p:cxnSp>
        <p:nvCxnSpPr>
          <p:cNvPr id="5" name="Straight Connector 4"/>
          <p:cNvCxnSpPr/>
          <p:nvPr/>
        </p:nvCxnSpPr>
        <p:spPr>
          <a:xfrm>
            <a:off x="631190" y="6038850"/>
            <a:ext cx="86741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 Box 3"/>
          <p:cNvSpPr txBox="1"/>
          <p:nvPr/>
        </p:nvSpPr>
        <p:spPr>
          <a:xfrm>
            <a:off x="798195" y="2795905"/>
            <a:ext cx="1799590" cy="953135"/>
          </a:xfrm>
          <a:prstGeom prst="rect">
            <a:avLst/>
          </a:prstGeom>
          <a:noFill/>
        </p:spPr>
        <p:txBody>
          <a:bodyPr wrap="square" rtlCol="0">
            <a:spAutoFit/>
          </a:bodyPr>
          <a:p>
            <a:pPr algn="ctr"/>
            <a:r>
              <a:rPr lang="en-US" altLang="zh-CN" sz="2800" b="1" dirty="0">
                <a:solidFill>
                  <a:srgbClr val="030000"/>
                </a:solidFill>
                <a:latin typeface="Calibri" charset="0"/>
                <a:ea typeface="Calibri" charset="0"/>
                <a:cs typeface="Calibri" charset="0"/>
                <a:sym typeface="+mn-ea"/>
              </a:rPr>
              <a:t>WANDB</a:t>
            </a:r>
            <a:endParaRPr lang="en-US" altLang="zh-CN" sz="2800" b="1" dirty="0">
              <a:solidFill>
                <a:srgbClr val="030000"/>
              </a:solidFill>
              <a:latin typeface="Calibri" charset="0"/>
              <a:ea typeface="Calibri" charset="0"/>
              <a:cs typeface="Calibri" charset="0"/>
              <a:sym typeface="+mn-ea"/>
            </a:endParaRPr>
          </a:p>
          <a:p>
            <a:pPr algn="ctr"/>
            <a:r>
              <a:rPr lang="en-US" altLang="zh-CN" sz="2800" b="1" dirty="0">
                <a:solidFill>
                  <a:srgbClr val="030000"/>
                </a:solidFill>
                <a:latin typeface="Calibri" charset="0"/>
                <a:ea typeface="Calibri" charset="0"/>
                <a:cs typeface="Calibri" charset="0"/>
                <a:sym typeface="+mn-ea"/>
              </a:rPr>
              <a:t>metrics</a:t>
            </a:r>
            <a:endParaRPr lang="en-US" altLang="zh-CN" sz="2800" b="1" dirty="0">
              <a:solidFill>
                <a:srgbClr val="030000"/>
              </a:solidFill>
              <a:latin typeface="Calibri" charset="0"/>
              <a:ea typeface="Calibri" charset="0"/>
              <a:cs typeface="Calibri" charset="0"/>
              <a:sym typeface="+mn-ea"/>
            </a:endParaRPr>
          </a:p>
        </p:txBody>
      </p:sp>
      <p:pic>
        <p:nvPicPr>
          <p:cNvPr id="44" name="Picture 6"/>
          <p:cNvPicPr>
            <a:picLocks noChangeAspect="1"/>
          </p:cNvPicPr>
          <p:nvPr/>
        </p:nvPicPr>
        <p:blipFill>
          <a:blip r:embed="rId4"/>
          <a:stretch>
            <a:fillRect/>
          </a:stretch>
        </p:blipFill>
        <p:spPr>
          <a:xfrm>
            <a:off x="3292475" y="1878965"/>
            <a:ext cx="7726045" cy="4272280"/>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p:cNvPicPr>
            <a:picLocks noChangeAspect="1"/>
          </p:cNvPicPr>
          <p:nvPr/>
        </p:nvPicPr>
        <p:blipFill rotWithShape="1">
          <a:blip r:embed="rId1"/>
          <a:srcRect r="43866" b="35615"/>
          <a:stretch>
            <a:fillRect/>
          </a:stretch>
        </p:blipFill>
        <p:spPr>
          <a:xfrm>
            <a:off x="413570" y="197524"/>
            <a:ext cx="2924382" cy="2107526"/>
          </a:xfrm>
          <a:prstGeom prst="rect">
            <a:avLst/>
          </a:prstGeom>
        </p:spPr>
      </p:pic>
      <p:pic>
        <p:nvPicPr>
          <p:cNvPr id="8" name="图片 7"/>
          <p:cNvPicPr>
            <a:picLocks noChangeAspect="1"/>
          </p:cNvPicPr>
          <p:nvPr/>
        </p:nvPicPr>
        <p:blipFill rotWithShape="1">
          <a:blip r:embed="rId1"/>
          <a:srcRect l="54783"/>
          <a:stretch>
            <a:fillRect/>
          </a:stretch>
        </p:blipFill>
        <p:spPr>
          <a:xfrm rot="5400000" flipH="1">
            <a:off x="9377519" y="-261480"/>
            <a:ext cx="2355628" cy="3273334"/>
          </a:xfrm>
          <a:prstGeom prst="rect">
            <a:avLst/>
          </a:prstGeom>
        </p:spPr>
      </p:pic>
      <p:pic>
        <p:nvPicPr>
          <p:cNvPr id="9" name="图片 8"/>
          <p:cNvPicPr>
            <a:picLocks noChangeAspect="1"/>
          </p:cNvPicPr>
          <p:nvPr/>
        </p:nvPicPr>
        <p:blipFill>
          <a:blip r:embed="rId2"/>
          <a:stretch>
            <a:fillRect/>
          </a:stretch>
        </p:blipFill>
        <p:spPr>
          <a:xfrm>
            <a:off x="3337627" y="1571307"/>
            <a:ext cx="5550547" cy="126000"/>
          </a:xfrm>
          <a:prstGeom prst="rect">
            <a:avLst/>
          </a:prstGeom>
        </p:spPr>
      </p:pic>
      <p:sp>
        <p:nvSpPr>
          <p:cNvPr id="12" name="矩形 11"/>
          <p:cNvSpPr/>
          <p:nvPr/>
        </p:nvSpPr>
        <p:spPr>
          <a:xfrm>
            <a:off x="2431169" y="-1799479"/>
            <a:ext cx="1182674" cy="1273318"/>
          </a:xfrm>
          <a:prstGeom prst="rect">
            <a:avLst/>
          </a:prstGeom>
          <a:solidFill>
            <a:srgbClr val="90C9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Calibri" charset="0"/>
            </a:endParaRPr>
          </a:p>
        </p:txBody>
      </p:sp>
      <p:sp>
        <p:nvSpPr>
          <p:cNvPr id="13" name="矩形 12"/>
          <p:cNvSpPr/>
          <p:nvPr/>
        </p:nvSpPr>
        <p:spPr>
          <a:xfrm>
            <a:off x="3613843" y="-1799479"/>
            <a:ext cx="1182674" cy="1273318"/>
          </a:xfrm>
          <a:prstGeom prst="rect">
            <a:avLst/>
          </a:prstGeom>
          <a:solidFill>
            <a:srgbClr val="F3C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Calibri" charset="0"/>
            </a:endParaRPr>
          </a:p>
        </p:txBody>
      </p:sp>
      <p:sp>
        <p:nvSpPr>
          <p:cNvPr id="18" name="文本框 17"/>
          <p:cNvSpPr txBox="1"/>
          <p:nvPr/>
        </p:nvSpPr>
        <p:spPr>
          <a:xfrm>
            <a:off x="4969217" y="438021"/>
            <a:ext cx="2181860" cy="829945"/>
          </a:xfrm>
          <a:prstGeom prst="rect">
            <a:avLst/>
          </a:prstGeom>
          <a:noFill/>
        </p:spPr>
        <p:txBody>
          <a:bodyPr wrap="none" rtlCol="0">
            <a:spAutoFit/>
          </a:bodyPr>
          <a:lstStyle/>
          <a:p>
            <a:pPr algn="ctr"/>
            <a:r>
              <a:rPr lang="en-US" altLang="zh-CN" sz="4800" b="1" dirty="0">
                <a:solidFill>
                  <a:srgbClr val="030000"/>
                </a:solidFill>
                <a:latin typeface="Calibri" charset="0"/>
                <a:ea typeface="Calibri" charset="0"/>
                <a:cs typeface="Calibri" charset="0"/>
              </a:rPr>
              <a:t>Output</a:t>
            </a:r>
            <a:endParaRPr lang="en-US" altLang="zh-CN" sz="4800" b="1" dirty="0">
              <a:solidFill>
                <a:srgbClr val="030000"/>
              </a:solidFill>
              <a:latin typeface="Calibri" charset="0"/>
              <a:ea typeface="Calibri" charset="0"/>
              <a:cs typeface="Calibri" charset="0"/>
            </a:endParaRPr>
          </a:p>
        </p:txBody>
      </p:sp>
      <p:pic>
        <p:nvPicPr>
          <p:cNvPr id="2" name="Picture 1" descr="BITS_Pilani-Logo.svg"/>
          <p:cNvPicPr>
            <a:picLocks noChangeAspect="1"/>
          </p:cNvPicPr>
          <p:nvPr/>
        </p:nvPicPr>
        <p:blipFill>
          <a:blip r:embed="rId3"/>
          <a:stretch>
            <a:fillRect/>
          </a:stretch>
        </p:blipFill>
        <p:spPr>
          <a:xfrm>
            <a:off x="186055" y="120650"/>
            <a:ext cx="815975" cy="815975"/>
          </a:xfrm>
          <a:prstGeom prst="rect">
            <a:avLst/>
          </a:prstGeom>
        </p:spPr>
      </p:pic>
      <p:cxnSp>
        <p:nvCxnSpPr>
          <p:cNvPr id="5" name="Straight Connector 4"/>
          <p:cNvCxnSpPr/>
          <p:nvPr/>
        </p:nvCxnSpPr>
        <p:spPr>
          <a:xfrm>
            <a:off x="631190" y="6038850"/>
            <a:ext cx="867410" cy="0"/>
          </a:xfrm>
          <a:prstGeom prst="line">
            <a:avLst/>
          </a:prstGeom>
        </p:spPr>
        <p:style>
          <a:lnRef idx="1">
            <a:schemeClr val="accent1"/>
          </a:lnRef>
          <a:fillRef idx="0">
            <a:schemeClr val="accent1"/>
          </a:fillRef>
          <a:effectRef idx="0">
            <a:schemeClr val="accent1"/>
          </a:effectRef>
          <a:fontRef idx="minor">
            <a:schemeClr val="tx1"/>
          </a:fontRef>
        </p:style>
      </p:cxnSp>
      <p:pic>
        <p:nvPicPr>
          <p:cNvPr id="49" name="Picture 11"/>
          <p:cNvPicPr>
            <a:picLocks noChangeAspect="1"/>
          </p:cNvPicPr>
          <p:nvPr/>
        </p:nvPicPr>
        <p:blipFill>
          <a:blip r:embed="rId4"/>
          <a:stretch>
            <a:fillRect/>
          </a:stretch>
        </p:blipFill>
        <p:spPr>
          <a:xfrm>
            <a:off x="1914525" y="1965325"/>
            <a:ext cx="8362315" cy="4101465"/>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p:cNvPicPr>
            <a:picLocks noChangeAspect="1"/>
          </p:cNvPicPr>
          <p:nvPr/>
        </p:nvPicPr>
        <p:blipFill rotWithShape="1">
          <a:blip r:embed="rId1"/>
          <a:srcRect r="43866" b="35615"/>
          <a:stretch>
            <a:fillRect/>
          </a:stretch>
        </p:blipFill>
        <p:spPr>
          <a:xfrm>
            <a:off x="413570" y="197524"/>
            <a:ext cx="2924382" cy="2107526"/>
          </a:xfrm>
          <a:prstGeom prst="rect">
            <a:avLst/>
          </a:prstGeom>
        </p:spPr>
      </p:pic>
      <p:pic>
        <p:nvPicPr>
          <p:cNvPr id="8" name="图片 7"/>
          <p:cNvPicPr>
            <a:picLocks noChangeAspect="1"/>
          </p:cNvPicPr>
          <p:nvPr/>
        </p:nvPicPr>
        <p:blipFill rotWithShape="1">
          <a:blip r:embed="rId1"/>
          <a:srcRect l="54783"/>
          <a:stretch>
            <a:fillRect/>
          </a:stretch>
        </p:blipFill>
        <p:spPr>
          <a:xfrm rot="5400000" flipH="1">
            <a:off x="9377519" y="-261480"/>
            <a:ext cx="2355628" cy="3273334"/>
          </a:xfrm>
          <a:prstGeom prst="rect">
            <a:avLst/>
          </a:prstGeom>
        </p:spPr>
      </p:pic>
      <p:pic>
        <p:nvPicPr>
          <p:cNvPr id="9" name="图片 8"/>
          <p:cNvPicPr>
            <a:picLocks noChangeAspect="1"/>
          </p:cNvPicPr>
          <p:nvPr/>
        </p:nvPicPr>
        <p:blipFill>
          <a:blip r:embed="rId2"/>
          <a:stretch>
            <a:fillRect/>
          </a:stretch>
        </p:blipFill>
        <p:spPr>
          <a:xfrm>
            <a:off x="3337627" y="1571307"/>
            <a:ext cx="5550547" cy="126000"/>
          </a:xfrm>
          <a:prstGeom prst="rect">
            <a:avLst/>
          </a:prstGeom>
        </p:spPr>
      </p:pic>
      <p:sp>
        <p:nvSpPr>
          <p:cNvPr id="12" name="矩形 11"/>
          <p:cNvSpPr/>
          <p:nvPr/>
        </p:nvSpPr>
        <p:spPr>
          <a:xfrm>
            <a:off x="2431169" y="-1799479"/>
            <a:ext cx="1182674" cy="1273318"/>
          </a:xfrm>
          <a:prstGeom prst="rect">
            <a:avLst/>
          </a:prstGeom>
          <a:solidFill>
            <a:srgbClr val="90C9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Calibri" charset="0"/>
            </a:endParaRPr>
          </a:p>
        </p:txBody>
      </p:sp>
      <p:sp>
        <p:nvSpPr>
          <p:cNvPr id="13" name="矩形 12"/>
          <p:cNvSpPr/>
          <p:nvPr/>
        </p:nvSpPr>
        <p:spPr>
          <a:xfrm>
            <a:off x="3613843" y="-1799479"/>
            <a:ext cx="1182674" cy="1273318"/>
          </a:xfrm>
          <a:prstGeom prst="rect">
            <a:avLst/>
          </a:prstGeom>
          <a:solidFill>
            <a:srgbClr val="F3C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Calibri" charset="0"/>
            </a:endParaRPr>
          </a:p>
        </p:txBody>
      </p:sp>
      <p:sp>
        <p:nvSpPr>
          <p:cNvPr id="18" name="文本框 17"/>
          <p:cNvSpPr txBox="1"/>
          <p:nvPr/>
        </p:nvSpPr>
        <p:spPr>
          <a:xfrm>
            <a:off x="4969217" y="438021"/>
            <a:ext cx="2181860" cy="829945"/>
          </a:xfrm>
          <a:prstGeom prst="rect">
            <a:avLst/>
          </a:prstGeom>
          <a:noFill/>
        </p:spPr>
        <p:txBody>
          <a:bodyPr wrap="none" rtlCol="0">
            <a:spAutoFit/>
          </a:bodyPr>
          <a:lstStyle/>
          <a:p>
            <a:pPr algn="ctr"/>
            <a:r>
              <a:rPr lang="en-US" altLang="zh-CN" sz="4800" b="1" dirty="0">
                <a:solidFill>
                  <a:srgbClr val="030000"/>
                </a:solidFill>
                <a:latin typeface="Calibri" charset="0"/>
                <a:ea typeface="Calibri" charset="0"/>
                <a:cs typeface="Calibri" charset="0"/>
              </a:rPr>
              <a:t>Output</a:t>
            </a:r>
            <a:endParaRPr lang="en-US" altLang="zh-CN" sz="4800" b="1" dirty="0">
              <a:solidFill>
                <a:srgbClr val="030000"/>
              </a:solidFill>
              <a:latin typeface="Calibri" charset="0"/>
              <a:ea typeface="Calibri" charset="0"/>
              <a:cs typeface="Calibri" charset="0"/>
            </a:endParaRPr>
          </a:p>
        </p:txBody>
      </p:sp>
      <p:pic>
        <p:nvPicPr>
          <p:cNvPr id="2" name="Picture 1" descr="BITS_Pilani-Logo.svg"/>
          <p:cNvPicPr>
            <a:picLocks noChangeAspect="1"/>
          </p:cNvPicPr>
          <p:nvPr/>
        </p:nvPicPr>
        <p:blipFill>
          <a:blip r:embed="rId3"/>
          <a:stretch>
            <a:fillRect/>
          </a:stretch>
        </p:blipFill>
        <p:spPr>
          <a:xfrm>
            <a:off x="186055" y="120650"/>
            <a:ext cx="815975" cy="815975"/>
          </a:xfrm>
          <a:prstGeom prst="rect">
            <a:avLst/>
          </a:prstGeom>
        </p:spPr>
      </p:pic>
      <p:cxnSp>
        <p:nvCxnSpPr>
          <p:cNvPr id="5" name="Straight Connector 4"/>
          <p:cNvCxnSpPr/>
          <p:nvPr/>
        </p:nvCxnSpPr>
        <p:spPr>
          <a:xfrm>
            <a:off x="631190" y="6038850"/>
            <a:ext cx="867410" cy="0"/>
          </a:xfrm>
          <a:prstGeom prst="line">
            <a:avLst/>
          </a:prstGeom>
        </p:spPr>
        <p:style>
          <a:lnRef idx="1">
            <a:schemeClr val="accent1"/>
          </a:lnRef>
          <a:fillRef idx="0">
            <a:schemeClr val="accent1"/>
          </a:fillRef>
          <a:effectRef idx="0">
            <a:schemeClr val="accent1"/>
          </a:effectRef>
          <a:fontRef idx="minor">
            <a:schemeClr val="tx1"/>
          </a:fontRef>
        </p:style>
      </p:cxnSp>
      <p:pic>
        <p:nvPicPr>
          <p:cNvPr id="50" name="Picture 12"/>
          <p:cNvPicPr>
            <a:picLocks noChangeAspect="1"/>
          </p:cNvPicPr>
          <p:nvPr/>
        </p:nvPicPr>
        <p:blipFill>
          <a:blip r:embed="rId4"/>
          <a:stretch>
            <a:fillRect/>
          </a:stretch>
        </p:blipFill>
        <p:spPr>
          <a:xfrm>
            <a:off x="2025650" y="2000250"/>
            <a:ext cx="8174355" cy="4288155"/>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ITS_Pilani-Logo.svg"/>
          <p:cNvPicPr>
            <a:picLocks noChangeAspect="1"/>
          </p:cNvPicPr>
          <p:nvPr/>
        </p:nvPicPr>
        <p:blipFill>
          <a:blip r:embed="rId1"/>
          <a:stretch>
            <a:fillRect/>
          </a:stretch>
        </p:blipFill>
        <p:spPr>
          <a:xfrm>
            <a:off x="186055" y="120650"/>
            <a:ext cx="815975" cy="815975"/>
          </a:xfrm>
          <a:prstGeom prst="rect">
            <a:avLst/>
          </a:prstGeom>
        </p:spPr>
      </p:pic>
      <p:sp>
        <p:nvSpPr>
          <p:cNvPr id="3" name="Text Box 2"/>
          <p:cNvSpPr txBox="1"/>
          <p:nvPr/>
        </p:nvSpPr>
        <p:spPr>
          <a:xfrm>
            <a:off x="1002030" y="2204720"/>
            <a:ext cx="10076815" cy="2861310"/>
          </a:xfrm>
          <a:prstGeom prst="rect">
            <a:avLst/>
          </a:prstGeom>
          <a:noFill/>
        </p:spPr>
        <p:txBody>
          <a:bodyPr wrap="square" rtlCol="0">
            <a:spAutoFit/>
          </a:bodyPr>
          <a:p>
            <a:pPr algn="l"/>
            <a:r>
              <a:rPr lang="en-US" sz="2000">
                <a:latin typeface="Arial Rounded MT Bold" panose="020F0704030504030204" charset="0"/>
                <a:cs typeface="Arial Rounded MT Bold" panose="020F0704030504030204" charset="0"/>
              </a:rPr>
              <a:t>Challenges in Legal Education: </a:t>
            </a:r>
            <a:endParaRPr lang="en-US" sz="2000">
              <a:latin typeface="Arial Rounded MT Bold" panose="020F0704030504030204" charset="0"/>
              <a:cs typeface="Arial Rounded MT Bold" panose="020F0704030504030204" charset="0"/>
            </a:endParaRPr>
          </a:p>
          <a:p>
            <a:pPr algn="l"/>
            <a:r>
              <a:rPr lang="en-US" sz="2000">
                <a:latin typeface="Arial Rounded MT Bold" panose="020F0704030504030204" charset="0"/>
                <a:cs typeface="Arial Rounded MT Bold" panose="020F0704030504030204" charset="0"/>
              </a:rPr>
              <a:t>Assessing comprehensive understanding and communication skills of law students.</a:t>
            </a:r>
            <a:endParaRPr lang="en-US" sz="2000">
              <a:latin typeface="Arial Rounded MT Bold" panose="020F0704030504030204" charset="0"/>
              <a:cs typeface="Arial Rounded MT Bold" panose="020F0704030504030204" charset="0"/>
            </a:endParaRPr>
          </a:p>
          <a:p>
            <a:pPr algn="l"/>
            <a:endParaRPr lang="en-US" sz="2000">
              <a:latin typeface="Arial Rounded MT Bold" panose="020F0704030504030204" charset="0"/>
              <a:cs typeface="Arial Rounded MT Bold" panose="020F0704030504030204" charset="0"/>
            </a:endParaRPr>
          </a:p>
          <a:p>
            <a:pPr algn="l"/>
            <a:r>
              <a:rPr lang="en-US" sz="2000">
                <a:latin typeface="Arial Rounded MT Bold" panose="020F0704030504030204" charset="0"/>
                <a:cs typeface="Arial Rounded MT Bold" panose="020F0704030504030204" charset="0"/>
              </a:rPr>
              <a:t>Importance of Effective Articulation: </a:t>
            </a:r>
            <a:endParaRPr lang="en-US" sz="2000">
              <a:latin typeface="Arial Rounded MT Bold" panose="020F0704030504030204" charset="0"/>
              <a:cs typeface="Arial Rounded MT Bold" panose="020F0704030504030204" charset="0"/>
            </a:endParaRPr>
          </a:p>
          <a:p>
            <a:pPr algn="l"/>
            <a:r>
              <a:rPr lang="en-US" sz="2000">
                <a:latin typeface="Arial Rounded MT Bold" panose="020F0704030504030204" charset="0"/>
                <a:cs typeface="Arial Rounded MT Bold" panose="020F0704030504030204" charset="0"/>
              </a:rPr>
              <a:t>Recognizing the significance of communication skills in the legal profession.</a:t>
            </a:r>
            <a:endParaRPr lang="en-US" sz="2000">
              <a:latin typeface="Arial Rounded MT Bold" panose="020F0704030504030204" charset="0"/>
              <a:cs typeface="Arial Rounded MT Bold" panose="020F0704030504030204" charset="0"/>
            </a:endParaRPr>
          </a:p>
          <a:p>
            <a:pPr algn="l"/>
            <a:endParaRPr lang="en-US" sz="2000">
              <a:latin typeface="Arial Rounded MT Bold" panose="020F0704030504030204" charset="0"/>
              <a:cs typeface="Arial Rounded MT Bold" panose="020F0704030504030204" charset="0"/>
            </a:endParaRPr>
          </a:p>
          <a:p>
            <a:pPr algn="l"/>
            <a:r>
              <a:rPr lang="en-US" sz="2000">
                <a:latin typeface="Arial Rounded MT Bold" panose="020F0704030504030204" charset="0"/>
                <a:cs typeface="Arial Rounded MT Bold" panose="020F0704030504030204" charset="0"/>
              </a:rPr>
              <a:t>Current Evaluation Methods: </a:t>
            </a:r>
            <a:endParaRPr lang="en-US" sz="2000">
              <a:latin typeface="Arial Rounded MT Bold" panose="020F0704030504030204" charset="0"/>
              <a:cs typeface="Arial Rounded MT Bold" panose="020F0704030504030204" charset="0"/>
            </a:endParaRPr>
          </a:p>
          <a:p>
            <a:pPr algn="l"/>
            <a:r>
              <a:rPr lang="en-US" sz="2000">
                <a:latin typeface="Arial Rounded MT Bold" panose="020F0704030504030204" charset="0"/>
                <a:cs typeface="Arial Rounded MT Bold" panose="020F0704030504030204" charset="0"/>
              </a:rPr>
              <a:t>Limitations of traditional assessment approaches in legal education.</a:t>
            </a:r>
            <a:endParaRPr lang="en-US" sz="2000">
              <a:latin typeface="Arial Rounded MT Bold" panose="020F0704030504030204" charset="0"/>
              <a:cs typeface="Arial Rounded MT Bold" panose="020F0704030504030204" charset="0"/>
            </a:endParaRPr>
          </a:p>
        </p:txBody>
      </p:sp>
      <p:sp>
        <p:nvSpPr>
          <p:cNvPr id="4" name="Text Box 3"/>
          <p:cNvSpPr txBox="1"/>
          <p:nvPr/>
        </p:nvSpPr>
        <p:spPr>
          <a:xfrm>
            <a:off x="1002030" y="936625"/>
            <a:ext cx="7492365" cy="829945"/>
          </a:xfrm>
          <a:prstGeom prst="rect">
            <a:avLst/>
          </a:prstGeom>
          <a:noFill/>
        </p:spPr>
        <p:txBody>
          <a:bodyPr wrap="square" rtlCol="0">
            <a:spAutoFit/>
          </a:bodyPr>
          <a:p>
            <a:pPr algn="l"/>
            <a:r>
              <a:rPr lang="en-US" sz="2400">
                <a:latin typeface="Arial Black" panose="020B0A04020102020204" charset="0"/>
                <a:cs typeface="Arial Black" panose="020B0A04020102020204" charset="0"/>
                <a:sym typeface="+mn-ea"/>
              </a:rPr>
              <a:t>Need for Personalized Evaluation Methods</a:t>
            </a:r>
            <a:endParaRPr lang="en-US" sz="2400">
              <a:latin typeface="Arial Black" panose="020B0A04020102020204" charset="0"/>
              <a:cs typeface="Arial Black" panose="020B0A04020102020204" charset="0"/>
            </a:endParaRPr>
          </a:p>
          <a:p>
            <a:endParaRPr lang="en-US" sz="2400">
              <a:latin typeface="Arial Black" panose="020B0A04020102020204" charset="0"/>
              <a:cs typeface="Arial Black" panose="020B0A04020102020204" charset="0"/>
            </a:endParaRPr>
          </a:p>
        </p:txBody>
      </p:sp>
      <p:pic>
        <p:nvPicPr>
          <p:cNvPr id="5" name="图片 6"/>
          <p:cNvPicPr>
            <a:picLocks noChangeAspect="1"/>
          </p:cNvPicPr>
          <p:nvPr/>
        </p:nvPicPr>
        <p:blipFill>
          <a:blip r:embed="rId2"/>
          <a:stretch>
            <a:fillRect/>
          </a:stretch>
        </p:blipFill>
        <p:spPr>
          <a:xfrm flipV="1">
            <a:off x="2441701" y="5834860"/>
            <a:ext cx="6661533" cy="15120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p:cNvPicPr>
            <a:picLocks noChangeAspect="1"/>
          </p:cNvPicPr>
          <p:nvPr/>
        </p:nvPicPr>
        <p:blipFill rotWithShape="1">
          <a:blip r:embed="rId1"/>
          <a:srcRect r="43866" b="35615"/>
          <a:stretch>
            <a:fillRect/>
          </a:stretch>
        </p:blipFill>
        <p:spPr>
          <a:xfrm>
            <a:off x="413570" y="197524"/>
            <a:ext cx="2924382" cy="2107526"/>
          </a:xfrm>
          <a:prstGeom prst="rect">
            <a:avLst/>
          </a:prstGeom>
        </p:spPr>
      </p:pic>
      <p:pic>
        <p:nvPicPr>
          <p:cNvPr id="8" name="图片 7"/>
          <p:cNvPicPr>
            <a:picLocks noChangeAspect="1"/>
          </p:cNvPicPr>
          <p:nvPr/>
        </p:nvPicPr>
        <p:blipFill rotWithShape="1">
          <a:blip r:embed="rId1"/>
          <a:srcRect l="54783"/>
          <a:stretch>
            <a:fillRect/>
          </a:stretch>
        </p:blipFill>
        <p:spPr>
          <a:xfrm rot="5400000" flipH="1">
            <a:off x="9377519" y="-261480"/>
            <a:ext cx="2355628" cy="3273334"/>
          </a:xfrm>
          <a:prstGeom prst="rect">
            <a:avLst/>
          </a:prstGeom>
        </p:spPr>
      </p:pic>
      <p:pic>
        <p:nvPicPr>
          <p:cNvPr id="9" name="图片 8"/>
          <p:cNvPicPr>
            <a:picLocks noChangeAspect="1"/>
          </p:cNvPicPr>
          <p:nvPr/>
        </p:nvPicPr>
        <p:blipFill>
          <a:blip r:embed="rId2"/>
          <a:stretch>
            <a:fillRect/>
          </a:stretch>
        </p:blipFill>
        <p:spPr>
          <a:xfrm>
            <a:off x="3338262" y="1312862"/>
            <a:ext cx="5550547" cy="126000"/>
          </a:xfrm>
          <a:prstGeom prst="rect">
            <a:avLst/>
          </a:prstGeom>
        </p:spPr>
      </p:pic>
      <p:sp>
        <p:nvSpPr>
          <p:cNvPr id="12" name="矩形 11"/>
          <p:cNvSpPr/>
          <p:nvPr/>
        </p:nvSpPr>
        <p:spPr>
          <a:xfrm>
            <a:off x="2431169" y="-1799479"/>
            <a:ext cx="1182674" cy="1273318"/>
          </a:xfrm>
          <a:prstGeom prst="rect">
            <a:avLst/>
          </a:prstGeom>
          <a:solidFill>
            <a:srgbClr val="90C9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Calibri" charset="0"/>
            </a:endParaRPr>
          </a:p>
        </p:txBody>
      </p:sp>
      <p:sp>
        <p:nvSpPr>
          <p:cNvPr id="13" name="矩形 12"/>
          <p:cNvSpPr/>
          <p:nvPr/>
        </p:nvSpPr>
        <p:spPr>
          <a:xfrm>
            <a:off x="3613843" y="-1799479"/>
            <a:ext cx="1182674" cy="1273318"/>
          </a:xfrm>
          <a:prstGeom prst="rect">
            <a:avLst/>
          </a:prstGeom>
          <a:solidFill>
            <a:srgbClr val="F3C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Calibri" charset="0"/>
            </a:endParaRPr>
          </a:p>
        </p:txBody>
      </p:sp>
      <p:sp>
        <p:nvSpPr>
          <p:cNvPr id="18" name="文本框 17"/>
          <p:cNvSpPr txBox="1"/>
          <p:nvPr/>
        </p:nvSpPr>
        <p:spPr>
          <a:xfrm>
            <a:off x="4331995" y="438021"/>
            <a:ext cx="3456305" cy="829945"/>
          </a:xfrm>
          <a:prstGeom prst="rect">
            <a:avLst/>
          </a:prstGeom>
          <a:noFill/>
        </p:spPr>
        <p:txBody>
          <a:bodyPr wrap="none" rtlCol="0">
            <a:spAutoFit/>
          </a:bodyPr>
          <a:lstStyle/>
          <a:p>
            <a:pPr algn="ctr"/>
            <a:r>
              <a:rPr lang="en-US" altLang="zh-CN" sz="4800" b="1" dirty="0">
                <a:solidFill>
                  <a:srgbClr val="030000"/>
                </a:solidFill>
                <a:latin typeface="Calibri" charset="0"/>
                <a:ea typeface="Calibri" charset="0"/>
                <a:cs typeface="Calibri" charset="0"/>
              </a:rPr>
              <a:t>Conclusion</a:t>
            </a:r>
            <a:endParaRPr lang="en-US" altLang="zh-CN" sz="4800" b="1" dirty="0">
              <a:solidFill>
                <a:srgbClr val="030000"/>
              </a:solidFill>
              <a:latin typeface="Calibri" charset="0"/>
              <a:ea typeface="Calibri" charset="0"/>
              <a:cs typeface="Calibri" charset="0"/>
            </a:endParaRPr>
          </a:p>
        </p:txBody>
      </p:sp>
      <p:pic>
        <p:nvPicPr>
          <p:cNvPr id="2" name="Picture 1" descr="BITS_Pilani-Logo.svg"/>
          <p:cNvPicPr>
            <a:picLocks noChangeAspect="1"/>
          </p:cNvPicPr>
          <p:nvPr/>
        </p:nvPicPr>
        <p:blipFill>
          <a:blip r:embed="rId3"/>
          <a:stretch>
            <a:fillRect/>
          </a:stretch>
        </p:blipFill>
        <p:spPr>
          <a:xfrm>
            <a:off x="186055" y="120650"/>
            <a:ext cx="815975" cy="815975"/>
          </a:xfrm>
          <a:prstGeom prst="rect">
            <a:avLst/>
          </a:prstGeom>
        </p:spPr>
      </p:pic>
      <p:cxnSp>
        <p:nvCxnSpPr>
          <p:cNvPr id="5" name="Straight Connector 4"/>
          <p:cNvCxnSpPr/>
          <p:nvPr/>
        </p:nvCxnSpPr>
        <p:spPr>
          <a:xfrm>
            <a:off x="631190" y="6038850"/>
            <a:ext cx="86741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 Box 2"/>
          <p:cNvSpPr txBox="1"/>
          <p:nvPr/>
        </p:nvSpPr>
        <p:spPr>
          <a:xfrm>
            <a:off x="1002030" y="1725930"/>
            <a:ext cx="10633710" cy="4246245"/>
          </a:xfrm>
          <a:prstGeom prst="rect">
            <a:avLst/>
          </a:prstGeom>
          <a:noFill/>
        </p:spPr>
        <p:txBody>
          <a:bodyPr wrap="square" rtlCol="0">
            <a:spAutoFit/>
          </a:bodyPr>
          <a:p>
            <a:pPr algn="l"/>
            <a:r>
              <a:rPr lang="en-US" b="1"/>
              <a:t>Voice-based Evaluation Incorporating NLP and LLMs:</a:t>
            </a:r>
            <a:r>
              <a:rPr lang="en-US"/>
              <a:t> Utilizing LangChain's Prompt templates and Mistral-7B-Instruct models, along with BERT base models and SimpleTransformer techniques, facilitates question generation and answer evaluation.</a:t>
            </a:r>
            <a:endParaRPr lang="en-US"/>
          </a:p>
          <a:p>
            <a:pPr algn="l"/>
            <a:endParaRPr lang="en-US"/>
          </a:p>
          <a:p>
            <a:pPr algn="l"/>
            <a:r>
              <a:rPr lang="en-US" b="1"/>
              <a:t>Advanced Technologies Integration: </a:t>
            </a:r>
            <a:r>
              <a:rPr lang="en-US"/>
              <a:t>Integration of wand technology for developer convenience and Whisper AI for real-time speech-to-text processing enhances system usability and interface effectiveness.</a:t>
            </a:r>
            <a:endParaRPr lang="en-US"/>
          </a:p>
          <a:p>
            <a:pPr algn="l"/>
            <a:endParaRPr lang="en-US"/>
          </a:p>
          <a:p>
            <a:pPr algn="l"/>
            <a:r>
              <a:rPr lang="en-US" b="1"/>
              <a:t>Precise Outcome with Cosine Similarity: </a:t>
            </a:r>
            <a:r>
              <a:rPr lang="en-US"/>
              <a:t>Utilizing trained models for precise outcome as well ad cosine similarity for similarity checks ensures precise evaluation of user-provided answers, aligning system performance with expectations.</a:t>
            </a:r>
            <a:endParaRPr lang="en-US"/>
          </a:p>
          <a:p>
            <a:pPr algn="l"/>
            <a:endParaRPr lang="en-US"/>
          </a:p>
          <a:p>
            <a:pPr algn="l"/>
            <a:r>
              <a:rPr lang="en-US" b="1"/>
              <a:t>Potential for Further Enhancement:</a:t>
            </a:r>
            <a:r>
              <a:rPr lang="en-US"/>
              <a:t>  Optimizing user-friendliness and evolving into a more sophisticated interview-based model. Continued exploration and refinement can contribute to overall efficacy and user satisfaction.</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p:cNvPicPr>
            <a:picLocks noChangeAspect="1"/>
          </p:cNvPicPr>
          <p:nvPr/>
        </p:nvPicPr>
        <p:blipFill rotWithShape="1">
          <a:blip r:embed="rId1"/>
          <a:srcRect r="43866" b="35615"/>
          <a:stretch>
            <a:fillRect/>
          </a:stretch>
        </p:blipFill>
        <p:spPr>
          <a:xfrm>
            <a:off x="413570" y="197524"/>
            <a:ext cx="2924382" cy="2107526"/>
          </a:xfrm>
          <a:prstGeom prst="rect">
            <a:avLst/>
          </a:prstGeom>
        </p:spPr>
      </p:pic>
      <p:pic>
        <p:nvPicPr>
          <p:cNvPr id="8" name="图片 7"/>
          <p:cNvPicPr>
            <a:picLocks noChangeAspect="1"/>
          </p:cNvPicPr>
          <p:nvPr/>
        </p:nvPicPr>
        <p:blipFill rotWithShape="1">
          <a:blip r:embed="rId1"/>
          <a:srcRect l="54783"/>
          <a:stretch>
            <a:fillRect/>
          </a:stretch>
        </p:blipFill>
        <p:spPr>
          <a:xfrm rot="5400000" flipH="1">
            <a:off x="9377519" y="-261480"/>
            <a:ext cx="2355628" cy="3273334"/>
          </a:xfrm>
          <a:prstGeom prst="rect">
            <a:avLst/>
          </a:prstGeom>
        </p:spPr>
      </p:pic>
      <p:pic>
        <p:nvPicPr>
          <p:cNvPr id="9" name="图片 8"/>
          <p:cNvPicPr>
            <a:picLocks noChangeAspect="1"/>
          </p:cNvPicPr>
          <p:nvPr/>
        </p:nvPicPr>
        <p:blipFill>
          <a:blip r:embed="rId2"/>
          <a:stretch>
            <a:fillRect/>
          </a:stretch>
        </p:blipFill>
        <p:spPr>
          <a:xfrm>
            <a:off x="3337627" y="1571307"/>
            <a:ext cx="5550547" cy="126000"/>
          </a:xfrm>
          <a:prstGeom prst="rect">
            <a:avLst/>
          </a:prstGeom>
        </p:spPr>
      </p:pic>
      <p:sp>
        <p:nvSpPr>
          <p:cNvPr id="12" name="矩形 11"/>
          <p:cNvSpPr/>
          <p:nvPr/>
        </p:nvSpPr>
        <p:spPr>
          <a:xfrm>
            <a:off x="2431169" y="-1799479"/>
            <a:ext cx="1182674" cy="1273318"/>
          </a:xfrm>
          <a:prstGeom prst="rect">
            <a:avLst/>
          </a:prstGeom>
          <a:solidFill>
            <a:srgbClr val="90C9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Calibri" charset="0"/>
            </a:endParaRPr>
          </a:p>
        </p:txBody>
      </p:sp>
      <p:sp>
        <p:nvSpPr>
          <p:cNvPr id="13" name="矩形 12"/>
          <p:cNvSpPr/>
          <p:nvPr/>
        </p:nvSpPr>
        <p:spPr>
          <a:xfrm>
            <a:off x="3613843" y="-1799479"/>
            <a:ext cx="1182674" cy="1273318"/>
          </a:xfrm>
          <a:prstGeom prst="rect">
            <a:avLst/>
          </a:prstGeom>
          <a:solidFill>
            <a:srgbClr val="F3C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Calibri" charset="0"/>
            </a:endParaRPr>
          </a:p>
        </p:txBody>
      </p:sp>
      <p:sp>
        <p:nvSpPr>
          <p:cNvPr id="18" name="文本框 17"/>
          <p:cNvSpPr txBox="1"/>
          <p:nvPr/>
        </p:nvSpPr>
        <p:spPr>
          <a:xfrm>
            <a:off x="2960395" y="438021"/>
            <a:ext cx="6199505" cy="829945"/>
          </a:xfrm>
          <a:prstGeom prst="rect">
            <a:avLst/>
          </a:prstGeom>
          <a:noFill/>
        </p:spPr>
        <p:txBody>
          <a:bodyPr wrap="none" rtlCol="0">
            <a:spAutoFit/>
          </a:bodyPr>
          <a:lstStyle/>
          <a:p>
            <a:pPr algn="ctr"/>
            <a:r>
              <a:rPr lang="en-US" altLang="zh-CN" sz="4800" b="1" dirty="0">
                <a:solidFill>
                  <a:srgbClr val="030000"/>
                </a:solidFill>
                <a:latin typeface="Calibri" charset="0"/>
                <a:ea typeface="Calibri" charset="0"/>
                <a:cs typeface="Calibri" charset="0"/>
              </a:rPr>
              <a:t>Future enhancement</a:t>
            </a:r>
            <a:endParaRPr lang="en-US" altLang="zh-CN" sz="4800" b="1" dirty="0">
              <a:solidFill>
                <a:srgbClr val="030000"/>
              </a:solidFill>
              <a:latin typeface="Calibri" charset="0"/>
              <a:ea typeface="Calibri" charset="0"/>
              <a:cs typeface="Calibri" charset="0"/>
            </a:endParaRPr>
          </a:p>
        </p:txBody>
      </p:sp>
      <p:pic>
        <p:nvPicPr>
          <p:cNvPr id="2" name="Picture 1" descr="BITS_Pilani-Logo.svg"/>
          <p:cNvPicPr>
            <a:picLocks noChangeAspect="1"/>
          </p:cNvPicPr>
          <p:nvPr/>
        </p:nvPicPr>
        <p:blipFill>
          <a:blip r:embed="rId3"/>
          <a:stretch>
            <a:fillRect/>
          </a:stretch>
        </p:blipFill>
        <p:spPr>
          <a:xfrm>
            <a:off x="186055" y="120650"/>
            <a:ext cx="815975" cy="815975"/>
          </a:xfrm>
          <a:prstGeom prst="rect">
            <a:avLst/>
          </a:prstGeom>
        </p:spPr>
      </p:pic>
      <p:cxnSp>
        <p:nvCxnSpPr>
          <p:cNvPr id="5" name="Straight Connector 4"/>
          <p:cNvCxnSpPr/>
          <p:nvPr/>
        </p:nvCxnSpPr>
        <p:spPr>
          <a:xfrm>
            <a:off x="631190" y="6038850"/>
            <a:ext cx="86741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 Box 2"/>
          <p:cNvSpPr txBox="1"/>
          <p:nvPr/>
        </p:nvSpPr>
        <p:spPr>
          <a:xfrm>
            <a:off x="791210" y="1894205"/>
            <a:ext cx="10617835" cy="3415030"/>
          </a:xfrm>
          <a:prstGeom prst="rect">
            <a:avLst/>
          </a:prstGeom>
          <a:noFill/>
        </p:spPr>
        <p:txBody>
          <a:bodyPr wrap="square" rtlCol="0">
            <a:spAutoFit/>
          </a:bodyPr>
          <a:p>
            <a:pPr algn="l"/>
            <a:endParaRPr lang="en-US"/>
          </a:p>
          <a:p>
            <a:pPr algn="l"/>
            <a:r>
              <a:rPr lang="en-US" b="1"/>
              <a:t>Enhanced Customer Engagement: </a:t>
            </a:r>
            <a:r>
              <a:rPr lang="en-US"/>
              <a:t>By customizing the model to generate questions based on user experience and responses, rather than relying on predefined questions, businesses can engage with customers in a more personalized and interactive manner.</a:t>
            </a:r>
            <a:endParaRPr lang="en-US"/>
          </a:p>
          <a:p>
            <a:pPr algn="l"/>
            <a:endParaRPr lang="en-US"/>
          </a:p>
          <a:p>
            <a:pPr algn="l"/>
            <a:r>
              <a:rPr lang="en-US" b="1"/>
              <a:t>Improved Interview Process: </a:t>
            </a:r>
            <a:r>
              <a:rPr lang="en-US"/>
              <a:t>Tailoring the interview process to generate intelligent recurring questions based on user feedback enhances the assessment of a person's depth of understanding and expertise in a given field.</a:t>
            </a:r>
            <a:endParaRPr lang="en-US"/>
          </a:p>
          <a:p>
            <a:pPr algn="l"/>
            <a:endParaRPr lang="en-US"/>
          </a:p>
          <a:p>
            <a:pPr algn="l"/>
            <a:r>
              <a:rPr lang="en-US" b="1"/>
              <a:t>Creating Interactive Dialogue: </a:t>
            </a:r>
            <a:r>
              <a:rPr lang="en-US"/>
              <a:t>The overarching goal of the model is to create a more interactive that it starts asking counter questions based on the answers provided by the student. This helps the model to be more precise as an interviewer.</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701947" y="203966"/>
            <a:ext cx="7242235" cy="4507606"/>
            <a:chOff x="-642827" y="-801142"/>
            <a:chExt cx="13477653" cy="8460283"/>
          </a:xfrm>
        </p:grpSpPr>
        <p:pic>
          <p:nvPicPr>
            <p:cNvPr id="5" name="图片 4"/>
            <p:cNvPicPr>
              <a:picLocks noChangeAspect="1"/>
            </p:cNvPicPr>
            <p:nvPr/>
          </p:nvPicPr>
          <p:blipFill>
            <a:blip r:embed="rId1"/>
            <a:stretch>
              <a:fillRect/>
            </a:stretch>
          </p:blipFill>
          <p:spPr>
            <a:xfrm>
              <a:off x="-642827" y="-801142"/>
              <a:ext cx="13477653" cy="8460283"/>
            </a:xfrm>
            <a:prstGeom prst="rect">
              <a:avLst/>
            </a:prstGeom>
          </p:spPr>
        </p:pic>
        <p:pic>
          <p:nvPicPr>
            <p:cNvPr id="6" name="图片 5"/>
            <p:cNvPicPr>
              <a:picLocks noChangeAspect="1"/>
            </p:cNvPicPr>
            <p:nvPr/>
          </p:nvPicPr>
          <p:blipFill>
            <a:blip r:embed="rId2"/>
            <a:stretch>
              <a:fillRect/>
            </a:stretch>
          </p:blipFill>
          <p:spPr>
            <a:xfrm>
              <a:off x="2234354" y="119835"/>
              <a:ext cx="7723292" cy="6618329"/>
            </a:xfrm>
            <a:prstGeom prst="rect">
              <a:avLst/>
            </a:prstGeom>
          </p:spPr>
        </p:pic>
      </p:grpSp>
      <p:pic>
        <p:nvPicPr>
          <p:cNvPr id="7" name="图片 6"/>
          <p:cNvPicPr>
            <a:picLocks noChangeAspect="1"/>
          </p:cNvPicPr>
          <p:nvPr/>
        </p:nvPicPr>
        <p:blipFill>
          <a:blip r:embed="rId3"/>
          <a:stretch>
            <a:fillRect/>
          </a:stretch>
        </p:blipFill>
        <p:spPr>
          <a:xfrm flipV="1">
            <a:off x="2441701" y="5710167"/>
            <a:ext cx="6661533" cy="151200"/>
          </a:xfrm>
          <a:prstGeom prst="rect">
            <a:avLst/>
          </a:prstGeom>
        </p:spPr>
      </p:pic>
      <p:sp>
        <p:nvSpPr>
          <p:cNvPr id="8" name="文本框 7"/>
          <p:cNvSpPr txBox="1"/>
          <p:nvPr/>
        </p:nvSpPr>
        <p:spPr>
          <a:xfrm>
            <a:off x="2225973" y="4711572"/>
            <a:ext cx="7092991" cy="922020"/>
          </a:xfrm>
          <a:prstGeom prst="rect">
            <a:avLst/>
          </a:prstGeom>
          <a:noFill/>
        </p:spPr>
        <p:txBody>
          <a:bodyPr wrap="square" rtlCol="0">
            <a:spAutoFit/>
          </a:bodyPr>
          <a:lstStyle/>
          <a:p>
            <a:pPr algn="ctr"/>
            <a:r>
              <a:rPr lang="en-US" altLang="zh-CN" sz="5400" b="1" dirty="0">
                <a:solidFill>
                  <a:srgbClr val="030000"/>
                </a:solidFill>
                <a:latin typeface="Calibri" charset="0"/>
                <a:ea typeface="Calibri" charset="0"/>
                <a:cs typeface="Calibri" charset="0"/>
              </a:rPr>
              <a:t>Thank you</a:t>
            </a:r>
            <a:endParaRPr lang="zh-CN" altLang="en-US" sz="5400" b="1" dirty="0">
              <a:solidFill>
                <a:srgbClr val="030000"/>
              </a:solidFill>
              <a:latin typeface="Calibri" charset="0"/>
              <a:ea typeface="Calibri" charset="0"/>
              <a:cs typeface="Calibri" charset="0"/>
            </a:endParaRPr>
          </a:p>
        </p:txBody>
      </p:sp>
      <p:pic>
        <p:nvPicPr>
          <p:cNvPr id="2" name="Picture 1" descr="BITS_Pilani-Logo.svg"/>
          <p:cNvPicPr>
            <a:picLocks noChangeAspect="1"/>
          </p:cNvPicPr>
          <p:nvPr/>
        </p:nvPicPr>
        <p:blipFill>
          <a:blip r:embed="rId4"/>
          <a:stretch>
            <a:fillRect/>
          </a:stretch>
        </p:blipFill>
        <p:spPr>
          <a:xfrm>
            <a:off x="186055" y="120650"/>
            <a:ext cx="815975" cy="81597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ITS_Pilani-Logo.svg"/>
          <p:cNvPicPr>
            <a:picLocks noChangeAspect="1"/>
          </p:cNvPicPr>
          <p:nvPr/>
        </p:nvPicPr>
        <p:blipFill>
          <a:blip r:embed="rId1"/>
          <a:stretch>
            <a:fillRect/>
          </a:stretch>
        </p:blipFill>
        <p:spPr>
          <a:xfrm>
            <a:off x="186055" y="120650"/>
            <a:ext cx="815975" cy="815975"/>
          </a:xfrm>
          <a:prstGeom prst="rect">
            <a:avLst/>
          </a:prstGeom>
        </p:spPr>
      </p:pic>
      <p:sp>
        <p:nvSpPr>
          <p:cNvPr id="3" name="Text Box 2"/>
          <p:cNvSpPr txBox="1"/>
          <p:nvPr/>
        </p:nvSpPr>
        <p:spPr>
          <a:xfrm>
            <a:off x="1002030" y="1801495"/>
            <a:ext cx="10076815" cy="3169285"/>
          </a:xfrm>
          <a:prstGeom prst="rect">
            <a:avLst/>
          </a:prstGeom>
          <a:noFill/>
        </p:spPr>
        <p:txBody>
          <a:bodyPr wrap="square" rtlCol="0">
            <a:spAutoFit/>
          </a:bodyPr>
          <a:p>
            <a:pPr marL="342900" indent="-342900" algn="l">
              <a:lnSpc>
                <a:spcPct val="200000"/>
              </a:lnSpc>
              <a:buFont typeface="Arial" panose="020B0604020202020204" pitchFamily="34" charset="0"/>
              <a:buChar char="•"/>
            </a:pPr>
            <a:r>
              <a:rPr lang="en-US" sz="2000">
                <a:latin typeface="Arial Rounded MT Bold" panose="020F0704030504030204" charset="0"/>
                <a:cs typeface="Arial Rounded MT Bold" panose="020F0704030504030204" charset="0"/>
              </a:rPr>
              <a:t>Efficient and Precise evaluation is an issue</a:t>
            </a:r>
            <a:endParaRPr lang="en-US" sz="2000">
              <a:latin typeface="Arial Rounded MT Bold" panose="020F0704030504030204" charset="0"/>
              <a:cs typeface="Arial Rounded MT Bold" panose="020F0704030504030204" charset="0"/>
            </a:endParaRPr>
          </a:p>
          <a:p>
            <a:pPr marL="342900" indent="-342900" algn="l">
              <a:lnSpc>
                <a:spcPct val="200000"/>
              </a:lnSpc>
              <a:buFont typeface="Arial" panose="020B0604020202020204" pitchFamily="34" charset="0"/>
              <a:buChar char="•"/>
            </a:pPr>
            <a:r>
              <a:rPr lang="en-US" sz="2000">
                <a:latin typeface="Arial Rounded MT Bold" panose="020F0704030504030204" charset="0"/>
                <a:cs typeface="Arial Rounded MT Bold" panose="020F0704030504030204" charset="0"/>
              </a:rPr>
              <a:t>Huge data validation like IPC is a bottleneck</a:t>
            </a:r>
            <a:endParaRPr lang="en-US" sz="2000">
              <a:latin typeface="Arial Rounded MT Bold" panose="020F0704030504030204" charset="0"/>
              <a:cs typeface="Arial Rounded MT Bold" panose="020F0704030504030204" charset="0"/>
            </a:endParaRPr>
          </a:p>
          <a:p>
            <a:pPr marL="342900" indent="-342900" algn="l">
              <a:lnSpc>
                <a:spcPct val="200000"/>
              </a:lnSpc>
              <a:buFont typeface="Arial" panose="020B0604020202020204" pitchFamily="34" charset="0"/>
              <a:buChar char="•"/>
            </a:pPr>
            <a:r>
              <a:rPr lang="en-US" sz="2000">
                <a:latin typeface="Arial Rounded MT Bold" panose="020F0704030504030204" charset="0"/>
                <a:cs typeface="Arial Rounded MT Bold" panose="020F0704030504030204" charset="0"/>
              </a:rPr>
              <a:t>Mandatory Human presence in evaluation</a:t>
            </a:r>
            <a:endParaRPr lang="en-US" sz="2000">
              <a:latin typeface="Arial Rounded MT Bold" panose="020F0704030504030204" charset="0"/>
              <a:cs typeface="Arial Rounded MT Bold" panose="020F0704030504030204" charset="0"/>
            </a:endParaRPr>
          </a:p>
          <a:p>
            <a:pPr marL="342900" indent="-342900" algn="l">
              <a:lnSpc>
                <a:spcPct val="200000"/>
              </a:lnSpc>
              <a:buFont typeface="Arial" panose="020B0604020202020204" pitchFamily="34" charset="0"/>
              <a:buChar char="•"/>
            </a:pPr>
            <a:r>
              <a:rPr lang="en-US" sz="2000">
                <a:latin typeface="Arial Rounded MT Bold" panose="020F0704030504030204" charset="0"/>
                <a:cs typeface="Arial Rounded MT Bold" panose="020F0704030504030204" charset="0"/>
              </a:rPr>
              <a:t>User friendly evaluation techniques is a challenge</a:t>
            </a:r>
            <a:endParaRPr lang="en-US" sz="2000">
              <a:latin typeface="Arial Rounded MT Bold" panose="020F0704030504030204" charset="0"/>
              <a:cs typeface="Arial Rounded MT Bold" panose="020F0704030504030204" charset="0"/>
            </a:endParaRPr>
          </a:p>
          <a:p>
            <a:pPr marL="342900" indent="-342900" algn="l">
              <a:lnSpc>
                <a:spcPct val="200000"/>
              </a:lnSpc>
              <a:buFont typeface="Arial" panose="020B0604020202020204" pitchFamily="34" charset="0"/>
              <a:buChar char="•"/>
            </a:pPr>
            <a:r>
              <a:rPr lang="en-US" sz="2000">
                <a:latin typeface="Arial Rounded MT Bold" panose="020F0704030504030204" charset="0"/>
                <a:cs typeface="Arial Rounded MT Bold" panose="020F0704030504030204" charset="0"/>
              </a:rPr>
              <a:t>Context based evaluation than value based</a:t>
            </a:r>
            <a:endParaRPr lang="en-US" sz="2000">
              <a:latin typeface="Arial Rounded MT Bold" panose="020F0704030504030204" charset="0"/>
              <a:cs typeface="Arial Rounded MT Bold" panose="020F0704030504030204" charset="0"/>
            </a:endParaRPr>
          </a:p>
        </p:txBody>
      </p:sp>
      <p:sp>
        <p:nvSpPr>
          <p:cNvPr id="4" name="Text Box 3"/>
          <p:cNvSpPr txBox="1"/>
          <p:nvPr/>
        </p:nvSpPr>
        <p:spPr>
          <a:xfrm>
            <a:off x="1002030" y="936625"/>
            <a:ext cx="7492365" cy="460375"/>
          </a:xfrm>
          <a:prstGeom prst="rect">
            <a:avLst/>
          </a:prstGeom>
          <a:noFill/>
        </p:spPr>
        <p:txBody>
          <a:bodyPr wrap="square" rtlCol="0">
            <a:spAutoFit/>
          </a:bodyPr>
          <a:p>
            <a:r>
              <a:rPr lang="en-US" sz="2400">
                <a:latin typeface="Arial Black" panose="020B0A04020102020204" charset="0"/>
                <a:cs typeface="Arial Black" panose="020B0A04020102020204" charset="0"/>
                <a:sym typeface="+mn-ea"/>
              </a:rPr>
              <a:t>Problem Statement</a:t>
            </a:r>
            <a:endParaRPr lang="en-US" sz="2400">
              <a:latin typeface="Arial Black" panose="020B0A04020102020204" charset="0"/>
              <a:cs typeface="Arial Black" panose="020B0A04020102020204" charset="0"/>
            </a:endParaRPr>
          </a:p>
        </p:txBody>
      </p:sp>
      <p:pic>
        <p:nvPicPr>
          <p:cNvPr id="5" name="图片 6"/>
          <p:cNvPicPr>
            <a:picLocks noChangeAspect="1"/>
          </p:cNvPicPr>
          <p:nvPr/>
        </p:nvPicPr>
        <p:blipFill>
          <a:blip r:embed="rId2"/>
          <a:stretch>
            <a:fillRect/>
          </a:stretch>
        </p:blipFill>
        <p:spPr>
          <a:xfrm flipV="1">
            <a:off x="2441701" y="5834860"/>
            <a:ext cx="6661533" cy="1512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ITS_Pilani-Logo.svg"/>
          <p:cNvPicPr>
            <a:picLocks noChangeAspect="1"/>
          </p:cNvPicPr>
          <p:nvPr/>
        </p:nvPicPr>
        <p:blipFill>
          <a:blip r:embed="rId1"/>
          <a:stretch>
            <a:fillRect/>
          </a:stretch>
        </p:blipFill>
        <p:spPr>
          <a:xfrm>
            <a:off x="186055" y="120650"/>
            <a:ext cx="815975" cy="815975"/>
          </a:xfrm>
          <a:prstGeom prst="rect">
            <a:avLst/>
          </a:prstGeom>
        </p:spPr>
      </p:pic>
      <p:sp>
        <p:nvSpPr>
          <p:cNvPr id="3" name="Text Box 2"/>
          <p:cNvSpPr txBox="1"/>
          <p:nvPr/>
        </p:nvSpPr>
        <p:spPr>
          <a:xfrm>
            <a:off x="1002030" y="1801495"/>
            <a:ext cx="10076815" cy="3169285"/>
          </a:xfrm>
          <a:prstGeom prst="rect">
            <a:avLst/>
          </a:prstGeom>
          <a:noFill/>
        </p:spPr>
        <p:txBody>
          <a:bodyPr wrap="square" rtlCol="0">
            <a:spAutoFit/>
          </a:bodyPr>
          <a:p>
            <a:pPr marL="342900" indent="-342900" algn="l">
              <a:lnSpc>
                <a:spcPct val="200000"/>
              </a:lnSpc>
              <a:buFont typeface="Arial" panose="020B0604020202020204" pitchFamily="34" charset="0"/>
              <a:buChar char="•"/>
            </a:pPr>
            <a:r>
              <a:rPr lang="en-US" sz="2000">
                <a:latin typeface="Arial Rounded MT Bold" panose="020F0704030504030204" charset="0"/>
                <a:cs typeface="Arial Rounded MT Bold" panose="020F0704030504030204" charset="0"/>
              </a:rPr>
              <a:t>Understanding huge volumes of data (IPC)</a:t>
            </a:r>
            <a:endParaRPr lang="en-US" sz="2000">
              <a:latin typeface="Arial Rounded MT Bold" panose="020F0704030504030204" charset="0"/>
              <a:cs typeface="Arial Rounded MT Bold" panose="020F0704030504030204" charset="0"/>
            </a:endParaRPr>
          </a:p>
          <a:p>
            <a:pPr marL="342900" indent="-342900" algn="l">
              <a:lnSpc>
                <a:spcPct val="200000"/>
              </a:lnSpc>
              <a:buFont typeface="Arial" panose="020B0604020202020204" pitchFamily="34" charset="0"/>
              <a:buChar char="•"/>
            </a:pPr>
            <a:r>
              <a:rPr lang="en-US" sz="2000">
                <a:latin typeface="Arial Rounded MT Bold" panose="020F0704030504030204" charset="0"/>
                <a:cs typeface="Arial Rounded MT Bold" panose="020F0704030504030204" charset="0"/>
              </a:rPr>
              <a:t>Retaining context of the data</a:t>
            </a:r>
            <a:endParaRPr lang="en-US" sz="2000">
              <a:latin typeface="Arial Rounded MT Bold" panose="020F0704030504030204" charset="0"/>
              <a:cs typeface="Arial Rounded MT Bold" panose="020F0704030504030204" charset="0"/>
            </a:endParaRPr>
          </a:p>
          <a:p>
            <a:pPr marL="342900" indent="-342900" algn="l">
              <a:lnSpc>
                <a:spcPct val="200000"/>
              </a:lnSpc>
              <a:buFont typeface="Arial" panose="020B0604020202020204" pitchFamily="34" charset="0"/>
              <a:buChar char="•"/>
            </a:pPr>
            <a:r>
              <a:rPr lang="en-US" sz="2000">
                <a:latin typeface="Arial Rounded MT Bold" panose="020F0704030504030204" charset="0"/>
                <a:cs typeface="Arial Rounded MT Bold" panose="020F0704030504030204" charset="0"/>
              </a:rPr>
              <a:t>Machine oriented evaluation technique</a:t>
            </a:r>
            <a:endParaRPr lang="en-US" sz="2000">
              <a:latin typeface="Arial Rounded MT Bold" panose="020F0704030504030204" charset="0"/>
              <a:cs typeface="Arial Rounded MT Bold" panose="020F0704030504030204" charset="0"/>
            </a:endParaRPr>
          </a:p>
          <a:p>
            <a:pPr marL="342900" indent="-342900" algn="l">
              <a:lnSpc>
                <a:spcPct val="200000"/>
              </a:lnSpc>
              <a:buFont typeface="Arial" panose="020B0604020202020204" pitchFamily="34" charset="0"/>
              <a:buChar char="•"/>
            </a:pPr>
            <a:r>
              <a:rPr lang="en-US" sz="2000">
                <a:latin typeface="Arial Rounded MT Bold" panose="020F0704030504030204" charset="0"/>
                <a:cs typeface="Arial Rounded MT Bold" panose="020F0704030504030204" charset="0"/>
              </a:rPr>
              <a:t>User friendly evaluations</a:t>
            </a:r>
            <a:endParaRPr lang="en-US" sz="2000">
              <a:latin typeface="Arial Rounded MT Bold" panose="020F0704030504030204" charset="0"/>
              <a:cs typeface="Arial Rounded MT Bold" panose="020F0704030504030204" charset="0"/>
            </a:endParaRPr>
          </a:p>
          <a:p>
            <a:pPr marL="342900" indent="-342900" algn="l">
              <a:lnSpc>
                <a:spcPct val="200000"/>
              </a:lnSpc>
              <a:buFont typeface="Arial" panose="020B0604020202020204" pitchFamily="34" charset="0"/>
              <a:buChar char="•"/>
            </a:pPr>
            <a:r>
              <a:rPr lang="en-US" sz="2000">
                <a:latin typeface="Arial Rounded MT Bold" panose="020F0704030504030204" charset="0"/>
                <a:cs typeface="Arial Rounded MT Bold" panose="020F0704030504030204" charset="0"/>
              </a:rPr>
              <a:t>Context based evaluation</a:t>
            </a:r>
            <a:endParaRPr lang="en-US" sz="2000">
              <a:latin typeface="Arial Rounded MT Bold" panose="020F0704030504030204" charset="0"/>
              <a:cs typeface="Arial Rounded MT Bold" panose="020F0704030504030204" charset="0"/>
            </a:endParaRPr>
          </a:p>
        </p:txBody>
      </p:sp>
      <p:sp>
        <p:nvSpPr>
          <p:cNvPr id="4" name="Text Box 3"/>
          <p:cNvSpPr txBox="1"/>
          <p:nvPr/>
        </p:nvSpPr>
        <p:spPr>
          <a:xfrm>
            <a:off x="1002030" y="936625"/>
            <a:ext cx="7492365" cy="460375"/>
          </a:xfrm>
          <a:prstGeom prst="rect">
            <a:avLst/>
          </a:prstGeom>
          <a:noFill/>
        </p:spPr>
        <p:txBody>
          <a:bodyPr wrap="square" rtlCol="0">
            <a:spAutoFit/>
          </a:bodyPr>
          <a:p>
            <a:r>
              <a:rPr lang="en-US" sz="2400">
                <a:latin typeface="Arial Black" panose="020B0A04020102020204" charset="0"/>
                <a:cs typeface="Arial Black" panose="020B0A04020102020204" charset="0"/>
                <a:sym typeface="+mn-ea"/>
              </a:rPr>
              <a:t>Objective of the project</a:t>
            </a:r>
            <a:endParaRPr lang="en-US" sz="2400">
              <a:latin typeface="Arial Black" panose="020B0A04020102020204" charset="0"/>
              <a:cs typeface="Arial Black" panose="020B0A04020102020204" charset="0"/>
            </a:endParaRPr>
          </a:p>
        </p:txBody>
      </p:sp>
      <p:pic>
        <p:nvPicPr>
          <p:cNvPr id="5" name="图片 6"/>
          <p:cNvPicPr>
            <a:picLocks noChangeAspect="1"/>
          </p:cNvPicPr>
          <p:nvPr/>
        </p:nvPicPr>
        <p:blipFill>
          <a:blip r:embed="rId2"/>
          <a:stretch>
            <a:fillRect/>
          </a:stretch>
        </p:blipFill>
        <p:spPr>
          <a:xfrm flipV="1">
            <a:off x="2441701" y="5834860"/>
            <a:ext cx="6661533" cy="1512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ITS_Pilani-Logo.svg"/>
          <p:cNvPicPr>
            <a:picLocks noChangeAspect="1"/>
          </p:cNvPicPr>
          <p:nvPr/>
        </p:nvPicPr>
        <p:blipFill>
          <a:blip r:embed="rId1"/>
          <a:stretch>
            <a:fillRect/>
          </a:stretch>
        </p:blipFill>
        <p:spPr>
          <a:xfrm>
            <a:off x="186055" y="120650"/>
            <a:ext cx="815975" cy="815975"/>
          </a:xfrm>
          <a:prstGeom prst="rect">
            <a:avLst/>
          </a:prstGeom>
        </p:spPr>
      </p:pic>
      <p:pic>
        <p:nvPicPr>
          <p:cNvPr id="7" name="图片 6"/>
          <p:cNvPicPr>
            <a:picLocks noChangeAspect="1"/>
          </p:cNvPicPr>
          <p:nvPr/>
        </p:nvPicPr>
        <p:blipFill>
          <a:blip r:embed="rId2"/>
          <a:stretch>
            <a:fillRect/>
          </a:stretch>
        </p:blipFill>
        <p:spPr>
          <a:xfrm flipV="1">
            <a:off x="2441701" y="5834860"/>
            <a:ext cx="6661533" cy="151200"/>
          </a:xfrm>
          <a:prstGeom prst="rect">
            <a:avLst/>
          </a:prstGeom>
        </p:spPr>
      </p:pic>
      <p:sp>
        <p:nvSpPr>
          <p:cNvPr id="4" name="Text Box 3"/>
          <p:cNvSpPr txBox="1"/>
          <p:nvPr/>
        </p:nvSpPr>
        <p:spPr>
          <a:xfrm>
            <a:off x="1002030" y="476250"/>
            <a:ext cx="7492365" cy="460375"/>
          </a:xfrm>
          <a:prstGeom prst="rect">
            <a:avLst/>
          </a:prstGeom>
          <a:noFill/>
        </p:spPr>
        <p:txBody>
          <a:bodyPr wrap="square" rtlCol="0">
            <a:spAutoFit/>
          </a:bodyPr>
          <a:p>
            <a:r>
              <a:rPr lang="en-US" sz="2400">
                <a:latin typeface="Arial Black" panose="020B0A04020102020204" charset="0"/>
                <a:cs typeface="Arial Black" panose="020B0A04020102020204" charset="0"/>
                <a:sym typeface="+mn-ea"/>
              </a:rPr>
              <a:t>Literature Survey</a:t>
            </a:r>
            <a:endParaRPr lang="en-US" sz="2400">
              <a:latin typeface="Arial Black" panose="020B0A04020102020204" charset="0"/>
              <a:cs typeface="Arial Black" panose="020B0A04020102020204" charset="0"/>
            </a:endParaRPr>
          </a:p>
        </p:txBody>
      </p:sp>
      <p:sp>
        <p:nvSpPr>
          <p:cNvPr id="5" name="Text Box 4"/>
          <p:cNvSpPr txBox="1"/>
          <p:nvPr/>
        </p:nvSpPr>
        <p:spPr>
          <a:xfrm>
            <a:off x="1002030" y="1435100"/>
            <a:ext cx="10147935" cy="5015865"/>
          </a:xfrm>
          <a:prstGeom prst="rect">
            <a:avLst/>
          </a:prstGeom>
          <a:noFill/>
        </p:spPr>
        <p:txBody>
          <a:bodyPr wrap="square" rtlCol="0">
            <a:spAutoFit/>
          </a:bodyPr>
          <a:p>
            <a:pPr algn="l"/>
            <a:r>
              <a:rPr lang="en-US" sz="2000">
                <a:latin typeface="Arial Rounded MT Bold" panose="020F0704030504030204" charset="0"/>
                <a:cs typeface="Arial Rounded MT Bold" panose="020F0704030504030204" charset="0"/>
              </a:rPr>
              <a:t>Attention is all you need</a:t>
            </a:r>
            <a:endParaRPr lang="en-US" sz="2000">
              <a:latin typeface="Arial Rounded MT Bold" panose="020F0704030504030204" charset="0"/>
              <a:cs typeface="Arial Rounded MT Bold" panose="020F0704030504030204" charset="0"/>
            </a:endParaRPr>
          </a:p>
          <a:p>
            <a:pPr algn="l"/>
            <a:endParaRPr lang="en-US" sz="2000">
              <a:latin typeface="Arial Rounded MT Bold" panose="020F0704030504030204" charset="0"/>
              <a:cs typeface="Arial Rounded MT Bold" panose="020F0704030504030204" charset="0"/>
            </a:endParaRPr>
          </a:p>
          <a:p>
            <a:pPr algn="just"/>
            <a:r>
              <a:rPr lang="en-US" sz="2000">
                <a:latin typeface="Arial Unicode MS" panose="020B0604020202020204" charset="-122"/>
                <a:ea typeface="Arial Unicode MS" panose="020B0604020202020204" charset="-122"/>
                <a:cs typeface="Arial Rounded MT Bold" panose="020F0704030504030204" charset="0"/>
              </a:rPr>
              <a:t>An attention function can be described as mapping a query and a set of key-value pairs to an output, where the query, keys, values, and output are all vectors. The Transformer</a:t>
            </a:r>
            <a:endParaRPr lang="en-US" sz="2000">
              <a:latin typeface="Arial Unicode MS" panose="020B0604020202020204" charset="-122"/>
              <a:ea typeface="Arial Unicode MS" panose="020B0604020202020204" charset="-122"/>
              <a:cs typeface="Arial Rounded MT Bold" panose="020F0704030504030204" charset="0"/>
            </a:endParaRPr>
          </a:p>
          <a:p>
            <a:pPr algn="just"/>
            <a:r>
              <a:rPr lang="en-US" sz="2000">
                <a:latin typeface="Arial Unicode MS" panose="020B0604020202020204" charset="-122"/>
                <a:ea typeface="Arial Unicode MS" panose="020B0604020202020204" charset="-122"/>
                <a:cs typeface="Arial Rounded MT Bold" panose="020F0704030504030204" charset="0"/>
              </a:rPr>
              <a:t>follows this overall architecture using stacked self-attention and point-wise, fully connected layers for both the encoder and decoder</a:t>
            </a:r>
            <a:endParaRPr lang="en-US" sz="2000" b="1">
              <a:latin typeface="Arial Unicode MS" panose="020B0604020202020204" charset="-122"/>
              <a:ea typeface="Arial Unicode MS" panose="020B0604020202020204" charset="-122"/>
              <a:cs typeface="Arial Rounded MT Bold" panose="020F0704030504030204" charset="0"/>
            </a:endParaRPr>
          </a:p>
          <a:p>
            <a:pPr algn="l"/>
            <a:endParaRPr lang="en-US" sz="2000">
              <a:latin typeface="Arial Unicode MS" panose="020B0604020202020204" charset="-122"/>
              <a:ea typeface="Arial Unicode MS" panose="020B0604020202020204" charset="-122"/>
              <a:cs typeface="Arial Rounded MT Bold" panose="020F0704030504030204" charset="0"/>
            </a:endParaRPr>
          </a:p>
          <a:p>
            <a:pPr algn="l"/>
            <a:r>
              <a:rPr lang="en-US" sz="2000">
                <a:latin typeface="Arial Rounded MT Bold" panose="020F0704030504030204" charset="0"/>
                <a:cs typeface="Arial Rounded MT Bold" panose="020F0704030504030204" charset="0"/>
                <a:sym typeface="+mn-ea"/>
              </a:rPr>
              <a:t>NLP-based Automatic Answer Evaluation</a:t>
            </a:r>
            <a:endParaRPr lang="en-US" sz="2000">
              <a:latin typeface="Arial Rounded MT Bold" panose="020F0704030504030204" charset="0"/>
              <a:cs typeface="Arial Rounded MT Bold" panose="020F0704030504030204" charset="0"/>
            </a:endParaRPr>
          </a:p>
          <a:p>
            <a:pPr algn="l"/>
            <a:endParaRPr lang="en-US" sz="2000">
              <a:latin typeface="Arial Rounded MT Bold" panose="020F0704030504030204" charset="0"/>
              <a:cs typeface="Arial Rounded MT Bold" panose="020F0704030504030204" charset="0"/>
            </a:endParaRPr>
          </a:p>
          <a:p>
            <a:pPr algn="just"/>
            <a:r>
              <a:rPr lang="en-US" sz="2000">
                <a:latin typeface="Arial Unicode MS" panose="020B0604020202020204" charset="-122"/>
                <a:ea typeface="Arial Unicode MS" panose="020B0604020202020204" charset="-122"/>
                <a:cs typeface="Arial Rounded MT Bold" panose="020F0704030504030204" charset="0"/>
                <a:sym typeface="+mn-ea"/>
              </a:rPr>
              <a:t>Keyword-based summarizing algorithms are utilized to generate a summary from the retrieved material. A pipeline function that chronologically calls other functions in order to finally reach a conclusion. Based on rule-based technique a threshold level is selected after careful observations on the dataset.</a:t>
            </a:r>
            <a:endParaRPr lang="en-US" sz="2000">
              <a:latin typeface="Arial Unicode MS" panose="020B0604020202020204" charset="-122"/>
              <a:ea typeface="Arial Unicode MS" panose="020B0604020202020204" charset="-122"/>
              <a:cs typeface="Arial Rounded MT Bold" panose="020F0704030504030204" charset="0"/>
            </a:endParaRPr>
          </a:p>
          <a:p>
            <a:pPr algn="l"/>
            <a:endParaRPr lang="en-US" sz="2000">
              <a:latin typeface="Arial Unicode MS" panose="020B0604020202020204" charset="-122"/>
              <a:ea typeface="Arial Unicode MS" panose="020B0604020202020204" charset="-122"/>
              <a:cs typeface="Arial Rounded MT Bold" panose="020F0704030504030204" charset="0"/>
            </a:endParaRPr>
          </a:p>
          <a:p>
            <a:pPr algn="l"/>
            <a:endParaRPr lang="en-US" sz="2000">
              <a:latin typeface="Arial Unicode MS" panose="020B0604020202020204" charset="-122"/>
              <a:ea typeface="Arial Unicode MS" panose="020B0604020202020204" charset="-122"/>
              <a:cs typeface="Arial Rounded MT Bold" panose="020F0704030504030204" charset="0"/>
            </a:endParaRPr>
          </a:p>
          <a:p>
            <a:pPr algn="l"/>
            <a:r>
              <a:rPr lang="en-US" sz="2000">
                <a:latin typeface="Arial Rounded MT Bold" panose="020F0704030504030204" charset="0"/>
                <a:ea typeface="Arial Unicode MS" panose="020B0604020202020204" charset="-122"/>
                <a:cs typeface="Arial Rounded MT Bold" panose="020F0704030504030204" charset="0"/>
              </a:rPr>
              <a:t> </a:t>
            </a:r>
            <a:endParaRPr lang="en-US" sz="2000">
              <a:latin typeface="Arial Unicode MS" panose="020B0604020202020204" charset="-122"/>
              <a:ea typeface="Arial Unicode MS" panose="020B0604020202020204" charset="-122"/>
              <a:cs typeface="Kodchasan Regular" panose="0000050000000000000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ITS_Pilani-Logo.svg"/>
          <p:cNvPicPr>
            <a:picLocks noChangeAspect="1"/>
          </p:cNvPicPr>
          <p:nvPr/>
        </p:nvPicPr>
        <p:blipFill>
          <a:blip r:embed="rId1"/>
          <a:stretch>
            <a:fillRect/>
          </a:stretch>
        </p:blipFill>
        <p:spPr>
          <a:xfrm>
            <a:off x="186055" y="120650"/>
            <a:ext cx="815975" cy="815975"/>
          </a:xfrm>
          <a:prstGeom prst="rect">
            <a:avLst/>
          </a:prstGeom>
        </p:spPr>
      </p:pic>
      <p:pic>
        <p:nvPicPr>
          <p:cNvPr id="7" name="图片 6"/>
          <p:cNvPicPr>
            <a:picLocks noChangeAspect="1"/>
          </p:cNvPicPr>
          <p:nvPr/>
        </p:nvPicPr>
        <p:blipFill>
          <a:blip r:embed="rId2"/>
          <a:stretch>
            <a:fillRect/>
          </a:stretch>
        </p:blipFill>
        <p:spPr>
          <a:xfrm flipV="1">
            <a:off x="2441701" y="5834860"/>
            <a:ext cx="6661533" cy="151200"/>
          </a:xfrm>
          <a:prstGeom prst="rect">
            <a:avLst/>
          </a:prstGeom>
        </p:spPr>
      </p:pic>
      <p:sp>
        <p:nvSpPr>
          <p:cNvPr id="4" name="Text Box 3"/>
          <p:cNvSpPr txBox="1"/>
          <p:nvPr/>
        </p:nvSpPr>
        <p:spPr>
          <a:xfrm>
            <a:off x="1002030" y="476250"/>
            <a:ext cx="7492365" cy="460375"/>
          </a:xfrm>
          <a:prstGeom prst="rect">
            <a:avLst/>
          </a:prstGeom>
          <a:noFill/>
        </p:spPr>
        <p:txBody>
          <a:bodyPr wrap="square" rtlCol="0">
            <a:spAutoFit/>
          </a:bodyPr>
          <a:p>
            <a:r>
              <a:rPr lang="en-US" sz="2400">
                <a:latin typeface="Arial Black" panose="020B0A04020102020204" charset="0"/>
                <a:cs typeface="Arial Black" panose="020B0A04020102020204" charset="0"/>
                <a:sym typeface="+mn-ea"/>
              </a:rPr>
              <a:t>Literature Survey</a:t>
            </a:r>
            <a:endParaRPr lang="en-US" sz="2400">
              <a:latin typeface="Arial Black" panose="020B0A04020102020204" charset="0"/>
              <a:cs typeface="Arial Black" panose="020B0A04020102020204" charset="0"/>
            </a:endParaRPr>
          </a:p>
        </p:txBody>
      </p:sp>
      <p:sp>
        <p:nvSpPr>
          <p:cNvPr id="5" name="Text Box 4"/>
          <p:cNvSpPr txBox="1"/>
          <p:nvPr/>
        </p:nvSpPr>
        <p:spPr>
          <a:xfrm>
            <a:off x="1002030" y="1435100"/>
            <a:ext cx="10147935" cy="4707890"/>
          </a:xfrm>
          <a:prstGeom prst="rect">
            <a:avLst/>
          </a:prstGeom>
          <a:noFill/>
        </p:spPr>
        <p:txBody>
          <a:bodyPr wrap="square" rtlCol="0">
            <a:spAutoFit/>
          </a:bodyPr>
          <a:p>
            <a:pPr algn="l"/>
            <a:r>
              <a:rPr lang="en-US" sz="2000">
                <a:latin typeface="Arial Rounded MT Bold" panose="020F0704030504030204" charset="0"/>
                <a:cs typeface="Arial Rounded MT Bold" panose="020F0704030504030204" charset="0"/>
              </a:rPr>
              <a:t>A Novel Approach for Building Domain-Specific Chatbots by Exploring Sentence Transformers-based Encoding</a:t>
            </a:r>
            <a:endParaRPr lang="en-US" sz="2000">
              <a:latin typeface="Arial Rounded MT Bold" panose="020F0704030504030204" charset="0"/>
              <a:cs typeface="Arial Rounded MT Bold" panose="020F0704030504030204" charset="0"/>
            </a:endParaRPr>
          </a:p>
          <a:p>
            <a:pPr algn="l"/>
            <a:endParaRPr lang="en-US" sz="2000">
              <a:latin typeface="Arial Rounded MT Bold" panose="020F0704030504030204" charset="0"/>
              <a:cs typeface="Arial Rounded MT Bold" panose="020F0704030504030204" charset="0"/>
            </a:endParaRPr>
          </a:p>
          <a:p>
            <a:pPr algn="just"/>
            <a:r>
              <a:rPr lang="en-US" sz="2000">
                <a:latin typeface="Arial Unicode MS" panose="020B0604020202020204" charset="-122"/>
                <a:ea typeface="Arial Unicode MS" panose="020B0604020202020204" charset="-122"/>
                <a:cs typeface="Arial Rounded MT Bold" panose="020F0704030504030204" charset="0"/>
              </a:rPr>
              <a:t>Sentence transformers encode sentence meaning and semantic similarity, enabling the generation of contextually coherent and relevant responses. Cosine similarity is simply a measure of similarity between two vectors. After the encoding layer, there comes the need for answer retrieval.</a:t>
            </a:r>
            <a:endParaRPr lang="en-US" sz="2000">
              <a:latin typeface="Arial Unicode MS" panose="020B0604020202020204" charset="-122"/>
              <a:ea typeface="Arial Unicode MS" panose="020B0604020202020204" charset="-122"/>
              <a:cs typeface="Arial Rounded MT Bold" panose="020F0704030504030204" charset="0"/>
            </a:endParaRPr>
          </a:p>
          <a:p>
            <a:pPr algn="just"/>
            <a:endParaRPr lang="en-US" sz="2000">
              <a:latin typeface="Arial Unicode MS" panose="020B0604020202020204" charset="-122"/>
              <a:ea typeface="Arial Unicode MS" panose="020B0604020202020204" charset="-122"/>
              <a:cs typeface="Arial Rounded MT Bold" panose="020F0704030504030204" charset="0"/>
              <a:sym typeface="+mn-ea"/>
            </a:endParaRPr>
          </a:p>
          <a:p>
            <a:pPr algn="just"/>
            <a:r>
              <a:rPr lang="en-US" sz="2000">
                <a:latin typeface="Arial Rounded MT Bold" panose="020F0704030504030204" charset="0"/>
                <a:cs typeface="Arial Rounded MT Bold" panose="020F0704030504030204" charset="0"/>
                <a:sym typeface="+mn-ea"/>
              </a:rPr>
              <a:t>Sentence Similarity Based on Semantic Vector </a:t>
            </a:r>
            <a:endParaRPr lang="en-US" sz="2000">
              <a:latin typeface="Arial Rounded MT Bold" panose="020F0704030504030204" charset="0"/>
              <a:cs typeface="Arial Rounded MT Bold" panose="020F0704030504030204" charset="0"/>
              <a:sym typeface="+mn-ea"/>
            </a:endParaRPr>
          </a:p>
          <a:p>
            <a:pPr algn="just"/>
            <a:endParaRPr lang="en-US" sz="2000">
              <a:latin typeface="Arial Rounded MT Bold" panose="020F0704030504030204" charset="0"/>
              <a:cs typeface="Arial Rounded MT Bold" panose="020F0704030504030204" charset="0"/>
              <a:sym typeface="+mn-ea"/>
            </a:endParaRPr>
          </a:p>
          <a:p>
            <a:pPr algn="just"/>
            <a:r>
              <a:rPr lang="en-US" sz="2000">
                <a:latin typeface="Arial Unicode MS" panose="020B0604020202020204" charset="-122"/>
                <a:ea typeface="Arial Unicode MS" panose="020B0604020202020204" charset="-122"/>
                <a:cs typeface="Arial Rounded MT Bold" panose="020F0704030504030204" charset="0"/>
                <a:sym typeface="+mn-ea"/>
              </a:rPr>
              <a:t>The semantic similarity of two sentences is calculated using information from a structured lexical database, How-net. Adjusting semantic vector, semantic similarity between two sentences is defined as the cosine coefficient between the two semantic </a:t>
            </a:r>
            <a:endParaRPr lang="en-US" sz="2000">
              <a:latin typeface="Arial Unicode MS" panose="020B0604020202020204" charset="-122"/>
              <a:ea typeface="Arial Unicode MS" panose="020B0604020202020204" charset="-122"/>
              <a:cs typeface="Arial Rounded MT Bold" panose="020F0704030504030204" charset="0"/>
              <a:sym typeface="+mn-ea"/>
            </a:endParaRPr>
          </a:p>
          <a:p>
            <a:pPr algn="l"/>
            <a:endParaRPr lang="en-US" sz="2000">
              <a:latin typeface="Arial Unicode MS" panose="020B0604020202020204" charset="-122"/>
              <a:ea typeface="Arial Unicode MS" panose="020B0604020202020204" charset="-122"/>
              <a:cs typeface="Arial Rounded MT Bold" panose="020F0704030504030204" charset="0"/>
            </a:endParaRPr>
          </a:p>
          <a:p>
            <a:pPr algn="l"/>
            <a:r>
              <a:rPr lang="en-US" sz="2000">
                <a:latin typeface="Arial Rounded MT Bold" panose="020F0704030504030204" charset="0"/>
                <a:ea typeface="Arial Unicode MS" panose="020B0604020202020204" charset="-122"/>
                <a:cs typeface="Arial Rounded MT Bold" panose="020F0704030504030204" charset="0"/>
              </a:rPr>
              <a:t> </a:t>
            </a:r>
            <a:endParaRPr lang="en-US" sz="2000">
              <a:latin typeface="Arial Unicode MS" panose="020B0604020202020204" charset="-122"/>
              <a:ea typeface="Arial Unicode MS" panose="020B0604020202020204" charset="-122"/>
              <a:cs typeface="Kodchasan Regular" panose="0000050000000000000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ITS_Pilani-Logo.svg"/>
          <p:cNvPicPr>
            <a:picLocks noChangeAspect="1"/>
          </p:cNvPicPr>
          <p:nvPr/>
        </p:nvPicPr>
        <p:blipFill>
          <a:blip r:embed="rId1"/>
          <a:stretch>
            <a:fillRect/>
          </a:stretch>
        </p:blipFill>
        <p:spPr>
          <a:xfrm>
            <a:off x="186055" y="120650"/>
            <a:ext cx="815975" cy="815975"/>
          </a:xfrm>
          <a:prstGeom prst="rect">
            <a:avLst/>
          </a:prstGeom>
        </p:spPr>
      </p:pic>
      <p:pic>
        <p:nvPicPr>
          <p:cNvPr id="7" name="图片 6"/>
          <p:cNvPicPr>
            <a:picLocks noChangeAspect="1"/>
          </p:cNvPicPr>
          <p:nvPr/>
        </p:nvPicPr>
        <p:blipFill>
          <a:blip r:embed="rId2"/>
          <a:stretch>
            <a:fillRect/>
          </a:stretch>
        </p:blipFill>
        <p:spPr>
          <a:xfrm flipV="1">
            <a:off x="2441701" y="5834860"/>
            <a:ext cx="6661533" cy="151200"/>
          </a:xfrm>
          <a:prstGeom prst="rect">
            <a:avLst/>
          </a:prstGeom>
        </p:spPr>
      </p:pic>
      <p:sp>
        <p:nvSpPr>
          <p:cNvPr id="4" name="Text Box 3"/>
          <p:cNvSpPr txBox="1"/>
          <p:nvPr/>
        </p:nvSpPr>
        <p:spPr>
          <a:xfrm>
            <a:off x="1002030" y="476250"/>
            <a:ext cx="7492365" cy="460375"/>
          </a:xfrm>
          <a:prstGeom prst="rect">
            <a:avLst/>
          </a:prstGeom>
          <a:noFill/>
        </p:spPr>
        <p:txBody>
          <a:bodyPr wrap="square" rtlCol="0">
            <a:spAutoFit/>
          </a:bodyPr>
          <a:p>
            <a:r>
              <a:rPr lang="en-US" sz="2400">
                <a:latin typeface="Arial Black" panose="020B0A04020102020204" charset="0"/>
                <a:cs typeface="Arial Black" panose="020B0A04020102020204" charset="0"/>
                <a:sym typeface="+mn-ea"/>
              </a:rPr>
              <a:t>Literature Survey</a:t>
            </a:r>
            <a:endParaRPr lang="en-US" sz="2400">
              <a:latin typeface="Arial Black" panose="020B0A04020102020204" charset="0"/>
              <a:cs typeface="Arial Black" panose="020B0A04020102020204" charset="0"/>
            </a:endParaRPr>
          </a:p>
        </p:txBody>
      </p:sp>
      <p:sp>
        <p:nvSpPr>
          <p:cNvPr id="5" name="Text Box 4"/>
          <p:cNvSpPr txBox="1"/>
          <p:nvPr/>
        </p:nvSpPr>
        <p:spPr>
          <a:xfrm>
            <a:off x="1002030" y="1435100"/>
            <a:ext cx="10076815" cy="4399915"/>
          </a:xfrm>
          <a:prstGeom prst="rect">
            <a:avLst/>
          </a:prstGeom>
          <a:noFill/>
        </p:spPr>
        <p:txBody>
          <a:bodyPr wrap="square" rtlCol="0">
            <a:spAutoFit/>
          </a:bodyPr>
          <a:p>
            <a:pPr algn="l"/>
            <a:r>
              <a:rPr lang="en-US" sz="2000">
                <a:latin typeface="Arial Rounded MT Bold" panose="020F0704030504030204" charset="0"/>
                <a:cs typeface="Arial Rounded MT Bold" panose="020F0704030504030204" charset="0"/>
              </a:rPr>
              <a:t>Speech-to-Text and Text-to-Speech Recognition using DeepLearning</a:t>
            </a:r>
            <a:endParaRPr lang="en-US" sz="2000">
              <a:latin typeface="Arial Rounded MT Bold" panose="020F0704030504030204" charset="0"/>
              <a:cs typeface="Arial Rounded MT Bold" panose="020F0704030504030204" charset="0"/>
            </a:endParaRPr>
          </a:p>
          <a:p>
            <a:pPr algn="l"/>
            <a:endParaRPr lang="en-US" sz="2000">
              <a:latin typeface="Arial Rounded MT Bold" panose="020F0704030504030204" charset="0"/>
              <a:ea typeface="Arial Unicode MS" panose="020B0604020202020204" charset="-122"/>
              <a:cs typeface="Arial Rounded MT Bold" panose="020F0704030504030204" charset="0"/>
            </a:endParaRPr>
          </a:p>
          <a:p>
            <a:pPr algn="just"/>
            <a:r>
              <a:rPr lang="en-US" sz="2000">
                <a:latin typeface="Arial Unicode MS" panose="020B0604020202020204" charset="-122"/>
                <a:ea typeface="Arial Unicode MS" panose="020B0604020202020204" charset="-122"/>
                <a:cs typeface="Arial Rounded MT Bold" panose="020F0704030504030204" charset="0"/>
              </a:rPr>
              <a:t>Using acoustic modelling, text units are assigned to the acoustic characteristics of speech, such as pitch, duration, and spectral patterns. To increase the precision of voice recognition, language modelling entails capturing the statistical features of language, such as word frequencies and n-gram probabilities. </a:t>
            </a:r>
            <a:endParaRPr lang="en-US" sz="2000">
              <a:latin typeface="Arial Unicode MS" panose="020B0604020202020204" charset="-122"/>
              <a:ea typeface="Arial Unicode MS" panose="020B0604020202020204" charset="-122"/>
              <a:cs typeface="Arial Rounded MT Bold" panose="020F0704030504030204" charset="0"/>
            </a:endParaRPr>
          </a:p>
          <a:p>
            <a:pPr algn="l"/>
            <a:endParaRPr lang="en-US" sz="2000">
              <a:latin typeface="Arial Unicode MS" panose="020B0604020202020204" charset="-122"/>
              <a:ea typeface="Arial Unicode MS" panose="020B0604020202020204" charset="-122"/>
              <a:cs typeface="Arial Rounded MT Bold" panose="020F0704030504030204" charset="0"/>
            </a:endParaRPr>
          </a:p>
          <a:p>
            <a:pPr algn="l"/>
            <a:r>
              <a:rPr lang="en-US" sz="2000">
                <a:latin typeface="Arial Rounded MT Bold" panose="020F0704030504030204" charset="0"/>
                <a:ea typeface="Arial Unicode MS" panose="020B0604020202020204" charset="-122"/>
                <a:cs typeface="Arial Rounded MT Bold" panose="020F0704030504030204" charset="0"/>
              </a:rPr>
              <a:t>Towards Unsupervised Speech-to-text translations</a:t>
            </a:r>
            <a:endParaRPr lang="en-US" sz="2000">
              <a:latin typeface="Arial Rounded MT Bold" panose="020F0704030504030204" charset="0"/>
              <a:ea typeface="Arial Unicode MS" panose="020B0604020202020204" charset="-122"/>
              <a:cs typeface="Arial Rounded MT Bold" panose="020F0704030504030204" charset="0"/>
            </a:endParaRPr>
          </a:p>
          <a:p>
            <a:pPr algn="l"/>
            <a:endParaRPr lang="en-US" sz="2000">
              <a:latin typeface="Arial Rounded MT Bold" panose="020F0704030504030204" charset="0"/>
              <a:ea typeface="Arial Unicode MS" panose="020B0604020202020204" charset="-122"/>
              <a:cs typeface="Arial Rounded MT Bold" panose="020F0704030504030204" charset="0"/>
            </a:endParaRPr>
          </a:p>
          <a:p>
            <a:pPr algn="just"/>
            <a:r>
              <a:rPr lang="en-US" sz="2000">
                <a:latin typeface="Arial Unicode MS" panose="020B0604020202020204" charset="-122"/>
                <a:ea typeface="Arial Unicode MS" panose="020B0604020202020204" charset="-122"/>
                <a:cs typeface="Kodchasan Regular" panose="00000500000000000000" charset="0"/>
              </a:rPr>
              <a:t>Word-by-Word Translation System - use an unsupervised bilingualdictionary induction (BDI) algorithm to learn a cross-lingual mapping from the source embedding space to the target embedding space. </a:t>
            </a:r>
            <a:endParaRPr lang="en-US" sz="2000">
              <a:latin typeface="Arial Unicode MS" panose="020B0604020202020204" charset="-122"/>
              <a:ea typeface="Arial Unicode MS" panose="020B0604020202020204" charset="-122"/>
              <a:cs typeface="Kodchasan Regular" panose="00000500000000000000" charset="0"/>
            </a:endParaRPr>
          </a:p>
          <a:p>
            <a:pPr algn="just"/>
            <a:r>
              <a:rPr lang="en-US" sz="2000">
                <a:latin typeface="Arial Unicode MS" panose="020B0604020202020204" charset="-122"/>
                <a:ea typeface="Arial Unicode MS" panose="020B0604020202020204" charset="-122"/>
                <a:cs typeface="Kodchasan Regular" panose="00000500000000000000" charset="0"/>
              </a:rPr>
              <a:t>Speech2Vec model was trained and also text embedding space was trained by Word2Vec using fastTextwith default settings without subword information</a:t>
            </a:r>
            <a:endParaRPr lang="en-US" sz="2000">
              <a:latin typeface="Arial Unicode MS" panose="020B0604020202020204" charset="-122"/>
              <a:ea typeface="Arial Unicode MS" panose="020B0604020202020204" charset="-122"/>
              <a:cs typeface="Kodchasan Regular" panose="00000500000000000000"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p:cNvPicPr>
            <a:picLocks noChangeAspect="1"/>
          </p:cNvPicPr>
          <p:nvPr/>
        </p:nvPicPr>
        <p:blipFill rotWithShape="1">
          <a:blip r:embed="rId1"/>
          <a:srcRect r="43866" b="35615"/>
          <a:stretch>
            <a:fillRect/>
          </a:stretch>
        </p:blipFill>
        <p:spPr>
          <a:xfrm>
            <a:off x="413570" y="197524"/>
            <a:ext cx="2924382" cy="2107526"/>
          </a:xfrm>
          <a:prstGeom prst="rect">
            <a:avLst/>
          </a:prstGeom>
        </p:spPr>
      </p:pic>
      <p:pic>
        <p:nvPicPr>
          <p:cNvPr id="8" name="图片 7"/>
          <p:cNvPicPr>
            <a:picLocks noChangeAspect="1"/>
          </p:cNvPicPr>
          <p:nvPr/>
        </p:nvPicPr>
        <p:blipFill rotWithShape="1">
          <a:blip r:embed="rId1"/>
          <a:srcRect l="54783"/>
          <a:stretch>
            <a:fillRect/>
          </a:stretch>
        </p:blipFill>
        <p:spPr>
          <a:xfrm rot="5400000" flipH="1">
            <a:off x="9377519" y="-261480"/>
            <a:ext cx="2355628" cy="3273334"/>
          </a:xfrm>
          <a:prstGeom prst="rect">
            <a:avLst/>
          </a:prstGeom>
        </p:spPr>
      </p:pic>
      <p:pic>
        <p:nvPicPr>
          <p:cNvPr id="9" name="图片 8"/>
          <p:cNvPicPr>
            <a:picLocks noChangeAspect="1"/>
          </p:cNvPicPr>
          <p:nvPr/>
        </p:nvPicPr>
        <p:blipFill>
          <a:blip r:embed="rId2"/>
          <a:stretch>
            <a:fillRect/>
          </a:stretch>
        </p:blipFill>
        <p:spPr>
          <a:xfrm>
            <a:off x="3337627" y="1571307"/>
            <a:ext cx="5550547" cy="126000"/>
          </a:xfrm>
          <a:prstGeom prst="rect">
            <a:avLst/>
          </a:prstGeom>
        </p:spPr>
      </p:pic>
      <p:sp>
        <p:nvSpPr>
          <p:cNvPr id="12" name="矩形 11"/>
          <p:cNvSpPr/>
          <p:nvPr/>
        </p:nvSpPr>
        <p:spPr>
          <a:xfrm>
            <a:off x="2431169" y="-1799479"/>
            <a:ext cx="1182674" cy="1273318"/>
          </a:xfrm>
          <a:prstGeom prst="rect">
            <a:avLst/>
          </a:prstGeom>
          <a:solidFill>
            <a:srgbClr val="90C9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Calibri" charset="0"/>
            </a:endParaRPr>
          </a:p>
        </p:txBody>
      </p:sp>
      <p:sp>
        <p:nvSpPr>
          <p:cNvPr id="13" name="矩形 12"/>
          <p:cNvSpPr/>
          <p:nvPr/>
        </p:nvSpPr>
        <p:spPr>
          <a:xfrm>
            <a:off x="3613843" y="-1799479"/>
            <a:ext cx="1182674" cy="1273318"/>
          </a:xfrm>
          <a:prstGeom prst="rect">
            <a:avLst/>
          </a:prstGeom>
          <a:solidFill>
            <a:srgbClr val="F3C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Calibri" charset="0"/>
            </a:endParaRPr>
          </a:p>
        </p:txBody>
      </p:sp>
      <p:sp>
        <p:nvSpPr>
          <p:cNvPr id="18" name="文本框 17"/>
          <p:cNvSpPr txBox="1"/>
          <p:nvPr/>
        </p:nvSpPr>
        <p:spPr>
          <a:xfrm>
            <a:off x="3717632" y="438021"/>
            <a:ext cx="4685030" cy="1014730"/>
          </a:xfrm>
          <a:prstGeom prst="rect">
            <a:avLst/>
          </a:prstGeom>
          <a:noFill/>
        </p:spPr>
        <p:txBody>
          <a:bodyPr wrap="none" rtlCol="0">
            <a:spAutoFit/>
          </a:bodyPr>
          <a:lstStyle/>
          <a:p>
            <a:pPr algn="ctr"/>
            <a:r>
              <a:rPr lang="en-US" altLang="zh-CN" sz="6000" b="1" dirty="0">
                <a:solidFill>
                  <a:srgbClr val="030000"/>
                </a:solidFill>
                <a:latin typeface="Calibri" charset="0"/>
                <a:ea typeface="Calibri" charset="0"/>
                <a:cs typeface="Calibri" charset="0"/>
              </a:rPr>
              <a:t>Architecture</a:t>
            </a:r>
            <a:endParaRPr lang="en-US" altLang="zh-CN" sz="6000" b="1" dirty="0">
              <a:solidFill>
                <a:srgbClr val="030000"/>
              </a:solidFill>
              <a:latin typeface="Calibri" charset="0"/>
              <a:ea typeface="Calibri" charset="0"/>
              <a:cs typeface="Calibri" charset="0"/>
            </a:endParaRPr>
          </a:p>
        </p:txBody>
      </p:sp>
      <p:pic>
        <p:nvPicPr>
          <p:cNvPr id="2" name="Picture 1" descr="BITS_Pilani-Logo.svg"/>
          <p:cNvPicPr>
            <a:picLocks noChangeAspect="1"/>
          </p:cNvPicPr>
          <p:nvPr/>
        </p:nvPicPr>
        <p:blipFill>
          <a:blip r:embed="rId3"/>
          <a:stretch>
            <a:fillRect/>
          </a:stretch>
        </p:blipFill>
        <p:spPr>
          <a:xfrm>
            <a:off x="186055" y="120650"/>
            <a:ext cx="815975" cy="815975"/>
          </a:xfrm>
          <a:prstGeom prst="rect">
            <a:avLst/>
          </a:prstGeom>
        </p:spPr>
      </p:pic>
      <p:cxnSp>
        <p:nvCxnSpPr>
          <p:cNvPr id="5" name="Straight Connector 4"/>
          <p:cNvCxnSpPr/>
          <p:nvPr/>
        </p:nvCxnSpPr>
        <p:spPr>
          <a:xfrm>
            <a:off x="11513185" y="2587625"/>
            <a:ext cx="0" cy="2246630"/>
          </a:xfrm>
          <a:prstGeom prst="line">
            <a:avLst/>
          </a:prstGeom>
        </p:spPr>
        <p:style>
          <a:lnRef idx="1">
            <a:schemeClr val="accent1"/>
          </a:lnRef>
          <a:fillRef idx="0">
            <a:schemeClr val="accent1"/>
          </a:fillRef>
          <a:effectRef idx="0">
            <a:schemeClr val="accent1"/>
          </a:effectRef>
          <a:fontRef idx="minor">
            <a:schemeClr val="tx1"/>
          </a:fontRef>
        </p:style>
      </p:cxnSp>
      <p:pic>
        <p:nvPicPr>
          <p:cNvPr id="32" name="Picture 32" descr="LLm"/>
          <p:cNvPicPr>
            <a:picLocks noChangeAspect="1"/>
          </p:cNvPicPr>
          <p:nvPr/>
        </p:nvPicPr>
        <p:blipFill>
          <a:blip r:embed="rId4"/>
          <a:srcRect r="-2760" b="47533"/>
          <a:stretch>
            <a:fillRect/>
          </a:stretch>
        </p:blipFill>
        <p:spPr>
          <a:xfrm>
            <a:off x="680085" y="2118995"/>
            <a:ext cx="4685665" cy="4215130"/>
          </a:xfrm>
          <a:prstGeom prst="rect">
            <a:avLst/>
          </a:prstGeom>
        </p:spPr>
      </p:pic>
      <p:pic>
        <p:nvPicPr>
          <p:cNvPr id="3" name="Picture 32" descr="LLm"/>
          <p:cNvPicPr>
            <a:picLocks noChangeAspect="1"/>
          </p:cNvPicPr>
          <p:nvPr/>
        </p:nvPicPr>
        <p:blipFill>
          <a:blip r:embed="rId4"/>
          <a:srcRect t="48967" r="-8851"/>
          <a:stretch>
            <a:fillRect/>
          </a:stretch>
        </p:blipFill>
        <p:spPr>
          <a:xfrm>
            <a:off x="5916295" y="2118995"/>
            <a:ext cx="4839970" cy="399796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p:cNvPicPr>
            <a:picLocks noChangeAspect="1"/>
          </p:cNvPicPr>
          <p:nvPr/>
        </p:nvPicPr>
        <p:blipFill rotWithShape="1">
          <a:blip r:embed="rId1"/>
          <a:srcRect r="43866" b="35615"/>
          <a:stretch>
            <a:fillRect/>
          </a:stretch>
        </p:blipFill>
        <p:spPr>
          <a:xfrm>
            <a:off x="413570" y="197524"/>
            <a:ext cx="2924382" cy="2107526"/>
          </a:xfrm>
          <a:prstGeom prst="rect">
            <a:avLst/>
          </a:prstGeom>
        </p:spPr>
      </p:pic>
      <p:pic>
        <p:nvPicPr>
          <p:cNvPr id="8" name="图片 7"/>
          <p:cNvPicPr>
            <a:picLocks noChangeAspect="1"/>
          </p:cNvPicPr>
          <p:nvPr/>
        </p:nvPicPr>
        <p:blipFill rotWithShape="1">
          <a:blip r:embed="rId1"/>
          <a:srcRect l="54783"/>
          <a:stretch>
            <a:fillRect/>
          </a:stretch>
        </p:blipFill>
        <p:spPr>
          <a:xfrm rot="5400000" flipH="1">
            <a:off x="9377519" y="-261480"/>
            <a:ext cx="2355628" cy="3273334"/>
          </a:xfrm>
          <a:prstGeom prst="rect">
            <a:avLst/>
          </a:prstGeom>
        </p:spPr>
      </p:pic>
      <p:pic>
        <p:nvPicPr>
          <p:cNvPr id="9" name="图片 8"/>
          <p:cNvPicPr>
            <a:picLocks noChangeAspect="1"/>
          </p:cNvPicPr>
          <p:nvPr/>
        </p:nvPicPr>
        <p:blipFill>
          <a:blip r:embed="rId2"/>
          <a:stretch>
            <a:fillRect/>
          </a:stretch>
        </p:blipFill>
        <p:spPr>
          <a:xfrm>
            <a:off x="3337627" y="1571307"/>
            <a:ext cx="5550547" cy="126000"/>
          </a:xfrm>
          <a:prstGeom prst="rect">
            <a:avLst/>
          </a:prstGeom>
        </p:spPr>
      </p:pic>
      <p:sp>
        <p:nvSpPr>
          <p:cNvPr id="12" name="矩形 11"/>
          <p:cNvSpPr/>
          <p:nvPr/>
        </p:nvSpPr>
        <p:spPr>
          <a:xfrm>
            <a:off x="2431169" y="-1799479"/>
            <a:ext cx="1182674" cy="1273318"/>
          </a:xfrm>
          <a:prstGeom prst="rect">
            <a:avLst/>
          </a:prstGeom>
          <a:solidFill>
            <a:srgbClr val="90C9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Calibri" charset="0"/>
            </a:endParaRPr>
          </a:p>
        </p:txBody>
      </p:sp>
      <p:sp>
        <p:nvSpPr>
          <p:cNvPr id="13" name="矩形 12"/>
          <p:cNvSpPr/>
          <p:nvPr/>
        </p:nvSpPr>
        <p:spPr>
          <a:xfrm>
            <a:off x="3613843" y="-1799479"/>
            <a:ext cx="1182674" cy="1273318"/>
          </a:xfrm>
          <a:prstGeom prst="rect">
            <a:avLst/>
          </a:prstGeom>
          <a:solidFill>
            <a:srgbClr val="F3C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Calibri" charset="0"/>
            </a:endParaRPr>
          </a:p>
        </p:txBody>
      </p:sp>
      <p:sp>
        <p:nvSpPr>
          <p:cNvPr id="18" name="文本框 17"/>
          <p:cNvSpPr txBox="1"/>
          <p:nvPr/>
        </p:nvSpPr>
        <p:spPr>
          <a:xfrm>
            <a:off x="2391752" y="438021"/>
            <a:ext cx="7336790" cy="1014730"/>
          </a:xfrm>
          <a:prstGeom prst="rect">
            <a:avLst/>
          </a:prstGeom>
          <a:noFill/>
        </p:spPr>
        <p:txBody>
          <a:bodyPr wrap="none" rtlCol="0">
            <a:spAutoFit/>
          </a:bodyPr>
          <a:lstStyle/>
          <a:p>
            <a:pPr algn="ctr"/>
            <a:r>
              <a:rPr lang="en-US" altLang="zh-CN" sz="6000" b="1" dirty="0">
                <a:solidFill>
                  <a:srgbClr val="030000"/>
                </a:solidFill>
                <a:latin typeface="Calibri" charset="0"/>
                <a:ea typeface="Calibri" charset="0"/>
                <a:cs typeface="Calibri" charset="0"/>
              </a:rPr>
              <a:t>User level data flow</a:t>
            </a:r>
            <a:endParaRPr lang="en-US" altLang="zh-CN" sz="6000" b="1" dirty="0">
              <a:solidFill>
                <a:srgbClr val="030000"/>
              </a:solidFill>
              <a:latin typeface="Calibri" charset="0"/>
              <a:ea typeface="Calibri" charset="0"/>
              <a:cs typeface="Calibri" charset="0"/>
            </a:endParaRPr>
          </a:p>
        </p:txBody>
      </p:sp>
      <p:pic>
        <p:nvPicPr>
          <p:cNvPr id="2" name="Picture 1" descr="BITS_Pilani-Logo.svg"/>
          <p:cNvPicPr>
            <a:picLocks noChangeAspect="1"/>
          </p:cNvPicPr>
          <p:nvPr/>
        </p:nvPicPr>
        <p:blipFill>
          <a:blip r:embed="rId3"/>
          <a:stretch>
            <a:fillRect/>
          </a:stretch>
        </p:blipFill>
        <p:spPr>
          <a:xfrm>
            <a:off x="186055" y="120650"/>
            <a:ext cx="815975" cy="815975"/>
          </a:xfrm>
          <a:prstGeom prst="rect">
            <a:avLst/>
          </a:prstGeom>
        </p:spPr>
      </p:pic>
      <p:pic>
        <p:nvPicPr>
          <p:cNvPr id="4" name="Picture 3" descr="UI"/>
          <p:cNvPicPr>
            <a:picLocks noChangeAspect="1"/>
          </p:cNvPicPr>
          <p:nvPr/>
        </p:nvPicPr>
        <p:blipFill>
          <a:blip r:embed="rId4"/>
          <a:stretch>
            <a:fillRect/>
          </a:stretch>
        </p:blipFill>
        <p:spPr>
          <a:xfrm>
            <a:off x="413385" y="2552700"/>
            <a:ext cx="11099800" cy="2317115"/>
          </a:xfrm>
          <a:prstGeom prst="rect">
            <a:avLst/>
          </a:prstGeom>
        </p:spPr>
      </p:pic>
      <p:cxnSp>
        <p:nvCxnSpPr>
          <p:cNvPr id="5" name="Straight Connector 4"/>
          <p:cNvCxnSpPr/>
          <p:nvPr/>
        </p:nvCxnSpPr>
        <p:spPr>
          <a:xfrm>
            <a:off x="11513185" y="2587625"/>
            <a:ext cx="0" cy="224663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游ゴシック Light"/>
        <a:font script="Hang" typeface="맑은 고딕"/>
        <a:font script="Hans" typeface="Calibri"/>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Calibri"/>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Calibri"/>
        <a:font script="Hant" typeface="新細明體"/>
        <a:font script="Arab" typeface="Calibri"/>
        <a:font script="Hebr" typeface="Calibri"/>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Calibri"/>
        <a:font script="Laoo" typeface="DokChampa"/>
        <a:font script="Sinh" typeface="Iskoola Pota"/>
        <a:font script="Mong" typeface="Mongolian Baiti"/>
        <a:font script="Viet" typeface="Calibri"/>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4895</Words>
  <Application>WPS Spreadsheets</Application>
  <PresentationFormat>Widescreen</PresentationFormat>
  <Paragraphs>123</Paragraphs>
  <Slides>22</Slides>
  <Notes>0</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22</vt:i4>
      </vt:variant>
    </vt:vector>
  </HeadingPairs>
  <TitlesOfParts>
    <vt:vector size="38" baseType="lpstr">
      <vt:lpstr>Arial</vt:lpstr>
      <vt:lpstr>SimSun</vt:lpstr>
      <vt:lpstr>Wingdings</vt:lpstr>
      <vt:lpstr>Calibri</vt:lpstr>
      <vt:lpstr>Helvetica Neue</vt:lpstr>
      <vt:lpstr>Arial Black</vt:lpstr>
      <vt:lpstr>Arial Rounded MT Bold</vt:lpstr>
      <vt:lpstr>Arial Unicode MS</vt:lpstr>
      <vt:lpstr>Kodchasan Regular</vt:lpstr>
      <vt:lpstr>Microsoft YaHei</vt:lpstr>
      <vt:lpstr>汉仪旗黑</vt:lpstr>
      <vt:lpstr>SimSun</vt:lpstr>
      <vt:lpstr>宋体-简</vt:lpstr>
      <vt:lpstr>Calibri Light</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vishwassetty</dc:creator>
  <cp:lastModifiedBy>Vishwas Setty</cp:lastModifiedBy>
  <cp:revision>2</cp:revision>
  <dcterms:created xsi:type="dcterms:W3CDTF">2024-04-27T04:13:12Z</dcterms:created>
  <dcterms:modified xsi:type="dcterms:W3CDTF">2024-04-27T04:13:12Z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1033-5.6.0.8082</vt:lpwstr>
  </property>
</Properties>
</file>