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5143500" cx="9144000"/>
  <p:notesSz cx="6858000" cy="9144000"/>
  <p:embeddedFontLst>
    <p:embeddedFont>
      <p:font typeface="Montserrat" charset="0"/>
      <p:regular r:id="rId24"/>
      <p:bold r:id="rId25"/>
      <p:italic r:id="rId26"/>
      <p:boldItalic r:id="rId27"/>
    </p:embeddedFont>
    <p:embeddedFont>
      <p:font typeface="Open Sans" charset="0"/>
      <p:regular r:id="rId28"/>
      <p:bold r:id="rId29"/>
      <p:italic r:id="rId30"/>
      <p:boldItalic r:id="rId31"/>
    </p:embeddedFont>
    <p:embeddedFont>
      <p:font typeface="Calibri" pitchFamily="34" charset="0"/>
      <p:regular r:id="rId32"/>
      <p:bold r:id="rId33"/>
      <p:italic r:id="rId34"/>
      <p:boldItalic r:id="rId35"/>
    </p:embeddedFont>
    <p:embeddedFont>
      <p:font typeface="Roboto" charset="0"/>
      <p:regular r:id="rId36"/>
      <p:bold r:id="rId37"/>
      <p:italic r:id="rId38"/>
      <p:boldItalic r:id="rId3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snapToGrid="0">
      <p:cViewPr>
        <p:scale>
          <a:sx n="150" d="100"/>
          <a:sy n="150" d="100"/>
        </p:scale>
        <p:origin x="-504" y="-15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font" Target="fonts/font1.fntdata"/><Relationship Id="rId25" Type="http://schemas.openxmlformats.org/officeDocument/2006/relationships/font" Target="fonts/font2.fntdata"/><Relationship Id="rId26" Type="http://schemas.openxmlformats.org/officeDocument/2006/relationships/font" Target="fonts/font3.fntdata"/><Relationship Id="rId27" Type="http://schemas.openxmlformats.org/officeDocument/2006/relationships/font" Target="fonts/font4.fntdata"/><Relationship Id="rId28" Type="http://schemas.openxmlformats.org/officeDocument/2006/relationships/font" Target="fonts/font5.fntdata"/><Relationship Id="rId29" Type="http://schemas.openxmlformats.org/officeDocument/2006/relationships/font" Target="fonts/font6.fntdata"/><Relationship Id="rId30" Type="http://schemas.openxmlformats.org/officeDocument/2006/relationships/font" Target="fonts/font7.fntdata"/><Relationship Id="rId31" Type="http://schemas.openxmlformats.org/officeDocument/2006/relationships/font" Target="fonts/font8.fntdata"/><Relationship Id="rId32" Type="http://schemas.openxmlformats.org/officeDocument/2006/relationships/font" Target="fonts/font9.fntdata"/><Relationship Id="rId33" Type="http://schemas.openxmlformats.org/officeDocument/2006/relationships/font" Target="fonts/font10.fntdata"/><Relationship Id="rId34" Type="http://schemas.openxmlformats.org/officeDocument/2006/relationships/font" Target="fonts/font11.fntdata"/><Relationship Id="rId35" Type="http://schemas.openxmlformats.org/officeDocument/2006/relationships/font" Target="fonts/font12.fntdata"/><Relationship Id="rId36" Type="http://schemas.openxmlformats.org/officeDocument/2006/relationships/font" Target="fonts/font13.fntdata"/><Relationship Id="rId37" Type="http://schemas.openxmlformats.org/officeDocument/2006/relationships/font" Target="fonts/font14.fntdata"/><Relationship Id="rId38" Type="http://schemas.openxmlformats.org/officeDocument/2006/relationships/font" Target="fonts/font15.fntdata"/><Relationship Id="rId39" Type="http://schemas.openxmlformats.org/officeDocument/2006/relationships/font" Target="fonts/font16.fntdata"/><Relationship Id="rId40" Type="http://schemas.openxmlformats.org/officeDocument/2006/relationships/tableStyles" Target="tableStyles.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13" name="Shape 2"/>
        <p:cNvGrpSpPr/>
        <p:nvPr/>
      </p:nvGrpSpPr>
      <p:grpSpPr>
        <a:xfrm>
          <a:off x="0" y="0"/>
          <a:ext cx="0" cy="0"/>
          <a:chOff x="0" y="0"/>
          <a:chExt cx="0" cy="0"/>
        </a:xfrm>
      </p:grpSpPr>
      <p:sp>
        <p:nvSpPr>
          <p:cNvPr id="1048717" name="Google Shape;3;n"/>
          <p:cNvSpPr>
            <a:spLocks noChangeAspect="1" noRot="1" noGrp="1"/>
          </p:cNvSpPr>
          <p:nvPr>
            <p:ph type="sldImg" idx="2"/>
          </p:nvPr>
        </p:nvSpPr>
        <p:spPr>
          <a:xfrm>
            <a:off x="381309"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18"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51"/>
        <p:cNvGrpSpPr/>
        <p:nvPr/>
      </p:nvGrpSpPr>
      <p:grpSpPr>
        <a:xfrm>
          <a:off x="0" y="0"/>
          <a:ext cx="0" cy="0"/>
          <a:chOff x="0" y="0"/>
          <a:chExt cx="0" cy="0"/>
        </a:xfrm>
      </p:grpSpPr>
      <p:sp>
        <p:nvSpPr>
          <p:cNvPr id="1048584" name="Google Shape;52;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85" name="Google Shape;53;p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117"/>
        <p:cNvGrpSpPr/>
        <p:nvPr/>
      </p:nvGrpSpPr>
      <p:grpSpPr>
        <a:xfrm>
          <a:off x="0" y="0"/>
          <a:ext cx="0" cy="0"/>
          <a:chOff x="0" y="0"/>
          <a:chExt cx="0" cy="0"/>
        </a:xfrm>
      </p:grpSpPr>
      <p:sp>
        <p:nvSpPr>
          <p:cNvPr id="1048632" name="Google Shape;118;p8: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
        <p:nvSpPr>
          <p:cNvPr id="1048633" name="Google Shape;119;p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125"/>
        <p:cNvGrpSpPr/>
        <p:nvPr/>
      </p:nvGrpSpPr>
      <p:grpSpPr>
        <a:xfrm>
          <a:off x="0" y="0"/>
          <a:ext cx="0" cy="0"/>
          <a:chOff x="0" y="0"/>
          <a:chExt cx="0" cy="0"/>
        </a:xfrm>
      </p:grpSpPr>
      <p:sp>
        <p:nvSpPr>
          <p:cNvPr id="1048637" name="Google Shape;126;p2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38" name="Google Shape;127;p2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132"/>
        <p:cNvGrpSpPr/>
        <p:nvPr/>
      </p:nvGrpSpPr>
      <p:grpSpPr>
        <a:xfrm>
          <a:off x="0" y="0"/>
          <a:ext cx="0" cy="0"/>
          <a:chOff x="0" y="0"/>
          <a:chExt cx="0" cy="0"/>
        </a:xfrm>
      </p:grpSpPr>
      <p:sp>
        <p:nvSpPr>
          <p:cNvPr id="1048642" name="Google Shape;133;p2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43" name="Google Shape;134;p2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140"/>
        <p:cNvGrpSpPr/>
        <p:nvPr/>
      </p:nvGrpSpPr>
      <p:grpSpPr>
        <a:xfrm>
          <a:off x="0" y="0"/>
          <a:ext cx="0" cy="0"/>
          <a:chOff x="0" y="0"/>
          <a:chExt cx="0" cy="0"/>
        </a:xfrm>
      </p:grpSpPr>
      <p:sp>
        <p:nvSpPr>
          <p:cNvPr id="1048647" name="Google Shape;141;p23: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48" name="Google Shape;142;p2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148"/>
        <p:cNvGrpSpPr/>
        <p:nvPr/>
      </p:nvGrpSpPr>
      <p:grpSpPr>
        <a:xfrm>
          <a:off x="0" y="0"/>
          <a:ext cx="0" cy="0"/>
          <a:chOff x="0" y="0"/>
          <a:chExt cx="0" cy="0"/>
        </a:xfrm>
      </p:grpSpPr>
      <p:sp>
        <p:nvSpPr>
          <p:cNvPr id="1048652" name="Google Shape;149;p24: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53" name="Google Shape;150;p2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156"/>
        <p:cNvGrpSpPr/>
        <p:nvPr/>
      </p:nvGrpSpPr>
      <p:grpSpPr>
        <a:xfrm>
          <a:off x="0" y="0"/>
          <a:ext cx="0" cy="0"/>
          <a:chOff x="0" y="0"/>
          <a:chExt cx="0" cy="0"/>
        </a:xfrm>
      </p:grpSpPr>
      <p:sp>
        <p:nvSpPr>
          <p:cNvPr id="1048657" name="Google Shape;157;p2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58" name="Google Shape;158;p2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163"/>
        <p:cNvGrpSpPr/>
        <p:nvPr/>
      </p:nvGrpSpPr>
      <p:grpSpPr>
        <a:xfrm>
          <a:off x="0" y="0"/>
          <a:ext cx="0" cy="0"/>
          <a:chOff x="0" y="0"/>
          <a:chExt cx="0" cy="0"/>
        </a:xfrm>
      </p:grpSpPr>
      <p:sp>
        <p:nvSpPr>
          <p:cNvPr id="1048662" name="Google Shape;164;p2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63" name="Google Shape;165;p2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170"/>
        <p:cNvGrpSpPr/>
        <p:nvPr/>
      </p:nvGrpSpPr>
      <p:grpSpPr>
        <a:xfrm>
          <a:off x="0" y="0"/>
          <a:ext cx="0" cy="0"/>
          <a:chOff x="0" y="0"/>
          <a:chExt cx="0" cy="0"/>
        </a:xfrm>
      </p:grpSpPr>
      <p:sp>
        <p:nvSpPr>
          <p:cNvPr id="1048667" name="Google Shape;171;p27: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68" name="Google Shape;172;p2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177"/>
        <p:cNvGrpSpPr/>
        <p:nvPr/>
      </p:nvGrpSpPr>
      <p:grpSpPr>
        <a:xfrm>
          <a:off x="0" y="0"/>
          <a:ext cx="0" cy="0"/>
          <a:chOff x="0" y="0"/>
          <a:chExt cx="0" cy="0"/>
        </a:xfrm>
      </p:grpSpPr>
      <p:sp>
        <p:nvSpPr>
          <p:cNvPr id="1048672" name="Google Shape;178;p28: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73" name="Google Shape;179;p2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197"/>
        <p:cNvGrpSpPr/>
        <p:nvPr/>
      </p:nvGrpSpPr>
      <p:grpSpPr>
        <a:xfrm>
          <a:off x="0" y="0"/>
          <a:ext cx="0" cy="0"/>
          <a:chOff x="0" y="0"/>
          <a:chExt cx="0" cy="0"/>
        </a:xfrm>
      </p:grpSpPr>
      <p:sp>
        <p:nvSpPr>
          <p:cNvPr id="1048677" name="Google Shape;198;p3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78" name="Google Shape;199;p3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6"/>
        <p:cNvGrpSpPr/>
        <p:nvPr/>
      </p:nvGrpSpPr>
      <p:grpSpPr>
        <a:xfrm>
          <a:off x="0" y="0"/>
          <a:ext cx="0" cy="0"/>
          <a:chOff x="0" y="0"/>
          <a:chExt cx="0" cy="0"/>
        </a:xfrm>
      </p:grpSpPr>
      <p:sp>
        <p:nvSpPr>
          <p:cNvPr id="1048589" name="Google Shape;57;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0" name="Google Shape;58;p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191"/>
        <p:cNvGrpSpPr/>
        <p:nvPr/>
      </p:nvGrpSpPr>
      <p:grpSpPr>
        <a:xfrm>
          <a:off x="0" y="0"/>
          <a:ext cx="0" cy="0"/>
          <a:chOff x="0" y="0"/>
          <a:chExt cx="0" cy="0"/>
        </a:xfrm>
      </p:grpSpPr>
      <p:sp>
        <p:nvSpPr>
          <p:cNvPr id="1048682" name="Google Shape;192;p3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83" name="Google Shape;193;p3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203"/>
        <p:cNvGrpSpPr/>
        <p:nvPr/>
      </p:nvGrpSpPr>
      <p:grpSpPr>
        <a:xfrm>
          <a:off x="0" y="0"/>
          <a:ext cx="0" cy="0"/>
          <a:chOff x="0" y="0"/>
          <a:chExt cx="0" cy="0"/>
        </a:xfrm>
      </p:grpSpPr>
      <p:sp>
        <p:nvSpPr>
          <p:cNvPr id="1048687" name="Google Shape;204;p3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88" name="Google Shape;205;p3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62"/>
        <p:cNvGrpSpPr/>
        <p:nvPr/>
      </p:nvGrpSpPr>
      <p:grpSpPr>
        <a:xfrm>
          <a:off x="0" y="0"/>
          <a:ext cx="0" cy="0"/>
          <a:chOff x="0" y="0"/>
          <a:chExt cx="0" cy="0"/>
        </a:xfrm>
      </p:grpSpPr>
      <p:sp>
        <p:nvSpPr>
          <p:cNvPr id="1048597" name="Google Shape;63;p3: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
        <p:nvSpPr>
          <p:cNvPr id="1048598" name="Google Shape;64;p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68"/>
        <p:cNvGrpSpPr/>
        <p:nvPr/>
      </p:nvGrpSpPr>
      <p:grpSpPr>
        <a:xfrm>
          <a:off x="0" y="0"/>
          <a:ext cx="0" cy="0"/>
          <a:chOff x="0" y="0"/>
          <a:chExt cx="0" cy="0"/>
        </a:xfrm>
      </p:grpSpPr>
      <p:sp>
        <p:nvSpPr>
          <p:cNvPr id="1048600" name="Google Shape;69;g15f6a0e2566_0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1" name="Google Shape;70;g15f6a0e2566_0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73"/>
        <p:cNvGrpSpPr/>
        <p:nvPr/>
      </p:nvGrpSpPr>
      <p:grpSpPr>
        <a:xfrm>
          <a:off x="0" y="0"/>
          <a:ext cx="0" cy="0"/>
          <a:chOff x="0" y="0"/>
          <a:chExt cx="0" cy="0"/>
        </a:xfrm>
      </p:grpSpPr>
      <p:sp>
        <p:nvSpPr>
          <p:cNvPr id="1048605" name="Google Shape;74;p4: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
        <p:nvSpPr>
          <p:cNvPr id="1048606" name="Google Shape;75;p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79"/>
        <p:cNvGrpSpPr/>
        <p:nvPr/>
      </p:nvGrpSpPr>
      <p:grpSpPr>
        <a:xfrm>
          <a:off x="0" y="0"/>
          <a:ext cx="0" cy="0"/>
          <a:chOff x="0" y="0"/>
          <a:chExt cx="0" cy="0"/>
        </a:xfrm>
      </p:grpSpPr>
      <p:sp>
        <p:nvSpPr>
          <p:cNvPr id="1048610" name="Google Shape;80;g15f6a0e2566_1_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1" name="Google Shape;81;g15f6a0e2566_1_4: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85"/>
        <p:cNvGrpSpPr/>
        <p:nvPr/>
      </p:nvGrpSpPr>
      <p:grpSpPr>
        <a:xfrm>
          <a:off x="0" y="0"/>
          <a:ext cx="0" cy="0"/>
          <a:chOff x="0" y="0"/>
          <a:chExt cx="0" cy="0"/>
        </a:xfrm>
      </p:grpSpPr>
      <p:sp>
        <p:nvSpPr>
          <p:cNvPr id="1048617" name="Google Shape;86;p5: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
        <p:nvSpPr>
          <p:cNvPr id="1048618" name="Google Shape;87;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97"/>
        <p:cNvGrpSpPr/>
        <p:nvPr/>
      </p:nvGrpSpPr>
      <p:grpSpPr>
        <a:xfrm>
          <a:off x="0" y="0"/>
          <a:ext cx="0" cy="0"/>
          <a:chOff x="0" y="0"/>
          <a:chExt cx="0" cy="0"/>
        </a:xfrm>
      </p:grpSpPr>
      <p:sp>
        <p:nvSpPr>
          <p:cNvPr id="1048622" name="Google Shape;98;p6: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
        <p:nvSpPr>
          <p:cNvPr id="1048623" name="Google Shape;99;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05"/>
        <p:cNvGrpSpPr/>
        <p:nvPr/>
      </p:nvGrpSpPr>
      <p:grpSpPr>
        <a:xfrm>
          <a:off x="0" y="0"/>
          <a:ext cx="0" cy="0"/>
          <a:chOff x="0" y="0"/>
          <a:chExt cx="0" cy="0"/>
        </a:xfrm>
      </p:grpSpPr>
      <p:sp>
        <p:nvSpPr>
          <p:cNvPr id="1048627" name="Google Shape;106;p7: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
        <p:nvSpPr>
          <p:cNvPr id="1048628" name="Google Shape;107;p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0"/>
        <p:cNvGrpSpPr/>
        <p:nvPr/>
      </p:nvGrpSpPr>
      <p:grpSpPr>
        <a:xfrm>
          <a:off x="0" y="0"/>
          <a:ext cx="0" cy="0"/>
          <a:chOff x="0" y="0"/>
          <a:chExt cx="0" cy="0"/>
        </a:xfrm>
      </p:grpSpPr>
      <p:sp>
        <p:nvSpPr>
          <p:cNvPr id="1048579" name="Google Shape;11;p10"/>
          <p:cNvSpPr txBox="1">
            <a:spLocks noGrp="1"/>
          </p:cNvSpPr>
          <p:nvPr>
            <p:ph type="ctrTitle"/>
          </p:nvPr>
        </p:nvSpPr>
        <p:spPr>
          <a:xfrm>
            <a:off x="311708" y="744575"/>
            <a:ext cx="8520600" cy="20526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5200"/>
              <a:buNone/>
              <a:defRPr sz="5200"/>
            </a:lvl1pPr>
            <a:lvl2pPr algn="ctr" lvl="1">
              <a:lnSpc>
                <a:spcPct val="100000"/>
              </a:lnSpc>
              <a:spcBef>
                <a:spcPts val="0"/>
              </a:spcBef>
              <a:spcAft>
                <a:spcPts val="0"/>
              </a:spcAft>
              <a:buSzPts val="5200"/>
              <a:buNone/>
              <a:defRPr sz="5200"/>
            </a:lvl2pPr>
            <a:lvl3pPr algn="ctr" lvl="2">
              <a:lnSpc>
                <a:spcPct val="100000"/>
              </a:lnSpc>
              <a:spcBef>
                <a:spcPts val="0"/>
              </a:spcBef>
              <a:spcAft>
                <a:spcPts val="0"/>
              </a:spcAft>
              <a:buSzPts val="5200"/>
              <a:buNone/>
              <a:defRPr sz="5200"/>
            </a:lvl3pPr>
            <a:lvl4pPr algn="ctr" lvl="3">
              <a:lnSpc>
                <a:spcPct val="100000"/>
              </a:lnSpc>
              <a:spcBef>
                <a:spcPts val="0"/>
              </a:spcBef>
              <a:spcAft>
                <a:spcPts val="0"/>
              </a:spcAft>
              <a:buSzPts val="5200"/>
              <a:buNone/>
              <a:defRPr sz="5200"/>
            </a:lvl4pPr>
            <a:lvl5pPr algn="ctr" lvl="4">
              <a:lnSpc>
                <a:spcPct val="100000"/>
              </a:lnSpc>
              <a:spcBef>
                <a:spcPts val="0"/>
              </a:spcBef>
              <a:spcAft>
                <a:spcPts val="0"/>
              </a:spcAft>
              <a:buSzPts val="5200"/>
              <a:buNone/>
              <a:defRPr sz="5200"/>
            </a:lvl5pPr>
            <a:lvl6pPr algn="ctr" lvl="5">
              <a:lnSpc>
                <a:spcPct val="100000"/>
              </a:lnSpc>
              <a:spcBef>
                <a:spcPts val="0"/>
              </a:spcBef>
              <a:spcAft>
                <a:spcPts val="0"/>
              </a:spcAft>
              <a:buSzPts val="5200"/>
              <a:buNone/>
              <a:defRPr sz="5200"/>
            </a:lvl6pPr>
            <a:lvl7pPr algn="ctr" lvl="6">
              <a:lnSpc>
                <a:spcPct val="100000"/>
              </a:lnSpc>
              <a:spcBef>
                <a:spcPts val="0"/>
              </a:spcBef>
              <a:spcAft>
                <a:spcPts val="0"/>
              </a:spcAft>
              <a:buSzPts val="5200"/>
              <a:buNone/>
              <a:defRPr sz="5200"/>
            </a:lvl7pPr>
            <a:lvl8pPr algn="ctr" lvl="7">
              <a:lnSpc>
                <a:spcPct val="100000"/>
              </a:lnSpc>
              <a:spcBef>
                <a:spcPts val="0"/>
              </a:spcBef>
              <a:spcAft>
                <a:spcPts val="0"/>
              </a:spcAft>
              <a:buSzPts val="5200"/>
              <a:buNone/>
              <a:defRPr sz="5200"/>
            </a:lvl8pPr>
            <a:lvl9pPr algn="ctr" lvl="8">
              <a:lnSpc>
                <a:spcPct val="100000"/>
              </a:lnSpc>
              <a:spcBef>
                <a:spcPts val="0"/>
              </a:spcBef>
              <a:spcAft>
                <a:spcPts val="0"/>
              </a:spcAft>
              <a:buSzPts val="5200"/>
              <a:buNone/>
              <a:defRPr sz="5200"/>
            </a:lvl9pPr>
          </a:lstStyle>
          <a:p/>
        </p:txBody>
      </p:sp>
      <p:sp>
        <p:nvSpPr>
          <p:cNvPr id="1048580" name="Google Shape;12;p10"/>
          <p:cNvSpPr txBox="1">
            <a:spLocks noGrp="1"/>
          </p:cNvSpPr>
          <p:nvPr>
            <p:ph type="subTitle" idx="1"/>
          </p:nvPr>
        </p:nvSpPr>
        <p:spPr>
          <a:xfrm>
            <a:off x="311700" y="2834125"/>
            <a:ext cx="8520600" cy="7926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800"/>
              <a:buNone/>
              <a:defRPr sz="2800"/>
            </a:lvl1pPr>
            <a:lvl2pPr algn="ctr" lvl="1">
              <a:lnSpc>
                <a:spcPct val="100000"/>
              </a:lnSpc>
              <a:spcBef>
                <a:spcPts val="0"/>
              </a:spcBef>
              <a:spcAft>
                <a:spcPts val="0"/>
              </a:spcAft>
              <a:buSzPts val="2800"/>
              <a:buNone/>
              <a:defRPr sz="2800"/>
            </a:lvl2pPr>
            <a:lvl3pPr algn="ctr" lvl="2">
              <a:lnSpc>
                <a:spcPct val="100000"/>
              </a:lnSpc>
              <a:spcBef>
                <a:spcPts val="0"/>
              </a:spcBef>
              <a:spcAft>
                <a:spcPts val="0"/>
              </a:spcAft>
              <a:buSzPts val="2800"/>
              <a:buNone/>
              <a:defRPr sz="2800"/>
            </a:lvl3pPr>
            <a:lvl4pPr algn="ctr" lvl="3">
              <a:lnSpc>
                <a:spcPct val="100000"/>
              </a:lnSpc>
              <a:spcBef>
                <a:spcPts val="0"/>
              </a:spcBef>
              <a:spcAft>
                <a:spcPts val="0"/>
              </a:spcAft>
              <a:buSzPts val="2800"/>
              <a:buNone/>
              <a:defRPr sz="2800"/>
            </a:lvl4pPr>
            <a:lvl5pPr algn="ctr" lvl="4">
              <a:lnSpc>
                <a:spcPct val="100000"/>
              </a:lnSpc>
              <a:spcBef>
                <a:spcPts val="0"/>
              </a:spcBef>
              <a:spcAft>
                <a:spcPts val="0"/>
              </a:spcAft>
              <a:buSzPts val="2800"/>
              <a:buNone/>
              <a:defRPr sz="2800"/>
            </a:lvl5pPr>
            <a:lvl6pPr algn="ctr" lvl="5">
              <a:lnSpc>
                <a:spcPct val="100000"/>
              </a:lnSpc>
              <a:spcBef>
                <a:spcPts val="0"/>
              </a:spcBef>
              <a:spcAft>
                <a:spcPts val="0"/>
              </a:spcAft>
              <a:buSzPts val="2800"/>
              <a:buNone/>
              <a:defRPr sz="2800"/>
            </a:lvl6pPr>
            <a:lvl7pPr algn="ctr" lvl="6">
              <a:lnSpc>
                <a:spcPct val="100000"/>
              </a:lnSpc>
              <a:spcBef>
                <a:spcPts val="0"/>
              </a:spcBef>
              <a:spcAft>
                <a:spcPts val="0"/>
              </a:spcAft>
              <a:buSzPts val="2800"/>
              <a:buNone/>
              <a:defRPr sz="2800"/>
            </a:lvl7pPr>
            <a:lvl8pPr algn="ctr" lvl="7">
              <a:lnSpc>
                <a:spcPct val="100000"/>
              </a:lnSpc>
              <a:spcBef>
                <a:spcPts val="0"/>
              </a:spcBef>
              <a:spcAft>
                <a:spcPts val="0"/>
              </a:spcAft>
              <a:buSzPts val="2800"/>
              <a:buNone/>
              <a:defRPr sz="2800"/>
            </a:lvl8pPr>
            <a:lvl9pPr algn="ctr" lvl="8">
              <a:lnSpc>
                <a:spcPct val="100000"/>
              </a:lnSpc>
              <a:spcBef>
                <a:spcPts val="0"/>
              </a:spcBef>
              <a:spcAft>
                <a:spcPts val="0"/>
              </a:spcAft>
              <a:buSzPts val="2800"/>
              <a:buNone/>
              <a:defRPr sz="2800"/>
            </a:lvl9pPr>
          </a:lstStyle>
          <a:p/>
        </p:txBody>
      </p:sp>
      <p:sp>
        <p:nvSpPr>
          <p:cNvPr id="1048581" name="Google Shape;13;p1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7" name="Shape 45"/>
        <p:cNvGrpSpPr/>
        <p:nvPr/>
      </p:nvGrpSpPr>
      <p:grpSpPr>
        <a:xfrm>
          <a:off x="0" y="0"/>
          <a:ext cx="0" cy="0"/>
          <a:chOff x="0" y="0"/>
          <a:chExt cx="0" cy="0"/>
        </a:xfrm>
      </p:grpSpPr>
      <p:sp>
        <p:nvSpPr>
          <p:cNvPr id="1048699" name="Google Shape;46;p19"/>
          <p:cNvSpPr txBox="1">
            <a:spLocks noGrp="1"/>
          </p:cNvSpPr>
          <p:nvPr>
            <p:ph type="title" hasCustomPrompt="1"/>
          </p:nvPr>
        </p:nvSpPr>
        <p:spPr>
          <a:xfrm>
            <a:off x="311700" y="1106125"/>
            <a:ext cx="8520600" cy="19638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12000"/>
              <a:buNone/>
              <a:defRPr sz="12000"/>
            </a:lvl1pPr>
            <a:lvl2pPr algn="ctr" lvl="1">
              <a:lnSpc>
                <a:spcPct val="100000"/>
              </a:lnSpc>
              <a:spcBef>
                <a:spcPts val="0"/>
              </a:spcBef>
              <a:spcAft>
                <a:spcPts val="0"/>
              </a:spcAft>
              <a:buSzPts val="12000"/>
              <a:buNone/>
              <a:defRPr sz="12000"/>
            </a:lvl2pPr>
            <a:lvl3pPr algn="ctr" lvl="2">
              <a:lnSpc>
                <a:spcPct val="100000"/>
              </a:lnSpc>
              <a:spcBef>
                <a:spcPts val="0"/>
              </a:spcBef>
              <a:spcAft>
                <a:spcPts val="0"/>
              </a:spcAft>
              <a:buSzPts val="12000"/>
              <a:buNone/>
              <a:defRPr sz="12000"/>
            </a:lvl3pPr>
            <a:lvl4pPr algn="ctr" lvl="3">
              <a:lnSpc>
                <a:spcPct val="100000"/>
              </a:lnSpc>
              <a:spcBef>
                <a:spcPts val="0"/>
              </a:spcBef>
              <a:spcAft>
                <a:spcPts val="0"/>
              </a:spcAft>
              <a:buSzPts val="12000"/>
              <a:buNone/>
              <a:defRPr sz="12000"/>
            </a:lvl4pPr>
            <a:lvl5pPr algn="ctr" lvl="4">
              <a:lnSpc>
                <a:spcPct val="100000"/>
              </a:lnSpc>
              <a:spcBef>
                <a:spcPts val="0"/>
              </a:spcBef>
              <a:spcAft>
                <a:spcPts val="0"/>
              </a:spcAft>
              <a:buSzPts val="12000"/>
              <a:buNone/>
              <a:defRPr sz="12000"/>
            </a:lvl5pPr>
            <a:lvl6pPr algn="ctr" lvl="5">
              <a:lnSpc>
                <a:spcPct val="100000"/>
              </a:lnSpc>
              <a:spcBef>
                <a:spcPts val="0"/>
              </a:spcBef>
              <a:spcAft>
                <a:spcPts val="0"/>
              </a:spcAft>
              <a:buSzPts val="12000"/>
              <a:buNone/>
              <a:defRPr sz="12000"/>
            </a:lvl6pPr>
            <a:lvl7pPr algn="ctr" lvl="6">
              <a:lnSpc>
                <a:spcPct val="100000"/>
              </a:lnSpc>
              <a:spcBef>
                <a:spcPts val="0"/>
              </a:spcBef>
              <a:spcAft>
                <a:spcPts val="0"/>
              </a:spcAft>
              <a:buSzPts val="12000"/>
              <a:buNone/>
              <a:defRPr sz="12000"/>
            </a:lvl7pPr>
            <a:lvl8pPr algn="ctr" lvl="7">
              <a:lnSpc>
                <a:spcPct val="100000"/>
              </a:lnSpc>
              <a:spcBef>
                <a:spcPts val="0"/>
              </a:spcBef>
              <a:spcAft>
                <a:spcPts val="0"/>
              </a:spcAft>
              <a:buSzPts val="12000"/>
              <a:buNone/>
              <a:defRPr sz="12000"/>
            </a:lvl8pPr>
            <a:lvl9pPr algn="ctr" lvl="8">
              <a:lnSpc>
                <a:spcPct val="100000"/>
              </a:lnSpc>
              <a:spcBef>
                <a:spcPts val="0"/>
              </a:spcBef>
              <a:spcAft>
                <a:spcPts val="0"/>
              </a:spcAft>
              <a:buSzPts val="12000"/>
              <a:buNone/>
              <a:defRPr sz="12000"/>
            </a:lvl9pPr>
          </a:lstStyle>
          <a:p>
            <a:r>
              <a:t>xx%</a:t>
            </a:r>
          </a:p>
        </p:txBody>
      </p:sp>
      <p:sp>
        <p:nvSpPr>
          <p:cNvPr id="1048700" name="Google Shape;47;p19"/>
          <p:cNvSpPr txBox="1">
            <a:spLocks noGrp="1"/>
          </p:cNvSpPr>
          <p:nvPr>
            <p:ph type="body" idx="1"/>
          </p:nvPr>
        </p:nvSpPr>
        <p:spPr>
          <a:xfrm>
            <a:off x="311700" y="3152225"/>
            <a:ext cx="8520600" cy="1300500"/>
          </a:xfrm>
          <a:prstGeom prst="rect"/>
          <a:noFill/>
          <a:ln>
            <a:noFill/>
          </a:ln>
        </p:spPr>
        <p:txBody>
          <a:bodyPr anchor="t" anchorCtr="0" bIns="91425" lIns="91425" rIns="91425" spcFirstLastPara="1" tIns="91425" wrap="square">
            <a:noAutofit/>
          </a:bodyPr>
          <a:lstStyle>
            <a:lvl1pPr algn="ctr" indent="-342900" lvl="0" marL="457200">
              <a:lnSpc>
                <a:spcPct val="115000"/>
              </a:lnSpc>
              <a:spcBef>
                <a:spcPts val="0"/>
              </a:spcBef>
              <a:spcAft>
                <a:spcPts val="0"/>
              </a:spcAft>
              <a:buSzPts val="1800"/>
              <a:buChar char="●"/>
            </a:lvl1pPr>
            <a:lvl2pPr algn="ctr" indent="-317500" lvl="1" marL="914400">
              <a:lnSpc>
                <a:spcPct val="115000"/>
              </a:lnSpc>
              <a:spcBef>
                <a:spcPts val="1600"/>
              </a:spcBef>
              <a:spcAft>
                <a:spcPts val="0"/>
              </a:spcAft>
              <a:buSzPts val="1400"/>
              <a:buChar char="○"/>
            </a:lvl2pPr>
            <a:lvl3pPr algn="ctr" indent="-317500" lvl="2" marL="1371600">
              <a:lnSpc>
                <a:spcPct val="115000"/>
              </a:lnSpc>
              <a:spcBef>
                <a:spcPts val="1600"/>
              </a:spcBef>
              <a:spcAft>
                <a:spcPts val="0"/>
              </a:spcAft>
              <a:buSzPts val="1400"/>
              <a:buChar char="■"/>
            </a:lvl3pPr>
            <a:lvl4pPr algn="ctr" indent="-317500" lvl="3" marL="1828800">
              <a:lnSpc>
                <a:spcPct val="115000"/>
              </a:lnSpc>
              <a:spcBef>
                <a:spcPts val="1600"/>
              </a:spcBef>
              <a:spcAft>
                <a:spcPts val="0"/>
              </a:spcAft>
              <a:buSzPts val="1400"/>
              <a:buChar char="●"/>
            </a:lvl4pPr>
            <a:lvl5pPr algn="ctr" indent="-317500" lvl="4" marL="2286000">
              <a:lnSpc>
                <a:spcPct val="115000"/>
              </a:lnSpc>
              <a:spcBef>
                <a:spcPts val="1600"/>
              </a:spcBef>
              <a:spcAft>
                <a:spcPts val="0"/>
              </a:spcAft>
              <a:buSzPts val="1400"/>
              <a:buChar char="○"/>
            </a:lvl5pPr>
            <a:lvl6pPr algn="ctr" indent="-317500" lvl="5" marL="2743200">
              <a:lnSpc>
                <a:spcPct val="115000"/>
              </a:lnSpc>
              <a:spcBef>
                <a:spcPts val="1600"/>
              </a:spcBef>
              <a:spcAft>
                <a:spcPts val="0"/>
              </a:spcAft>
              <a:buSzPts val="1400"/>
              <a:buChar char="■"/>
            </a:lvl6pPr>
            <a:lvl7pPr algn="ctr" indent="-317500" lvl="6" marL="3200400">
              <a:lnSpc>
                <a:spcPct val="115000"/>
              </a:lnSpc>
              <a:spcBef>
                <a:spcPts val="1600"/>
              </a:spcBef>
              <a:spcAft>
                <a:spcPts val="0"/>
              </a:spcAft>
              <a:buSzPts val="1400"/>
              <a:buChar char="●"/>
            </a:lvl7pPr>
            <a:lvl8pPr algn="ctr" indent="-317500" lvl="7" marL="3657600">
              <a:lnSpc>
                <a:spcPct val="115000"/>
              </a:lnSpc>
              <a:spcBef>
                <a:spcPts val="1600"/>
              </a:spcBef>
              <a:spcAft>
                <a:spcPts val="0"/>
              </a:spcAft>
              <a:buSzPts val="1400"/>
              <a:buChar char="○"/>
            </a:lvl8pPr>
            <a:lvl9pPr algn="ctr" indent="-317500" lvl="8" marL="4114800">
              <a:lnSpc>
                <a:spcPct val="115000"/>
              </a:lnSpc>
              <a:spcBef>
                <a:spcPts val="1600"/>
              </a:spcBef>
              <a:spcAft>
                <a:spcPts val="1600"/>
              </a:spcAft>
              <a:buSzPts val="1400"/>
              <a:buChar char="■"/>
            </a:lvl9pPr>
          </a:lstStyle>
          <a:p/>
        </p:txBody>
      </p:sp>
      <p:sp>
        <p:nvSpPr>
          <p:cNvPr id="1048701" name="Google Shape;48;p19"/>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05" name="Shape 49"/>
        <p:cNvGrpSpPr/>
        <p:nvPr/>
      </p:nvGrpSpPr>
      <p:grpSpPr>
        <a:xfrm>
          <a:off x="0" y="0"/>
          <a:ext cx="0" cy="0"/>
          <a:chOff x="0" y="0"/>
          <a:chExt cx="0" cy="0"/>
        </a:xfrm>
      </p:grpSpPr>
      <p:sp>
        <p:nvSpPr>
          <p:cNvPr id="1048696" name="Google Shape;50;p2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43" name="Shape 14"/>
        <p:cNvGrpSpPr/>
        <p:nvPr/>
      </p:nvGrpSpPr>
      <p:grpSpPr>
        <a:xfrm>
          <a:off x="0" y="0"/>
          <a:ext cx="0" cy="0"/>
          <a:chOff x="0" y="0"/>
          <a:chExt cx="0" cy="0"/>
        </a:xfrm>
      </p:grpSpPr>
      <p:sp>
        <p:nvSpPr>
          <p:cNvPr id="1048591" name="Google Shape;15;p11"/>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592" name="Google Shape;16;p11"/>
          <p:cNvSpPr txBox="1">
            <a:spLocks noGrp="1"/>
          </p:cNvSpPr>
          <p:nvPr>
            <p:ph type="body" idx="1"/>
          </p:nvPr>
        </p:nvSpPr>
        <p:spPr>
          <a:xfrm>
            <a:off x="311700" y="1152475"/>
            <a:ext cx="8520600" cy="3416400"/>
          </a:xfrm>
          <a:prstGeom prst="rect"/>
          <a:noFill/>
          <a:ln>
            <a:noFill/>
          </a:ln>
        </p:spPr>
        <p:txBody>
          <a:bodyPr anchor="t" anchorCtr="0" bIns="91425" lIns="91425" rIns="91425" spcFirstLastPara="1" tIns="91425" wrap="square">
            <a:noAutofit/>
          </a:bodyPr>
          <a:lstStyle>
            <a:lvl1pPr algn="l" indent="-342900" lvl="0" marL="457200">
              <a:lnSpc>
                <a:spcPct val="115000"/>
              </a:lnSpc>
              <a:spcBef>
                <a:spcPts val="0"/>
              </a:spcBef>
              <a:spcAft>
                <a:spcPts val="0"/>
              </a:spcAft>
              <a:buSzPts val="1800"/>
              <a:buChar char="●"/>
            </a:lvl1pPr>
            <a:lvl2pPr algn="l" indent="-317500" lvl="1" marL="914400">
              <a:lnSpc>
                <a:spcPct val="115000"/>
              </a:lnSpc>
              <a:spcBef>
                <a:spcPts val="1600"/>
              </a:spcBef>
              <a:spcAft>
                <a:spcPts val="0"/>
              </a:spcAft>
              <a:buSzPts val="1400"/>
              <a:buChar char="○"/>
            </a:lvl2pPr>
            <a:lvl3pPr algn="l" indent="-317500" lvl="2" marL="1371600">
              <a:lnSpc>
                <a:spcPct val="115000"/>
              </a:lnSpc>
              <a:spcBef>
                <a:spcPts val="1600"/>
              </a:spcBef>
              <a:spcAft>
                <a:spcPts val="0"/>
              </a:spcAft>
              <a:buSzPts val="1400"/>
              <a:buChar char="■"/>
            </a:lvl3pPr>
            <a:lvl4pPr algn="l" indent="-317500" lvl="3" marL="1828800">
              <a:lnSpc>
                <a:spcPct val="115000"/>
              </a:lnSpc>
              <a:spcBef>
                <a:spcPts val="1600"/>
              </a:spcBef>
              <a:spcAft>
                <a:spcPts val="0"/>
              </a:spcAft>
              <a:buSzPts val="1400"/>
              <a:buChar char="●"/>
            </a:lvl4pPr>
            <a:lvl5pPr algn="l" indent="-317500" lvl="4" marL="2286000">
              <a:lnSpc>
                <a:spcPct val="115000"/>
              </a:lnSpc>
              <a:spcBef>
                <a:spcPts val="1600"/>
              </a:spcBef>
              <a:spcAft>
                <a:spcPts val="0"/>
              </a:spcAft>
              <a:buSzPts val="1400"/>
              <a:buChar char="○"/>
            </a:lvl5pPr>
            <a:lvl6pPr algn="l" indent="-317500" lvl="5" marL="2743200">
              <a:lnSpc>
                <a:spcPct val="115000"/>
              </a:lnSpc>
              <a:spcBef>
                <a:spcPts val="1600"/>
              </a:spcBef>
              <a:spcAft>
                <a:spcPts val="0"/>
              </a:spcAft>
              <a:buSzPts val="1400"/>
              <a:buChar char="■"/>
            </a:lvl6pPr>
            <a:lvl7pPr algn="l" indent="-317500" lvl="6" marL="3200400">
              <a:lnSpc>
                <a:spcPct val="115000"/>
              </a:lnSpc>
              <a:spcBef>
                <a:spcPts val="1600"/>
              </a:spcBef>
              <a:spcAft>
                <a:spcPts val="0"/>
              </a:spcAft>
              <a:buSzPts val="1400"/>
              <a:buChar char="●"/>
            </a:lvl7pPr>
            <a:lvl8pPr algn="l" indent="-317500" lvl="7" marL="3657600">
              <a:lnSpc>
                <a:spcPct val="115000"/>
              </a:lnSpc>
              <a:spcBef>
                <a:spcPts val="1600"/>
              </a:spcBef>
              <a:spcAft>
                <a:spcPts val="0"/>
              </a:spcAft>
              <a:buSzPts val="1400"/>
              <a:buChar char="○"/>
            </a:lvl8pPr>
            <a:lvl9pPr algn="l" indent="-317500" lvl="8" marL="4114800">
              <a:lnSpc>
                <a:spcPct val="115000"/>
              </a:lnSpc>
              <a:spcBef>
                <a:spcPts val="1600"/>
              </a:spcBef>
              <a:spcAft>
                <a:spcPts val="1600"/>
              </a:spcAft>
              <a:buSzPts val="1400"/>
              <a:buChar char="■"/>
            </a:lvl9pPr>
          </a:lstStyle>
          <a:p/>
        </p:txBody>
      </p:sp>
      <p:sp>
        <p:nvSpPr>
          <p:cNvPr id="1048593" name="Google Shape;17;p1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08" name="Shape 18"/>
        <p:cNvGrpSpPr/>
        <p:nvPr/>
      </p:nvGrpSpPr>
      <p:grpSpPr>
        <a:xfrm>
          <a:off x="0" y="0"/>
          <a:ext cx="0" cy="0"/>
          <a:chOff x="0" y="0"/>
          <a:chExt cx="0" cy="0"/>
        </a:xfrm>
      </p:grpSpPr>
      <p:sp>
        <p:nvSpPr>
          <p:cNvPr id="1048702" name="Google Shape;19;p12"/>
          <p:cNvSpPr txBox="1">
            <a:spLocks noGrp="1"/>
          </p:cNvSpPr>
          <p:nvPr>
            <p:ph type="title"/>
          </p:nvPr>
        </p:nvSpPr>
        <p:spPr>
          <a:xfrm>
            <a:off x="311700" y="2150850"/>
            <a:ext cx="8520600" cy="841800"/>
          </a:xfrm>
          <a:prstGeom prst="rect"/>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600"/>
              <a:buNone/>
              <a:defRPr sz="3600"/>
            </a:lvl1pPr>
            <a:lvl2pPr algn="ctr" lvl="1">
              <a:lnSpc>
                <a:spcPct val="100000"/>
              </a:lnSpc>
              <a:spcBef>
                <a:spcPts val="0"/>
              </a:spcBef>
              <a:spcAft>
                <a:spcPts val="0"/>
              </a:spcAft>
              <a:buSzPts val="3600"/>
              <a:buNone/>
              <a:defRPr sz="3600"/>
            </a:lvl2pPr>
            <a:lvl3pPr algn="ctr" lvl="2">
              <a:lnSpc>
                <a:spcPct val="100000"/>
              </a:lnSpc>
              <a:spcBef>
                <a:spcPts val="0"/>
              </a:spcBef>
              <a:spcAft>
                <a:spcPts val="0"/>
              </a:spcAft>
              <a:buSzPts val="3600"/>
              <a:buNone/>
              <a:defRPr sz="3600"/>
            </a:lvl3pPr>
            <a:lvl4pPr algn="ctr" lvl="3">
              <a:lnSpc>
                <a:spcPct val="100000"/>
              </a:lnSpc>
              <a:spcBef>
                <a:spcPts val="0"/>
              </a:spcBef>
              <a:spcAft>
                <a:spcPts val="0"/>
              </a:spcAft>
              <a:buSzPts val="3600"/>
              <a:buNone/>
              <a:defRPr sz="3600"/>
            </a:lvl4pPr>
            <a:lvl5pPr algn="ctr" lvl="4">
              <a:lnSpc>
                <a:spcPct val="100000"/>
              </a:lnSpc>
              <a:spcBef>
                <a:spcPts val="0"/>
              </a:spcBef>
              <a:spcAft>
                <a:spcPts val="0"/>
              </a:spcAft>
              <a:buSzPts val="3600"/>
              <a:buNone/>
              <a:defRPr sz="3600"/>
            </a:lvl5pPr>
            <a:lvl6pPr algn="ctr" lvl="5">
              <a:lnSpc>
                <a:spcPct val="100000"/>
              </a:lnSpc>
              <a:spcBef>
                <a:spcPts val="0"/>
              </a:spcBef>
              <a:spcAft>
                <a:spcPts val="0"/>
              </a:spcAft>
              <a:buSzPts val="3600"/>
              <a:buNone/>
              <a:defRPr sz="3600"/>
            </a:lvl6pPr>
            <a:lvl7pPr algn="ctr" lvl="6">
              <a:lnSpc>
                <a:spcPct val="100000"/>
              </a:lnSpc>
              <a:spcBef>
                <a:spcPts val="0"/>
              </a:spcBef>
              <a:spcAft>
                <a:spcPts val="0"/>
              </a:spcAft>
              <a:buSzPts val="3600"/>
              <a:buNone/>
              <a:defRPr sz="3600"/>
            </a:lvl7pPr>
            <a:lvl8pPr algn="ctr" lvl="7">
              <a:lnSpc>
                <a:spcPct val="100000"/>
              </a:lnSpc>
              <a:spcBef>
                <a:spcPts val="0"/>
              </a:spcBef>
              <a:spcAft>
                <a:spcPts val="0"/>
              </a:spcAft>
              <a:buSzPts val="3600"/>
              <a:buNone/>
              <a:defRPr sz="3600"/>
            </a:lvl8pPr>
            <a:lvl9pPr algn="ctr" lvl="8">
              <a:lnSpc>
                <a:spcPct val="100000"/>
              </a:lnSpc>
              <a:spcBef>
                <a:spcPts val="0"/>
              </a:spcBef>
              <a:spcAft>
                <a:spcPts val="0"/>
              </a:spcAft>
              <a:buSzPts val="3600"/>
              <a:buNone/>
              <a:defRPr sz="3600"/>
            </a:lvl9pPr>
          </a:lstStyle>
          <a:p/>
        </p:txBody>
      </p:sp>
      <p:sp>
        <p:nvSpPr>
          <p:cNvPr id="1048703" name="Google Shape;20;p1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09" name="Shape 21"/>
        <p:cNvGrpSpPr/>
        <p:nvPr/>
      </p:nvGrpSpPr>
      <p:grpSpPr>
        <a:xfrm>
          <a:off x="0" y="0"/>
          <a:ext cx="0" cy="0"/>
          <a:chOff x="0" y="0"/>
          <a:chExt cx="0" cy="0"/>
        </a:xfrm>
      </p:grpSpPr>
      <p:sp>
        <p:nvSpPr>
          <p:cNvPr id="1048704" name="Google Shape;22;p13"/>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705" name="Google Shape;23;p13"/>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706" name="Google Shape;24;p13"/>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707" name="Google Shape;25;p1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10" name="Shape 26"/>
        <p:cNvGrpSpPr/>
        <p:nvPr/>
      </p:nvGrpSpPr>
      <p:grpSpPr>
        <a:xfrm>
          <a:off x="0" y="0"/>
          <a:ext cx="0" cy="0"/>
          <a:chOff x="0" y="0"/>
          <a:chExt cx="0" cy="0"/>
        </a:xfrm>
      </p:grpSpPr>
      <p:sp>
        <p:nvSpPr>
          <p:cNvPr id="1048708" name="Google Shape;27;p14"/>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709" name="Google Shape;28;p14"/>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4" name="Shape 29"/>
        <p:cNvGrpSpPr/>
        <p:nvPr/>
      </p:nvGrpSpPr>
      <p:grpSpPr>
        <a:xfrm>
          <a:off x="0" y="0"/>
          <a:ext cx="0" cy="0"/>
          <a:chOff x="0" y="0"/>
          <a:chExt cx="0" cy="0"/>
        </a:xfrm>
      </p:grpSpPr>
      <p:sp>
        <p:nvSpPr>
          <p:cNvPr id="1048693" name="Google Shape;30;p15"/>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94" name="Google Shape;31;p15"/>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95" name="Google Shape;32;p1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11" name="Shape 33"/>
        <p:cNvGrpSpPr/>
        <p:nvPr/>
      </p:nvGrpSpPr>
      <p:grpSpPr>
        <a:xfrm>
          <a:off x="0" y="0"/>
          <a:ext cx="0" cy="0"/>
          <a:chOff x="0" y="0"/>
          <a:chExt cx="0" cy="0"/>
        </a:xfrm>
      </p:grpSpPr>
      <p:sp>
        <p:nvSpPr>
          <p:cNvPr id="1048710" name="Google Shape;34;p16"/>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711" name="Google Shape;35;p1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12" name="Shape 36"/>
        <p:cNvGrpSpPr/>
        <p:nvPr/>
      </p:nvGrpSpPr>
      <p:grpSpPr>
        <a:xfrm>
          <a:off x="0" y="0"/>
          <a:ext cx="0" cy="0"/>
          <a:chOff x="0" y="0"/>
          <a:chExt cx="0" cy="0"/>
        </a:xfrm>
      </p:grpSpPr>
      <p:sp>
        <p:nvSpPr>
          <p:cNvPr id="1048712" name="Google Shape;37;p17"/>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13" name="Google Shape;38;p17"/>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714" name="Google Shape;39;p17"/>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715" name="Google Shape;40;p17"/>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900" lvl="0" marL="457200">
              <a:lnSpc>
                <a:spcPct val="115000"/>
              </a:lnSpc>
              <a:spcBef>
                <a:spcPts val="0"/>
              </a:spcBef>
              <a:spcAft>
                <a:spcPts val="0"/>
              </a:spcAft>
              <a:buSzPts val="1800"/>
              <a:buChar char="●"/>
            </a:lvl1pPr>
            <a:lvl2pPr algn="l" indent="-317500" lvl="1" marL="914400">
              <a:lnSpc>
                <a:spcPct val="115000"/>
              </a:lnSpc>
              <a:spcBef>
                <a:spcPts val="1600"/>
              </a:spcBef>
              <a:spcAft>
                <a:spcPts val="0"/>
              </a:spcAft>
              <a:buSzPts val="1400"/>
              <a:buChar char="○"/>
            </a:lvl2pPr>
            <a:lvl3pPr algn="l" indent="-317500" lvl="2" marL="1371600">
              <a:lnSpc>
                <a:spcPct val="115000"/>
              </a:lnSpc>
              <a:spcBef>
                <a:spcPts val="1600"/>
              </a:spcBef>
              <a:spcAft>
                <a:spcPts val="0"/>
              </a:spcAft>
              <a:buSzPts val="1400"/>
              <a:buChar char="■"/>
            </a:lvl3pPr>
            <a:lvl4pPr algn="l" indent="-317500" lvl="3" marL="1828800">
              <a:lnSpc>
                <a:spcPct val="115000"/>
              </a:lnSpc>
              <a:spcBef>
                <a:spcPts val="1600"/>
              </a:spcBef>
              <a:spcAft>
                <a:spcPts val="0"/>
              </a:spcAft>
              <a:buSzPts val="1400"/>
              <a:buChar char="●"/>
            </a:lvl4pPr>
            <a:lvl5pPr algn="l" indent="-317500" lvl="4" marL="2286000">
              <a:lnSpc>
                <a:spcPct val="115000"/>
              </a:lnSpc>
              <a:spcBef>
                <a:spcPts val="1600"/>
              </a:spcBef>
              <a:spcAft>
                <a:spcPts val="0"/>
              </a:spcAft>
              <a:buSzPts val="1400"/>
              <a:buChar char="○"/>
            </a:lvl5pPr>
            <a:lvl6pPr algn="l" indent="-317500" lvl="5" marL="2743200">
              <a:lnSpc>
                <a:spcPct val="115000"/>
              </a:lnSpc>
              <a:spcBef>
                <a:spcPts val="1600"/>
              </a:spcBef>
              <a:spcAft>
                <a:spcPts val="0"/>
              </a:spcAft>
              <a:buSzPts val="1400"/>
              <a:buChar char="■"/>
            </a:lvl6pPr>
            <a:lvl7pPr algn="l" indent="-317500" lvl="6" marL="3200400">
              <a:lnSpc>
                <a:spcPct val="115000"/>
              </a:lnSpc>
              <a:spcBef>
                <a:spcPts val="1600"/>
              </a:spcBef>
              <a:spcAft>
                <a:spcPts val="0"/>
              </a:spcAft>
              <a:buSzPts val="1400"/>
              <a:buChar char="●"/>
            </a:lvl7pPr>
            <a:lvl8pPr algn="l" indent="-317500" lvl="7" marL="3657600">
              <a:lnSpc>
                <a:spcPct val="115000"/>
              </a:lnSpc>
              <a:spcBef>
                <a:spcPts val="1600"/>
              </a:spcBef>
              <a:spcAft>
                <a:spcPts val="0"/>
              </a:spcAft>
              <a:buSzPts val="1400"/>
              <a:buChar char="○"/>
            </a:lvl8pPr>
            <a:lvl9pPr algn="l" indent="-317500" lvl="8" marL="4114800">
              <a:lnSpc>
                <a:spcPct val="115000"/>
              </a:lnSpc>
              <a:spcBef>
                <a:spcPts val="1600"/>
              </a:spcBef>
              <a:spcAft>
                <a:spcPts val="1600"/>
              </a:spcAft>
              <a:buSzPts val="1400"/>
              <a:buChar char="■"/>
            </a:lvl9pPr>
          </a:lstStyle>
          <a:p/>
        </p:txBody>
      </p:sp>
      <p:sp>
        <p:nvSpPr>
          <p:cNvPr id="1048716" name="Google Shape;41;p17"/>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06" name="Shape 42"/>
        <p:cNvGrpSpPr/>
        <p:nvPr/>
      </p:nvGrpSpPr>
      <p:grpSpPr>
        <a:xfrm>
          <a:off x="0" y="0"/>
          <a:ext cx="0" cy="0"/>
          <a:chOff x="0" y="0"/>
          <a:chExt cx="0" cy="0"/>
        </a:xfrm>
      </p:grpSpPr>
      <p:sp>
        <p:nvSpPr>
          <p:cNvPr id="1048697" name="Google Shape;43;p18"/>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SzPts val="1800"/>
              <a:buNone/>
            </a:lvl1pPr>
          </a:lstStyle>
          <a:p/>
        </p:txBody>
      </p:sp>
      <p:sp>
        <p:nvSpPr>
          <p:cNvPr id="1048698" name="Google Shape;44;p1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2" name="Shape 5"/>
        <p:cNvGrpSpPr/>
        <p:nvPr/>
      </p:nvGrpSpPr>
      <p:grpSpPr>
        <a:xfrm>
          <a:off x="0" y="0"/>
          <a:ext cx="0" cy="0"/>
          <a:chOff x="0" y="0"/>
          <a:chExt cx="0" cy="0"/>
        </a:xfrm>
      </p:grpSpPr>
      <p:sp>
        <p:nvSpPr>
          <p:cNvPr id="1048576" name="Google Shape;6;p9"/>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1pPr>
            <a:lvl2pPr algn="l" lvl="1"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9pPr>
          </a:lstStyle>
          <a:p/>
        </p:txBody>
      </p:sp>
      <p:sp>
        <p:nvSpPr>
          <p:cNvPr id="1048577" name="Google Shape;7;p9"/>
          <p:cNvSpPr txBox="1">
            <a:spLocks noGrp="1"/>
          </p:cNvSpPr>
          <p:nvPr>
            <p:ph type="body" idx="1"/>
          </p:nvPr>
        </p:nvSpPr>
        <p:spPr>
          <a:xfrm>
            <a:off x="311700" y="1152475"/>
            <a:ext cx="8520600" cy="3416400"/>
          </a:xfrm>
          <a:prstGeom prst="rect"/>
          <a:noFill/>
          <a:ln>
            <a:noFill/>
          </a:ln>
        </p:spPr>
        <p:txBody>
          <a:bodyPr anchor="t" anchorCtr="0" bIns="91425" lIns="91425" rIns="91425" spcFirstLastPara="1" tIns="91425" wrap="square">
            <a:noAutofit/>
          </a:bodyPr>
          <a:lstStyle>
            <a:lvl1pPr algn="l" indent="-342900" lvl="0" marL="457200" marR="0" rtl="0">
              <a:lnSpc>
                <a:spcPct val="115000"/>
              </a:lnSpc>
              <a:spcBef>
                <a:spcPts val="0"/>
              </a:spcBef>
              <a:spcAft>
                <a:spcPts val="0"/>
              </a:spcAft>
              <a:buClr>
                <a:schemeClr val="dk2"/>
              </a:buClr>
              <a:buSzPts val="1800"/>
              <a:buFont typeface="Arial"/>
              <a:buChar char="●"/>
              <a:defRPr b="0" cap="none" sz="1800" i="0" strike="noStrike" u="none">
                <a:solidFill>
                  <a:schemeClr val="dk2"/>
                </a:solidFill>
                <a:latin typeface="Arial"/>
                <a:ea typeface="Arial"/>
                <a:cs typeface="Arial"/>
                <a:sym typeface="Arial"/>
              </a:defRPr>
            </a:lvl1pPr>
            <a:lvl2pPr algn="l" indent="-317500" lvl="1" marL="914400" marR="0" rtl="0">
              <a:lnSpc>
                <a:spcPct val="115000"/>
              </a:lnSpc>
              <a:spcBef>
                <a:spcPts val="1600"/>
              </a:spcBef>
              <a:spcAft>
                <a:spcPts val="0"/>
              </a:spcAft>
              <a:buClr>
                <a:schemeClr val="dk2"/>
              </a:buClr>
              <a:buSzPts val="1400"/>
              <a:buFont typeface="Arial"/>
              <a:buChar char="○"/>
              <a:defRPr b="0" cap="none" sz="1400" i="0" strike="noStrike" u="none">
                <a:solidFill>
                  <a:schemeClr val="dk2"/>
                </a:solidFill>
                <a:latin typeface="Arial"/>
                <a:ea typeface="Arial"/>
                <a:cs typeface="Arial"/>
                <a:sym typeface="Arial"/>
              </a:defRPr>
            </a:lvl2pPr>
            <a:lvl3pPr algn="l" indent="-317500" lvl="2" marL="1371600" marR="0" rtl="0">
              <a:lnSpc>
                <a:spcPct val="115000"/>
              </a:lnSpc>
              <a:spcBef>
                <a:spcPts val="1600"/>
              </a:spcBef>
              <a:spcAft>
                <a:spcPts val="0"/>
              </a:spcAft>
              <a:buClr>
                <a:schemeClr val="dk2"/>
              </a:buClr>
              <a:buSzPts val="1400"/>
              <a:buFont typeface="Arial"/>
              <a:buChar char="■"/>
              <a:defRPr b="0" cap="none" sz="1400" i="0" strike="noStrike" u="none">
                <a:solidFill>
                  <a:schemeClr val="dk2"/>
                </a:solidFill>
                <a:latin typeface="Arial"/>
                <a:ea typeface="Arial"/>
                <a:cs typeface="Arial"/>
                <a:sym typeface="Arial"/>
              </a:defRPr>
            </a:lvl3pPr>
            <a:lvl4pPr algn="l" indent="-317500" lvl="3" marL="1828800" marR="0" rtl="0">
              <a:lnSpc>
                <a:spcPct val="115000"/>
              </a:lnSpc>
              <a:spcBef>
                <a:spcPts val="1600"/>
              </a:spcBef>
              <a:spcAft>
                <a:spcPts val="0"/>
              </a:spcAft>
              <a:buClr>
                <a:schemeClr val="dk2"/>
              </a:buClr>
              <a:buSzPts val="1400"/>
              <a:buFont typeface="Arial"/>
              <a:buChar char="●"/>
              <a:defRPr b="0" cap="none" sz="1400" i="0" strike="noStrike" u="none">
                <a:solidFill>
                  <a:schemeClr val="dk2"/>
                </a:solidFill>
                <a:latin typeface="Arial"/>
                <a:ea typeface="Arial"/>
                <a:cs typeface="Arial"/>
                <a:sym typeface="Arial"/>
              </a:defRPr>
            </a:lvl4pPr>
            <a:lvl5pPr algn="l" indent="-317500" lvl="4" marL="2286000" marR="0" rtl="0">
              <a:lnSpc>
                <a:spcPct val="115000"/>
              </a:lnSpc>
              <a:spcBef>
                <a:spcPts val="1600"/>
              </a:spcBef>
              <a:spcAft>
                <a:spcPts val="0"/>
              </a:spcAft>
              <a:buClr>
                <a:schemeClr val="dk2"/>
              </a:buClr>
              <a:buSzPts val="1400"/>
              <a:buFont typeface="Arial"/>
              <a:buChar char="○"/>
              <a:defRPr b="0" cap="none" sz="1400" i="0" strike="noStrike" u="none">
                <a:solidFill>
                  <a:schemeClr val="dk2"/>
                </a:solidFill>
                <a:latin typeface="Arial"/>
                <a:ea typeface="Arial"/>
                <a:cs typeface="Arial"/>
                <a:sym typeface="Arial"/>
              </a:defRPr>
            </a:lvl5pPr>
            <a:lvl6pPr algn="l" indent="-317500" lvl="5" marL="2743200" marR="0" rtl="0">
              <a:lnSpc>
                <a:spcPct val="115000"/>
              </a:lnSpc>
              <a:spcBef>
                <a:spcPts val="1600"/>
              </a:spcBef>
              <a:spcAft>
                <a:spcPts val="0"/>
              </a:spcAft>
              <a:buClr>
                <a:schemeClr val="dk2"/>
              </a:buClr>
              <a:buSzPts val="1400"/>
              <a:buFont typeface="Arial"/>
              <a:buChar char="■"/>
              <a:defRPr b="0" cap="none" sz="1400" i="0" strike="noStrike" u="none">
                <a:solidFill>
                  <a:schemeClr val="dk2"/>
                </a:solidFill>
                <a:latin typeface="Arial"/>
                <a:ea typeface="Arial"/>
                <a:cs typeface="Arial"/>
                <a:sym typeface="Arial"/>
              </a:defRPr>
            </a:lvl6pPr>
            <a:lvl7pPr algn="l" indent="-317500" lvl="6" marL="3200400" marR="0" rtl="0">
              <a:lnSpc>
                <a:spcPct val="115000"/>
              </a:lnSpc>
              <a:spcBef>
                <a:spcPts val="1600"/>
              </a:spcBef>
              <a:spcAft>
                <a:spcPts val="0"/>
              </a:spcAft>
              <a:buClr>
                <a:schemeClr val="dk2"/>
              </a:buClr>
              <a:buSzPts val="1400"/>
              <a:buFont typeface="Arial"/>
              <a:buChar char="●"/>
              <a:defRPr b="0" cap="none" sz="1400" i="0" strike="noStrike" u="none">
                <a:solidFill>
                  <a:schemeClr val="dk2"/>
                </a:solidFill>
                <a:latin typeface="Arial"/>
                <a:ea typeface="Arial"/>
                <a:cs typeface="Arial"/>
                <a:sym typeface="Arial"/>
              </a:defRPr>
            </a:lvl7pPr>
            <a:lvl8pPr algn="l" indent="-317500" lvl="7" marL="3657600" marR="0" rtl="0">
              <a:lnSpc>
                <a:spcPct val="115000"/>
              </a:lnSpc>
              <a:spcBef>
                <a:spcPts val="1600"/>
              </a:spcBef>
              <a:spcAft>
                <a:spcPts val="0"/>
              </a:spcAft>
              <a:buClr>
                <a:schemeClr val="dk2"/>
              </a:buClr>
              <a:buSzPts val="1400"/>
              <a:buFont typeface="Arial"/>
              <a:buChar char="○"/>
              <a:defRPr b="0" cap="none" sz="1400" i="0" strike="noStrike" u="none">
                <a:solidFill>
                  <a:schemeClr val="dk2"/>
                </a:solidFill>
                <a:latin typeface="Arial"/>
                <a:ea typeface="Arial"/>
                <a:cs typeface="Arial"/>
                <a:sym typeface="Arial"/>
              </a:defRPr>
            </a:lvl8pPr>
            <a:lvl9pPr algn="l" indent="-317500" lvl="8" marL="4114800" marR="0" rtl="0">
              <a:lnSpc>
                <a:spcPct val="115000"/>
              </a:lnSpc>
              <a:spcBef>
                <a:spcPts val="1600"/>
              </a:spcBef>
              <a:spcAft>
                <a:spcPts val="1600"/>
              </a:spcAft>
              <a:buClr>
                <a:schemeClr val="dk2"/>
              </a:buClr>
              <a:buSzPts val="1400"/>
              <a:buFont typeface="Arial"/>
              <a:buChar char="■"/>
              <a:defRPr b="0" cap="none" sz="1400" i="0" strike="noStrike" u="none">
                <a:solidFill>
                  <a:schemeClr val="dk2"/>
                </a:solidFill>
                <a:latin typeface="Arial"/>
                <a:ea typeface="Arial"/>
                <a:cs typeface="Arial"/>
                <a:sym typeface="Arial"/>
              </a:defRPr>
            </a:lvl9pPr>
          </a:lstStyle>
          <a:p/>
        </p:txBody>
      </p:sp>
      <p:sp>
        <p:nvSpPr>
          <p:cNvPr id="1048578" name="Google Shape;8;p9"/>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p>
        </p:txBody>
      </p:sp>
      <p:pic>
        <p:nvPicPr>
          <p:cNvPr id="2097152" name="Google Shape;9;p9"/>
          <p:cNvPicPr preferRelativeResize="0">
            <a:picLocks/>
          </p:cNvPicPr>
          <p:nvPr/>
        </p:nvPicPr>
        <p:blipFill rotWithShape="1">
          <a:blip xmlns:r="http://schemas.openxmlformats.org/officeDocument/2006/relationships" r:embed="rId12">
            <a:alphaModFix/>
          </a:blip>
          <a:srcRect/>
          <a:stretch>
            <a:fillRect/>
          </a:stretch>
        </p:blipFill>
        <p:spPr>
          <a:xfrm>
            <a:off x="8602975" y="66525"/>
            <a:ext cx="348619" cy="357956"/>
          </a:xfrm>
          <a:prstGeom prst="rect"/>
          <a:noFill/>
          <a:ln>
            <a:noFill/>
          </a:ln>
        </p:spPr>
      </p:pic>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slideLayout" Target="../slideLayouts/slideLayout2.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slideLayout" Target="../slideLayouts/slideLayout2.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54"/>
        <p:cNvGrpSpPr/>
        <p:nvPr/>
      </p:nvGrpSpPr>
      <p:grpSpPr>
        <a:xfrm>
          <a:off x="0" y="0"/>
          <a:ext cx="0" cy="0"/>
          <a:chOff x="0" y="0"/>
          <a:chExt cx="0" cy="0"/>
        </a:xfrm>
      </p:grpSpPr>
      <p:sp>
        <p:nvSpPr>
          <p:cNvPr id="1048582" name="Google Shape;55;p1"/>
          <p:cNvSpPr txBox="1">
            <a:spLocks noGrp="1"/>
          </p:cNvSpPr>
          <p:nvPr>
            <p:ph type="ctrTitle"/>
          </p:nvPr>
        </p:nvSpPr>
        <p:spPr>
          <a:xfrm>
            <a:off x="387187" y="679350"/>
            <a:ext cx="8512500" cy="3784800"/>
          </a:xfrm>
          <a:prstGeom prst="rect"/>
          <a:noFill/>
          <a:ln>
            <a:noFill/>
          </a:ln>
        </p:spPr>
        <p:txBody>
          <a:bodyPr anchor="b" anchorCtr="0" bIns="91425" lIns="91425" rIns="91425" spcFirstLastPara="1" tIns="91425" wrap="square">
            <a:noAutofit/>
          </a:bodyPr>
          <a:p>
            <a:pPr algn="l" indent="0" lvl="0" marL="0" rtl="0">
              <a:lnSpc>
                <a:spcPct val="100000"/>
              </a:lnSpc>
              <a:spcBef>
                <a:spcPts val="0"/>
              </a:spcBef>
              <a:spcAft>
                <a:spcPts val="0"/>
              </a:spcAft>
              <a:buSzPts val="5200"/>
              <a:buNone/>
            </a:pPr>
            <a:r>
              <a:rPr b="1" dirty="0" sz="4200" lang="en-GB">
                <a:solidFill>
                  <a:srgbClr val="CC0000"/>
                </a:solidFill>
                <a:latin typeface="Montserrat"/>
                <a:ea typeface="Montserrat"/>
                <a:cs typeface="Montserrat"/>
                <a:sym typeface="Montserrat"/>
              </a:rPr>
              <a:t>           Capstone Project-1</a:t>
            </a:r>
            <a:endParaRPr b="1" sz="4200">
              <a:solidFill>
                <a:srgbClr val="CC0000"/>
              </a:solidFill>
              <a:latin typeface="Montserrat"/>
              <a:ea typeface="Montserrat"/>
              <a:cs typeface="Montserrat"/>
              <a:sym typeface="Montserrat"/>
            </a:endParaRPr>
          </a:p>
          <a:p>
            <a:pPr algn="ctr" indent="0" lvl="0" marL="0" rtl="0">
              <a:lnSpc>
                <a:spcPct val="100000"/>
              </a:lnSpc>
              <a:spcBef>
                <a:spcPts val="0"/>
              </a:spcBef>
              <a:spcAft>
                <a:spcPts val="0"/>
              </a:spcAft>
              <a:buSzPts val="5200"/>
              <a:buNone/>
            </a:pPr>
            <a:r>
              <a:rPr b="1" dirty="0" sz="3600" lang="en-GB">
                <a:solidFill>
                  <a:schemeClr val="lt1"/>
                </a:solidFill>
                <a:latin typeface="Montserrat"/>
                <a:ea typeface="Montserrat"/>
                <a:cs typeface="Montserrat"/>
                <a:sym typeface="Montserrat"/>
              </a:rPr>
              <a:t>  </a:t>
            </a:r>
            <a:r>
              <a:rPr b="1" dirty="0" sz="3600" lang="en-GB" smtClean="0">
                <a:solidFill>
                  <a:schemeClr val="lt1"/>
                </a:solidFill>
                <a:latin typeface="Montserrat"/>
                <a:ea typeface="Montserrat"/>
                <a:cs typeface="Montserrat"/>
                <a:sym typeface="Montserrat"/>
              </a:rPr>
              <a:t>Stock Price Prediction</a:t>
            </a:r>
            <a:r>
              <a:rPr b="1" dirty="0" sz="3600" lang="en-GB">
                <a:solidFill>
                  <a:schemeClr val="lt1"/>
                </a:solidFill>
                <a:latin typeface="Montserrat"/>
                <a:ea typeface="Montserrat"/>
                <a:cs typeface="Montserrat"/>
                <a:sym typeface="Montserrat"/>
              </a:rPr>
              <a:t/>
            </a:r>
            <a:br>
              <a:rPr b="1" dirty="0" sz="3600" lang="en-GB">
                <a:solidFill>
                  <a:schemeClr val="lt1"/>
                </a:solidFill>
                <a:latin typeface="Montserrat"/>
                <a:ea typeface="Montserrat"/>
                <a:cs typeface="Montserrat"/>
                <a:sym typeface="Montserrat"/>
              </a:rPr>
            </a:br>
            <a:r>
              <a:rPr b="1" dirty="0" sz="3600" lang="en-GB">
                <a:solidFill>
                  <a:schemeClr val="lt1"/>
                </a:solidFill>
                <a:latin typeface="Montserrat"/>
                <a:ea typeface="Montserrat"/>
                <a:cs typeface="Montserrat"/>
                <a:sym typeface="Montserrat"/>
              </a:rPr>
              <a:t/>
            </a:r>
            <a:br>
              <a:rPr b="1" dirty="0" sz="3600" lang="en-GB">
                <a:solidFill>
                  <a:schemeClr val="lt1"/>
                </a:solidFill>
                <a:latin typeface="Montserrat"/>
                <a:ea typeface="Montserrat"/>
                <a:cs typeface="Montserrat"/>
                <a:sym typeface="Montserrat"/>
              </a:rPr>
            </a:br>
            <a:r>
              <a:rPr b="1" dirty="0" sz="2000" lang="en-GB" u="sng">
                <a:solidFill>
                  <a:schemeClr val="dk1"/>
                </a:solidFill>
                <a:latin typeface="Montserrat"/>
                <a:ea typeface="Montserrat"/>
                <a:cs typeface="Montserrat"/>
                <a:sym typeface="Montserrat"/>
              </a:rPr>
              <a:t>Team Members</a:t>
            </a:r>
            <a:br>
              <a:rPr b="1" dirty="0" sz="2000" lang="en-GB" u="sng">
                <a:solidFill>
                  <a:schemeClr val="dk1"/>
                </a:solidFill>
                <a:latin typeface="Montserrat"/>
                <a:ea typeface="Montserrat"/>
                <a:cs typeface="Montserrat"/>
                <a:sym typeface="Montserrat"/>
              </a:rPr>
            </a:br>
            <a:r>
              <a:rPr b="1" dirty="0" sz="1800" lang="en-GB" u="sng" smtClean="0">
                <a:solidFill>
                  <a:schemeClr val="lt1"/>
                </a:solidFill>
                <a:latin typeface="Open Sans"/>
                <a:ea typeface="Open Sans"/>
                <a:cs typeface="Open Sans"/>
                <a:sym typeface="Open Sans"/>
              </a:rPr>
              <a:t>Vishesh </a:t>
            </a:r>
            <a:r>
              <a:rPr b="1" dirty="0" sz="1800" lang="en-GB" err="1" u="sng" smtClean="0">
                <a:solidFill>
                  <a:schemeClr val="lt1"/>
                </a:solidFill>
                <a:latin typeface="Open Sans"/>
                <a:ea typeface="Open Sans"/>
                <a:cs typeface="Open Sans"/>
                <a:sym typeface="Open Sans"/>
              </a:rPr>
              <a:t>Singhal</a:t>
            </a:r>
            <a:r>
              <a:rPr b="1" dirty="0" sz="1800" lang="en-GB">
                <a:solidFill>
                  <a:schemeClr val="lt1"/>
                </a:solidFill>
                <a:latin typeface="Open Sans"/>
                <a:ea typeface="Open Sans"/>
                <a:cs typeface="Open Sans"/>
                <a:sym typeface="Open Sans"/>
              </a:rPr>
              <a:t/>
            </a:r>
            <a:br>
              <a:rPr b="1" dirty="0" sz="1800" lang="en-GB">
                <a:solidFill>
                  <a:schemeClr val="lt1"/>
                </a:solidFill>
                <a:latin typeface="Open Sans"/>
                <a:ea typeface="Open Sans"/>
                <a:cs typeface="Open Sans"/>
                <a:sym typeface="Open Sans"/>
              </a:rPr>
            </a:br>
            <a:r>
              <a:rPr b="1" dirty="0" sz="1800" lang="en-GB" err="1" smtClean="0">
                <a:solidFill>
                  <a:schemeClr val="lt1"/>
                </a:solidFill>
                <a:latin typeface="Open Sans"/>
                <a:ea typeface="Open Sans"/>
                <a:cs typeface="Open Sans"/>
                <a:sym typeface="Open Sans"/>
              </a:rPr>
              <a:t>Vishwash</a:t>
            </a:r>
            <a:r>
              <a:rPr b="1" dirty="0" sz="1800" lang="en-GB" smtClean="0">
                <a:solidFill>
                  <a:schemeClr val="lt1"/>
                </a:solidFill>
                <a:latin typeface="Open Sans"/>
                <a:ea typeface="Open Sans"/>
                <a:cs typeface="Open Sans"/>
                <a:sym typeface="Open Sans"/>
              </a:rPr>
              <a:t> </a:t>
            </a:r>
            <a:r>
              <a:rPr b="1" dirty="0" sz="1800" lang="en-GB" err="1" smtClean="0">
                <a:solidFill>
                  <a:schemeClr val="lt1"/>
                </a:solidFill>
                <a:latin typeface="Open Sans"/>
                <a:ea typeface="Open Sans"/>
                <a:cs typeface="Open Sans"/>
                <a:sym typeface="Open Sans"/>
              </a:rPr>
              <a:t>Bharti</a:t>
            </a:r>
            <a:r>
              <a:rPr b="1" dirty="0" sz="1800" lang="en-GB" smtClean="0">
                <a:solidFill>
                  <a:schemeClr val="lt1"/>
                </a:solidFill>
                <a:latin typeface="Open Sans"/>
                <a:ea typeface="Open Sans"/>
                <a:cs typeface="Open Sans"/>
                <a:sym typeface="Open Sans"/>
              </a:rPr>
              <a:t/>
            </a:r>
            <a:br>
              <a:rPr b="1" dirty="0" sz="1800" lang="en-GB" smtClean="0">
                <a:solidFill>
                  <a:schemeClr val="lt1"/>
                </a:solidFill>
                <a:latin typeface="Open Sans"/>
                <a:ea typeface="Open Sans"/>
                <a:cs typeface="Open Sans"/>
                <a:sym typeface="Open Sans"/>
              </a:rPr>
            </a:br>
            <a:r>
              <a:rPr b="1" dirty="0" sz="1800" lang="en-GB" err="1" smtClean="0">
                <a:solidFill>
                  <a:schemeClr val="lt1"/>
                </a:solidFill>
                <a:latin typeface="Open Sans"/>
                <a:ea typeface="Open Sans"/>
                <a:cs typeface="Open Sans"/>
                <a:sym typeface="Open Sans"/>
              </a:rPr>
              <a:t>Vivek</a:t>
            </a:r>
            <a:r>
              <a:rPr b="1" dirty="0" sz="1800" lang="en-GB" smtClean="0">
                <a:solidFill>
                  <a:schemeClr val="lt1"/>
                </a:solidFill>
                <a:latin typeface="Open Sans"/>
                <a:ea typeface="Open Sans"/>
                <a:cs typeface="Open Sans"/>
                <a:sym typeface="Open Sans"/>
              </a:rPr>
              <a:t> </a:t>
            </a:r>
            <a:r>
              <a:rPr b="1" dirty="0" sz="1800" lang="en-GB" err="1" smtClean="0">
                <a:solidFill>
                  <a:schemeClr val="lt1"/>
                </a:solidFill>
                <a:latin typeface="Open Sans"/>
                <a:ea typeface="Open Sans"/>
                <a:cs typeface="Open Sans"/>
                <a:sym typeface="Open Sans"/>
              </a:rPr>
              <a:t>Anand</a:t>
            </a:r>
            <a:r>
              <a:rPr b="1" dirty="0" sz="1800" lang="en-GB">
                <a:solidFill>
                  <a:schemeClr val="lt1"/>
                </a:solidFill>
                <a:latin typeface="Open Sans"/>
                <a:ea typeface="Open Sans"/>
                <a:cs typeface="Open Sans"/>
                <a:sym typeface="Open Sans"/>
              </a:rPr>
              <a:t/>
            </a:r>
            <a:br>
              <a:rPr b="1" dirty="0" sz="1800" lang="en-GB">
                <a:solidFill>
                  <a:schemeClr val="lt1"/>
                </a:solidFill>
                <a:latin typeface="Open Sans"/>
                <a:ea typeface="Open Sans"/>
                <a:cs typeface="Open Sans"/>
                <a:sym typeface="Open Sans"/>
              </a:rPr>
            </a:br>
            <a:r>
              <a:rPr b="1" dirty="0" sz="1800" lang="en-GB" err="1" smtClean="0">
                <a:solidFill>
                  <a:schemeClr val="lt1"/>
                </a:solidFill>
                <a:latin typeface="Open Sans"/>
                <a:ea typeface="Open Sans"/>
                <a:cs typeface="Open Sans"/>
                <a:sym typeface="Open Sans"/>
              </a:rPr>
              <a:t>Yatharth</a:t>
            </a:r>
            <a:endParaRPr b="1" sz="3600">
              <a:solidFill>
                <a:schemeClr val="lt1"/>
              </a:solidFill>
              <a:latin typeface="Open Sans"/>
              <a:ea typeface="Open Sans"/>
              <a:cs typeface="Open Sans"/>
              <a:sym typeface="Open Sans"/>
            </a:endParaRPr>
          </a:p>
        </p:txBody>
      </p:sp>
      <p:sp>
        <p:nvSpPr>
          <p:cNvPr id="1048583" name="Rectangle 2"/>
          <p:cNvSpPr/>
          <p:nvPr/>
        </p:nvSpPr>
        <p:spPr>
          <a:xfrm>
            <a:off x="8566150" y="76200"/>
            <a:ext cx="444500" cy="406400"/>
          </a:xfrm>
          <a:prstGeom prst="rect"/>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pic>
        <p:nvPicPr>
          <p:cNvPr id="2097153" name="Picture 3" descr="cu-logo.png"/>
          <p:cNvPicPr>
            <a:picLocks noChangeAspect="1"/>
          </p:cNvPicPr>
          <p:nvPr/>
        </p:nvPicPr>
        <p:blipFill>
          <a:blip xmlns:r="http://schemas.openxmlformats.org/officeDocument/2006/relationships" r:embed="rId1"/>
          <a:stretch>
            <a:fillRect/>
          </a:stretch>
        </p:blipFill>
        <p:spPr>
          <a:xfrm>
            <a:off x="8234363" y="12700"/>
            <a:ext cx="636587" cy="636587"/>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5" name="Shape 120"/>
        <p:cNvGrpSpPr/>
        <p:nvPr/>
      </p:nvGrpSpPr>
      <p:grpSpPr>
        <a:xfrm>
          <a:off x="0" y="0"/>
          <a:ext cx="0" cy="0"/>
          <a:chOff x="0" y="0"/>
          <a:chExt cx="0" cy="0"/>
        </a:xfrm>
      </p:grpSpPr>
      <p:sp>
        <p:nvSpPr>
          <p:cNvPr id="1048629" name="Google Shape;121;p8"/>
          <p:cNvSpPr txBox="1">
            <a:spLocks noGrp="1"/>
          </p:cNvSpPr>
          <p:nvPr>
            <p:ph type="title"/>
          </p:nvPr>
        </p:nvSpPr>
        <p:spPr>
          <a:xfrm>
            <a:off x="305350" y="237062"/>
            <a:ext cx="8019500" cy="594787"/>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2800"/>
              <a:buNone/>
            </a:pPr>
            <a:r>
              <a:rPr b="1" dirty="0" sz="2000" lang="en-GB"/>
              <a:t>Analysis of the Distribution </a:t>
            </a:r>
            <a:r>
              <a:rPr b="1" dirty="0" sz="2000" lang="en-GB" smtClean="0"/>
              <a:t>of Volume Traded by Year  and Average Closing Price by Year</a:t>
            </a:r>
          </a:p>
        </p:txBody>
      </p:sp>
      <p:sp>
        <p:nvSpPr>
          <p:cNvPr id="1048630" name="Google Shape;122;p8"/>
          <p:cNvSpPr txBox="1">
            <a:spLocks noGrp="1"/>
          </p:cNvSpPr>
          <p:nvPr>
            <p:ph type="body" idx="1"/>
          </p:nvPr>
        </p:nvSpPr>
        <p:spPr>
          <a:xfrm>
            <a:off x="221725" y="994149"/>
            <a:ext cx="8831100" cy="1065600"/>
          </a:xfrm>
          <a:prstGeom prst="rect"/>
          <a:noFill/>
          <a:ln>
            <a:noFill/>
          </a:ln>
        </p:spPr>
        <p:txBody>
          <a:bodyPr anchor="t" anchorCtr="0" bIns="91425" lIns="91425" rIns="91425" spcFirstLastPara="1" tIns="91425" wrap="square">
            <a:noAutofit/>
          </a:bodyPr>
          <a:p>
            <a:pPr algn="l" indent="-365315" lvl="0" marL="457200" rtl="0">
              <a:lnSpc>
                <a:spcPct val="115000"/>
              </a:lnSpc>
              <a:spcBef>
                <a:spcPts val="0"/>
              </a:spcBef>
              <a:spcAft>
                <a:spcPts val="0"/>
              </a:spcAft>
              <a:buClr>
                <a:schemeClr val="accent2"/>
              </a:buClr>
              <a:buSzPts val="1200"/>
              <a:buChar char="●"/>
            </a:pPr>
            <a:r>
              <a:rPr b="1" dirty="0" sz="1200" lang="en-GB">
                <a:solidFill>
                  <a:schemeClr val="accent2"/>
                </a:solidFill>
                <a:latin typeface="Calibri"/>
                <a:ea typeface="Calibri"/>
                <a:cs typeface="Calibri"/>
                <a:sym typeface="Calibri"/>
              </a:rPr>
              <a:t>Below plot on the left side </a:t>
            </a:r>
            <a:r>
              <a:rPr b="1" dirty="0" sz="1200" lang="en-GB" smtClean="0">
                <a:solidFill>
                  <a:schemeClr val="accent2"/>
                </a:solidFill>
                <a:latin typeface="Calibri"/>
                <a:ea typeface="Calibri"/>
                <a:cs typeface="Calibri"/>
                <a:sym typeface="Calibri"/>
              </a:rPr>
              <a:t>is a pie chart showing Trading Volume Distribution by Year</a:t>
            </a:r>
            <a:endParaRPr b="1" sz="1200">
              <a:latin typeface="Calibri"/>
              <a:ea typeface="Calibri"/>
              <a:cs typeface="Calibri"/>
              <a:sym typeface="Calibri"/>
            </a:endParaRPr>
          </a:p>
          <a:p>
            <a:pPr algn="l" indent="-365315" lvl="0" marL="457200" rtl="0">
              <a:lnSpc>
                <a:spcPct val="115000"/>
              </a:lnSpc>
              <a:spcBef>
                <a:spcPts val="0"/>
              </a:spcBef>
              <a:spcAft>
                <a:spcPts val="0"/>
              </a:spcAft>
              <a:buClr>
                <a:schemeClr val="accent2"/>
              </a:buClr>
              <a:buSzPts val="1200"/>
              <a:buChar char="●"/>
            </a:pPr>
            <a:r>
              <a:rPr b="1" dirty="0" sz="1200" lang="en-GB">
                <a:solidFill>
                  <a:schemeClr val="accent2"/>
                </a:solidFill>
                <a:latin typeface="Calibri"/>
                <a:ea typeface="Calibri"/>
                <a:cs typeface="Calibri"/>
                <a:sym typeface="Calibri"/>
              </a:rPr>
              <a:t>And on the right side the </a:t>
            </a:r>
            <a:r>
              <a:rPr b="1" dirty="0" sz="1200" lang="en-GB" smtClean="0">
                <a:solidFill>
                  <a:schemeClr val="accent2"/>
                </a:solidFill>
                <a:latin typeface="Calibri"/>
                <a:ea typeface="Calibri"/>
                <a:cs typeface="Calibri"/>
                <a:sym typeface="Calibri"/>
              </a:rPr>
              <a:t>Bar plot showing the Average Closing Price by Year</a:t>
            </a:r>
            <a:endParaRPr b="1" sz="1200">
              <a:latin typeface="Calibri"/>
              <a:ea typeface="Calibri"/>
              <a:cs typeface="Calibri"/>
              <a:sym typeface="Calibri"/>
            </a:endParaRPr>
          </a:p>
          <a:p>
            <a:pPr algn="l" indent="-365315" lvl="0" marL="457200" rtl="0">
              <a:lnSpc>
                <a:spcPct val="115000"/>
              </a:lnSpc>
              <a:spcBef>
                <a:spcPts val="0"/>
              </a:spcBef>
              <a:spcAft>
                <a:spcPts val="0"/>
              </a:spcAft>
              <a:buClr>
                <a:schemeClr val="accent2"/>
              </a:buClr>
              <a:buSzPts val="1200"/>
              <a:buChar char="●"/>
            </a:pPr>
            <a:r>
              <a:rPr b="1" dirty="0" sz="1200" lang="en-GB" smtClean="0">
                <a:solidFill>
                  <a:schemeClr val="accent2"/>
                </a:solidFill>
                <a:latin typeface="Calibri"/>
                <a:ea typeface="Calibri"/>
                <a:cs typeface="Calibri"/>
                <a:sym typeface="Calibri"/>
              </a:rPr>
              <a:t>The year 2013 saw the highest no. of shares traded followed by the year 2014. 2016 comes in as the year with 3</a:t>
            </a:r>
            <a:r>
              <a:rPr baseline="30000" b="1" dirty="0" sz="1200" lang="en-GB" smtClean="0">
                <a:solidFill>
                  <a:schemeClr val="accent2"/>
                </a:solidFill>
                <a:latin typeface="Calibri"/>
                <a:ea typeface="Calibri"/>
                <a:cs typeface="Calibri"/>
                <a:sym typeface="Calibri"/>
              </a:rPr>
              <a:t>rd</a:t>
            </a:r>
            <a:r>
              <a:rPr b="1" dirty="0" sz="1200" lang="en-GB" smtClean="0">
                <a:solidFill>
                  <a:schemeClr val="accent2"/>
                </a:solidFill>
                <a:latin typeface="Calibri"/>
                <a:ea typeface="Calibri"/>
                <a:cs typeface="Calibri"/>
                <a:sym typeface="Calibri"/>
              </a:rPr>
              <a:t> highest no. of shares traded and 2015 follows closely at 4</a:t>
            </a:r>
            <a:r>
              <a:rPr baseline="30000" b="1" dirty="0" sz="1200" lang="en-GB" smtClean="0">
                <a:solidFill>
                  <a:schemeClr val="accent2"/>
                </a:solidFill>
                <a:latin typeface="Calibri"/>
                <a:ea typeface="Calibri"/>
                <a:cs typeface="Calibri"/>
                <a:sym typeface="Calibri"/>
              </a:rPr>
              <a:t>th</a:t>
            </a:r>
            <a:r>
              <a:rPr b="1" dirty="0" sz="1200" lang="en-GB" smtClean="0">
                <a:solidFill>
                  <a:schemeClr val="accent2"/>
                </a:solidFill>
                <a:latin typeface="Calibri"/>
                <a:ea typeface="Calibri"/>
                <a:cs typeface="Calibri"/>
                <a:sym typeface="Calibri"/>
              </a:rPr>
              <a:t> highest. 2010,2011,2012 and 2017 have the least amount of shares traded.</a:t>
            </a:r>
            <a:endParaRPr b="1" sz="1200" smtClean="0">
              <a:latin typeface="Calibri"/>
              <a:ea typeface="Calibri"/>
              <a:cs typeface="Calibri"/>
              <a:sym typeface="Calibri"/>
            </a:endParaRPr>
          </a:p>
          <a:p>
            <a:pPr indent="-365315">
              <a:buClr>
                <a:schemeClr val="accent2"/>
              </a:buClr>
              <a:buSzPts val="1200"/>
            </a:pPr>
            <a:r>
              <a:rPr b="1" dirty="0" sz="1200" lang="en-US" smtClean="0">
                <a:solidFill>
                  <a:schemeClr val="accent2"/>
                </a:solidFill>
                <a:latin typeface="Calibri"/>
                <a:ea typeface="Calibri"/>
                <a:cs typeface="Calibri"/>
                <a:sym typeface="Calibri"/>
              </a:rPr>
              <a:t>The highest average closing price is in the year 2017. The </a:t>
            </a:r>
            <a:r>
              <a:rPr b="1" dirty="0" sz="1200" lang="en-US" err="1" smtClean="0">
                <a:solidFill>
                  <a:schemeClr val="accent2"/>
                </a:solidFill>
                <a:latin typeface="Calibri"/>
                <a:ea typeface="Calibri"/>
                <a:cs typeface="Calibri"/>
                <a:sym typeface="Calibri"/>
              </a:rPr>
              <a:t>lowst</a:t>
            </a:r>
            <a:r>
              <a:rPr b="1" dirty="0" sz="1200" lang="en-US" smtClean="0">
                <a:solidFill>
                  <a:schemeClr val="accent2"/>
                </a:solidFill>
                <a:latin typeface="Calibri"/>
                <a:ea typeface="Calibri"/>
                <a:cs typeface="Calibri"/>
                <a:sym typeface="Calibri"/>
              </a:rPr>
              <a:t> average closing price is in the year 2010.</a:t>
            </a:r>
          </a:p>
          <a:p>
            <a:pPr indent="-365315">
              <a:buClr>
                <a:schemeClr val="accent2"/>
              </a:buClr>
              <a:buSzPts val="1200"/>
            </a:pPr>
            <a:endParaRPr b="1" dirty="0" sz="1200" lang="en-US" smtClean="0">
              <a:solidFill>
                <a:schemeClr val="accent2"/>
              </a:solidFill>
              <a:latin typeface="Calibri"/>
              <a:ea typeface="Calibri"/>
              <a:cs typeface="Calibri"/>
              <a:sym typeface="Calibri"/>
            </a:endParaRPr>
          </a:p>
          <a:p>
            <a:pPr indent="-365315">
              <a:buClr>
                <a:schemeClr val="accent2"/>
              </a:buClr>
              <a:buSzPts val="1200"/>
            </a:pPr>
            <a:endParaRPr b="1" sz="1200" smtClean="0">
              <a:latin typeface="Calibri"/>
              <a:ea typeface="Calibri"/>
              <a:cs typeface="Calibri"/>
              <a:sym typeface="Calibri"/>
            </a:endParaRPr>
          </a:p>
          <a:p>
            <a:pPr algn="l" indent="-243840" lvl="0" marL="457200" rtl="0">
              <a:lnSpc>
                <a:spcPct val="115000"/>
              </a:lnSpc>
              <a:spcBef>
                <a:spcPts val="0"/>
              </a:spcBef>
              <a:spcAft>
                <a:spcPts val="0"/>
              </a:spcAft>
              <a:buClr>
                <a:schemeClr val="accent2"/>
              </a:buClr>
              <a:buSzPts val="1560"/>
              <a:buNone/>
            </a:pPr>
            <a:endParaRPr sz="1200">
              <a:solidFill>
                <a:schemeClr val="accent2"/>
              </a:solidFill>
            </a:endParaRPr>
          </a:p>
          <a:p>
            <a:pPr algn="l" indent="-228600" lvl="0" marL="457200" rtl="0">
              <a:lnSpc>
                <a:spcPct val="115000"/>
              </a:lnSpc>
              <a:spcBef>
                <a:spcPts val="0"/>
              </a:spcBef>
              <a:spcAft>
                <a:spcPts val="0"/>
              </a:spcAft>
              <a:buClr>
                <a:schemeClr val="accent2"/>
              </a:buClr>
              <a:buSzPts val="1800"/>
              <a:buNone/>
            </a:pPr>
            <a:endParaRPr sz="1200">
              <a:solidFill>
                <a:schemeClr val="accent2"/>
              </a:solidFill>
            </a:endParaRPr>
          </a:p>
          <a:p>
            <a:pPr algn="l" indent="-228600" lvl="0" marL="457200" rtl="0">
              <a:lnSpc>
                <a:spcPct val="115000"/>
              </a:lnSpc>
              <a:spcBef>
                <a:spcPts val="0"/>
              </a:spcBef>
              <a:spcAft>
                <a:spcPts val="0"/>
              </a:spcAft>
              <a:buClr>
                <a:schemeClr val="accent2"/>
              </a:buClr>
              <a:buSzPts val="1800"/>
              <a:buNone/>
            </a:pPr>
            <a:endParaRPr sz="1200">
              <a:solidFill>
                <a:schemeClr val="accent2"/>
              </a:solidFill>
            </a:endParaRPr>
          </a:p>
        </p:txBody>
      </p:sp>
      <p:pic>
        <p:nvPicPr>
          <p:cNvPr id="2097166" name="Google Shape;123;p8" descr="Map  Description automatically generated"/>
          <p:cNvPicPr preferRelativeResize="0">
            <a:picLocks/>
          </p:cNvPicPr>
          <p:nvPr/>
        </p:nvPicPr>
        <p:blipFill>
          <a:blip xmlns:r="http://schemas.openxmlformats.org/officeDocument/2006/relationships" r:embed="rId1"/>
          <a:srcRect l="19217" t="21022" r="22865" b="24556"/>
          <a:stretch>
            <a:fillRect/>
          </a:stretch>
        </p:blipFill>
        <p:spPr>
          <a:xfrm>
            <a:off x="4610100" y="2368550"/>
            <a:ext cx="3670300" cy="2597150"/>
          </a:xfrm>
          <a:prstGeom prst="rect"/>
          <a:noFill/>
          <a:ln>
            <a:noFill/>
          </a:ln>
        </p:spPr>
      </p:pic>
      <p:pic>
        <p:nvPicPr>
          <p:cNvPr id="2097167" name="Google Shape;124;p8"/>
          <p:cNvPicPr preferRelativeResize="0">
            <a:picLocks/>
          </p:cNvPicPr>
          <p:nvPr/>
        </p:nvPicPr>
        <p:blipFill>
          <a:blip xmlns:r="http://schemas.openxmlformats.org/officeDocument/2006/relationships" r:embed="rId2"/>
          <a:srcRect l="19537" t="36810" r="37794" b="3461"/>
          <a:stretch>
            <a:fillRect/>
          </a:stretch>
        </p:blipFill>
        <p:spPr>
          <a:xfrm>
            <a:off x="876300" y="2324100"/>
            <a:ext cx="3086100" cy="2432050"/>
          </a:xfrm>
          <a:prstGeom prst="rect"/>
          <a:noFill/>
          <a:ln>
            <a:noFill/>
          </a:ln>
        </p:spPr>
      </p:pic>
      <p:sp>
        <p:nvSpPr>
          <p:cNvPr id="1048631" name="Rectangle 5"/>
          <p:cNvSpPr/>
          <p:nvPr/>
        </p:nvSpPr>
        <p:spPr>
          <a:xfrm>
            <a:off x="8572500" y="88900"/>
            <a:ext cx="444500" cy="406400"/>
          </a:xfrm>
          <a:prstGeom prst="rect"/>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pic>
        <p:nvPicPr>
          <p:cNvPr id="2097168" name="Picture 6" descr="cu-logo.png"/>
          <p:cNvPicPr>
            <a:picLocks noChangeAspect="1"/>
          </p:cNvPicPr>
          <p:nvPr/>
        </p:nvPicPr>
        <p:blipFill>
          <a:blip xmlns:r="http://schemas.openxmlformats.org/officeDocument/2006/relationships" r:embed="rId3"/>
          <a:stretch>
            <a:fillRect/>
          </a:stretch>
        </p:blipFill>
        <p:spPr>
          <a:xfrm>
            <a:off x="8234363" y="12700"/>
            <a:ext cx="636587" cy="63658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8" name="Shape 128"/>
        <p:cNvGrpSpPr/>
        <p:nvPr/>
      </p:nvGrpSpPr>
      <p:grpSpPr>
        <a:xfrm>
          <a:off x="0" y="0"/>
          <a:ext cx="0" cy="0"/>
          <a:chOff x="0" y="0"/>
          <a:chExt cx="0" cy="0"/>
        </a:xfrm>
      </p:grpSpPr>
      <p:sp>
        <p:nvSpPr>
          <p:cNvPr id="1048634" name="Google Shape;129;p21"/>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2800"/>
              <a:buNone/>
            </a:pPr>
            <a:r>
              <a:rPr b="1" dirty="0" lang="en-IN" smtClean="0"/>
              <a:t>Closing Price V/S Volume</a:t>
            </a:r>
            <a:endParaRPr b="1"/>
          </a:p>
        </p:txBody>
      </p:sp>
      <p:pic>
        <p:nvPicPr>
          <p:cNvPr id="2097169" name="Google Shape;130;p21"/>
          <p:cNvPicPr preferRelativeResize="0">
            <a:picLocks/>
          </p:cNvPicPr>
          <p:nvPr/>
        </p:nvPicPr>
        <p:blipFill>
          <a:blip xmlns:r="http://schemas.openxmlformats.org/officeDocument/2006/relationships" r:embed="rId1"/>
          <a:srcRect l="19687" t="27658" r="35649" b="18432"/>
          <a:stretch>
            <a:fillRect/>
          </a:stretch>
        </p:blipFill>
        <p:spPr>
          <a:xfrm>
            <a:off x="2184400" y="2711450"/>
            <a:ext cx="3994150" cy="2209800"/>
          </a:xfrm>
          <a:prstGeom prst="rect"/>
          <a:noFill/>
          <a:ln>
            <a:noFill/>
          </a:ln>
        </p:spPr>
      </p:pic>
      <p:sp>
        <p:nvSpPr>
          <p:cNvPr id="1048635" name="Google Shape;131;p21"/>
          <p:cNvSpPr/>
          <p:nvPr/>
        </p:nvSpPr>
        <p:spPr>
          <a:xfrm>
            <a:off x="502687" y="1017725"/>
            <a:ext cx="8329613" cy="1717000"/>
          </a:xfrm>
          <a:prstGeom prst="rect"/>
          <a:noFill/>
          <a:ln>
            <a:noFill/>
          </a:ln>
        </p:spPr>
        <p:txBody>
          <a:bodyPr anchor="t" anchorCtr="0" bIns="45700" lIns="91425" rIns="91425" spcFirstLastPara="1" tIns="45700" wrap="square">
            <a:spAutoFit/>
          </a:bodyPr>
          <a:p>
            <a:pPr indent="-171450" marL="171450">
              <a:buSzPts val="1200"/>
              <a:buFont typeface="Arial"/>
              <a:buChar char="•"/>
            </a:pPr>
            <a:r>
              <a:rPr b="1" cap="none" dirty="0" sz="1200" i="0" lang="en-GB" strike="noStrike" u="none" smtClean="0">
                <a:solidFill>
                  <a:srgbClr val="212121"/>
                </a:solidFill>
                <a:latin typeface="Calibri"/>
                <a:ea typeface="Calibri"/>
                <a:cs typeface="Calibri"/>
                <a:sym typeface="Calibri"/>
              </a:rPr>
              <a:t>This </a:t>
            </a:r>
            <a:r>
              <a:rPr b="1" dirty="0" sz="1200" lang="en-GB" smtClean="0">
                <a:solidFill>
                  <a:srgbClr val="212121"/>
                </a:solidFill>
                <a:latin typeface="Calibri"/>
                <a:ea typeface="Calibri"/>
                <a:cs typeface="Calibri"/>
                <a:sym typeface="Calibri"/>
              </a:rPr>
              <a:t>Scatter</a:t>
            </a:r>
            <a:r>
              <a:rPr b="1" cap="none" dirty="0" sz="1200" i="0" lang="en-GB" strike="noStrike" u="none" smtClean="0">
                <a:solidFill>
                  <a:srgbClr val="212121"/>
                </a:solidFill>
                <a:latin typeface="Calibri"/>
                <a:ea typeface="Calibri"/>
                <a:cs typeface="Calibri"/>
                <a:sym typeface="Calibri"/>
              </a:rPr>
              <a:t> plot depicts that</a:t>
            </a:r>
            <a:r>
              <a:rPr b="1" cap="none" dirty="0" sz="1200" i="0" lang="en-GB" strike="noStrike" u="none" smtClean="0">
                <a:solidFill>
                  <a:srgbClr val="212121"/>
                </a:solidFill>
                <a:latin typeface="Calibri" pitchFamily="34" charset="0"/>
                <a:ea typeface="Calibri" pitchFamily="34" charset="0"/>
                <a:cs typeface="Calibri" pitchFamily="34" charset="0"/>
                <a:sym typeface="Calibri"/>
              </a:rPr>
              <a:t> </a:t>
            </a:r>
            <a:r>
              <a:rPr b="1" cap="none" dirty="0" sz="1200" i="0" lang="en-US" strike="noStrike" u="none" smtClean="0">
                <a:solidFill>
                  <a:srgbClr val="212121"/>
                </a:solidFill>
                <a:latin typeface="Calibri" pitchFamily="34" charset="0"/>
                <a:ea typeface="Calibri" pitchFamily="34" charset="0"/>
                <a:cs typeface="Calibri" pitchFamily="34" charset="0"/>
                <a:sym typeface="Calibri"/>
              </a:rPr>
              <a:t>i</a:t>
            </a:r>
            <a:r>
              <a:rPr b="1" dirty="0" sz="1200" lang="en-US" smtClean="0">
                <a:latin typeface="Calibri" pitchFamily="34" charset="0"/>
                <a:ea typeface="Calibri" pitchFamily="34" charset="0"/>
                <a:cs typeface="Calibri" pitchFamily="34" charset="0"/>
              </a:rPr>
              <a:t>n the closing price range from 175-250 a dense cluster of points suggests that there are many instances where both the closing price and the trading volume fall within a narrow range. This indicates periods of high trading activity where the stock price and trading volume remain relatively consistent.</a:t>
            </a:r>
          </a:p>
          <a:p>
            <a:pPr indent="-171450" marL="171450">
              <a:buSzPts val="1200"/>
              <a:buFont typeface="Arial"/>
              <a:buChar char="•"/>
            </a:pPr>
            <a:endParaRPr b="1" dirty="0" sz="1200" lang="en-US" smtClean="0">
              <a:latin typeface="Calibri" pitchFamily="34" charset="0"/>
              <a:ea typeface="Calibri" pitchFamily="34" charset="0"/>
              <a:cs typeface="Calibri" pitchFamily="34" charset="0"/>
            </a:endParaRPr>
          </a:p>
          <a:p>
            <a:pPr indent="-171450" lvl="0" marL="171450">
              <a:buSzPts val="1200"/>
              <a:buFont typeface="Arial"/>
              <a:buChar char="•"/>
            </a:pPr>
            <a:r>
              <a:rPr b="1" dirty="0" sz="1200" lang="en-IN" smtClean="0">
                <a:latin typeface="Calibri" pitchFamily="34" charset="0"/>
                <a:ea typeface="Calibri" pitchFamily="34" charset="0"/>
                <a:cs typeface="Calibri" pitchFamily="34" charset="0"/>
              </a:rPr>
              <a:t>I</a:t>
            </a:r>
            <a:r>
              <a:rPr b="1" dirty="0" sz="1200" lang="en-US" err="1" smtClean="0">
                <a:latin typeface="Calibri" pitchFamily="34" charset="0"/>
                <a:ea typeface="Calibri" pitchFamily="34" charset="0"/>
                <a:cs typeface="Calibri" pitchFamily="34" charset="0"/>
              </a:rPr>
              <a:t>ronically</a:t>
            </a:r>
            <a:r>
              <a:rPr b="1" dirty="0" sz="1200" lang="en-US" smtClean="0">
                <a:latin typeface="Calibri" pitchFamily="34" charset="0"/>
                <a:ea typeface="Calibri" pitchFamily="34" charset="0"/>
                <a:cs typeface="Calibri" pitchFamily="34" charset="0"/>
              </a:rPr>
              <a:t>, the highest volume traded was observed when prices were in the range between 50 - 100.</a:t>
            </a:r>
          </a:p>
          <a:p>
            <a:pPr indent="-171450" lvl="0" marL="171450">
              <a:buSzPts val="1200"/>
              <a:buFont typeface="Arial"/>
              <a:buChar char="•"/>
            </a:pPr>
            <a:endParaRPr b="1" sz="1200" smtClean="0">
              <a:latin typeface="Calibri" pitchFamily="34" charset="0"/>
              <a:ea typeface="Calibri" pitchFamily="34" charset="0"/>
              <a:cs typeface="Calibri" pitchFamily="34" charset="0"/>
            </a:endParaRPr>
          </a:p>
          <a:p>
            <a:pPr indent="-171450" lvl="0" marL="171450">
              <a:buSzPts val="1200"/>
              <a:buFont typeface="Arial"/>
              <a:buChar char="•"/>
            </a:pPr>
            <a:r>
              <a:rPr b="1" cap="none" dirty="0" sz="1200" i="0" lang="en-GB" strike="noStrike" u="none" smtClean="0">
                <a:solidFill>
                  <a:srgbClr val="212121"/>
                </a:solidFill>
                <a:latin typeface="Calibri"/>
                <a:ea typeface="Calibri"/>
                <a:cs typeface="Calibri"/>
                <a:sym typeface="Calibri"/>
              </a:rPr>
              <a:t>Also, </a:t>
            </a:r>
            <a:r>
              <a:rPr b="1" dirty="0" sz="1200" lang="en-US" smtClean="0">
                <a:latin typeface="Calibri" pitchFamily="34" charset="0"/>
                <a:ea typeface="Calibri" pitchFamily="34" charset="0"/>
                <a:cs typeface="Calibri" pitchFamily="34" charset="0"/>
              </a:rPr>
              <a:t>In the range 50 - 100 there isn't much activity. </a:t>
            </a:r>
            <a:r>
              <a:rPr b="1" dirty="0" sz="1200" lang="en-US" err="1" smtClean="0">
                <a:latin typeface="Calibri" pitchFamily="34" charset="0"/>
                <a:ea typeface="Calibri" pitchFamily="34" charset="0"/>
                <a:cs typeface="Calibri" pitchFamily="34" charset="0"/>
              </a:rPr>
              <a:t>Infact</a:t>
            </a:r>
            <a:r>
              <a:rPr b="1" dirty="0" sz="1200" lang="en-US" smtClean="0">
                <a:latin typeface="Calibri" pitchFamily="34" charset="0"/>
                <a:ea typeface="Calibri" pitchFamily="34" charset="0"/>
                <a:cs typeface="Calibri" pitchFamily="34" charset="0"/>
              </a:rPr>
              <a:t> this range has the least amount of activity meaning when prices were in this range trading activity hasn't been very consistent</a:t>
            </a:r>
            <a:endParaRPr sz="1200"/>
          </a:p>
        </p:txBody>
      </p:sp>
      <p:sp>
        <p:nvSpPr>
          <p:cNvPr id="1048636" name="Rectangle 4"/>
          <p:cNvSpPr/>
          <p:nvPr/>
        </p:nvSpPr>
        <p:spPr>
          <a:xfrm>
            <a:off x="8566150" y="88900"/>
            <a:ext cx="444500" cy="406400"/>
          </a:xfrm>
          <a:prstGeom prst="rect"/>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pic>
        <p:nvPicPr>
          <p:cNvPr id="2097170" name="Picture 5" descr="cu-logo.png"/>
          <p:cNvPicPr>
            <a:picLocks noChangeAspect="1"/>
          </p:cNvPicPr>
          <p:nvPr/>
        </p:nvPicPr>
        <p:blipFill>
          <a:blip xmlns:r="http://schemas.openxmlformats.org/officeDocument/2006/relationships" r:embed="rId2"/>
          <a:stretch>
            <a:fillRect/>
          </a:stretch>
        </p:blipFill>
        <p:spPr>
          <a:xfrm>
            <a:off x="8215313" y="0"/>
            <a:ext cx="636587" cy="63658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1" name="Shape 135"/>
        <p:cNvGrpSpPr/>
        <p:nvPr/>
      </p:nvGrpSpPr>
      <p:grpSpPr>
        <a:xfrm>
          <a:off x="0" y="0"/>
          <a:ext cx="0" cy="0"/>
          <a:chOff x="0" y="0"/>
          <a:chExt cx="0" cy="0"/>
        </a:xfrm>
      </p:grpSpPr>
      <p:sp>
        <p:nvSpPr>
          <p:cNvPr id="1048639" name="Google Shape;136;p22"/>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2800"/>
              <a:buNone/>
            </a:pPr>
            <a:r>
              <a:rPr b="1" dirty="0" sz="2400" lang="en-GB" smtClean="0"/>
              <a:t>KDE Plot of Closing Price</a:t>
            </a:r>
          </a:p>
        </p:txBody>
      </p:sp>
      <p:sp>
        <p:nvSpPr>
          <p:cNvPr id="1048640" name="Google Shape;137;p22"/>
          <p:cNvSpPr txBox="1">
            <a:spLocks noGrp="1"/>
          </p:cNvSpPr>
          <p:nvPr>
            <p:ph type="body" idx="1"/>
          </p:nvPr>
        </p:nvSpPr>
        <p:spPr>
          <a:xfrm>
            <a:off x="311700" y="986158"/>
            <a:ext cx="8520600" cy="1169890"/>
          </a:xfrm>
          <a:prstGeom prst="rect"/>
          <a:noFill/>
          <a:ln>
            <a:noFill/>
          </a:ln>
        </p:spPr>
        <p:txBody>
          <a:bodyPr anchor="t" anchorCtr="0" bIns="91425" lIns="91425" rIns="91425" spcFirstLastPara="1" tIns="91425" wrap="square">
            <a:noAutofit/>
          </a:bodyPr>
          <a:p>
            <a:pPr algn="l" indent="-342900" lvl="0" marL="457200" rtl="0">
              <a:lnSpc>
                <a:spcPct val="115000"/>
              </a:lnSpc>
              <a:spcBef>
                <a:spcPts val="0"/>
              </a:spcBef>
              <a:spcAft>
                <a:spcPts val="0"/>
              </a:spcAft>
              <a:buClr>
                <a:schemeClr val="accent2"/>
              </a:buClr>
              <a:buSzPts val="1080"/>
              <a:buFont typeface="Arial"/>
              <a:buChar char="•"/>
            </a:pPr>
            <a:r>
              <a:rPr b="1" dirty="0" sz="1200" lang="en-GB">
                <a:solidFill>
                  <a:schemeClr val="accent2"/>
                </a:solidFill>
                <a:latin typeface="Calibri"/>
                <a:ea typeface="Calibri"/>
                <a:cs typeface="Calibri"/>
                <a:sym typeface="Calibri"/>
              </a:rPr>
              <a:t>From the </a:t>
            </a:r>
            <a:r>
              <a:rPr b="1" dirty="0" sz="1200" lang="en-GB" smtClean="0">
                <a:solidFill>
                  <a:schemeClr val="accent2"/>
                </a:solidFill>
                <a:latin typeface="Calibri"/>
                <a:ea typeface="Calibri"/>
                <a:cs typeface="Calibri"/>
                <a:sym typeface="Calibri"/>
              </a:rPr>
              <a:t>KDE plot </a:t>
            </a:r>
            <a:r>
              <a:rPr b="1" dirty="0" sz="1200" lang="en-GB">
                <a:solidFill>
                  <a:schemeClr val="accent2"/>
                </a:solidFill>
                <a:latin typeface="Calibri"/>
                <a:ea typeface="Calibri"/>
                <a:cs typeface="Calibri"/>
                <a:sym typeface="Calibri"/>
              </a:rPr>
              <a:t>below, we can observe a couple of things about the distribution </a:t>
            </a:r>
            <a:r>
              <a:rPr b="1" dirty="0" sz="1200" lang="en-GB" smtClean="0">
                <a:solidFill>
                  <a:schemeClr val="accent2"/>
                </a:solidFill>
                <a:latin typeface="Calibri"/>
                <a:ea typeface="Calibri"/>
                <a:cs typeface="Calibri"/>
                <a:sym typeface="Calibri"/>
              </a:rPr>
              <a:t>of closing price</a:t>
            </a:r>
            <a:endParaRPr b="1" dirty="0" sz="1200" lang="en-GB">
              <a:solidFill>
                <a:schemeClr val="accent2"/>
              </a:solidFill>
              <a:latin typeface="Calibri"/>
              <a:ea typeface="Calibri"/>
              <a:cs typeface="Calibri"/>
              <a:sym typeface="Calibri"/>
            </a:endParaRPr>
          </a:p>
          <a:p>
            <a:pPr algn="l" indent="-342900" lvl="0" marL="457200" rtl="0">
              <a:lnSpc>
                <a:spcPct val="115000"/>
              </a:lnSpc>
              <a:spcBef>
                <a:spcPts val="0"/>
              </a:spcBef>
              <a:spcAft>
                <a:spcPts val="0"/>
              </a:spcAft>
              <a:buClr>
                <a:schemeClr val="accent2"/>
              </a:buClr>
              <a:buSzPts val="1080"/>
              <a:buFont typeface="Arial"/>
              <a:buChar char="•"/>
            </a:pPr>
            <a:r>
              <a:rPr b="1" dirty="0" sz="1200" lang="en-US" smtClean="0">
                <a:solidFill>
                  <a:srgbClr val="000000"/>
                </a:solidFill>
                <a:latin typeface="Calibri" pitchFamily="34" charset="0"/>
                <a:ea typeface="Calibri" pitchFamily="34" charset="0"/>
                <a:cs typeface="Calibri" pitchFamily="34" charset="0"/>
              </a:rPr>
              <a:t>The central tendency of the data is along the range 0-50 meaning the most common closing price range is 0-50</a:t>
            </a:r>
          </a:p>
          <a:p>
            <a:pPr algn="l" indent="-342900" lvl="0" marL="457200" rtl="0">
              <a:lnSpc>
                <a:spcPct val="115000"/>
              </a:lnSpc>
              <a:spcBef>
                <a:spcPts val="0"/>
              </a:spcBef>
              <a:spcAft>
                <a:spcPts val="0"/>
              </a:spcAft>
              <a:buClr>
                <a:schemeClr val="accent2"/>
              </a:buClr>
              <a:buSzPts val="1080"/>
              <a:buFont typeface="Arial"/>
              <a:buChar char="•"/>
            </a:pPr>
            <a:r>
              <a:rPr b="1" dirty="0" sz="1200" lang="en-US" smtClean="0">
                <a:solidFill>
                  <a:srgbClr val="000000"/>
                </a:solidFill>
                <a:latin typeface="Calibri" pitchFamily="34" charset="0"/>
                <a:ea typeface="Calibri" pitchFamily="34" charset="0"/>
                <a:cs typeface="Calibri" pitchFamily="34" charset="0"/>
              </a:rPr>
              <a:t>The amount of closing prices is the least in the range 100-150.</a:t>
            </a:r>
          </a:p>
          <a:p>
            <a:pPr algn="l" indent="-342900" lvl="0" marL="457200" rtl="0">
              <a:lnSpc>
                <a:spcPct val="115000"/>
              </a:lnSpc>
              <a:spcBef>
                <a:spcPts val="0"/>
              </a:spcBef>
              <a:spcAft>
                <a:spcPts val="0"/>
              </a:spcAft>
              <a:buClr>
                <a:schemeClr val="accent2"/>
              </a:buClr>
              <a:buSzPts val="1080"/>
              <a:buFont typeface="Arial"/>
              <a:buChar char="•"/>
            </a:pPr>
            <a:r>
              <a:rPr b="1" dirty="0" sz="1200" lang="en-US" smtClean="0">
                <a:solidFill>
                  <a:srgbClr val="000000"/>
                </a:solidFill>
                <a:latin typeface="Calibri" pitchFamily="34" charset="0"/>
                <a:ea typeface="Calibri" pitchFamily="34" charset="0"/>
                <a:cs typeface="Calibri" pitchFamily="34" charset="0"/>
              </a:rPr>
              <a:t>The amount of closing prices in the range 150-250 is also high suggesting on a lot of days the closing prices were in this range</a:t>
            </a:r>
          </a:p>
          <a:p>
            <a:pPr algn="l" indent="-284226" lvl="0" marL="457200" rtl="0">
              <a:lnSpc>
                <a:spcPct val="115000"/>
              </a:lnSpc>
              <a:spcBef>
                <a:spcPts val="0"/>
              </a:spcBef>
              <a:spcAft>
                <a:spcPts val="0"/>
              </a:spcAft>
              <a:buClr>
                <a:schemeClr val="accent2"/>
              </a:buClr>
              <a:buSzPts val="924"/>
              <a:buNone/>
            </a:pPr>
            <a:endParaRPr b="1" sz="1200">
              <a:solidFill>
                <a:schemeClr val="accent2"/>
              </a:solidFill>
              <a:latin typeface="Calibri"/>
              <a:ea typeface="Calibri"/>
              <a:cs typeface="Calibri"/>
              <a:sym typeface="Calibri"/>
            </a:endParaRPr>
          </a:p>
          <a:p>
            <a:pPr algn="l" indent="0" lvl="0" marL="114300" rtl="0">
              <a:lnSpc>
                <a:spcPct val="115000"/>
              </a:lnSpc>
              <a:spcBef>
                <a:spcPts val="0"/>
              </a:spcBef>
              <a:spcAft>
                <a:spcPts val="0"/>
              </a:spcAft>
              <a:buSzPts val="1800"/>
              <a:buNone/>
            </a:pPr>
            <a:endParaRPr>
              <a:solidFill>
                <a:schemeClr val="accent2"/>
              </a:solidFill>
            </a:endParaRPr>
          </a:p>
        </p:txBody>
      </p:sp>
      <p:pic>
        <p:nvPicPr>
          <p:cNvPr id="2097171" name="Google Shape;138;p22"/>
          <p:cNvPicPr preferRelativeResize="0">
            <a:picLocks/>
          </p:cNvPicPr>
          <p:nvPr/>
        </p:nvPicPr>
        <p:blipFill>
          <a:blip xmlns:r="http://schemas.openxmlformats.org/officeDocument/2006/relationships" r:embed="rId1"/>
          <a:srcRect l="19257" t="46549" r="39035" b="3017"/>
          <a:stretch>
            <a:fillRect/>
          </a:stretch>
        </p:blipFill>
        <p:spPr>
          <a:xfrm>
            <a:off x="2254250" y="2508250"/>
            <a:ext cx="4044950" cy="2413000"/>
          </a:xfrm>
          <a:prstGeom prst="rect"/>
          <a:noFill/>
          <a:ln>
            <a:noFill/>
          </a:ln>
        </p:spPr>
      </p:pic>
      <p:sp>
        <p:nvSpPr>
          <p:cNvPr id="1048641" name="Rectangle 4"/>
          <p:cNvSpPr/>
          <p:nvPr/>
        </p:nvSpPr>
        <p:spPr>
          <a:xfrm>
            <a:off x="8566150" y="76200"/>
            <a:ext cx="444500" cy="406400"/>
          </a:xfrm>
          <a:prstGeom prst="rect"/>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pic>
        <p:nvPicPr>
          <p:cNvPr id="2097172" name="Picture 5" descr="cu-logo.png"/>
          <p:cNvPicPr>
            <a:picLocks noChangeAspect="1"/>
          </p:cNvPicPr>
          <p:nvPr/>
        </p:nvPicPr>
        <p:blipFill>
          <a:blip xmlns:r="http://schemas.openxmlformats.org/officeDocument/2006/relationships" r:embed="rId2"/>
          <a:stretch>
            <a:fillRect/>
          </a:stretch>
        </p:blipFill>
        <p:spPr>
          <a:xfrm>
            <a:off x="8234363" y="12700"/>
            <a:ext cx="636587" cy="636587"/>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4" name="Shape 143"/>
        <p:cNvGrpSpPr/>
        <p:nvPr/>
      </p:nvGrpSpPr>
      <p:grpSpPr>
        <a:xfrm>
          <a:off x="0" y="0"/>
          <a:ext cx="0" cy="0"/>
          <a:chOff x="0" y="0"/>
          <a:chExt cx="0" cy="0"/>
        </a:xfrm>
      </p:grpSpPr>
      <p:sp>
        <p:nvSpPr>
          <p:cNvPr id="1048644" name="Google Shape;144;p23"/>
          <p:cNvSpPr txBox="1">
            <a:spLocks noGrp="1"/>
          </p:cNvSpPr>
          <p:nvPr>
            <p:ph type="title"/>
          </p:nvPr>
        </p:nvSpPr>
        <p:spPr>
          <a:xfrm>
            <a:off x="311700" y="380731"/>
            <a:ext cx="8520600" cy="572700"/>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2800"/>
              <a:buNone/>
            </a:pPr>
            <a:r>
              <a:rPr b="1" dirty="0" lang="en-IN" smtClean="0"/>
              <a:t>Histogram of Daily Price Changes</a:t>
            </a:r>
            <a:endParaRPr b="1"/>
          </a:p>
        </p:txBody>
      </p:sp>
      <p:pic>
        <p:nvPicPr>
          <p:cNvPr id="2097173" name="Google Shape;145;p23"/>
          <p:cNvPicPr preferRelativeResize="0">
            <a:picLocks/>
          </p:cNvPicPr>
          <p:nvPr/>
        </p:nvPicPr>
        <p:blipFill>
          <a:blip xmlns:r="http://schemas.openxmlformats.org/officeDocument/2006/relationships" r:embed="rId1"/>
          <a:srcRect l="20726" t="20626" r="31975" b="27573"/>
          <a:stretch>
            <a:fillRect/>
          </a:stretch>
        </p:blipFill>
        <p:spPr>
          <a:xfrm>
            <a:off x="2101850" y="2819400"/>
            <a:ext cx="4032250" cy="2209800"/>
          </a:xfrm>
          <a:prstGeom prst="rect"/>
          <a:noFill/>
          <a:ln>
            <a:noFill/>
          </a:ln>
        </p:spPr>
      </p:pic>
      <p:sp>
        <p:nvSpPr>
          <p:cNvPr id="1048645" name="Google Shape;146;p23"/>
          <p:cNvSpPr/>
          <p:nvPr/>
        </p:nvSpPr>
        <p:spPr>
          <a:xfrm>
            <a:off x="542925" y="1073626"/>
            <a:ext cx="8058150" cy="2402799"/>
          </a:xfrm>
          <a:prstGeom prst="rect"/>
          <a:noFill/>
          <a:ln>
            <a:noFill/>
          </a:ln>
        </p:spPr>
        <p:txBody>
          <a:bodyPr anchor="t" anchorCtr="0" bIns="45700" lIns="91425" rIns="91425" spcFirstLastPara="1" tIns="45700" wrap="square">
            <a:spAutoFit/>
          </a:bodyPr>
          <a:p>
            <a:pPr indent="-171450" marL="171450">
              <a:buSzPts val="1224"/>
              <a:buFont typeface="Arial"/>
              <a:buChar char="•"/>
            </a:pPr>
            <a:r>
              <a:rPr b="1" cap="none" dirty="0" sz="1200" i="0" lang="en-GB" strike="noStrike" u="none" smtClean="0">
                <a:solidFill>
                  <a:srgbClr val="212121"/>
                </a:solidFill>
                <a:latin typeface="Calibri"/>
                <a:ea typeface="Calibri"/>
                <a:cs typeface="Calibri"/>
                <a:sym typeface="Calibri"/>
              </a:rPr>
              <a:t>The </a:t>
            </a:r>
            <a:r>
              <a:rPr b="1" dirty="0" sz="1200" lang="en-US" smtClean="0">
                <a:latin typeface="Calibri" pitchFamily="34" charset="0"/>
                <a:ea typeface="Calibri" pitchFamily="34" charset="0"/>
                <a:cs typeface="Calibri" pitchFamily="34" charset="0"/>
              </a:rPr>
              <a:t>symmetric histogram suggests that there are as many instances of positive price changes (closing price higher than opening price) as there are negative price changes (closing price lower than opening price).</a:t>
            </a:r>
          </a:p>
          <a:p>
            <a:pPr indent="-171450" marL="171450">
              <a:buSzPts val="1224"/>
              <a:buFont typeface="Arial"/>
              <a:buChar char="•"/>
            </a:pPr>
            <a:endParaRPr b="1" dirty="0" sz="1200" lang="en-US" smtClean="0">
              <a:latin typeface="Calibri" pitchFamily="34" charset="0"/>
              <a:ea typeface="Calibri" pitchFamily="34" charset="0"/>
              <a:cs typeface="Calibri" pitchFamily="34" charset="0"/>
            </a:endParaRPr>
          </a:p>
          <a:p>
            <a:pPr indent="-171450" marL="171450">
              <a:buSzPts val="1224"/>
              <a:buFont typeface="Arial"/>
              <a:buChar char="•"/>
            </a:pPr>
            <a:r>
              <a:rPr b="1" dirty="0" sz="1200" lang="en-US" smtClean="0">
                <a:latin typeface="Calibri" pitchFamily="34" charset="0"/>
                <a:ea typeface="Calibri" pitchFamily="34" charset="0"/>
                <a:cs typeface="Calibri" pitchFamily="34" charset="0"/>
              </a:rPr>
              <a:t>This balanced distribution indicates that the stock experiences both upward and downward movements with similar frequencies over the period analyzed.</a:t>
            </a:r>
          </a:p>
          <a:p>
            <a:pPr algn="l" indent="-171450" lvl="0" marL="171450" marR="0" rtl="0">
              <a:lnSpc>
                <a:spcPct val="100000"/>
              </a:lnSpc>
              <a:spcBef>
                <a:spcPts val="0"/>
              </a:spcBef>
              <a:spcAft>
                <a:spcPts val="0"/>
              </a:spcAft>
              <a:buClr>
                <a:srgbClr val="000000"/>
              </a:buClr>
              <a:buSzPts val="1224"/>
            </a:pPr>
            <a:endParaRPr smtClean="0"/>
          </a:p>
          <a:p>
            <a:pPr indent="-171450" marL="171450">
              <a:buSzPts val="1224"/>
              <a:buFont typeface="Arial"/>
              <a:buChar char="•"/>
            </a:pPr>
            <a:r>
              <a:rPr b="1" cap="none" dirty="0" sz="1200" i="0" lang="en-GB" strike="noStrike" u="none" smtClean="0">
                <a:solidFill>
                  <a:srgbClr val="212121"/>
                </a:solidFill>
                <a:latin typeface="Calibri"/>
                <a:ea typeface="Calibri"/>
                <a:cs typeface="Calibri"/>
                <a:sym typeface="Calibri"/>
              </a:rPr>
              <a:t> </a:t>
            </a:r>
            <a:r>
              <a:rPr b="1" dirty="0" sz="1200" lang="en-US" smtClean="0">
                <a:latin typeface="Calibri" pitchFamily="34" charset="0"/>
                <a:ea typeface="Calibri" pitchFamily="34" charset="0"/>
                <a:cs typeface="Calibri" pitchFamily="34" charset="0"/>
              </a:rPr>
              <a:t>There are more instances of negative price changes (closing price lower than opening price) compared to positive changes. This observation implies that, on average, the stock tends to experience more downward movements or decreases in price on a daily basis.</a:t>
            </a:r>
          </a:p>
          <a:p>
            <a:pPr indent="-171450" marL="171450">
              <a:buSzPts val="1224"/>
              <a:buFont typeface="Arial"/>
              <a:buChar char="•"/>
            </a:pPr>
            <a:endParaRPr b="1" dirty="0" sz="1200" lang="en-US" smtClean="0">
              <a:latin typeface="Calibri" pitchFamily="34" charset="0"/>
              <a:ea typeface="Calibri" pitchFamily="34" charset="0"/>
              <a:cs typeface="Calibri" pitchFamily="34" charset="0"/>
            </a:endParaRPr>
          </a:p>
          <a:p>
            <a:pPr algn="l" indent="-171450" lvl="0" marL="171450" marR="0" rtl="0">
              <a:lnSpc>
                <a:spcPct val="100000"/>
              </a:lnSpc>
              <a:spcBef>
                <a:spcPts val="0"/>
              </a:spcBef>
              <a:spcAft>
                <a:spcPts val="0"/>
              </a:spcAft>
              <a:buClr>
                <a:srgbClr val="000000"/>
              </a:buClr>
              <a:buSzPts val="1224"/>
              <a:buFont typeface="Arial"/>
              <a:buChar char="•"/>
            </a:pPr>
          </a:p>
        </p:txBody>
      </p:sp>
      <p:sp>
        <p:nvSpPr>
          <p:cNvPr id="1048646" name="Rectangle 4"/>
          <p:cNvSpPr/>
          <p:nvPr/>
        </p:nvSpPr>
        <p:spPr>
          <a:xfrm>
            <a:off x="8566150" y="76200"/>
            <a:ext cx="444500" cy="406400"/>
          </a:xfrm>
          <a:prstGeom prst="rect"/>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pic>
        <p:nvPicPr>
          <p:cNvPr id="2097174" name="Picture 5" descr="cu-logo.png"/>
          <p:cNvPicPr>
            <a:picLocks noChangeAspect="1"/>
          </p:cNvPicPr>
          <p:nvPr/>
        </p:nvPicPr>
        <p:blipFill>
          <a:blip xmlns:r="http://schemas.openxmlformats.org/officeDocument/2006/relationships" r:embed="rId2"/>
          <a:stretch>
            <a:fillRect/>
          </a:stretch>
        </p:blipFill>
        <p:spPr>
          <a:xfrm>
            <a:off x="8234363" y="12700"/>
            <a:ext cx="636587" cy="636587"/>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7" name="Shape 151"/>
        <p:cNvGrpSpPr/>
        <p:nvPr/>
      </p:nvGrpSpPr>
      <p:grpSpPr>
        <a:xfrm>
          <a:off x="0" y="0"/>
          <a:ext cx="0" cy="0"/>
          <a:chOff x="0" y="0"/>
          <a:chExt cx="0" cy="0"/>
        </a:xfrm>
      </p:grpSpPr>
      <p:sp>
        <p:nvSpPr>
          <p:cNvPr id="1048649" name="Google Shape;152;p24"/>
          <p:cNvSpPr txBox="1">
            <a:spLocks noGrp="1"/>
          </p:cNvSpPr>
          <p:nvPr>
            <p:ph type="title"/>
          </p:nvPr>
        </p:nvSpPr>
        <p:spPr>
          <a:xfrm>
            <a:off x="286300" y="165625"/>
            <a:ext cx="8520600" cy="572700"/>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2800"/>
              <a:buNone/>
            </a:pPr>
            <a:r>
              <a:rPr b="1" dirty="0" lang="en-IN" smtClean="0"/>
              <a:t>Histogram showing Distribution of Closing Prices</a:t>
            </a:r>
            <a:endParaRPr b="1"/>
          </a:p>
        </p:txBody>
      </p:sp>
      <p:pic>
        <p:nvPicPr>
          <p:cNvPr id="2097175" name="Google Shape;153;p24"/>
          <p:cNvPicPr preferRelativeResize="0">
            <a:picLocks/>
          </p:cNvPicPr>
          <p:nvPr/>
        </p:nvPicPr>
        <p:blipFill>
          <a:blip xmlns:r="http://schemas.openxmlformats.org/officeDocument/2006/relationships" r:embed="rId1"/>
          <a:srcRect l="20296" t="41486" r="32057" b="8093"/>
          <a:stretch>
            <a:fillRect/>
          </a:stretch>
        </p:blipFill>
        <p:spPr>
          <a:xfrm>
            <a:off x="2235200" y="2317750"/>
            <a:ext cx="3879850" cy="2698750"/>
          </a:xfrm>
          <a:prstGeom prst="rect"/>
          <a:noFill/>
          <a:ln>
            <a:noFill/>
          </a:ln>
        </p:spPr>
      </p:pic>
      <p:sp>
        <p:nvSpPr>
          <p:cNvPr id="1048650" name="Google Shape;154;p24"/>
          <p:cNvSpPr/>
          <p:nvPr/>
        </p:nvSpPr>
        <p:spPr>
          <a:xfrm>
            <a:off x="425674" y="1197835"/>
            <a:ext cx="8582595" cy="1755100"/>
          </a:xfrm>
          <a:prstGeom prst="rect"/>
          <a:noFill/>
          <a:ln>
            <a:noFill/>
          </a:ln>
        </p:spPr>
        <p:txBody>
          <a:bodyPr anchor="t" anchorCtr="0" bIns="45700" lIns="91425" rIns="91425" spcFirstLastPara="1" tIns="45700" wrap="square">
            <a:spAutoFit/>
          </a:bodyPr>
          <a:p>
            <a:pPr indent="-171450" marL="171450">
              <a:buSzPts val="1200"/>
              <a:buFont typeface="Arial"/>
              <a:buChar char="•"/>
            </a:pPr>
            <a:r>
              <a:rPr b="1" cap="none" dirty="0" sz="1200" i="0" lang="en-GB" strike="noStrike" u="none" smtClean="0">
                <a:solidFill>
                  <a:srgbClr val="212121"/>
                </a:solidFill>
                <a:latin typeface="Calibri"/>
                <a:ea typeface="Calibri"/>
                <a:cs typeface="Calibri"/>
                <a:sym typeface="Calibri"/>
              </a:rPr>
              <a:t>From this histogram </a:t>
            </a:r>
            <a:r>
              <a:rPr b="1" cap="none" dirty="0" sz="1200" i="0" lang="en-US" strike="noStrike" u="none" smtClean="0">
                <a:solidFill>
                  <a:srgbClr val="212121"/>
                </a:solidFill>
                <a:latin typeface="Calibri" pitchFamily="34" charset="0"/>
                <a:ea typeface="Calibri" pitchFamily="34" charset="0"/>
                <a:cs typeface="Calibri" pitchFamily="34" charset="0"/>
                <a:sym typeface="Calibri"/>
              </a:rPr>
              <a:t>w</a:t>
            </a:r>
            <a:r>
              <a:rPr b="1" dirty="0" sz="1200" lang="en-US" smtClean="0">
                <a:latin typeface="Calibri" pitchFamily="34" charset="0"/>
                <a:ea typeface="Calibri" pitchFamily="34" charset="0"/>
                <a:cs typeface="Calibri" pitchFamily="34" charset="0"/>
              </a:rPr>
              <a:t>e found that the data is positively skewed.</a:t>
            </a:r>
          </a:p>
          <a:p>
            <a:pPr indent="-171450" marL="171450">
              <a:buSzPts val="1200"/>
              <a:buFont typeface="Arial"/>
              <a:buChar char="•"/>
            </a:pPr>
            <a:r>
              <a:rPr b="1" dirty="0" sz="1200" lang="en-US" smtClean="0">
                <a:latin typeface="Calibri" pitchFamily="34" charset="0"/>
                <a:ea typeface="Calibri" pitchFamily="34" charset="0"/>
                <a:cs typeface="Calibri" pitchFamily="34" charset="0"/>
              </a:rPr>
              <a:t>The spread of the histogram is quite wide suggesting a broader range of closing prices.</a:t>
            </a:r>
          </a:p>
          <a:p>
            <a:pPr indent="-171450" marL="171450">
              <a:buSzPts val="1200"/>
              <a:buFont typeface="Arial"/>
              <a:buChar char="•"/>
            </a:pPr>
            <a:r>
              <a:rPr b="1" dirty="0" sz="1200" lang="en-US" smtClean="0">
                <a:latin typeface="Calibri" pitchFamily="34" charset="0"/>
                <a:ea typeface="Calibri" pitchFamily="34" charset="0"/>
                <a:cs typeface="Calibri" pitchFamily="34" charset="0"/>
              </a:rPr>
              <a:t>The most common closing price is in the range 0 to 50.</a:t>
            </a:r>
          </a:p>
          <a:p>
            <a:pPr indent="-171450" marL="171450">
              <a:buSzPts val="1200"/>
              <a:buFont typeface="Arial"/>
              <a:buChar char="•"/>
            </a:pPr>
            <a:r>
              <a:rPr b="1" dirty="0" sz="1200" lang="en-US" smtClean="0">
                <a:latin typeface="Calibri" pitchFamily="34" charset="0"/>
                <a:ea typeface="Calibri" pitchFamily="34" charset="0"/>
                <a:cs typeface="Calibri" pitchFamily="34" charset="0"/>
              </a:rPr>
              <a:t>The prices Close in the range 150 - 250 pretty consistently.</a:t>
            </a:r>
          </a:p>
          <a:p>
            <a:pPr indent="-171450" marL="171450">
              <a:buSzPts val="1200"/>
              <a:buFont typeface="Arial"/>
              <a:buChar char="•"/>
            </a:pPr>
            <a:endParaRPr b="1" dirty="0" sz="1200" lang="en-US" smtClean="0">
              <a:latin typeface="Calibri" pitchFamily="34" charset="0"/>
              <a:ea typeface="Calibri" pitchFamily="34" charset="0"/>
              <a:cs typeface="Calibri" pitchFamily="34" charset="0"/>
            </a:endParaRPr>
          </a:p>
          <a:p>
            <a:pPr indent="-171450" marL="171450">
              <a:buSzPts val="1200"/>
              <a:buFont typeface="Arial"/>
              <a:buChar char="•"/>
            </a:pPr>
            <a:endParaRPr b="1" dirty="0" sz="1200" lang="en-US" smtClean="0">
              <a:latin typeface="Calibri" pitchFamily="34" charset="0"/>
              <a:ea typeface="Calibri" pitchFamily="34" charset="0"/>
              <a:cs typeface="Calibri" pitchFamily="34" charset="0"/>
            </a:endParaRPr>
          </a:p>
          <a:p>
            <a:pPr indent="-171450" marL="171450">
              <a:buSzPts val="1200"/>
              <a:buFont typeface="Arial"/>
              <a:buChar char="•"/>
            </a:pPr>
            <a:endParaRPr b="1" dirty="0" sz="1200" lang="en-US" smtClean="0">
              <a:latin typeface="Calibri" pitchFamily="34" charset="0"/>
              <a:ea typeface="Calibri" pitchFamily="34" charset="0"/>
              <a:cs typeface="Calibri" pitchFamily="34" charset="0"/>
            </a:endParaRPr>
          </a:p>
          <a:p>
            <a:pPr algn="l" indent="-171450" lvl="0" marL="171450" marR="0" rtl="0">
              <a:lnSpc>
                <a:spcPct val="100000"/>
              </a:lnSpc>
              <a:spcBef>
                <a:spcPts val="0"/>
              </a:spcBef>
              <a:spcAft>
                <a:spcPts val="0"/>
              </a:spcAft>
              <a:buClr>
                <a:srgbClr val="000000"/>
              </a:buClr>
              <a:buSzPts val="1200"/>
              <a:buFont typeface="Arial"/>
              <a:buChar char="•"/>
            </a:pPr>
          </a:p>
        </p:txBody>
      </p:sp>
      <p:sp>
        <p:nvSpPr>
          <p:cNvPr id="1048651" name="Rectangle 4"/>
          <p:cNvSpPr/>
          <p:nvPr/>
        </p:nvSpPr>
        <p:spPr>
          <a:xfrm>
            <a:off x="8566150" y="76200"/>
            <a:ext cx="444500" cy="406400"/>
          </a:xfrm>
          <a:prstGeom prst="rect"/>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pic>
        <p:nvPicPr>
          <p:cNvPr id="2097176" name="Picture 5" descr="cu-logo.png"/>
          <p:cNvPicPr>
            <a:picLocks noChangeAspect="1"/>
          </p:cNvPicPr>
          <p:nvPr/>
        </p:nvPicPr>
        <p:blipFill>
          <a:blip xmlns:r="http://schemas.openxmlformats.org/officeDocument/2006/relationships" r:embed="rId2"/>
          <a:stretch>
            <a:fillRect/>
          </a:stretch>
        </p:blipFill>
        <p:spPr>
          <a:xfrm>
            <a:off x="8234363" y="12700"/>
            <a:ext cx="636587" cy="63658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0" name="Shape 159"/>
        <p:cNvGrpSpPr/>
        <p:nvPr/>
      </p:nvGrpSpPr>
      <p:grpSpPr>
        <a:xfrm>
          <a:off x="0" y="0"/>
          <a:ext cx="0" cy="0"/>
          <a:chOff x="0" y="0"/>
          <a:chExt cx="0" cy="0"/>
        </a:xfrm>
      </p:grpSpPr>
      <p:sp>
        <p:nvSpPr>
          <p:cNvPr id="1048654" name="Google Shape;160;p25"/>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2800"/>
              <a:buNone/>
            </a:pPr>
            <a:r>
              <a:rPr b="1" dirty="0" lang="en-IN" smtClean="0"/>
              <a:t>Correlation </a:t>
            </a:r>
            <a:r>
              <a:rPr b="1" dirty="0" lang="en-IN" err="1" smtClean="0"/>
              <a:t>Heatmap</a:t>
            </a:r>
            <a:endParaRPr b="1"/>
          </a:p>
        </p:txBody>
      </p:sp>
      <p:pic>
        <p:nvPicPr>
          <p:cNvPr id="2097177" name="Google Shape;161;p25"/>
          <p:cNvPicPr preferRelativeResize="0">
            <a:picLocks/>
          </p:cNvPicPr>
          <p:nvPr/>
        </p:nvPicPr>
        <p:blipFill>
          <a:blip xmlns:r="http://schemas.openxmlformats.org/officeDocument/2006/relationships" r:embed="rId1"/>
          <a:srcRect l="21293" t="17316" r="31519" b="8652"/>
          <a:stretch>
            <a:fillRect/>
          </a:stretch>
        </p:blipFill>
        <p:spPr>
          <a:xfrm>
            <a:off x="2190750" y="2336800"/>
            <a:ext cx="3390900" cy="2647950"/>
          </a:xfrm>
          <a:prstGeom prst="rect"/>
          <a:noFill/>
          <a:ln>
            <a:noFill/>
          </a:ln>
        </p:spPr>
      </p:pic>
      <p:sp>
        <p:nvSpPr>
          <p:cNvPr id="1048655" name="Google Shape;162;p25"/>
          <p:cNvSpPr/>
          <p:nvPr/>
        </p:nvSpPr>
        <p:spPr>
          <a:xfrm>
            <a:off x="1101725" y="1077946"/>
            <a:ext cx="5886451" cy="1386800"/>
          </a:xfrm>
          <a:prstGeom prst="rect"/>
          <a:noFill/>
          <a:ln>
            <a:noFill/>
          </a:ln>
        </p:spPr>
        <p:txBody>
          <a:bodyPr anchor="t" anchorCtr="0" bIns="45700" lIns="91425" rIns="91425" spcFirstLastPara="1" tIns="45700" wrap="square">
            <a:spAutoFit/>
          </a:bodyPr>
          <a:p>
            <a:pPr indent="-171450" lvl="0" marL="171450">
              <a:buSzPts val="1200"/>
              <a:buFont typeface="Arial" pitchFamily="34" charset="0"/>
              <a:buChar char="•"/>
            </a:pPr>
            <a:r>
              <a:rPr b="1" dirty="0" sz="1200" lang="en-US" smtClean="0">
                <a:latin typeface="Calibri" pitchFamily="34" charset="0"/>
                <a:ea typeface="Calibri" pitchFamily="34" charset="0"/>
                <a:cs typeface="Calibri" pitchFamily="34" charset="0"/>
              </a:rPr>
              <a:t>We can identify the correlations between different </a:t>
            </a:r>
            <a:r>
              <a:rPr b="1" dirty="0" sz="1200" lang="en-US" err="1" smtClean="0">
                <a:latin typeface="Calibri" pitchFamily="34" charset="0"/>
                <a:ea typeface="Calibri" pitchFamily="34" charset="0"/>
                <a:cs typeface="Calibri" pitchFamily="34" charset="0"/>
              </a:rPr>
              <a:t>variabes</a:t>
            </a:r>
            <a:endParaRPr b="1" dirty="0" sz="1200" lang="en-US" smtClean="0">
              <a:latin typeface="Calibri" pitchFamily="34" charset="0"/>
              <a:ea typeface="Calibri" pitchFamily="34" charset="0"/>
              <a:cs typeface="Calibri" pitchFamily="34" charset="0"/>
            </a:endParaRPr>
          </a:p>
          <a:p>
            <a:pPr indent="-171450" marL="171450">
              <a:buSzPts val="1200"/>
              <a:buFont typeface="Arial"/>
              <a:buChar char="•"/>
            </a:pPr>
            <a:r>
              <a:rPr b="1" dirty="0" sz="1200" lang="en-US" smtClean="0">
                <a:latin typeface="Calibri" pitchFamily="34" charset="0"/>
                <a:ea typeface="Calibri" pitchFamily="34" charset="0"/>
                <a:cs typeface="Calibri" pitchFamily="34" charset="0"/>
              </a:rPr>
              <a:t>We can see that some variables exhibit positive or negative correlation with other variables</a:t>
            </a:r>
          </a:p>
          <a:p>
            <a:pPr indent="-171450" marL="171450">
              <a:buSzPts val="1200"/>
              <a:buFont typeface="Arial"/>
              <a:buChar char="•"/>
            </a:pPr>
            <a:r>
              <a:rPr b="1" dirty="0" sz="1200" lang="en-US" smtClean="0">
                <a:latin typeface="Calibri" pitchFamily="34" charset="0"/>
                <a:ea typeface="Calibri" pitchFamily="34" charset="0"/>
                <a:cs typeface="Calibri" pitchFamily="34" charset="0"/>
              </a:rPr>
              <a:t>It helps us to identify patterns and </a:t>
            </a:r>
            <a:r>
              <a:rPr b="1" dirty="0" sz="1200" lang="en-US" err="1" smtClean="0">
                <a:latin typeface="Calibri" pitchFamily="34" charset="0"/>
                <a:ea typeface="Calibri" pitchFamily="34" charset="0"/>
                <a:cs typeface="Calibri" pitchFamily="34" charset="0"/>
              </a:rPr>
              <a:t>vriation</a:t>
            </a:r>
            <a:r>
              <a:rPr b="1" dirty="0" sz="1200" lang="en-US" smtClean="0">
                <a:latin typeface="Calibri" pitchFamily="34" charset="0"/>
                <a:ea typeface="Calibri" pitchFamily="34" charset="0"/>
                <a:cs typeface="Calibri" pitchFamily="34" charset="0"/>
              </a:rPr>
              <a:t> of variables with other variables</a:t>
            </a:r>
          </a:p>
          <a:p>
            <a:pPr indent="-171450" marL="171450">
              <a:buSzPts val="1200"/>
              <a:buFont typeface="Arial"/>
              <a:buChar char="•"/>
            </a:pPr>
            <a:endParaRPr dirty="0" lang="en-US" smtClean="0"/>
          </a:p>
          <a:p>
            <a:pPr indent="-171450" lvl="0" marL="171450">
              <a:buSzPts val="1200"/>
              <a:buFont typeface="Arial"/>
              <a:buChar char="•"/>
            </a:pPr>
            <a:endParaRPr b="0" cap="none" sz="1400" i="0" strike="noStrike" u="none">
              <a:solidFill>
                <a:srgbClr val="212121"/>
              </a:solidFill>
              <a:latin typeface="Calibri"/>
              <a:ea typeface="Calibri"/>
              <a:cs typeface="Calibri"/>
              <a:sym typeface="Calibri"/>
            </a:endParaRPr>
          </a:p>
        </p:txBody>
      </p:sp>
      <p:sp>
        <p:nvSpPr>
          <p:cNvPr id="1048656" name="Rectangle 4"/>
          <p:cNvSpPr/>
          <p:nvPr/>
        </p:nvSpPr>
        <p:spPr>
          <a:xfrm>
            <a:off x="8566150" y="76200"/>
            <a:ext cx="444500" cy="406400"/>
          </a:xfrm>
          <a:prstGeom prst="rect"/>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pic>
        <p:nvPicPr>
          <p:cNvPr id="2097178" name="Picture 5" descr="cu-logo.png"/>
          <p:cNvPicPr>
            <a:picLocks noChangeAspect="1"/>
          </p:cNvPicPr>
          <p:nvPr/>
        </p:nvPicPr>
        <p:blipFill>
          <a:blip xmlns:r="http://schemas.openxmlformats.org/officeDocument/2006/relationships" r:embed="rId2"/>
          <a:stretch>
            <a:fillRect/>
          </a:stretch>
        </p:blipFill>
        <p:spPr>
          <a:xfrm>
            <a:off x="8234363" y="12700"/>
            <a:ext cx="636587" cy="636587"/>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3" name="Shape 166"/>
        <p:cNvGrpSpPr/>
        <p:nvPr/>
      </p:nvGrpSpPr>
      <p:grpSpPr>
        <a:xfrm>
          <a:off x="0" y="0"/>
          <a:ext cx="0" cy="0"/>
          <a:chOff x="0" y="0"/>
          <a:chExt cx="0" cy="0"/>
        </a:xfrm>
      </p:grpSpPr>
      <p:sp>
        <p:nvSpPr>
          <p:cNvPr id="1048659" name="Google Shape;167;p26"/>
          <p:cNvSpPr txBox="1">
            <a:spLocks noGrp="1"/>
          </p:cNvSpPr>
          <p:nvPr>
            <p:ph type="title"/>
          </p:nvPr>
        </p:nvSpPr>
        <p:spPr>
          <a:xfrm>
            <a:off x="311700" y="335743"/>
            <a:ext cx="8520600" cy="572700"/>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2800"/>
              <a:buNone/>
            </a:pPr>
            <a:r>
              <a:rPr b="1" sz="2200" lang="en-GB"/>
              <a:t>Reviews Count at Different Phases of Month</a:t>
            </a:r>
            <a:endParaRPr sz="2600"/>
          </a:p>
        </p:txBody>
      </p:sp>
      <p:pic>
        <p:nvPicPr>
          <p:cNvPr id="2097179" name="Google Shape;168;p26"/>
          <p:cNvPicPr preferRelativeResize="0">
            <a:picLocks/>
          </p:cNvPicPr>
          <p:nvPr/>
        </p:nvPicPr>
        <p:blipFill>
          <a:blip xmlns:r="http://schemas.openxmlformats.org/officeDocument/2006/relationships" r:embed="rId1"/>
          <a:srcRect l="21240" t="6118" r="1690"/>
          <a:stretch>
            <a:fillRect/>
          </a:stretch>
        </p:blipFill>
        <p:spPr>
          <a:xfrm>
            <a:off x="1968500" y="1822450"/>
            <a:ext cx="4686300" cy="3181350"/>
          </a:xfrm>
          <a:prstGeom prst="rect"/>
          <a:noFill/>
          <a:ln>
            <a:noFill/>
          </a:ln>
        </p:spPr>
      </p:pic>
      <p:sp>
        <p:nvSpPr>
          <p:cNvPr id="1048660" name="Google Shape;169;p26"/>
          <p:cNvSpPr/>
          <p:nvPr/>
        </p:nvSpPr>
        <p:spPr>
          <a:xfrm>
            <a:off x="557212" y="1123147"/>
            <a:ext cx="8029575" cy="904200"/>
          </a:xfrm>
          <a:prstGeom prst="rect"/>
          <a:noFill/>
          <a:ln>
            <a:noFill/>
          </a:ln>
        </p:spPr>
        <p:txBody>
          <a:bodyPr anchor="t" anchorCtr="0" bIns="45700" lIns="91425" rIns="91425" spcFirstLastPara="1" tIns="45700" wrap="square">
            <a:spAutoFit/>
          </a:bodyPr>
          <a:p>
            <a:pPr indent="-285750" marL="285750">
              <a:buSzPts val="1200"/>
              <a:buFont typeface="Arial"/>
              <a:buChar char="•"/>
            </a:pPr>
            <a:r>
              <a:rPr b="1" dirty="0" sz="1200" lang="en-GB" smtClean="0">
                <a:solidFill>
                  <a:srgbClr val="212121"/>
                </a:solidFill>
                <a:latin typeface="Calibri"/>
                <a:ea typeface="Calibri"/>
                <a:cs typeface="Calibri"/>
                <a:sym typeface="Calibri"/>
              </a:rPr>
              <a:t>This plot helps us with </a:t>
            </a:r>
            <a:r>
              <a:rPr b="1" dirty="0" sz="1200" lang="en-US" smtClean="0">
                <a:solidFill>
                  <a:srgbClr val="212121"/>
                </a:solidFill>
                <a:latin typeface="Calibri"/>
                <a:ea typeface="Calibri"/>
                <a:cs typeface="Calibri"/>
                <a:sym typeface="Calibri"/>
              </a:rPr>
              <a:t>i</a:t>
            </a:r>
            <a:r>
              <a:rPr b="1" dirty="0" sz="1200" lang="en-US" smtClean="0">
                <a:latin typeface="Calibri" pitchFamily="34" charset="0"/>
                <a:ea typeface="Calibri" pitchFamily="34" charset="0"/>
                <a:cs typeface="Calibri" pitchFamily="34" charset="0"/>
              </a:rPr>
              <a:t>dentification of strong positive or negative correlations between pairs of variables, which indicates how variables move together or in opposite directions.</a:t>
            </a:r>
          </a:p>
          <a:p>
            <a:pPr indent="-285750" marL="285750">
              <a:buSzPts val="1200"/>
              <a:buFont typeface="Arial"/>
              <a:buChar char="•"/>
            </a:pPr>
            <a:endParaRPr b="1" dirty="0" sz="1200" lang="en-US" smtClean="0">
              <a:latin typeface="Calibri" pitchFamily="34" charset="0"/>
              <a:ea typeface="Calibri" pitchFamily="34" charset="0"/>
              <a:cs typeface="Calibri" pitchFamily="34" charset="0"/>
            </a:endParaRPr>
          </a:p>
          <a:p>
            <a:pPr algn="l" indent="-285750" lvl="0" marL="285750" marR="0" rtl="0">
              <a:lnSpc>
                <a:spcPct val="100000"/>
              </a:lnSpc>
              <a:spcBef>
                <a:spcPts val="0"/>
              </a:spcBef>
              <a:spcAft>
                <a:spcPts val="0"/>
              </a:spcAft>
              <a:buClr>
                <a:srgbClr val="000000"/>
              </a:buClr>
              <a:buSzPts val="1200"/>
              <a:buFont typeface="Arial"/>
              <a:buChar char="•"/>
            </a:pPr>
            <a:endParaRPr b="1" cap="none" sz="1200" i="0" strike="noStrike" u="none">
              <a:solidFill>
                <a:srgbClr val="000000"/>
              </a:solidFill>
              <a:latin typeface="Calibri"/>
              <a:ea typeface="Calibri"/>
              <a:cs typeface="Calibri"/>
              <a:sym typeface="Calibri"/>
            </a:endParaRPr>
          </a:p>
        </p:txBody>
      </p:sp>
      <p:sp>
        <p:nvSpPr>
          <p:cNvPr id="1048661" name="Rectangle 4"/>
          <p:cNvSpPr/>
          <p:nvPr/>
        </p:nvSpPr>
        <p:spPr>
          <a:xfrm>
            <a:off x="8566150" y="76200"/>
            <a:ext cx="444500" cy="406400"/>
          </a:xfrm>
          <a:prstGeom prst="rect"/>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pic>
        <p:nvPicPr>
          <p:cNvPr id="2097180" name="Picture 5" descr="cu-logo.png"/>
          <p:cNvPicPr>
            <a:picLocks noChangeAspect="1"/>
          </p:cNvPicPr>
          <p:nvPr/>
        </p:nvPicPr>
        <p:blipFill>
          <a:blip xmlns:r="http://schemas.openxmlformats.org/officeDocument/2006/relationships" r:embed="rId2"/>
          <a:stretch>
            <a:fillRect/>
          </a:stretch>
        </p:blipFill>
        <p:spPr>
          <a:xfrm>
            <a:off x="8234363" y="12700"/>
            <a:ext cx="636587" cy="636587"/>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6" name="Shape 173"/>
        <p:cNvGrpSpPr/>
        <p:nvPr/>
      </p:nvGrpSpPr>
      <p:grpSpPr>
        <a:xfrm>
          <a:off x="0" y="0"/>
          <a:ext cx="0" cy="0"/>
          <a:chOff x="0" y="0"/>
          <a:chExt cx="0" cy="0"/>
        </a:xfrm>
      </p:grpSpPr>
      <p:sp>
        <p:nvSpPr>
          <p:cNvPr id="1048664" name="Google Shape;174;p27"/>
          <p:cNvSpPr txBox="1">
            <a:spLocks noGrp="1"/>
          </p:cNvSpPr>
          <p:nvPr>
            <p:ph type="title"/>
          </p:nvPr>
        </p:nvSpPr>
        <p:spPr>
          <a:xfrm>
            <a:off x="311700" y="217437"/>
            <a:ext cx="8520600" cy="714375"/>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2800"/>
              <a:buNone/>
            </a:pPr>
            <a:r>
              <a:rPr b="1" dirty="0" lang="en-IN" smtClean="0"/>
              <a:t>Average Adjusted Closing Price by Year</a:t>
            </a:r>
            <a:endParaRPr b="1"/>
          </a:p>
        </p:txBody>
      </p:sp>
      <p:pic>
        <p:nvPicPr>
          <p:cNvPr id="2097181" name="Google Shape;175;p27"/>
          <p:cNvPicPr preferRelativeResize="0">
            <a:picLocks/>
          </p:cNvPicPr>
          <p:nvPr/>
        </p:nvPicPr>
        <p:blipFill>
          <a:blip xmlns:r="http://schemas.openxmlformats.org/officeDocument/2006/relationships" r:embed="rId1"/>
          <a:srcRect l="20395" t="12951" r="32490" b="6326"/>
          <a:stretch>
            <a:fillRect/>
          </a:stretch>
        </p:blipFill>
        <p:spPr>
          <a:xfrm>
            <a:off x="2616200" y="2565400"/>
            <a:ext cx="3086100" cy="2451100"/>
          </a:xfrm>
          <a:prstGeom prst="rect"/>
          <a:noFill/>
          <a:ln>
            <a:noFill/>
          </a:ln>
        </p:spPr>
      </p:pic>
      <p:sp>
        <p:nvSpPr>
          <p:cNvPr id="1048665" name="Google Shape;176;p27"/>
          <p:cNvSpPr/>
          <p:nvPr/>
        </p:nvSpPr>
        <p:spPr>
          <a:xfrm>
            <a:off x="311700" y="1019642"/>
            <a:ext cx="8760863" cy="1716999"/>
          </a:xfrm>
          <a:prstGeom prst="rect"/>
          <a:noFill/>
          <a:ln>
            <a:noFill/>
          </a:ln>
        </p:spPr>
        <p:txBody>
          <a:bodyPr anchor="t" anchorCtr="0" bIns="45700" lIns="91425" rIns="91425" spcFirstLastPara="1" tIns="45700" wrap="square">
            <a:spAutoFit/>
          </a:bodyPr>
          <a:p>
            <a:r>
              <a:rPr dirty="0" sz="1200" lang="en-US" smtClean="0"/>
              <a:t>.  </a:t>
            </a:r>
            <a:r>
              <a:rPr b="1" dirty="0" sz="1200" lang="en-US" smtClean="0">
                <a:latin typeface="Calibri" pitchFamily="34" charset="0"/>
                <a:ea typeface="Calibri" pitchFamily="34" charset="0"/>
                <a:cs typeface="Calibri" pitchFamily="34" charset="0"/>
              </a:rPr>
              <a:t> In the beginning of the given timeframe during the years between 2010 to 2012 the prices are the lowest and are fairly consistent    </a:t>
            </a:r>
            <a:r>
              <a:rPr b="1" dirty="0" sz="1200" lang="en-US" err="1" smtClean="0">
                <a:latin typeface="Calibri" pitchFamily="34" charset="0"/>
                <a:ea typeface="Calibri" pitchFamily="34" charset="0"/>
                <a:cs typeface="Calibri" pitchFamily="34" charset="0"/>
              </a:rPr>
              <a:t>throughout.There</a:t>
            </a:r>
            <a:r>
              <a:rPr b="1" dirty="0" sz="1200" lang="en-US" smtClean="0">
                <a:latin typeface="Calibri" pitchFamily="34" charset="0"/>
                <a:ea typeface="Calibri" pitchFamily="34" charset="0"/>
                <a:cs typeface="Calibri" pitchFamily="34" charset="0"/>
              </a:rPr>
              <a:t> is a slight increase during this time.</a:t>
            </a:r>
          </a:p>
          <a:p>
            <a:r>
              <a:rPr b="1" dirty="0" sz="1200" lang="en-US" smtClean="0">
                <a:latin typeface="Calibri" pitchFamily="34" charset="0"/>
                <a:ea typeface="Calibri" pitchFamily="34" charset="0"/>
                <a:cs typeface="Calibri" pitchFamily="34" charset="0"/>
              </a:rPr>
              <a:t>1.   In the year 2012 there is a sudden and </a:t>
            </a:r>
            <a:r>
              <a:rPr b="1" dirty="0" sz="1200" lang="en-US" err="1" smtClean="0">
                <a:latin typeface="Calibri" pitchFamily="34" charset="0"/>
                <a:ea typeface="Calibri" pitchFamily="34" charset="0"/>
                <a:cs typeface="Calibri" pitchFamily="34" charset="0"/>
              </a:rPr>
              <a:t>shar</a:t>
            </a:r>
            <a:r>
              <a:rPr b="1" dirty="0" sz="1200" lang="en-US" smtClean="0">
                <a:latin typeface="Calibri" pitchFamily="34" charset="0"/>
                <a:ea typeface="Calibri" pitchFamily="34" charset="0"/>
                <a:cs typeface="Calibri" pitchFamily="34" charset="0"/>
              </a:rPr>
              <a:t> rise in the prices</a:t>
            </a:r>
          </a:p>
          <a:p>
            <a:r>
              <a:rPr b="1" dirty="0" sz="1200" lang="en-US" smtClean="0">
                <a:latin typeface="Calibri" pitchFamily="34" charset="0"/>
                <a:ea typeface="Calibri" pitchFamily="34" charset="0"/>
                <a:cs typeface="Calibri" pitchFamily="34" charset="0"/>
              </a:rPr>
              <a:t>2.   Between the years 2012 to 2014 there is a sharp rise in prices .</a:t>
            </a:r>
          </a:p>
          <a:p>
            <a:r>
              <a:rPr b="1" dirty="0" sz="1200" lang="en-US" smtClean="0">
                <a:latin typeface="Calibri" pitchFamily="34" charset="0"/>
                <a:ea typeface="Calibri" pitchFamily="34" charset="0"/>
                <a:cs typeface="Calibri" pitchFamily="34" charset="0"/>
              </a:rPr>
              <a:t>3.   Between 2014 and 2015 there isn't much growth in terms of  prices. The prices remain fairly consistent throughout.</a:t>
            </a:r>
          </a:p>
          <a:p>
            <a:r>
              <a:rPr b="1" dirty="0" sz="1200" lang="en-US" smtClean="0">
                <a:latin typeface="Calibri" pitchFamily="34" charset="0"/>
                <a:ea typeface="Calibri" pitchFamily="34" charset="0"/>
                <a:cs typeface="Calibri" pitchFamily="34" charset="0"/>
              </a:rPr>
              <a:t>4.   Between 2015 to 2016 there is a decrease between 2015 to 2016. The prices during this time are lower than 2014.</a:t>
            </a:r>
          </a:p>
          <a:p>
            <a:r>
              <a:rPr b="1" dirty="0" sz="1200" lang="en-US" smtClean="0">
                <a:latin typeface="Calibri" pitchFamily="34" charset="0"/>
                <a:ea typeface="Calibri" pitchFamily="34" charset="0"/>
                <a:cs typeface="Calibri" pitchFamily="34" charset="0"/>
              </a:rPr>
              <a:t>5.   The prices start increasing again from 2016 and are rising consistently until 2017.</a:t>
            </a:r>
          </a:p>
          <a:p>
            <a:pPr algn="l" indent="0" lvl="0" marL="457200" marR="0" rtl="0">
              <a:lnSpc>
                <a:spcPct val="100000"/>
              </a:lnSpc>
              <a:spcBef>
                <a:spcPts val="0"/>
              </a:spcBef>
              <a:spcAft>
                <a:spcPts val="0"/>
              </a:spcAft>
              <a:buNone/>
            </a:pPr>
            <a:endParaRPr b="1" sz="1200">
              <a:highlight>
                <a:srgbClr val="FFFFFF"/>
              </a:highlight>
              <a:latin typeface="Calibri"/>
              <a:ea typeface="Calibri"/>
              <a:cs typeface="Calibri"/>
              <a:sym typeface="Calibri"/>
            </a:endParaRPr>
          </a:p>
        </p:txBody>
      </p:sp>
      <p:sp>
        <p:nvSpPr>
          <p:cNvPr id="1048666" name="Rectangle 4"/>
          <p:cNvSpPr/>
          <p:nvPr/>
        </p:nvSpPr>
        <p:spPr>
          <a:xfrm>
            <a:off x="8566150" y="76200"/>
            <a:ext cx="444500" cy="406400"/>
          </a:xfrm>
          <a:prstGeom prst="rect"/>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pic>
        <p:nvPicPr>
          <p:cNvPr id="2097182" name="Picture 5" descr="cu-logo.png"/>
          <p:cNvPicPr>
            <a:picLocks noChangeAspect="1"/>
          </p:cNvPicPr>
          <p:nvPr/>
        </p:nvPicPr>
        <p:blipFill>
          <a:blip xmlns:r="http://schemas.openxmlformats.org/officeDocument/2006/relationships" r:embed="rId2"/>
          <a:stretch>
            <a:fillRect/>
          </a:stretch>
        </p:blipFill>
        <p:spPr>
          <a:xfrm>
            <a:off x="8234363" y="12700"/>
            <a:ext cx="636587" cy="636587"/>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9" name="Shape 180"/>
        <p:cNvGrpSpPr/>
        <p:nvPr/>
      </p:nvGrpSpPr>
      <p:grpSpPr>
        <a:xfrm>
          <a:off x="0" y="0"/>
          <a:ext cx="0" cy="0"/>
          <a:chOff x="0" y="0"/>
          <a:chExt cx="0" cy="0"/>
        </a:xfrm>
      </p:grpSpPr>
      <p:sp>
        <p:nvSpPr>
          <p:cNvPr id="1048669" name="Google Shape;18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2800"/>
              <a:buNone/>
            </a:pPr>
            <a:r>
              <a:rPr b="1" dirty="0" sz="2000" lang="en-IN" smtClean="0"/>
              <a:t>Box Plot for Volume Traded By Year</a:t>
            </a:r>
            <a:endParaRPr b="1" sz="2000"/>
          </a:p>
        </p:txBody>
      </p:sp>
      <p:pic>
        <p:nvPicPr>
          <p:cNvPr id="2097183" name="Google Shape;182;p28"/>
          <p:cNvPicPr preferRelativeResize="0">
            <a:picLocks/>
          </p:cNvPicPr>
          <p:nvPr/>
        </p:nvPicPr>
        <p:blipFill>
          <a:blip xmlns:r="http://schemas.openxmlformats.org/officeDocument/2006/relationships" r:embed="rId1"/>
          <a:srcRect l="20514" t="13887" r="34091" b="6142"/>
          <a:stretch>
            <a:fillRect/>
          </a:stretch>
        </p:blipFill>
        <p:spPr>
          <a:xfrm>
            <a:off x="2603500" y="2863850"/>
            <a:ext cx="2997200" cy="2279650"/>
          </a:xfrm>
          <a:prstGeom prst="rect"/>
          <a:noFill/>
          <a:ln>
            <a:noFill/>
          </a:ln>
        </p:spPr>
      </p:pic>
      <p:sp>
        <p:nvSpPr>
          <p:cNvPr id="1048670" name="Google Shape;202;p31"/>
          <p:cNvSpPr txBox="1">
            <a:spLocks noGrp="1"/>
          </p:cNvSpPr>
          <p:nvPr>
            <p:ph type="body" idx="1"/>
          </p:nvPr>
        </p:nvSpPr>
        <p:spPr>
          <a:xfrm>
            <a:off x="254550" y="707975"/>
            <a:ext cx="8610050" cy="2047925"/>
          </a:xfrm>
          <a:prstGeom prst="rect"/>
          <a:noFill/>
          <a:ln>
            <a:noFill/>
          </a:ln>
        </p:spPr>
        <p:txBody>
          <a:bodyPr anchor="t" anchorCtr="0" bIns="91425" lIns="91425" rIns="91425" spcFirstLastPara="1" tIns="91425" wrap="square">
            <a:noAutofit/>
          </a:bodyPr>
          <a:p>
            <a:pPr indent="0" lvl="0">
              <a:buNone/>
            </a:pPr>
            <a:endParaRPr b="1" dirty="0" sz="1400" lang="en-US" smtClean="0">
              <a:solidFill>
                <a:srgbClr val="212121"/>
              </a:solidFill>
              <a:latin typeface="Calibri"/>
              <a:ea typeface="Calibri"/>
              <a:cs typeface="Calibri"/>
              <a:sym typeface="Calibri"/>
            </a:endParaRPr>
          </a:p>
          <a:p>
            <a:pPr indent="-317500" lvl="0">
              <a:buClr>
                <a:srgbClr val="212121"/>
              </a:buClr>
              <a:buSzPts val="1400"/>
              <a:buFont typeface="Calibri"/>
              <a:buChar char="●"/>
            </a:pPr>
            <a:r>
              <a:rPr b="1" dirty="0" sz="1200" lang="en-US" smtClean="0">
                <a:solidFill>
                  <a:srgbClr val="000000"/>
                </a:solidFill>
                <a:latin typeface="Calibri" pitchFamily="34" charset="0"/>
                <a:ea typeface="Calibri" pitchFamily="34" charset="0"/>
                <a:cs typeface="Calibri" pitchFamily="34" charset="0"/>
              </a:rPr>
              <a:t>The volume of shares traded is very low in 2010 and is slightly decreasing from 2010 to 2011. </a:t>
            </a:r>
            <a:r>
              <a:rPr b="1" dirty="0" sz="1200" lang="en-US" smtClean="0">
                <a:solidFill>
                  <a:srgbClr val="212121"/>
                </a:solidFill>
                <a:latin typeface="Calibri" pitchFamily="34" charset="0"/>
                <a:ea typeface="Calibri" pitchFamily="34" charset="0"/>
                <a:cs typeface="Calibri" pitchFamily="34" charset="0"/>
              </a:rPr>
              <a:t>From 2011 to 2012 there is further decrease in the volume traded but the decrease is at a slightly lesser rate than 2010 to 2011. In 2011 the least no of shares were traded during this time period according to the data.</a:t>
            </a:r>
          </a:p>
          <a:p>
            <a:pPr indent="-317500" lvl="0">
              <a:buClr>
                <a:srgbClr val="212121"/>
              </a:buClr>
              <a:buSzPts val="1400"/>
              <a:buFont typeface="Calibri"/>
              <a:buChar char="●"/>
            </a:pPr>
            <a:endParaRPr b="1" dirty="0" sz="1200" lang="en-US" smtClean="0">
              <a:solidFill>
                <a:srgbClr val="212121"/>
              </a:solidFill>
              <a:latin typeface="Calibri" pitchFamily="34" charset="0"/>
              <a:ea typeface="Calibri" pitchFamily="34" charset="0"/>
              <a:cs typeface="Calibri" pitchFamily="34" charset="0"/>
            </a:endParaRPr>
          </a:p>
          <a:p>
            <a:pPr indent="-317500" lvl="0">
              <a:buClr>
                <a:srgbClr val="212121"/>
              </a:buClr>
              <a:buSzPts val="1400"/>
              <a:buFont typeface="Calibri"/>
              <a:buChar char="●"/>
            </a:pPr>
            <a:r>
              <a:rPr b="1" dirty="0" sz="1400" lang="en-US" smtClean="0">
                <a:solidFill>
                  <a:srgbClr val="212121"/>
                </a:solidFill>
                <a:latin typeface="Calibri"/>
                <a:ea typeface="Calibri"/>
                <a:cs typeface="Calibri"/>
                <a:sym typeface="Calibri"/>
              </a:rPr>
              <a:t> </a:t>
            </a:r>
            <a:r>
              <a:rPr b="1" dirty="0" sz="1200" lang="en-US" smtClean="0">
                <a:solidFill>
                  <a:srgbClr val="212121"/>
                </a:solidFill>
                <a:latin typeface="Calibri" pitchFamily="34" charset="0"/>
                <a:ea typeface="Calibri" pitchFamily="34" charset="0"/>
                <a:cs typeface="Calibri" pitchFamily="34" charset="0"/>
              </a:rPr>
              <a:t>The no. skyrocketed between 2012 and 2013. Reaching the highest </a:t>
            </a:r>
            <a:r>
              <a:rPr b="1" dirty="0" sz="1200" lang="en-US" err="1" smtClean="0">
                <a:solidFill>
                  <a:srgbClr val="212121"/>
                </a:solidFill>
                <a:latin typeface="Calibri" pitchFamily="34" charset="0"/>
                <a:ea typeface="Calibri" pitchFamily="34" charset="0"/>
                <a:cs typeface="Calibri" pitchFamily="34" charset="0"/>
              </a:rPr>
              <a:t>volumne</a:t>
            </a:r>
            <a:r>
              <a:rPr b="1" dirty="0" sz="1200" lang="en-US" smtClean="0">
                <a:solidFill>
                  <a:srgbClr val="212121"/>
                </a:solidFill>
                <a:latin typeface="Calibri" pitchFamily="34" charset="0"/>
                <a:ea typeface="Calibri" pitchFamily="34" charset="0"/>
                <a:cs typeface="Calibri" pitchFamily="34" charset="0"/>
              </a:rPr>
              <a:t> of shares traded by the end of 2012. Between the years 2013 and 2015 the volume of shares traded decreased</a:t>
            </a:r>
            <a:r>
              <a:rPr dirty="0" sz="1400" lang="en-US" smtClean="0">
                <a:solidFill>
                  <a:srgbClr val="212121"/>
                </a:solidFill>
                <a:latin typeface="Roboto"/>
              </a:rPr>
              <a:t>.</a:t>
            </a:r>
          </a:p>
          <a:p>
            <a:pPr indent="-317500" lvl="0">
              <a:buClr>
                <a:srgbClr val="212121"/>
              </a:buClr>
              <a:buSzPts val="1400"/>
              <a:buFont typeface="Calibri"/>
              <a:buChar char="●"/>
            </a:pPr>
            <a:endParaRPr b="1" dirty="0" sz="1400" lang="en-US" smtClean="0">
              <a:solidFill>
                <a:srgbClr val="212121"/>
              </a:solidFill>
              <a:latin typeface="Roboto"/>
              <a:ea typeface="Calibri" pitchFamily="34" charset="0"/>
              <a:cs typeface="Calibri" pitchFamily="34" charset="0"/>
            </a:endParaRPr>
          </a:p>
          <a:p>
            <a:pPr indent="-317500" lvl="0">
              <a:buClr>
                <a:srgbClr val="212121"/>
              </a:buClr>
              <a:buSzPts val="1400"/>
              <a:buFont typeface="Calibri"/>
              <a:buChar char="●"/>
            </a:pPr>
            <a:r>
              <a:rPr b="1" dirty="0" sz="1200" lang="en-US" smtClean="0">
                <a:solidFill>
                  <a:srgbClr val="212121"/>
                </a:solidFill>
                <a:latin typeface="Calibri" pitchFamily="34" charset="0"/>
                <a:ea typeface="Calibri" pitchFamily="34" charset="0"/>
                <a:cs typeface="Calibri" pitchFamily="34" charset="0"/>
              </a:rPr>
              <a:t>The growth continued in the year 2016 at a slightly faster rate than last year</a:t>
            </a:r>
          </a:p>
          <a:p>
            <a:pPr indent="-317500" lvl="0">
              <a:buClr>
                <a:srgbClr val="212121"/>
              </a:buClr>
              <a:buSzPts val="1400"/>
              <a:buFont typeface="Calibri"/>
              <a:buChar char="●"/>
            </a:pPr>
            <a:endParaRPr dirty="0" sz="1400" lang="en-US" smtClean="0">
              <a:solidFill>
                <a:srgbClr val="212121"/>
              </a:solidFill>
              <a:latin typeface="Roboto"/>
            </a:endParaRPr>
          </a:p>
          <a:p>
            <a:pPr indent="-317500">
              <a:buClr>
                <a:srgbClr val="000000"/>
              </a:buClr>
              <a:buSzPts val="1400"/>
              <a:buFont typeface="Calibri"/>
              <a:buChar char="●"/>
            </a:pPr>
            <a:endParaRPr b="1" dirty="0" sz="1400" lang="en-US" smtClean="0">
              <a:solidFill>
                <a:srgbClr val="000000"/>
              </a:solidFill>
              <a:highlight>
                <a:srgbClr val="FFFFFF"/>
              </a:highlight>
              <a:latin typeface="Calibri"/>
              <a:ea typeface="Calibri"/>
              <a:cs typeface="Calibri"/>
              <a:sym typeface="Calibri"/>
            </a:endParaRPr>
          </a:p>
          <a:p>
            <a:pPr indent="0" lvl="0">
              <a:spcBef>
                <a:spcPts val="300"/>
              </a:spcBef>
              <a:buNone/>
            </a:pPr>
            <a:endParaRPr b="1" dirty="0" sz="1400" lang="en-US" smtClean="0">
              <a:solidFill>
                <a:srgbClr val="000000"/>
              </a:solidFill>
              <a:highlight>
                <a:srgbClr val="FFFFFF"/>
              </a:highlight>
              <a:latin typeface="Calibri"/>
              <a:ea typeface="Calibri"/>
              <a:cs typeface="Calibri"/>
              <a:sym typeface="Calibri"/>
            </a:endParaRPr>
          </a:p>
          <a:p>
            <a:pPr algn="l" indent="0" lvl="0" marL="0" rtl="0">
              <a:lnSpc>
                <a:spcPct val="115000"/>
              </a:lnSpc>
              <a:spcBef>
                <a:spcPts val="0"/>
              </a:spcBef>
              <a:spcAft>
                <a:spcPts val="0"/>
              </a:spcAft>
              <a:buNone/>
            </a:pPr>
            <a:endParaRPr b="1" sz="1400" smtClean="0">
              <a:solidFill>
                <a:srgbClr val="212121"/>
              </a:solidFill>
              <a:latin typeface="Calibri"/>
              <a:ea typeface="Calibri"/>
              <a:cs typeface="Calibri"/>
              <a:sym typeface="Calibri"/>
            </a:endParaRPr>
          </a:p>
          <a:p>
            <a:pPr algn="l" indent="0" lvl="0" marL="0" rtl="0">
              <a:lnSpc>
                <a:spcPct val="115000"/>
              </a:lnSpc>
              <a:spcBef>
                <a:spcPts val="0"/>
              </a:spcBef>
              <a:spcAft>
                <a:spcPts val="0"/>
              </a:spcAft>
              <a:buNone/>
            </a:pPr>
            <a:r>
              <a:rPr b="1" dirty="0" sz="1400" lang="en-GB" smtClean="0">
                <a:solidFill>
                  <a:srgbClr val="212121"/>
                </a:solidFill>
                <a:latin typeface="Calibri"/>
                <a:ea typeface="Calibri"/>
                <a:cs typeface="Calibri"/>
                <a:sym typeface="Calibri"/>
              </a:rPr>
              <a:t>      </a:t>
            </a:r>
            <a:endParaRPr b="1" sz="1400">
              <a:solidFill>
                <a:srgbClr val="212121"/>
              </a:solidFill>
              <a:latin typeface="Calibri"/>
              <a:ea typeface="Calibri"/>
              <a:cs typeface="Calibri"/>
              <a:sym typeface="Calibri"/>
            </a:endParaRPr>
          </a:p>
        </p:txBody>
      </p:sp>
      <p:sp>
        <p:nvSpPr>
          <p:cNvPr id="1048671" name="Rectangle 5"/>
          <p:cNvSpPr/>
          <p:nvPr/>
        </p:nvSpPr>
        <p:spPr>
          <a:xfrm>
            <a:off x="8566150" y="76200"/>
            <a:ext cx="444500" cy="406400"/>
          </a:xfrm>
          <a:prstGeom prst="rect"/>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pic>
        <p:nvPicPr>
          <p:cNvPr id="2097184" name="Picture 6" descr="cu-logo.png"/>
          <p:cNvPicPr>
            <a:picLocks noChangeAspect="1"/>
          </p:cNvPicPr>
          <p:nvPr/>
        </p:nvPicPr>
        <p:blipFill>
          <a:blip xmlns:r="http://schemas.openxmlformats.org/officeDocument/2006/relationships" r:embed="rId2"/>
          <a:stretch>
            <a:fillRect/>
          </a:stretch>
        </p:blipFill>
        <p:spPr>
          <a:xfrm>
            <a:off x="8234363" y="12700"/>
            <a:ext cx="636587" cy="636587"/>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2" name="Shape 200"/>
        <p:cNvGrpSpPr/>
        <p:nvPr/>
      </p:nvGrpSpPr>
      <p:grpSpPr>
        <a:xfrm>
          <a:off x="0" y="0"/>
          <a:ext cx="0" cy="0"/>
          <a:chOff x="0" y="0"/>
          <a:chExt cx="0" cy="0"/>
        </a:xfrm>
      </p:grpSpPr>
      <p:sp>
        <p:nvSpPr>
          <p:cNvPr id="1048674" name="Google Shape;201;p31"/>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2800"/>
              <a:buNone/>
            </a:pPr>
            <a:r>
              <a:rPr b="1" sz="2400" lang="en-GB">
                <a:solidFill>
                  <a:schemeClr val="dk1"/>
                </a:solidFill>
              </a:rPr>
              <a:t>Recommendations</a:t>
            </a:r>
            <a:r>
              <a:rPr lang="en-GB"/>
              <a:t/>
            </a:r>
            <a:br>
              <a:rPr lang="en-GB"/>
            </a:br>
          </a:p>
        </p:txBody>
      </p:sp>
      <p:sp>
        <p:nvSpPr>
          <p:cNvPr id="1048675" name="Google Shape;202;p31"/>
          <p:cNvSpPr txBox="1">
            <a:spLocks noGrp="1"/>
          </p:cNvSpPr>
          <p:nvPr>
            <p:ph type="body" idx="1"/>
          </p:nvPr>
        </p:nvSpPr>
        <p:spPr>
          <a:xfrm>
            <a:off x="311700" y="1152475"/>
            <a:ext cx="8520600" cy="3416400"/>
          </a:xfrm>
          <a:prstGeom prst="rect"/>
          <a:noFill/>
          <a:ln>
            <a:noFill/>
          </a:ln>
        </p:spPr>
        <p:txBody>
          <a:bodyPr anchor="t" anchorCtr="0" bIns="91425" lIns="91425" rIns="91425" spcFirstLastPara="1" tIns="91425" wrap="square">
            <a:noAutofit/>
          </a:bodyPr>
          <a:p>
            <a:pPr>
              <a:buFont typeface="+mj-lt"/>
              <a:buAutoNum type="arabicPeriod"/>
            </a:pPr>
            <a:r>
              <a:rPr b="1" dirty="0" sz="1200" lang="en-US" smtClean="0">
                <a:solidFill>
                  <a:schemeClr val="tx1"/>
                </a:solidFill>
                <a:latin typeface="Calibri" pitchFamily="34" charset="0"/>
                <a:ea typeface="Calibri" pitchFamily="34" charset="0"/>
                <a:cs typeface="Calibri" pitchFamily="34" charset="0"/>
              </a:rPr>
              <a:t>Long-term Perspective</a:t>
            </a:r>
            <a:r>
              <a:rPr dirty="0" sz="1200" lang="en-US" smtClean="0">
                <a:solidFill>
                  <a:srgbClr val="0D0D0D"/>
                </a:solidFill>
                <a:latin typeface="Calibri" pitchFamily="34" charset="0"/>
                <a:ea typeface="Calibri" pitchFamily="34" charset="0"/>
                <a:cs typeface="Calibri" pitchFamily="34" charset="0"/>
              </a:rPr>
              <a:t>: Approach Tesla's stock with a long-term investment horizon, considering its disruptive potential in the automotive and energy sectors.</a:t>
            </a:r>
          </a:p>
          <a:p>
            <a:pPr>
              <a:buFont typeface="+mj-lt"/>
              <a:buAutoNum type="arabicPeriod"/>
            </a:pPr>
            <a:endParaRPr dirty="0" sz="1200" lang="en-US" smtClean="0">
              <a:solidFill>
                <a:srgbClr val="0D0D0D"/>
              </a:solidFill>
              <a:latin typeface="Calibri" pitchFamily="34" charset="0"/>
              <a:ea typeface="Calibri" pitchFamily="34" charset="0"/>
              <a:cs typeface="Calibri" pitchFamily="34" charset="0"/>
            </a:endParaRPr>
          </a:p>
          <a:p>
            <a:pPr>
              <a:buFont typeface="+mj-lt"/>
              <a:buAutoNum type="arabicPeriod"/>
            </a:pPr>
            <a:r>
              <a:rPr b="1" dirty="0" sz="1200" lang="en-US" smtClean="0">
                <a:solidFill>
                  <a:schemeClr val="tx1"/>
                </a:solidFill>
                <a:latin typeface="Calibri" pitchFamily="34" charset="0"/>
                <a:ea typeface="Calibri" pitchFamily="34" charset="0"/>
                <a:cs typeface="Calibri" pitchFamily="34" charset="0"/>
              </a:rPr>
              <a:t>Risk Awareness</a:t>
            </a:r>
            <a:r>
              <a:rPr dirty="0" sz="1200" lang="en-US" smtClean="0">
                <a:solidFill>
                  <a:schemeClr val="tx1"/>
                </a:solidFill>
                <a:latin typeface="Calibri" pitchFamily="34" charset="0"/>
                <a:ea typeface="Calibri" pitchFamily="34" charset="0"/>
                <a:cs typeface="Calibri" pitchFamily="34" charset="0"/>
              </a:rPr>
              <a:t>: </a:t>
            </a:r>
            <a:r>
              <a:rPr dirty="0" sz="1200" lang="en-US" smtClean="0">
                <a:solidFill>
                  <a:srgbClr val="0D0D0D"/>
                </a:solidFill>
                <a:latin typeface="Calibri" pitchFamily="34" charset="0"/>
                <a:ea typeface="Calibri" pitchFamily="34" charset="0"/>
                <a:cs typeface="Calibri" pitchFamily="34" charset="0"/>
              </a:rPr>
              <a:t>Acknowledge the volatility inherent in Tesla's stock price, understanding that it may fluctuate significantly due to factors such as production challenges, regulatory scrutiny, and market sentiment.</a:t>
            </a:r>
          </a:p>
          <a:p>
            <a:pPr>
              <a:buFont typeface="+mj-lt"/>
              <a:buAutoNum type="arabicPeriod"/>
            </a:pPr>
            <a:endParaRPr dirty="0" sz="1200" lang="en-US" smtClean="0">
              <a:solidFill>
                <a:srgbClr val="0D0D0D"/>
              </a:solidFill>
              <a:latin typeface="Calibri" pitchFamily="34" charset="0"/>
              <a:ea typeface="Calibri" pitchFamily="34" charset="0"/>
              <a:cs typeface="Calibri" pitchFamily="34" charset="0"/>
            </a:endParaRPr>
          </a:p>
          <a:p>
            <a:pPr>
              <a:buFont typeface="+mj-lt"/>
              <a:buAutoNum type="arabicPeriod"/>
            </a:pPr>
            <a:r>
              <a:rPr b="1" dirty="0" sz="1200" lang="en-US" smtClean="0">
                <a:solidFill>
                  <a:schemeClr val="tx1"/>
                </a:solidFill>
                <a:latin typeface="Calibri" pitchFamily="34" charset="0"/>
                <a:ea typeface="Calibri" pitchFamily="34" charset="0"/>
                <a:cs typeface="Calibri" pitchFamily="34" charset="0"/>
              </a:rPr>
              <a:t>Evaluate Innovation</a:t>
            </a:r>
            <a:r>
              <a:rPr dirty="0" sz="1200" lang="en-US" smtClean="0">
                <a:solidFill>
                  <a:srgbClr val="0D0D0D"/>
                </a:solidFill>
                <a:latin typeface="Calibri" pitchFamily="34" charset="0"/>
                <a:ea typeface="Calibri" pitchFamily="34" charset="0"/>
                <a:cs typeface="Calibri" pitchFamily="34" charset="0"/>
              </a:rPr>
              <a:t>: Assess Tesla's commitment to innovation and technological leadership in electric vehicles and renewable energy solutions as key indicators of its future growth potential.</a:t>
            </a:r>
          </a:p>
          <a:p>
            <a:pPr>
              <a:buFont typeface="+mj-lt"/>
              <a:buAutoNum type="arabicPeriod"/>
            </a:pPr>
            <a:endParaRPr dirty="0" sz="1200" lang="en-US" smtClean="0">
              <a:solidFill>
                <a:srgbClr val="0D0D0D"/>
              </a:solidFill>
              <a:latin typeface="Calibri" pitchFamily="34" charset="0"/>
              <a:ea typeface="Calibri" pitchFamily="34" charset="0"/>
              <a:cs typeface="Calibri" pitchFamily="34" charset="0"/>
            </a:endParaRPr>
          </a:p>
          <a:p>
            <a:pPr>
              <a:buFont typeface="+mj-lt"/>
              <a:buAutoNum type="arabicPeriod"/>
            </a:pPr>
            <a:r>
              <a:rPr b="1" dirty="0" sz="1200" lang="en-US" smtClean="0">
                <a:solidFill>
                  <a:schemeClr val="tx1"/>
                </a:solidFill>
                <a:latin typeface="Calibri" pitchFamily="34" charset="0"/>
                <a:ea typeface="Calibri" pitchFamily="34" charset="0"/>
                <a:cs typeface="Calibri" pitchFamily="34" charset="0"/>
              </a:rPr>
              <a:t>Monitor Financials</a:t>
            </a:r>
            <a:r>
              <a:rPr dirty="0" sz="1200" lang="en-US" smtClean="0">
                <a:solidFill>
                  <a:srgbClr val="0D0D0D"/>
                </a:solidFill>
                <a:latin typeface="Calibri" pitchFamily="34" charset="0"/>
                <a:ea typeface="Calibri" pitchFamily="34" charset="0"/>
                <a:cs typeface="Calibri" pitchFamily="34" charset="0"/>
              </a:rPr>
              <a:t>: Stay informed about Tesla's financial performance, including revenue growth, production scalability, and profitability, to make informed investment decisions.</a:t>
            </a:r>
          </a:p>
          <a:p>
            <a:pPr>
              <a:buFont typeface="+mj-lt"/>
              <a:buAutoNum type="arabicPeriod"/>
            </a:pPr>
            <a:endParaRPr dirty="0" sz="1200" lang="en-US" smtClean="0">
              <a:solidFill>
                <a:srgbClr val="0D0D0D"/>
              </a:solidFill>
              <a:latin typeface="Calibri" pitchFamily="34" charset="0"/>
              <a:ea typeface="Calibri" pitchFamily="34" charset="0"/>
              <a:cs typeface="Calibri" pitchFamily="34" charset="0"/>
            </a:endParaRPr>
          </a:p>
          <a:p>
            <a:pPr>
              <a:buFont typeface="+mj-lt"/>
              <a:buAutoNum type="arabicPeriod"/>
            </a:pPr>
            <a:r>
              <a:rPr b="1" dirty="0" sz="1200" lang="en-US" smtClean="0">
                <a:solidFill>
                  <a:schemeClr val="tx1"/>
                </a:solidFill>
                <a:latin typeface="Calibri" pitchFamily="34" charset="0"/>
                <a:ea typeface="Calibri" pitchFamily="34" charset="0"/>
                <a:cs typeface="Calibri" pitchFamily="34" charset="0"/>
              </a:rPr>
              <a:t>Diversification</a:t>
            </a:r>
            <a:r>
              <a:rPr dirty="0" sz="1200" lang="en-US" smtClean="0">
                <a:solidFill>
                  <a:srgbClr val="0D0D0D"/>
                </a:solidFill>
                <a:latin typeface="Calibri" pitchFamily="34" charset="0"/>
                <a:ea typeface="Calibri" pitchFamily="34" charset="0"/>
                <a:cs typeface="Calibri" pitchFamily="34" charset="0"/>
              </a:rPr>
              <a:t>: Consider diversifying investment portfolios to mitigate risk, balancing exposure to high-growth stocks like Tesla with more stable assets.</a:t>
            </a:r>
          </a:p>
          <a:p>
            <a:pPr algn="l" indent="0" lvl="0" marL="457200" rtl="0">
              <a:lnSpc>
                <a:spcPct val="115000"/>
              </a:lnSpc>
              <a:spcBef>
                <a:spcPts val="300"/>
              </a:spcBef>
              <a:spcAft>
                <a:spcPts val="0"/>
              </a:spcAft>
              <a:buNone/>
            </a:pPr>
            <a:endParaRPr b="1" sz="1200">
              <a:solidFill>
                <a:srgbClr val="212121"/>
              </a:solidFill>
              <a:latin typeface="Calibri" pitchFamily="34" charset="0"/>
              <a:ea typeface="Calibri" pitchFamily="34" charset="0"/>
              <a:cs typeface="Calibri" pitchFamily="34" charset="0"/>
              <a:sym typeface="Calibri"/>
            </a:endParaRPr>
          </a:p>
          <a:p>
            <a:pPr algn="l" indent="0" lvl="0" marL="0" rtl="0">
              <a:lnSpc>
                <a:spcPct val="115000"/>
              </a:lnSpc>
              <a:spcBef>
                <a:spcPts val="0"/>
              </a:spcBef>
              <a:spcAft>
                <a:spcPts val="0"/>
              </a:spcAft>
              <a:buNone/>
            </a:pPr>
            <a:endParaRPr b="1" sz="1400">
              <a:solidFill>
                <a:srgbClr val="212121"/>
              </a:solidFill>
              <a:latin typeface="Calibri"/>
              <a:ea typeface="Calibri"/>
              <a:cs typeface="Calibri"/>
              <a:sym typeface="Calibri"/>
            </a:endParaRPr>
          </a:p>
          <a:p>
            <a:pPr algn="l" indent="0" lvl="0" marL="0" rtl="0">
              <a:lnSpc>
                <a:spcPct val="115000"/>
              </a:lnSpc>
              <a:spcBef>
                <a:spcPts val="0"/>
              </a:spcBef>
              <a:spcAft>
                <a:spcPts val="0"/>
              </a:spcAft>
              <a:buNone/>
            </a:pPr>
            <a:r>
              <a:rPr b="1" dirty="0" sz="1400" lang="en-GB">
                <a:solidFill>
                  <a:srgbClr val="212121"/>
                </a:solidFill>
                <a:latin typeface="Calibri"/>
                <a:ea typeface="Calibri"/>
                <a:cs typeface="Calibri"/>
                <a:sym typeface="Calibri"/>
              </a:rPr>
              <a:t>      </a:t>
            </a:r>
            <a:endParaRPr b="1" sz="1400">
              <a:solidFill>
                <a:srgbClr val="212121"/>
              </a:solidFill>
              <a:latin typeface="Calibri"/>
              <a:ea typeface="Calibri"/>
              <a:cs typeface="Calibri"/>
              <a:sym typeface="Calibri"/>
            </a:endParaRPr>
          </a:p>
        </p:txBody>
      </p:sp>
      <p:sp>
        <p:nvSpPr>
          <p:cNvPr id="1048676" name="Rectangle 3"/>
          <p:cNvSpPr/>
          <p:nvPr/>
        </p:nvSpPr>
        <p:spPr>
          <a:xfrm>
            <a:off x="8566150" y="76200"/>
            <a:ext cx="444500" cy="406400"/>
          </a:xfrm>
          <a:prstGeom prst="rect"/>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pic>
        <p:nvPicPr>
          <p:cNvPr id="2097185" name="Picture 4" descr="cu-logo.png"/>
          <p:cNvPicPr>
            <a:picLocks noChangeAspect="1"/>
          </p:cNvPicPr>
          <p:nvPr/>
        </p:nvPicPr>
        <p:blipFill>
          <a:blip xmlns:r="http://schemas.openxmlformats.org/officeDocument/2006/relationships" r:embed="rId1"/>
          <a:stretch>
            <a:fillRect/>
          </a:stretch>
        </p:blipFill>
        <p:spPr>
          <a:xfrm>
            <a:off x="8234363" y="12700"/>
            <a:ext cx="636587" cy="636587"/>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Shape 59"/>
        <p:cNvGrpSpPr/>
        <p:nvPr/>
      </p:nvGrpSpPr>
      <p:grpSpPr>
        <a:xfrm>
          <a:off x="0" y="0"/>
          <a:ext cx="0" cy="0"/>
          <a:chOff x="0" y="0"/>
          <a:chExt cx="0" cy="0"/>
        </a:xfrm>
      </p:grpSpPr>
      <p:sp>
        <p:nvSpPr>
          <p:cNvPr id="1048586" name="Google Shape;60;p2"/>
          <p:cNvSpPr/>
          <p:nvPr/>
        </p:nvSpPr>
        <p:spPr>
          <a:xfrm>
            <a:off x="2332434" y="210012"/>
            <a:ext cx="4572000" cy="70100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3600"/>
              <a:buFont typeface="Arial"/>
              <a:buNone/>
            </a:pPr>
            <a:r>
              <a:rPr b="1" cap="none" dirty="0" sz="3600" i="0" lang="en-GB" strike="noStrike" u="none">
                <a:solidFill>
                  <a:srgbClr val="CC0000"/>
                </a:solidFill>
                <a:latin typeface="Montserrat"/>
                <a:ea typeface="Montserrat"/>
                <a:cs typeface="Montserrat"/>
                <a:sym typeface="Montserrat"/>
              </a:rPr>
              <a:t> CONTENT</a:t>
            </a:r>
            <a:endParaRPr b="0" cap="none" sz="1400" i="0" strike="noStrike" u="none">
              <a:solidFill>
                <a:srgbClr val="000000"/>
              </a:solidFill>
              <a:latin typeface="Arial"/>
              <a:ea typeface="Arial"/>
              <a:cs typeface="Arial"/>
              <a:sym typeface="Arial"/>
            </a:endParaRPr>
          </a:p>
        </p:txBody>
      </p:sp>
      <p:sp>
        <p:nvSpPr>
          <p:cNvPr id="1048587" name="Google Shape;61;p2"/>
          <p:cNvSpPr/>
          <p:nvPr/>
        </p:nvSpPr>
        <p:spPr>
          <a:xfrm>
            <a:off x="964400" y="926275"/>
            <a:ext cx="7308000" cy="4206199"/>
          </a:xfrm>
          <a:prstGeom prst="rect"/>
          <a:noFill/>
          <a:ln>
            <a:noFill/>
          </a:ln>
        </p:spPr>
        <p:txBody>
          <a:bodyPr anchor="t" anchorCtr="0" bIns="45700" lIns="91425" rIns="91425" spcFirstLastPara="1" tIns="45700" wrap="square">
            <a:spAutoFit/>
          </a:bodyPr>
          <a:p>
            <a:pPr algn="l" indent="-285750" lvl="0" marL="285750" marR="0" rtl="0">
              <a:lnSpc>
                <a:spcPct val="150000"/>
              </a:lnSpc>
              <a:spcBef>
                <a:spcPts val="0"/>
              </a:spcBef>
              <a:spcAft>
                <a:spcPts val="0"/>
              </a:spcAft>
              <a:buClr>
                <a:srgbClr val="000000"/>
              </a:buClr>
              <a:buSzPts val="1800"/>
              <a:buFont typeface="Noto Sans Symbols"/>
              <a:buChar char="⮚"/>
            </a:pPr>
            <a:r>
              <a:rPr b="1" cap="none" dirty="0" sz="1800" i="0" lang="en-GB" strike="noStrike" u="none">
                <a:solidFill>
                  <a:schemeClr val="lt1"/>
                </a:solidFill>
                <a:latin typeface="Open Sans"/>
                <a:ea typeface="Open Sans"/>
                <a:cs typeface="Open Sans"/>
                <a:sym typeface="Open Sans"/>
              </a:rPr>
              <a:t>Problem Statement</a:t>
            </a:r>
            <a:endParaRPr b="0" cap="none" sz="1400" i="0" strike="noStrike" u="none">
              <a:solidFill>
                <a:srgbClr val="000000"/>
              </a:solidFill>
              <a:latin typeface="Arial"/>
              <a:ea typeface="Arial"/>
              <a:cs typeface="Arial"/>
              <a:sym typeface="Arial"/>
            </a:endParaRPr>
          </a:p>
          <a:p>
            <a:pPr algn="l" indent="-285750" lvl="0" marL="285750" marR="0" rtl="0">
              <a:lnSpc>
                <a:spcPct val="150000"/>
              </a:lnSpc>
              <a:spcBef>
                <a:spcPts val="0"/>
              </a:spcBef>
              <a:spcAft>
                <a:spcPts val="0"/>
              </a:spcAft>
              <a:buClr>
                <a:srgbClr val="000000"/>
              </a:buClr>
              <a:buSzPts val="1800"/>
              <a:buFont typeface="Noto Sans Symbols"/>
              <a:buChar char="⮚"/>
            </a:pPr>
            <a:r>
              <a:rPr b="1" cap="none" dirty="0" sz="1800" i="0" lang="en-GB" strike="noStrike" u="none">
                <a:solidFill>
                  <a:schemeClr val="lt1"/>
                </a:solidFill>
                <a:latin typeface="Open Sans"/>
                <a:ea typeface="Open Sans"/>
                <a:cs typeface="Open Sans"/>
                <a:sym typeface="Open Sans"/>
              </a:rPr>
              <a:t>Objective</a:t>
            </a:r>
            <a:endParaRPr b="1" cap="none" sz="1800" i="0" strike="noStrike" u="none">
              <a:solidFill>
                <a:schemeClr val="lt1"/>
              </a:solidFill>
              <a:latin typeface="Open Sans"/>
              <a:ea typeface="Open Sans"/>
              <a:cs typeface="Open Sans"/>
              <a:sym typeface="Open Sans"/>
            </a:endParaRPr>
          </a:p>
          <a:p>
            <a:pPr algn="l" indent="-285750" lvl="0" marL="285750" marR="0" rtl="0">
              <a:lnSpc>
                <a:spcPct val="150000"/>
              </a:lnSpc>
              <a:spcBef>
                <a:spcPts val="0"/>
              </a:spcBef>
              <a:spcAft>
                <a:spcPts val="0"/>
              </a:spcAft>
              <a:buClr>
                <a:schemeClr val="lt1"/>
              </a:buClr>
              <a:buSzPts val="1800"/>
              <a:buFont typeface="Open Sans"/>
              <a:buChar char="⮚"/>
            </a:pPr>
            <a:r>
              <a:rPr b="1" cap="none" dirty="0" sz="1800" i="0" lang="en-GB" strike="noStrike" u="none">
                <a:solidFill>
                  <a:schemeClr val="lt1"/>
                </a:solidFill>
                <a:latin typeface="Open Sans"/>
                <a:ea typeface="Open Sans"/>
                <a:cs typeface="Open Sans"/>
                <a:sym typeface="Open Sans"/>
              </a:rPr>
              <a:t>Tools Used</a:t>
            </a:r>
            <a:endParaRPr b="1" cap="none" sz="1800" i="0" strike="noStrike" u="none">
              <a:solidFill>
                <a:schemeClr val="lt1"/>
              </a:solidFill>
              <a:latin typeface="Open Sans"/>
              <a:ea typeface="Open Sans"/>
              <a:cs typeface="Open Sans"/>
              <a:sym typeface="Open Sans"/>
            </a:endParaRPr>
          </a:p>
          <a:p>
            <a:pPr algn="l" indent="-285750" lvl="0" marL="285750" marR="0" rtl="0">
              <a:lnSpc>
                <a:spcPct val="150000"/>
              </a:lnSpc>
              <a:spcBef>
                <a:spcPts val="0"/>
              </a:spcBef>
              <a:spcAft>
                <a:spcPts val="0"/>
              </a:spcAft>
              <a:buClr>
                <a:srgbClr val="000000"/>
              </a:buClr>
              <a:buSzPts val="1800"/>
              <a:buFont typeface="Noto Sans Symbols"/>
              <a:buChar char="⮚"/>
            </a:pPr>
            <a:r>
              <a:rPr b="1" cap="none" dirty="0" sz="1800" i="0" lang="en-GB" strike="noStrike" u="none">
                <a:solidFill>
                  <a:schemeClr val="lt1"/>
                </a:solidFill>
                <a:latin typeface="Open Sans"/>
                <a:ea typeface="Open Sans"/>
                <a:cs typeface="Open Sans"/>
                <a:sym typeface="Open Sans"/>
              </a:rPr>
              <a:t>Data Summary</a:t>
            </a:r>
            <a:endParaRPr b="0" cap="none" sz="1400" i="0" strike="noStrike" u="none">
              <a:solidFill>
                <a:srgbClr val="000000"/>
              </a:solidFill>
              <a:latin typeface="Arial"/>
              <a:ea typeface="Arial"/>
              <a:cs typeface="Arial"/>
              <a:sym typeface="Arial"/>
            </a:endParaRPr>
          </a:p>
          <a:p>
            <a:pPr algn="l" indent="-285750" lvl="0" marL="285750" marR="0" rtl="0">
              <a:lnSpc>
                <a:spcPct val="150000"/>
              </a:lnSpc>
              <a:spcBef>
                <a:spcPts val="0"/>
              </a:spcBef>
              <a:spcAft>
                <a:spcPts val="0"/>
              </a:spcAft>
              <a:buClr>
                <a:srgbClr val="000000"/>
              </a:buClr>
              <a:buSzPts val="1800"/>
              <a:buFont typeface="Noto Sans Symbols"/>
              <a:buChar char="⮚"/>
            </a:pPr>
            <a:r>
              <a:rPr b="1" cap="none" dirty="0" sz="1800" i="0" lang="en-GB" strike="noStrike" u="none">
                <a:solidFill>
                  <a:schemeClr val="lt1"/>
                </a:solidFill>
                <a:latin typeface="Open Sans"/>
                <a:ea typeface="Open Sans"/>
                <a:cs typeface="Open Sans"/>
                <a:sym typeface="Open Sans"/>
              </a:rPr>
              <a:t>Exploratory Data Analysis</a:t>
            </a:r>
            <a:endParaRPr b="0" cap="none" sz="1400" i="0" strike="noStrike" u="none">
              <a:solidFill>
                <a:srgbClr val="000000"/>
              </a:solidFill>
              <a:latin typeface="Arial"/>
              <a:ea typeface="Arial"/>
              <a:cs typeface="Arial"/>
              <a:sym typeface="Arial"/>
            </a:endParaRPr>
          </a:p>
          <a:p>
            <a:pPr algn="l" indent="-285750" lvl="0" marL="285750" marR="0" rtl="0">
              <a:lnSpc>
                <a:spcPct val="150000"/>
              </a:lnSpc>
              <a:spcBef>
                <a:spcPts val="0"/>
              </a:spcBef>
              <a:spcAft>
                <a:spcPts val="0"/>
              </a:spcAft>
              <a:buClr>
                <a:srgbClr val="000000"/>
              </a:buClr>
              <a:buSzPts val="1800"/>
              <a:buFont typeface="Noto Sans Symbols"/>
              <a:buChar char="⮚"/>
            </a:pPr>
            <a:r>
              <a:rPr b="1" cap="none" dirty="0" sz="1800" i="0" lang="en-GB" strike="noStrike" u="none">
                <a:solidFill>
                  <a:schemeClr val="lt1"/>
                </a:solidFill>
                <a:latin typeface="Open Sans"/>
                <a:ea typeface="Open Sans"/>
                <a:cs typeface="Open Sans"/>
                <a:sym typeface="Open Sans"/>
              </a:rPr>
              <a:t>Challenges</a:t>
            </a:r>
            <a:endParaRPr b="0" cap="none" sz="1400" i="0" strike="noStrike" u="none">
              <a:solidFill>
                <a:srgbClr val="000000"/>
              </a:solidFill>
              <a:latin typeface="Arial"/>
              <a:ea typeface="Arial"/>
              <a:cs typeface="Arial"/>
              <a:sym typeface="Arial"/>
            </a:endParaRPr>
          </a:p>
          <a:p>
            <a:pPr algn="l" indent="-285750" lvl="0" marL="285750" marR="0" rtl="0">
              <a:lnSpc>
                <a:spcPct val="150000"/>
              </a:lnSpc>
              <a:spcBef>
                <a:spcPts val="0"/>
              </a:spcBef>
              <a:spcAft>
                <a:spcPts val="0"/>
              </a:spcAft>
              <a:buClr>
                <a:srgbClr val="000000"/>
              </a:buClr>
              <a:buSzPts val="1800"/>
              <a:buFont typeface="Noto Sans Symbols"/>
              <a:buChar char="⮚"/>
            </a:pPr>
            <a:r>
              <a:rPr b="1" cap="none" dirty="0" sz="1800" i="0" lang="en-GB" strike="noStrike" u="none">
                <a:solidFill>
                  <a:schemeClr val="lt1"/>
                </a:solidFill>
                <a:latin typeface="Open Sans"/>
                <a:ea typeface="Open Sans"/>
                <a:cs typeface="Open Sans"/>
                <a:sym typeface="Open Sans"/>
              </a:rPr>
              <a:t>Recommendations</a:t>
            </a:r>
            <a:endParaRPr b="0" cap="none" sz="1400" i="0" strike="noStrike" u="none">
              <a:solidFill>
                <a:srgbClr val="000000"/>
              </a:solidFill>
              <a:latin typeface="Arial"/>
              <a:ea typeface="Arial"/>
              <a:cs typeface="Arial"/>
              <a:sym typeface="Arial"/>
            </a:endParaRPr>
          </a:p>
          <a:p>
            <a:pPr algn="l" indent="-285750" lvl="0" marL="285750" marR="0" rtl="0">
              <a:lnSpc>
                <a:spcPct val="150000"/>
              </a:lnSpc>
              <a:spcBef>
                <a:spcPts val="0"/>
              </a:spcBef>
              <a:spcAft>
                <a:spcPts val="0"/>
              </a:spcAft>
              <a:buClr>
                <a:srgbClr val="000000"/>
              </a:buClr>
              <a:buSzPts val="1800"/>
              <a:buFont typeface="Noto Sans Symbols"/>
              <a:buChar char="⮚"/>
            </a:pPr>
            <a:r>
              <a:rPr b="1" cap="none" dirty="0" sz="1800" i="0" lang="en-GB" strike="noStrike" u="none">
                <a:solidFill>
                  <a:schemeClr val="lt1"/>
                </a:solidFill>
                <a:latin typeface="Open Sans"/>
                <a:ea typeface="Open Sans"/>
                <a:cs typeface="Open Sans"/>
                <a:sym typeface="Open Sans"/>
              </a:rPr>
              <a:t>Conclusions</a:t>
            </a:r>
            <a:endParaRPr b="0" cap="none" sz="1400" i="0" strike="noStrike" u="none">
              <a:solidFill>
                <a:srgbClr val="000000"/>
              </a:solidFill>
              <a:latin typeface="Arial"/>
              <a:ea typeface="Arial"/>
              <a:cs typeface="Arial"/>
              <a:sym typeface="Arial"/>
            </a:endParaRPr>
          </a:p>
          <a:p>
            <a:pPr algn="l" indent="-285750" lvl="0" marL="285750" marR="0" rtl="0">
              <a:lnSpc>
                <a:spcPct val="150000"/>
              </a:lnSpc>
              <a:spcBef>
                <a:spcPts val="0"/>
              </a:spcBef>
              <a:spcAft>
                <a:spcPts val="0"/>
              </a:spcAft>
              <a:buClr>
                <a:srgbClr val="000000"/>
              </a:buClr>
              <a:buSzPts val="1800"/>
              <a:buFont typeface="Noto Sans Symbols"/>
              <a:buChar char="⮚"/>
            </a:pPr>
            <a:r>
              <a:rPr b="1" cap="none" dirty="0" sz="1800" i="0" lang="en-GB" strike="noStrike" u="none">
                <a:solidFill>
                  <a:schemeClr val="lt1"/>
                </a:solidFill>
                <a:latin typeface="Open Sans"/>
                <a:ea typeface="Open Sans"/>
                <a:cs typeface="Open Sans"/>
                <a:sym typeface="Open Sans"/>
              </a:rPr>
              <a:t>Q &amp; A</a:t>
            </a:r>
            <a:endParaRPr b="0" cap="none" sz="1400" i="0" strike="noStrike" u="none">
              <a:solidFill>
                <a:srgbClr val="000000"/>
              </a:solidFill>
              <a:latin typeface="Arial"/>
              <a:ea typeface="Arial"/>
              <a:cs typeface="Arial"/>
              <a:sym typeface="Arial"/>
            </a:endParaRPr>
          </a:p>
        </p:txBody>
      </p:sp>
      <p:sp>
        <p:nvSpPr>
          <p:cNvPr id="1048588" name="Rectangle 3"/>
          <p:cNvSpPr/>
          <p:nvPr/>
        </p:nvSpPr>
        <p:spPr>
          <a:xfrm>
            <a:off x="8566150" y="76200"/>
            <a:ext cx="444500" cy="406400"/>
          </a:xfrm>
          <a:prstGeom prst="rect"/>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pic>
        <p:nvPicPr>
          <p:cNvPr id="2097154" name="Picture 4" descr="cu-logo.png"/>
          <p:cNvPicPr>
            <a:picLocks noChangeAspect="1"/>
          </p:cNvPicPr>
          <p:nvPr/>
        </p:nvPicPr>
        <p:blipFill>
          <a:blip xmlns:r="http://schemas.openxmlformats.org/officeDocument/2006/relationships" r:embed="rId1"/>
          <a:stretch>
            <a:fillRect/>
          </a:stretch>
        </p:blipFill>
        <p:spPr>
          <a:xfrm>
            <a:off x="8234363" y="12700"/>
            <a:ext cx="636587" cy="636587"/>
          </a:xfrm>
          <a:prstGeom prst="rec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5" name="Shape 194"/>
        <p:cNvGrpSpPr/>
        <p:nvPr/>
      </p:nvGrpSpPr>
      <p:grpSpPr>
        <a:xfrm>
          <a:off x="0" y="0"/>
          <a:ext cx="0" cy="0"/>
          <a:chOff x="0" y="0"/>
          <a:chExt cx="0" cy="0"/>
        </a:xfrm>
      </p:grpSpPr>
      <p:sp>
        <p:nvSpPr>
          <p:cNvPr id="1048679" name="Google Shape;195;p30"/>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2800"/>
              <a:buNone/>
            </a:pPr>
            <a:r>
              <a:rPr b="1" sz="2400" lang="en-GB">
                <a:solidFill>
                  <a:schemeClr val="dk1"/>
                </a:solidFill>
                <a:latin typeface="Arial"/>
                <a:ea typeface="Arial"/>
                <a:cs typeface="Arial"/>
                <a:sym typeface="Arial"/>
              </a:rPr>
              <a:t>Challenges</a:t>
            </a:r>
            <a:r>
              <a:rPr lang="en-GB"/>
              <a:t/>
            </a:r>
            <a:br>
              <a:rPr lang="en-GB"/>
            </a:br>
          </a:p>
        </p:txBody>
      </p:sp>
      <p:sp>
        <p:nvSpPr>
          <p:cNvPr id="1048680" name="Google Shape;196;p30"/>
          <p:cNvSpPr txBox="1">
            <a:spLocks noGrp="1"/>
          </p:cNvSpPr>
          <p:nvPr>
            <p:ph type="body" idx="1"/>
          </p:nvPr>
        </p:nvSpPr>
        <p:spPr>
          <a:xfrm>
            <a:off x="311700" y="1108451"/>
            <a:ext cx="8520600" cy="2360400"/>
          </a:xfrm>
          <a:prstGeom prst="rect"/>
          <a:noFill/>
          <a:ln>
            <a:noFill/>
          </a:ln>
        </p:spPr>
        <p:txBody>
          <a:bodyPr anchor="t" anchorCtr="0" bIns="91425" lIns="91425" rIns="91425" spcFirstLastPara="1" tIns="91425" wrap="square">
            <a:noAutofit/>
          </a:bodyPr>
          <a:p>
            <a:pPr algn="l" indent="-342900" lvl="0" marL="457200" rtl="0">
              <a:lnSpc>
                <a:spcPct val="150000"/>
              </a:lnSpc>
              <a:spcBef>
                <a:spcPts val="0"/>
              </a:spcBef>
              <a:spcAft>
                <a:spcPts val="0"/>
              </a:spcAft>
              <a:buClr>
                <a:srgbClr val="212121"/>
              </a:buClr>
              <a:buSzPts val="1800"/>
              <a:buFont typeface="Calibri"/>
              <a:buChar char="●"/>
            </a:pPr>
            <a:r>
              <a:rPr b="1" dirty="0" lang="en-GB">
                <a:solidFill>
                  <a:srgbClr val="212121"/>
                </a:solidFill>
                <a:latin typeface="Calibri"/>
                <a:ea typeface="Calibri"/>
                <a:cs typeface="Calibri"/>
                <a:sym typeface="Calibri"/>
              </a:rPr>
              <a:t>We faced </a:t>
            </a:r>
            <a:r>
              <a:rPr b="1" dirty="0" lang="en-GB" smtClean="0">
                <a:solidFill>
                  <a:srgbClr val="212121"/>
                </a:solidFill>
                <a:latin typeface="Calibri"/>
                <a:ea typeface="Calibri"/>
                <a:cs typeface="Calibri"/>
                <a:sym typeface="Calibri"/>
              </a:rPr>
              <a:t>difficulty to represent and visualize such large data.</a:t>
            </a:r>
          </a:p>
          <a:p>
            <a:pPr algn="l" indent="-342900" lvl="0" marL="457200" rtl="0">
              <a:lnSpc>
                <a:spcPct val="150000"/>
              </a:lnSpc>
              <a:spcBef>
                <a:spcPts val="0"/>
              </a:spcBef>
              <a:spcAft>
                <a:spcPts val="0"/>
              </a:spcAft>
              <a:buClr>
                <a:schemeClr val="accent2"/>
              </a:buClr>
              <a:buSzPts val="1800"/>
              <a:buFont typeface="Calibri"/>
              <a:buChar char="●"/>
            </a:pPr>
            <a:r>
              <a:rPr b="1" dirty="0" lang="en-GB">
                <a:solidFill>
                  <a:schemeClr val="accent2"/>
                </a:solidFill>
                <a:latin typeface="Calibri"/>
                <a:ea typeface="Calibri"/>
                <a:cs typeface="Calibri"/>
                <a:sym typeface="Calibri"/>
              </a:rPr>
              <a:t>The columns in the dataset took some time to understand </a:t>
            </a:r>
            <a:r>
              <a:rPr b="1" dirty="0" lang="en-GB" smtClean="0">
                <a:solidFill>
                  <a:schemeClr val="accent2"/>
                </a:solidFill>
                <a:latin typeface="Calibri"/>
                <a:ea typeface="Calibri"/>
                <a:cs typeface="Calibri"/>
                <a:sym typeface="Calibri"/>
              </a:rPr>
              <a:t>in </a:t>
            </a:r>
            <a:r>
              <a:rPr b="1" dirty="0" lang="en-GB">
                <a:solidFill>
                  <a:schemeClr val="accent2"/>
                </a:solidFill>
                <a:latin typeface="Calibri"/>
                <a:ea typeface="Calibri"/>
                <a:cs typeface="Calibri"/>
                <a:sym typeface="Calibri"/>
              </a:rPr>
              <a:t>order to get useful insights .</a:t>
            </a:r>
          </a:p>
          <a:p>
            <a:pPr algn="l" indent="-342900" lvl="0" marL="457200" rtl="0">
              <a:lnSpc>
                <a:spcPct val="150000"/>
              </a:lnSpc>
              <a:spcBef>
                <a:spcPts val="0"/>
              </a:spcBef>
              <a:spcAft>
                <a:spcPts val="0"/>
              </a:spcAft>
              <a:buClr>
                <a:schemeClr val="accent2"/>
              </a:buClr>
              <a:buSzPts val="1800"/>
              <a:buFont typeface="Calibri"/>
              <a:buChar char="●"/>
            </a:pPr>
            <a:r>
              <a:rPr b="1" dirty="0" lang="en-GB" smtClean="0">
                <a:solidFill>
                  <a:schemeClr val="accent2"/>
                </a:solidFill>
                <a:latin typeface="Calibri"/>
                <a:ea typeface="Calibri"/>
                <a:cs typeface="Calibri"/>
                <a:sym typeface="Calibri"/>
              </a:rPr>
              <a:t>There is less </a:t>
            </a:r>
            <a:r>
              <a:rPr b="1" dirty="0" lang="en-GB">
                <a:solidFill>
                  <a:schemeClr val="accent2"/>
                </a:solidFill>
                <a:latin typeface="Calibri"/>
                <a:ea typeface="Calibri"/>
                <a:cs typeface="Calibri"/>
                <a:sym typeface="Calibri"/>
              </a:rPr>
              <a:t>categorical data</a:t>
            </a:r>
            <a:r>
              <a:rPr b="1" dirty="0" lang="en-GB" smtClean="0">
                <a:solidFill>
                  <a:schemeClr val="accent2"/>
                </a:solidFill>
                <a:latin typeface="Calibri"/>
                <a:ea typeface="Calibri"/>
                <a:cs typeface="Calibri"/>
                <a:sym typeface="Calibri"/>
              </a:rPr>
              <a:t>.</a:t>
            </a:r>
          </a:p>
          <a:p>
            <a:pPr>
              <a:lnSpc>
                <a:spcPct val="150000"/>
              </a:lnSpc>
              <a:buClr>
                <a:schemeClr val="accent2"/>
              </a:buClr>
              <a:buFont typeface="Calibri"/>
              <a:buChar char="●"/>
            </a:pPr>
            <a:r>
              <a:rPr b="1" dirty="0" lang="en-US" smtClean="0">
                <a:solidFill>
                  <a:srgbClr val="0D0D0D"/>
                </a:solidFill>
                <a:latin typeface="Calibri" pitchFamily="34" charset="0"/>
                <a:ea typeface="Calibri" pitchFamily="34" charset="0"/>
                <a:cs typeface="Calibri" pitchFamily="34" charset="0"/>
              </a:rPr>
              <a:t>Making accurate interpretations from the data analysis results, considering the complexity of financial data and the need for domain expertise to understand stock market dynamics.</a:t>
            </a:r>
          </a:p>
          <a:p>
            <a:pPr>
              <a:lnSpc>
                <a:spcPct val="150000"/>
              </a:lnSpc>
              <a:buClr>
                <a:schemeClr val="accent2"/>
              </a:buClr>
              <a:buFont typeface="Calibri"/>
              <a:buChar char="●"/>
            </a:pPr>
            <a:r>
              <a:rPr b="1" dirty="0" lang="en-US" smtClean="0">
                <a:solidFill>
                  <a:srgbClr val="0D0D0D"/>
                </a:solidFill>
                <a:latin typeface="Calibri" pitchFamily="34" charset="0"/>
                <a:ea typeface="Calibri" pitchFamily="34" charset="0"/>
                <a:cs typeface="Calibri" pitchFamily="34" charset="0"/>
              </a:rPr>
              <a:t>Choosing appropriate visualization techniques to effectively communicate insights from the data.</a:t>
            </a:r>
            <a:endParaRPr b="1">
              <a:latin typeface="Calibri" pitchFamily="34" charset="0"/>
              <a:ea typeface="Calibri" pitchFamily="34" charset="0"/>
              <a:cs typeface="Calibri" pitchFamily="34" charset="0"/>
            </a:endParaRPr>
          </a:p>
          <a:p>
            <a:pPr algn="l" indent="-248412" lvl="0" marL="457200" rtl="0">
              <a:lnSpc>
                <a:spcPct val="115000"/>
              </a:lnSpc>
              <a:spcBef>
                <a:spcPts val="0"/>
              </a:spcBef>
              <a:spcAft>
                <a:spcPts val="0"/>
              </a:spcAft>
              <a:buClr>
                <a:schemeClr val="accent2"/>
              </a:buClr>
              <a:buSzPts val="1488"/>
              <a:buFont typeface="Arial"/>
              <a:buNone/>
            </a:pPr>
            <a:endParaRPr b="1" sz="1600">
              <a:solidFill>
                <a:schemeClr val="accent2"/>
              </a:solidFill>
              <a:latin typeface="Calibri"/>
              <a:ea typeface="Calibri"/>
              <a:cs typeface="Calibri"/>
              <a:sym typeface="Calibri"/>
            </a:endParaRPr>
          </a:p>
          <a:p>
            <a:pPr algn="l" indent="0" lvl="0" marL="114300" rtl="0">
              <a:lnSpc>
                <a:spcPct val="115000"/>
              </a:lnSpc>
              <a:spcBef>
                <a:spcPts val="0"/>
              </a:spcBef>
              <a:spcAft>
                <a:spcPts val="0"/>
              </a:spcAft>
              <a:buClr>
                <a:schemeClr val="accent2"/>
              </a:buClr>
              <a:buSzPts val="1674"/>
              <a:buNone/>
            </a:pPr>
            <a:endParaRPr b="1">
              <a:solidFill>
                <a:schemeClr val="accent2"/>
              </a:solidFill>
              <a:latin typeface="Calibri"/>
              <a:ea typeface="Calibri"/>
              <a:cs typeface="Calibri"/>
              <a:sym typeface="Calibri"/>
            </a:endParaRPr>
          </a:p>
        </p:txBody>
      </p:sp>
      <p:sp>
        <p:nvSpPr>
          <p:cNvPr id="1048681" name="Rectangle 3"/>
          <p:cNvSpPr/>
          <p:nvPr/>
        </p:nvSpPr>
        <p:spPr>
          <a:xfrm>
            <a:off x="8566150" y="76200"/>
            <a:ext cx="444500" cy="406400"/>
          </a:xfrm>
          <a:prstGeom prst="rect"/>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pic>
        <p:nvPicPr>
          <p:cNvPr id="2097186" name="Picture 4" descr="cu-logo.png"/>
          <p:cNvPicPr>
            <a:picLocks noChangeAspect="1"/>
          </p:cNvPicPr>
          <p:nvPr/>
        </p:nvPicPr>
        <p:blipFill>
          <a:blip xmlns:r="http://schemas.openxmlformats.org/officeDocument/2006/relationships" r:embed="rId1"/>
          <a:stretch>
            <a:fillRect/>
          </a:stretch>
        </p:blipFill>
        <p:spPr>
          <a:xfrm>
            <a:off x="8234363" y="12700"/>
            <a:ext cx="636587" cy="636587"/>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98" name="Shape 206"/>
        <p:cNvGrpSpPr/>
        <p:nvPr/>
      </p:nvGrpSpPr>
      <p:grpSpPr>
        <a:xfrm>
          <a:off x="0" y="0"/>
          <a:ext cx="0" cy="0"/>
          <a:chOff x="0" y="0"/>
          <a:chExt cx="0" cy="0"/>
        </a:xfrm>
      </p:grpSpPr>
      <p:sp>
        <p:nvSpPr>
          <p:cNvPr id="1048684" name="Google Shape;207;p32"/>
          <p:cNvSpPr txBox="1">
            <a:spLocks noGrp="1"/>
          </p:cNvSpPr>
          <p:nvPr>
            <p:ph type="title"/>
          </p:nvPr>
        </p:nvSpPr>
        <p:spPr>
          <a:xfrm>
            <a:off x="299000" y="248175"/>
            <a:ext cx="8520600" cy="572700"/>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2800"/>
              <a:buNone/>
            </a:pPr>
            <a:r>
              <a:rPr b="1" dirty="0" sz="2400" lang="en-GB">
                <a:solidFill>
                  <a:schemeClr val="dk1"/>
                </a:solidFill>
                <a:latin typeface="Arial"/>
                <a:ea typeface="Arial"/>
                <a:cs typeface="Arial"/>
                <a:sym typeface="Arial"/>
              </a:rPr>
              <a:t>Conclusions</a:t>
            </a:r>
            <a:r>
              <a:rPr dirty="0" lang="en-GB"/>
              <a:t/>
            </a:r>
            <a:br>
              <a:rPr dirty="0" lang="en-GB"/>
            </a:br>
          </a:p>
        </p:txBody>
      </p:sp>
      <p:sp>
        <p:nvSpPr>
          <p:cNvPr id="1048685" name="Google Shape;208;p32"/>
          <p:cNvSpPr txBox="1">
            <a:spLocks noGrp="1"/>
          </p:cNvSpPr>
          <p:nvPr>
            <p:ph type="body" idx="1"/>
          </p:nvPr>
        </p:nvSpPr>
        <p:spPr>
          <a:xfrm>
            <a:off x="292650" y="752425"/>
            <a:ext cx="8381450" cy="3184575"/>
          </a:xfrm>
          <a:prstGeom prst="rect"/>
          <a:noFill/>
          <a:ln>
            <a:noFill/>
          </a:ln>
        </p:spPr>
        <p:txBody>
          <a:bodyPr anchor="t" anchorCtr="0" bIns="91425" lIns="91425" rIns="91425" spcFirstLastPara="1" tIns="91425" wrap="square">
            <a:noAutofit/>
          </a:bodyPr>
          <a:p>
            <a:pPr algn="l" indent="-342900" lvl="0" marL="457200" rtl="0">
              <a:lnSpc>
                <a:spcPct val="115000"/>
              </a:lnSpc>
              <a:spcBef>
                <a:spcPts val="0"/>
              </a:spcBef>
              <a:spcAft>
                <a:spcPts val="0"/>
              </a:spcAft>
              <a:buClr>
                <a:schemeClr val="accent2"/>
              </a:buClr>
              <a:buSzPts val="1400"/>
              <a:buFont typeface="Arial"/>
              <a:buChar char="•"/>
            </a:pPr>
            <a:r>
              <a:rPr b="1" dirty="0" sz="1400" lang="en-GB">
                <a:solidFill>
                  <a:schemeClr val="accent2"/>
                </a:solidFill>
                <a:latin typeface="Calibri"/>
                <a:ea typeface="Calibri"/>
                <a:cs typeface="Calibri"/>
                <a:sym typeface="Calibri"/>
              </a:rPr>
              <a:t>People tend to show more interest in giving the reviews mostly during ending days of each month and during </a:t>
            </a:r>
            <a:r>
              <a:rPr b="1" dirty="0" sz="1400" lang="en-GB" smtClean="0">
                <a:solidFill>
                  <a:schemeClr val="accent2"/>
                </a:solidFill>
                <a:latin typeface="Calibri"/>
                <a:ea typeface="Calibri"/>
                <a:cs typeface="Calibri"/>
                <a:sym typeface="Calibri"/>
              </a:rPr>
              <a:t>holidays.</a:t>
            </a:r>
          </a:p>
          <a:p>
            <a:pPr algn="l" indent="-342900" lvl="0" marL="457200" rtl="0">
              <a:lnSpc>
                <a:spcPct val="115000"/>
              </a:lnSpc>
              <a:spcBef>
                <a:spcPts val="0"/>
              </a:spcBef>
              <a:spcAft>
                <a:spcPts val="0"/>
              </a:spcAft>
              <a:buClr>
                <a:schemeClr val="accent2"/>
              </a:buClr>
              <a:buSzPts val="1400"/>
              <a:buFont typeface="Arial"/>
              <a:buChar char="•"/>
            </a:pPr>
            <a:endParaRPr b="1" dirty="0" sz="1400" lang="en-GB">
              <a:solidFill>
                <a:schemeClr val="accent2"/>
              </a:solidFill>
              <a:latin typeface="Calibri"/>
              <a:ea typeface="Calibri"/>
              <a:cs typeface="Calibri"/>
              <a:sym typeface="Calibri"/>
            </a:endParaRPr>
          </a:p>
          <a:p>
            <a:pPr algn="l" indent="-342900" lvl="0" marL="457200" rtl="0">
              <a:lnSpc>
                <a:spcPct val="115000"/>
              </a:lnSpc>
              <a:spcBef>
                <a:spcPts val="0"/>
              </a:spcBef>
              <a:spcAft>
                <a:spcPts val="0"/>
              </a:spcAft>
              <a:buClr>
                <a:schemeClr val="accent2"/>
              </a:buClr>
              <a:buSzPts val="1400"/>
              <a:buFont typeface="Arial"/>
              <a:buChar char="•"/>
            </a:pPr>
            <a:r>
              <a:rPr b="1" dirty="0" sz="1400" lang="en-US" smtClean="0">
                <a:solidFill>
                  <a:srgbClr val="000000"/>
                </a:solidFill>
                <a:latin typeface="Calibri" pitchFamily="34" charset="0"/>
                <a:ea typeface="Calibri" pitchFamily="34" charset="0"/>
                <a:cs typeface="Calibri" pitchFamily="34" charset="0"/>
              </a:rPr>
              <a:t>Tesla's trading volume peaked in 2013 and 2014, indicating high investor interest during those years, while 2017 saw the highest average closing price, reflecting significant market value growth over time.</a:t>
            </a:r>
          </a:p>
          <a:p>
            <a:pPr algn="l" indent="-342900" lvl="0" marL="457200" rtl="0">
              <a:lnSpc>
                <a:spcPct val="115000"/>
              </a:lnSpc>
              <a:spcBef>
                <a:spcPts val="0"/>
              </a:spcBef>
              <a:spcAft>
                <a:spcPts val="0"/>
              </a:spcAft>
              <a:buClr>
                <a:schemeClr val="accent2"/>
              </a:buClr>
              <a:buSzPts val="1400"/>
              <a:buFont typeface="Arial"/>
              <a:buChar char="•"/>
            </a:pPr>
            <a:endParaRPr b="1" dirty="0" sz="1400" lang="en-US" smtClean="0">
              <a:solidFill>
                <a:srgbClr val="000000"/>
              </a:solidFill>
              <a:latin typeface="Calibri" pitchFamily="34" charset="0"/>
              <a:ea typeface="Calibri" pitchFamily="34" charset="0"/>
              <a:cs typeface="Calibri" pitchFamily="34" charset="0"/>
            </a:endParaRPr>
          </a:p>
          <a:p>
            <a:pPr algn="l" indent="-342900" lvl="0" marL="457200" rtl="0">
              <a:lnSpc>
                <a:spcPct val="115000"/>
              </a:lnSpc>
              <a:spcBef>
                <a:spcPts val="0"/>
              </a:spcBef>
              <a:spcAft>
                <a:spcPts val="0"/>
              </a:spcAft>
              <a:buClr>
                <a:schemeClr val="accent2"/>
              </a:buClr>
              <a:buSzPts val="1400"/>
              <a:buFont typeface="Arial"/>
              <a:buChar char="•"/>
            </a:pPr>
            <a:r>
              <a:rPr b="1" dirty="0" sz="1400" lang="en-US" smtClean="0">
                <a:solidFill>
                  <a:srgbClr val="000000"/>
                </a:solidFill>
                <a:latin typeface="Calibri" pitchFamily="34" charset="0"/>
                <a:ea typeface="Calibri" pitchFamily="34" charset="0"/>
                <a:cs typeface="Calibri" pitchFamily="34" charset="0"/>
              </a:rPr>
              <a:t>Despite high trading volume occurring in the price range of 50 - 100, this range exhibited relatively low consistency in trading activity, suggesting fluctuations in investor sentiment or market dynamics.</a:t>
            </a:r>
          </a:p>
          <a:p>
            <a:pPr algn="l" indent="-342900" lvl="0" marL="457200" rtl="0">
              <a:lnSpc>
                <a:spcPct val="115000"/>
              </a:lnSpc>
              <a:spcBef>
                <a:spcPts val="0"/>
              </a:spcBef>
              <a:spcAft>
                <a:spcPts val="0"/>
              </a:spcAft>
              <a:buClr>
                <a:schemeClr val="accent2"/>
              </a:buClr>
              <a:buSzPts val="1400"/>
              <a:buFont typeface="Arial"/>
              <a:buChar char="•"/>
            </a:pPr>
            <a:endParaRPr b="1" dirty="0" sz="1400" lang="en-US" smtClean="0">
              <a:solidFill>
                <a:srgbClr val="000000"/>
              </a:solidFill>
              <a:latin typeface="Calibri" pitchFamily="34" charset="0"/>
              <a:ea typeface="Calibri" pitchFamily="34" charset="0"/>
              <a:cs typeface="Calibri" pitchFamily="34" charset="0"/>
            </a:endParaRPr>
          </a:p>
          <a:p>
            <a:pPr algn="l" indent="-342900" lvl="0" marL="457200" rtl="0">
              <a:lnSpc>
                <a:spcPct val="115000"/>
              </a:lnSpc>
              <a:spcBef>
                <a:spcPts val="0"/>
              </a:spcBef>
              <a:spcAft>
                <a:spcPts val="0"/>
              </a:spcAft>
              <a:buClr>
                <a:schemeClr val="accent2"/>
              </a:buClr>
              <a:buSzPts val="1400"/>
              <a:buFont typeface="Arial"/>
              <a:buChar char="•"/>
            </a:pPr>
            <a:r>
              <a:rPr b="1" dirty="0" sz="1400" lang="en-US" smtClean="0">
                <a:solidFill>
                  <a:srgbClr val="000000"/>
                </a:solidFill>
                <a:latin typeface="Calibri" pitchFamily="34" charset="0"/>
                <a:ea typeface="Calibri" pitchFamily="34" charset="0"/>
                <a:cs typeface="Calibri" pitchFamily="34" charset="0"/>
              </a:rPr>
              <a:t>The most common closing price range for Tesla stock is between 0 and 50, with a significant number of instances falling within the 150 - 250 range, indicating stability and consistency in those price levels.’</a:t>
            </a:r>
          </a:p>
          <a:p>
            <a:pPr algn="l" indent="-342900" lvl="0" marL="457200" rtl="0">
              <a:lnSpc>
                <a:spcPct val="115000"/>
              </a:lnSpc>
              <a:spcBef>
                <a:spcPts val="0"/>
              </a:spcBef>
              <a:spcAft>
                <a:spcPts val="0"/>
              </a:spcAft>
              <a:buClr>
                <a:schemeClr val="accent2"/>
              </a:buClr>
              <a:buSzPts val="1400"/>
              <a:buFont typeface="Arial"/>
              <a:buChar char="•"/>
            </a:pPr>
            <a:endParaRPr b="1" dirty="0" sz="1400" lang="en-US" smtClean="0">
              <a:solidFill>
                <a:srgbClr val="000000"/>
              </a:solidFill>
              <a:latin typeface="Calibri" pitchFamily="34" charset="0"/>
              <a:ea typeface="Calibri" pitchFamily="34" charset="0"/>
              <a:cs typeface="Calibri" pitchFamily="34" charset="0"/>
            </a:endParaRPr>
          </a:p>
          <a:p>
            <a:pPr algn="l" indent="-342900" lvl="0" marL="457200" rtl="0">
              <a:lnSpc>
                <a:spcPct val="115000"/>
              </a:lnSpc>
              <a:spcBef>
                <a:spcPts val="0"/>
              </a:spcBef>
              <a:spcAft>
                <a:spcPts val="0"/>
              </a:spcAft>
              <a:buClr>
                <a:schemeClr val="accent2"/>
              </a:buClr>
              <a:buSzPts val="1400"/>
              <a:buFont typeface="Arial"/>
              <a:buChar char="•"/>
            </a:pPr>
            <a:r>
              <a:rPr b="1" dirty="0" sz="1400" lang="en-US" smtClean="0">
                <a:solidFill>
                  <a:srgbClr val="000000"/>
                </a:solidFill>
                <a:latin typeface="Calibri" pitchFamily="34" charset="0"/>
                <a:ea typeface="Calibri" pitchFamily="34" charset="0"/>
                <a:cs typeface="Calibri" pitchFamily="34" charset="0"/>
              </a:rPr>
              <a:t>The stock experienced a notable price surge in 2012, followed by a sharp rise from 2012 to 2014, indicating periods of substantial growth and market optimism.</a:t>
            </a:r>
          </a:p>
          <a:p>
            <a:pPr algn="l" indent="-342900" lvl="0" marL="457200" rtl="0">
              <a:lnSpc>
                <a:spcPct val="115000"/>
              </a:lnSpc>
              <a:spcBef>
                <a:spcPts val="0"/>
              </a:spcBef>
              <a:spcAft>
                <a:spcPts val="0"/>
              </a:spcAft>
              <a:buClr>
                <a:schemeClr val="accent2"/>
              </a:buClr>
              <a:buSzPts val="1400"/>
              <a:buFont typeface="Arial"/>
              <a:buChar char="•"/>
            </a:pPr>
            <a:endParaRPr b="1" dirty="0" sz="1400" lang="en-US" smtClean="0">
              <a:solidFill>
                <a:srgbClr val="000000"/>
              </a:solidFill>
              <a:latin typeface="Calibri" pitchFamily="34" charset="0"/>
              <a:ea typeface="Calibri" pitchFamily="34" charset="0"/>
              <a:cs typeface="Calibri" pitchFamily="34" charset="0"/>
            </a:endParaRPr>
          </a:p>
          <a:p>
            <a:pPr algn="l" indent="-342900" lvl="0" marL="457200" rtl="0">
              <a:lnSpc>
                <a:spcPct val="115000"/>
              </a:lnSpc>
              <a:spcBef>
                <a:spcPts val="0"/>
              </a:spcBef>
              <a:spcAft>
                <a:spcPts val="0"/>
              </a:spcAft>
              <a:buClr>
                <a:schemeClr val="accent2"/>
              </a:buClr>
              <a:buSzPts val="1400"/>
              <a:buFont typeface="Arial"/>
              <a:buChar char="•"/>
            </a:pPr>
            <a:r>
              <a:rPr b="1" dirty="0" sz="1400" lang="en-US" smtClean="0">
                <a:solidFill>
                  <a:srgbClr val="000000"/>
                </a:solidFill>
                <a:latin typeface="Calibri" pitchFamily="34" charset="0"/>
                <a:ea typeface="Calibri" pitchFamily="34" charset="0"/>
                <a:cs typeface="Calibri" pitchFamily="34" charset="0"/>
              </a:rPr>
              <a:t>From 2015 to 2016, there was a slight downturn in prices, followed by a consistent upward trend until 2017, suggesting resilience in Tesla's market performance despite occasional fluctuations.</a:t>
            </a:r>
          </a:p>
          <a:p>
            <a:r>
              <a:rPr dirty="0" sz="1400" lang="en-US" smtClean="0">
                <a:solidFill>
                  <a:srgbClr val="000000"/>
                </a:solidFill>
                <a:latin typeface="Söhne"/>
              </a:rPr>
              <a:t/>
            </a:r>
            <a:br>
              <a:rPr dirty="0" sz="1400" lang="en-US" smtClean="0">
                <a:solidFill>
                  <a:srgbClr val="000000"/>
                </a:solidFill>
                <a:latin typeface="Söhne"/>
              </a:rPr>
            </a:br>
            <a:endParaRPr b="1" sz="1400">
              <a:solidFill>
                <a:schemeClr val="accent2"/>
              </a:solidFill>
              <a:latin typeface="Calibri"/>
              <a:ea typeface="Calibri"/>
              <a:cs typeface="Calibri"/>
              <a:sym typeface="Calibri"/>
            </a:endParaRPr>
          </a:p>
          <a:p>
            <a:pPr algn="l" indent="-228600" lvl="0" marL="457200" rtl="0">
              <a:lnSpc>
                <a:spcPct val="115000"/>
              </a:lnSpc>
              <a:spcBef>
                <a:spcPts val="0"/>
              </a:spcBef>
              <a:spcAft>
                <a:spcPts val="0"/>
              </a:spcAft>
              <a:buClr>
                <a:schemeClr val="accent2"/>
              </a:buClr>
              <a:buSzPts val="1800"/>
              <a:buFont typeface="Arial"/>
              <a:buNone/>
            </a:pPr>
          </a:p>
        </p:txBody>
      </p:sp>
      <p:sp>
        <p:nvSpPr>
          <p:cNvPr id="1048686" name="Rectangle 3"/>
          <p:cNvSpPr/>
          <p:nvPr/>
        </p:nvSpPr>
        <p:spPr>
          <a:xfrm>
            <a:off x="8566150" y="76200"/>
            <a:ext cx="444500" cy="406400"/>
          </a:xfrm>
          <a:prstGeom prst="rect"/>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pic>
        <p:nvPicPr>
          <p:cNvPr id="2097187" name="Picture 4" descr="cu-logo.png"/>
          <p:cNvPicPr>
            <a:picLocks noChangeAspect="1"/>
          </p:cNvPicPr>
          <p:nvPr/>
        </p:nvPicPr>
        <p:blipFill>
          <a:blip xmlns:r="http://schemas.openxmlformats.org/officeDocument/2006/relationships" r:embed="rId1"/>
          <a:stretch>
            <a:fillRect/>
          </a:stretch>
        </p:blipFill>
        <p:spPr>
          <a:xfrm>
            <a:off x="8234363" y="12700"/>
            <a:ext cx="636587" cy="636587"/>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4" name="Shape 65"/>
        <p:cNvGrpSpPr/>
        <p:nvPr/>
      </p:nvGrpSpPr>
      <p:grpSpPr>
        <a:xfrm>
          <a:off x="0" y="0"/>
          <a:ext cx="0" cy="0"/>
          <a:chOff x="0" y="0"/>
          <a:chExt cx="0" cy="0"/>
        </a:xfrm>
      </p:grpSpPr>
      <p:sp>
        <p:nvSpPr>
          <p:cNvPr id="1048594" name="Google Shape;66;p3"/>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2800"/>
              <a:buNone/>
            </a:pPr>
            <a:r>
              <a:rPr b="1" dirty="0" sz="2400" lang="en-GB"/>
              <a:t>PROBLEM STATEMENT</a:t>
            </a:r>
          </a:p>
        </p:txBody>
      </p:sp>
      <p:sp>
        <p:nvSpPr>
          <p:cNvPr id="1048595" name="TextBox 3"/>
          <p:cNvSpPr txBox="1"/>
          <p:nvPr/>
        </p:nvSpPr>
        <p:spPr>
          <a:xfrm>
            <a:off x="284205" y="1340708"/>
            <a:ext cx="8550876" cy="1780539"/>
          </a:xfrm>
          <a:prstGeom prst="rect"/>
          <a:noFill/>
        </p:spPr>
        <p:txBody>
          <a:bodyPr rtlCol="0" wrap="square">
            <a:spAutoFit/>
          </a:bodyPr>
          <a:p>
            <a:pPr algn="just"/>
            <a:r>
              <a:rPr b="1" dirty="0" lang="en-US" smtClean="0"/>
              <a:t>Analyzing Tesla stock prices presents a complex challenge due to the dynamic nature of financial markets. The project aims to harness the power of artificial intelligence, employing advanced time series forecasting techniques like ARIMA, LSTM, and Prophet.</a:t>
            </a:r>
          </a:p>
          <a:p>
            <a:pPr algn="just"/>
            <a:endParaRPr b="1" dirty="0" lang="en-US" smtClean="0"/>
          </a:p>
          <a:p>
            <a:pPr algn="just"/>
            <a:r>
              <a:rPr b="1" dirty="0" lang="en-US" smtClean="0"/>
              <a:t>The objective is to visualize and do in depth analysis of the data in order to develop models that accurately predict Tesla stock prices, providing valuable insights for investors and financial analysts in navigating the unpredictable nature of the stock market.</a:t>
            </a:r>
            <a:endParaRPr b="1" dirty="0" lang="en-US"/>
          </a:p>
        </p:txBody>
      </p:sp>
      <p:sp>
        <p:nvSpPr>
          <p:cNvPr id="1048596" name="Rectangle 4"/>
          <p:cNvSpPr/>
          <p:nvPr/>
        </p:nvSpPr>
        <p:spPr>
          <a:xfrm>
            <a:off x="8566150" y="76200"/>
            <a:ext cx="444500" cy="406400"/>
          </a:xfrm>
          <a:prstGeom prst="rect"/>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pic>
        <p:nvPicPr>
          <p:cNvPr id="2097155" name="Picture 5" descr="cu-logo.png"/>
          <p:cNvPicPr>
            <a:picLocks noChangeAspect="1"/>
          </p:cNvPicPr>
          <p:nvPr/>
        </p:nvPicPr>
        <p:blipFill>
          <a:blip xmlns:r="http://schemas.openxmlformats.org/officeDocument/2006/relationships" r:embed="rId1"/>
          <a:stretch>
            <a:fillRect/>
          </a:stretch>
        </p:blipFill>
        <p:spPr>
          <a:xfrm>
            <a:off x="8234363" y="12700"/>
            <a:ext cx="636587" cy="636587"/>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7" name="Shape 71"/>
        <p:cNvGrpSpPr/>
        <p:nvPr/>
      </p:nvGrpSpPr>
      <p:grpSpPr>
        <a:xfrm>
          <a:off x="0" y="0"/>
          <a:ext cx="0" cy="0"/>
          <a:chOff x="0" y="0"/>
          <a:chExt cx="0" cy="0"/>
        </a:xfrm>
      </p:grpSpPr>
      <p:pic>
        <p:nvPicPr>
          <p:cNvPr id="2097156" name="Picture 2" descr="C:\Users\VISHWASH\Downloads\wp3544547.png"/>
          <p:cNvPicPr>
            <a:picLocks noChangeAspect="1" noChangeArrowheads="1"/>
          </p:cNvPicPr>
          <p:nvPr/>
        </p:nvPicPr>
        <p:blipFill>
          <a:blip xmlns:r="http://schemas.openxmlformats.org/officeDocument/2006/relationships" r:embed="rId1"/>
          <a:srcRect/>
          <a:stretch>
            <a:fillRect/>
          </a:stretch>
        </p:blipFill>
        <p:spPr bwMode="auto">
          <a:xfrm>
            <a:off x="1543051" y="990601"/>
            <a:ext cx="5689600" cy="3200400"/>
          </a:xfrm>
          <a:prstGeom prst="rect"/>
          <a:noFill/>
        </p:spPr>
      </p:pic>
      <p:sp>
        <p:nvSpPr>
          <p:cNvPr id="1048599" name="Rectangle 2"/>
          <p:cNvSpPr/>
          <p:nvPr/>
        </p:nvSpPr>
        <p:spPr>
          <a:xfrm>
            <a:off x="8566150" y="76200"/>
            <a:ext cx="444500" cy="406400"/>
          </a:xfrm>
          <a:prstGeom prst="rect"/>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pic>
        <p:nvPicPr>
          <p:cNvPr id="2097157" name="Picture 3" descr="cu-logo.png"/>
          <p:cNvPicPr>
            <a:picLocks noChangeAspect="1"/>
          </p:cNvPicPr>
          <p:nvPr/>
        </p:nvPicPr>
        <p:blipFill>
          <a:blip xmlns:r="http://schemas.openxmlformats.org/officeDocument/2006/relationships" r:embed="rId2"/>
          <a:stretch>
            <a:fillRect/>
          </a:stretch>
        </p:blipFill>
        <p:spPr>
          <a:xfrm>
            <a:off x="8234363" y="12700"/>
            <a:ext cx="636587" cy="636587"/>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0" name="Shape 76"/>
        <p:cNvGrpSpPr/>
        <p:nvPr/>
      </p:nvGrpSpPr>
      <p:grpSpPr>
        <a:xfrm>
          <a:off x="0" y="0"/>
          <a:ext cx="0" cy="0"/>
          <a:chOff x="0" y="0"/>
          <a:chExt cx="0" cy="0"/>
        </a:xfrm>
      </p:grpSpPr>
      <p:sp>
        <p:nvSpPr>
          <p:cNvPr id="1048602" name="Google Shape;77;p4"/>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2800"/>
              <a:buNone/>
            </a:pPr>
            <a:r>
              <a:rPr b="1" sz="2400" lang="en-GB"/>
              <a:t>OBJECTIVE</a:t>
            </a:r>
          </a:p>
        </p:txBody>
      </p:sp>
      <p:sp>
        <p:nvSpPr>
          <p:cNvPr id="1048603" name="TextBox 5"/>
          <p:cNvSpPr txBox="1"/>
          <p:nvPr/>
        </p:nvSpPr>
        <p:spPr>
          <a:xfrm>
            <a:off x="387350" y="1403350"/>
            <a:ext cx="8312150" cy="2504440"/>
          </a:xfrm>
          <a:prstGeom prst="rect"/>
          <a:noFill/>
        </p:spPr>
        <p:txBody>
          <a:bodyPr rtlCol="0" wrap="square">
            <a:spAutoFit/>
          </a:bodyPr>
          <a:p>
            <a:pPr algn="just"/>
            <a:r>
              <a:rPr b="1" dirty="0" lang="en-US" smtClean="0"/>
              <a:t>The objective of this project is to develop robust and accurate predictive models for Tesla stock prices using advanced artificial intelligence and time series forecasting techniques, including ARIMA, LSTM, and Prophet. </a:t>
            </a:r>
          </a:p>
          <a:p>
            <a:pPr algn="just"/>
            <a:endParaRPr b="1" dirty="0" lang="en-US" smtClean="0"/>
          </a:p>
          <a:p>
            <a:pPr algn="just"/>
            <a:r>
              <a:rPr b="1" dirty="0" lang="en-US" smtClean="0"/>
              <a:t>By harnessing the power of these methodologies, the project aims to provide investors and financial analysts with reliable predictions and valuable insights into the future movements of Tesla stock prices.</a:t>
            </a:r>
          </a:p>
          <a:p>
            <a:pPr algn="just"/>
            <a:endParaRPr b="1" dirty="0" lang="en-US" smtClean="0"/>
          </a:p>
          <a:p>
            <a:pPr algn="just"/>
            <a:r>
              <a:rPr b="1" dirty="0" lang="en-US" smtClean="0"/>
              <a:t>The ultimate goal is to equip stakeholders with actionable information to make informed investment decisions and navigate the complexities of the dynamic financial markets effectively.</a:t>
            </a:r>
            <a:endParaRPr b="1" dirty="0" lang="en-US"/>
          </a:p>
        </p:txBody>
      </p:sp>
      <p:sp>
        <p:nvSpPr>
          <p:cNvPr id="1048604" name="Rectangle 3"/>
          <p:cNvSpPr/>
          <p:nvPr/>
        </p:nvSpPr>
        <p:spPr>
          <a:xfrm>
            <a:off x="8566150" y="76200"/>
            <a:ext cx="444500" cy="406400"/>
          </a:xfrm>
          <a:prstGeom prst="rect"/>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pic>
        <p:nvPicPr>
          <p:cNvPr id="2097158" name="Picture 4" descr="cu-logo.png"/>
          <p:cNvPicPr>
            <a:picLocks noChangeAspect="1"/>
          </p:cNvPicPr>
          <p:nvPr/>
        </p:nvPicPr>
        <p:blipFill>
          <a:blip xmlns:r="http://schemas.openxmlformats.org/officeDocument/2006/relationships" r:embed="rId1"/>
          <a:stretch>
            <a:fillRect/>
          </a:stretch>
        </p:blipFill>
        <p:spPr>
          <a:xfrm>
            <a:off x="8234363" y="12700"/>
            <a:ext cx="636587" cy="636587"/>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3" name="Shape 82"/>
        <p:cNvGrpSpPr/>
        <p:nvPr/>
      </p:nvGrpSpPr>
      <p:grpSpPr>
        <a:xfrm>
          <a:off x="0" y="0"/>
          <a:ext cx="0" cy="0"/>
          <a:chOff x="0" y="0"/>
          <a:chExt cx="0" cy="0"/>
        </a:xfrm>
      </p:grpSpPr>
      <p:sp>
        <p:nvSpPr>
          <p:cNvPr id="1048607" name="Google Shape;83;g15f6a0e2566_1_4"/>
          <p:cNvSpPr txBox="1">
            <a:spLocks noGrp="1"/>
          </p:cNvSpPr>
          <p:nvPr>
            <p:ph type="title"/>
          </p:nvPr>
        </p:nvSpPr>
        <p:spPr>
          <a:xfrm>
            <a:off x="254550" y="345012"/>
            <a:ext cx="8520600" cy="572700"/>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2800"/>
              <a:buNone/>
            </a:pPr>
            <a:r>
              <a:rPr b="1" sz="2400" lang="en-GB"/>
              <a:t>Tools Used</a:t>
            </a:r>
            <a:endParaRPr b="1" sz="2400"/>
          </a:p>
        </p:txBody>
      </p:sp>
      <p:sp>
        <p:nvSpPr>
          <p:cNvPr id="1048608" name="Google Shape;84;g15f6a0e2566_1_4"/>
          <p:cNvSpPr txBox="1">
            <a:spLocks noGrp="1"/>
          </p:cNvSpPr>
          <p:nvPr>
            <p:ph type="body" idx="1"/>
          </p:nvPr>
        </p:nvSpPr>
        <p:spPr>
          <a:xfrm>
            <a:off x="623400" y="1802556"/>
            <a:ext cx="8334863" cy="2090788"/>
          </a:xfrm>
          <a:prstGeom prst="rect"/>
          <a:noFill/>
          <a:ln>
            <a:noFill/>
          </a:ln>
        </p:spPr>
        <p:txBody>
          <a:bodyPr anchor="t" anchorCtr="0" bIns="91425" lIns="91425" rIns="91425" spcFirstLastPara="1" tIns="91425" wrap="square">
            <a:noAutofit/>
          </a:bodyPr>
          <a:p>
            <a:pPr algn="l" indent="-317500" lvl="0" marL="457200" rtl="0">
              <a:lnSpc>
                <a:spcPct val="115000"/>
              </a:lnSpc>
              <a:spcBef>
                <a:spcPts val="0"/>
              </a:spcBef>
              <a:spcAft>
                <a:spcPts val="0"/>
              </a:spcAft>
              <a:buClr>
                <a:srgbClr val="000000"/>
              </a:buClr>
              <a:buSzPts val="1274"/>
              <a:buChar char="●"/>
            </a:pPr>
            <a:r>
              <a:rPr b="1" dirty="0" sz="1400" lang="en-GB" err="1">
                <a:solidFill>
                  <a:srgbClr val="000000"/>
                </a:solidFill>
                <a:highlight>
                  <a:srgbClr val="FFFFFF"/>
                </a:highlight>
                <a:latin typeface="Calibri"/>
                <a:ea typeface="Calibri"/>
                <a:cs typeface="Calibri"/>
                <a:sym typeface="Calibri"/>
              </a:rPr>
              <a:t>Jupyter</a:t>
            </a:r>
            <a:r>
              <a:rPr b="1" dirty="0" sz="1400" lang="en-GB">
                <a:solidFill>
                  <a:srgbClr val="000000"/>
                </a:solidFill>
                <a:highlight>
                  <a:srgbClr val="FFFFFF"/>
                </a:highlight>
                <a:latin typeface="Calibri"/>
                <a:ea typeface="Calibri"/>
                <a:cs typeface="Calibri"/>
                <a:sym typeface="Calibri"/>
              </a:rPr>
              <a:t> Notebook is used as IDE.</a:t>
            </a:r>
            <a:endParaRPr b="1" sz="1400">
              <a:solidFill>
                <a:srgbClr val="000000"/>
              </a:solidFill>
              <a:highlight>
                <a:srgbClr val="FFFFFF"/>
              </a:highlight>
              <a:latin typeface="Calibri"/>
              <a:ea typeface="Calibri"/>
              <a:cs typeface="Calibri"/>
              <a:sym typeface="Calibri"/>
            </a:endParaRPr>
          </a:p>
          <a:p>
            <a:pPr algn="l" indent="-317500" lvl="0" marL="457200" rtl="0">
              <a:lnSpc>
                <a:spcPct val="115000"/>
              </a:lnSpc>
              <a:spcBef>
                <a:spcPts val="0"/>
              </a:spcBef>
              <a:spcAft>
                <a:spcPts val="0"/>
              </a:spcAft>
              <a:buClr>
                <a:srgbClr val="000000"/>
              </a:buClr>
              <a:buSzPts val="1274"/>
              <a:buChar char="●"/>
            </a:pPr>
            <a:r>
              <a:rPr b="1" dirty="0" sz="1400" lang="en-GB">
                <a:solidFill>
                  <a:srgbClr val="000000"/>
                </a:solidFill>
                <a:highlight>
                  <a:srgbClr val="FFFFFF"/>
                </a:highlight>
                <a:latin typeface="Calibri"/>
                <a:ea typeface="Calibri"/>
                <a:cs typeface="Calibri"/>
                <a:sym typeface="Calibri"/>
              </a:rPr>
              <a:t>Pandas and </a:t>
            </a:r>
            <a:r>
              <a:rPr b="1" dirty="0" sz="1400" lang="en-GB" err="1">
                <a:solidFill>
                  <a:srgbClr val="000000"/>
                </a:solidFill>
                <a:highlight>
                  <a:srgbClr val="FFFFFF"/>
                </a:highlight>
                <a:latin typeface="Calibri"/>
                <a:ea typeface="Calibri"/>
                <a:cs typeface="Calibri"/>
                <a:sym typeface="Calibri"/>
              </a:rPr>
              <a:t>NumPy</a:t>
            </a:r>
            <a:r>
              <a:rPr b="1" dirty="0" sz="1400" lang="en-GB">
                <a:solidFill>
                  <a:srgbClr val="000000"/>
                </a:solidFill>
                <a:highlight>
                  <a:srgbClr val="FFFFFF"/>
                </a:highlight>
                <a:latin typeface="Calibri"/>
                <a:ea typeface="Calibri"/>
                <a:cs typeface="Calibri"/>
                <a:sym typeface="Calibri"/>
              </a:rPr>
              <a:t> are used for Data Manipulation &amp; Pre-processing and Mathematical functions respectively.</a:t>
            </a:r>
            <a:endParaRPr b="1" sz="1400">
              <a:solidFill>
                <a:srgbClr val="000000"/>
              </a:solidFill>
              <a:highlight>
                <a:srgbClr val="FFFFFF"/>
              </a:highlight>
              <a:latin typeface="Calibri"/>
              <a:ea typeface="Calibri"/>
              <a:cs typeface="Calibri"/>
              <a:sym typeface="Calibri"/>
            </a:endParaRPr>
          </a:p>
          <a:p>
            <a:pPr algn="l" indent="-317500" lvl="0" marL="457200" rtl="0">
              <a:lnSpc>
                <a:spcPct val="115000"/>
              </a:lnSpc>
              <a:spcBef>
                <a:spcPts val="0"/>
              </a:spcBef>
              <a:spcAft>
                <a:spcPts val="0"/>
              </a:spcAft>
              <a:buClr>
                <a:srgbClr val="000000"/>
              </a:buClr>
              <a:buSzPts val="1274"/>
              <a:buChar char="●"/>
            </a:pPr>
            <a:r>
              <a:rPr b="1" dirty="0" sz="1400" lang="en-GB">
                <a:solidFill>
                  <a:srgbClr val="000000"/>
                </a:solidFill>
                <a:highlight>
                  <a:srgbClr val="FFFFFF"/>
                </a:highlight>
                <a:latin typeface="Calibri"/>
                <a:ea typeface="Calibri"/>
                <a:cs typeface="Calibri"/>
                <a:sym typeface="Calibri"/>
              </a:rPr>
              <a:t>Exploratory data analysis is automated by data prep.</a:t>
            </a:r>
            <a:endParaRPr b="1" sz="1400">
              <a:solidFill>
                <a:srgbClr val="000000"/>
              </a:solidFill>
              <a:highlight>
                <a:srgbClr val="FFFFFF"/>
              </a:highlight>
              <a:latin typeface="Calibri"/>
              <a:ea typeface="Calibri"/>
              <a:cs typeface="Calibri"/>
              <a:sym typeface="Calibri"/>
            </a:endParaRPr>
          </a:p>
          <a:p>
            <a:pPr algn="l" indent="-317500" lvl="0" marL="457200" rtl="0">
              <a:lnSpc>
                <a:spcPct val="115000"/>
              </a:lnSpc>
              <a:spcBef>
                <a:spcPts val="0"/>
              </a:spcBef>
              <a:spcAft>
                <a:spcPts val="0"/>
              </a:spcAft>
              <a:buClr>
                <a:srgbClr val="000000"/>
              </a:buClr>
              <a:buSzPts val="1274"/>
              <a:buChar char="●"/>
            </a:pPr>
            <a:r>
              <a:rPr b="1" dirty="0" sz="1400" lang="en-GB">
                <a:solidFill>
                  <a:srgbClr val="000000"/>
                </a:solidFill>
                <a:highlight>
                  <a:srgbClr val="FFFFFF"/>
                </a:highlight>
                <a:latin typeface="Calibri"/>
                <a:ea typeface="Calibri"/>
                <a:cs typeface="Calibri"/>
                <a:sym typeface="Calibri"/>
              </a:rPr>
              <a:t>For visualization of the plots, </a:t>
            </a:r>
            <a:r>
              <a:rPr b="1" dirty="0" sz="1400" lang="en-GB" err="1">
                <a:solidFill>
                  <a:srgbClr val="000000"/>
                </a:solidFill>
                <a:highlight>
                  <a:srgbClr val="FFFFFF"/>
                </a:highlight>
                <a:latin typeface="Calibri"/>
                <a:ea typeface="Calibri"/>
                <a:cs typeface="Calibri"/>
                <a:sym typeface="Calibri"/>
              </a:rPr>
              <a:t>Matplotlib</a:t>
            </a:r>
            <a:r>
              <a:rPr b="1" dirty="0" sz="1400" lang="en-GB">
                <a:solidFill>
                  <a:srgbClr val="000000"/>
                </a:solidFill>
                <a:highlight>
                  <a:srgbClr val="FFFFFF"/>
                </a:highlight>
                <a:latin typeface="Calibri"/>
                <a:ea typeface="Calibri"/>
                <a:cs typeface="Calibri"/>
                <a:sym typeface="Calibri"/>
              </a:rPr>
              <a:t>, </a:t>
            </a:r>
            <a:r>
              <a:rPr b="1" dirty="0" sz="1400" lang="en-GB" err="1" smtClean="0">
                <a:solidFill>
                  <a:srgbClr val="000000"/>
                </a:solidFill>
                <a:highlight>
                  <a:srgbClr val="FFFFFF"/>
                </a:highlight>
                <a:latin typeface="Calibri"/>
                <a:ea typeface="Calibri"/>
                <a:cs typeface="Calibri"/>
                <a:sym typeface="Calibri"/>
              </a:rPr>
              <a:t>Seaborn</a:t>
            </a:r>
            <a:r>
              <a:rPr b="1" dirty="0" sz="1400" lang="en-GB" smtClean="0">
                <a:solidFill>
                  <a:srgbClr val="000000"/>
                </a:solidFill>
                <a:highlight>
                  <a:srgbClr val="FFFFFF"/>
                </a:highlight>
                <a:latin typeface="Calibri"/>
                <a:ea typeface="Calibri"/>
                <a:cs typeface="Calibri"/>
                <a:sym typeface="Calibri"/>
              </a:rPr>
              <a:t> </a:t>
            </a:r>
            <a:r>
              <a:rPr b="1" dirty="0" sz="1400" lang="en-GB">
                <a:solidFill>
                  <a:srgbClr val="000000"/>
                </a:solidFill>
                <a:highlight>
                  <a:srgbClr val="FFFFFF"/>
                </a:highlight>
                <a:latin typeface="Calibri"/>
                <a:ea typeface="Calibri"/>
                <a:cs typeface="Calibri"/>
                <a:sym typeface="Calibri"/>
              </a:rPr>
              <a:t>are used.</a:t>
            </a:r>
            <a:endParaRPr b="1" sz="1400">
              <a:solidFill>
                <a:srgbClr val="000000"/>
              </a:solidFill>
              <a:highlight>
                <a:srgbClr val="FFFFFF"/>
              </a:highlight>
              <a:latin typeface="Calibri"/>
              <a:ea typeface="Calibri"/>
              <a:cs typeface="Calibri"/>
              <a:sym typeface="Calibri"/>
            </a:endParaRPr>
          </a:p>
          <a:p>
            <a:pPr algn="l" indent="-317500" lvl="0" marL="457200" rtl="0">
              <a:lnSpc>
                <a:spcPct val="115000"/>
              </a:lnSpc>
              <a:spcBef>
                <a:spcPts val="0"/>
              </a:spcBef>
              <a:spcAft>
                <a:spcPts val="0"/>
              </a:spcAft>
              <a:buClr>
                <a:srgbClr val="000000"/>
              </a:buClr>
              <a:buSzPts val="1274"/>
              <a:buChar char="●"/>
            </a:pPr>
            <a:r>
              <a:rPr b="1" dirty="0" sz="1400" lang="en-GB" err="1">
                <a:solidFill>
                  <a:srgbClr val="000000"/>
                </a:solidFill>
                <a:highlight>
                  <a:srgbClr val="FFFFFF"/>
                </a:highlight>
                <a:latin typeface="Calibri"/>
                <a:ea typeface="Calibri"/>
                <a:cs typeface="Calibri"/>
                <a:sym typeface="Calibri"/>
              </a:rPr>
              <a:t>GitHub</a:t>
            </a:r>
            <a:r>
              <a:rPr b="1" dirty="0" sz="1400" lang="en-GB">
                <a:solidFill>
                  <a:srgbClr val="000000"/>
                </a:solidFill>
                <a:highlight>
                  <a:srgbClr val="FFFFFF"/>
                </a:highlight>
                <a:latin typeface="Calibri"/>
                <a:ea typeface="Calibri"/>
                <a:cs typeface="Calibri"/>
                <a:sym typeface="Calibri"/>
              </a:rPr>
              <a:t> is used as version control system</a:t>
            </a:r>
            <a:endParaRPr b="1" sz="1400">
              <a:solidFill>
                <a:srgbClr val="000000"/>
              </a:solidFill>
              <a:highlight>
                <a:srgbClr val="FFFFFF"/>
              </a:highlight>
              <a:latin typeface="Calibri"/>
              <a:ea typeface="Calibri"/>
              <a:cs typeface="Calibri"/>
              <a:sym typeface="Calibri"/>
            </a:endParaRPr>
          </a:p>
          <a:p>
            <a:pPr algn="l" indent="-317500" lvl="0" marL="457200" rtl="0">
              <a:lnSpc>
                <a:spcPct val="115000"/>
              </a:lnSpc>
              <a:spcBef>
                <a:spcPts val="0"/>
              </a:spcBef>
              <a:spcAft>
                <a:spcPts val="0"/>
              </a:spcAft>
              <a:buClr>
                <a:srgbClr val="000000"/>
              </a:buClr>
              <a:buSzPts val="1274"/>
              <a:buChar char="●"/>
            </a:pPr>
            <a:r>
              <a:rPr b="1" dirty="0" sz="1400" lang="en-US">
                <a:solidFill>
                  <a:srgbClr val="000000"/>
                </a:solidFill>
                <a:highlight>
                  <a:srgbClr val="FFFFFF"/>
                </a:highlight>
                <a:latin typeface="Calibri"/>
                <a:ea typeface="Calibri"/>
                <a:cs typeface="Calibri"/>
                <a:sym typeface="Calibri"/>
              </a:rPr>
              <a:t> </a:t>
            </a:r>
            <a:r>
              <a:rPr b="1" dirty="0" sz="1400" lang="en-US">
                <a:solidFill>
                  <a:srgbClr val="000000"/>
                </a:solidFill>
                <a:highlight>
                  <a:srgbClr val="FFFFFF"/>
                </a:highlight>
                <a:latin typeface="Calibri"/>
                <a:ea typeface="Calibri"/>
                <a:cs typeface="Calibri"/>
                <a:sym typeface="Calibri"/>
              </a:rPr>
              <a:t>S</a:t>
            </a:r>
            <a:r>
              <a:rPr b="1" dirty="0" sz="1400" lang="en-US">
                <a:solidFill>
                  <a:srgbClr val="000000"/>
                </a:solidFill>
                <a:highlight>
                  <a:srgbClr val="FFFFFF"/>
                </a:highlight>
                <a:latin typeface="Calibri"/>
                <a:ea typeface="Calibri"/>
                <a:cs typeface="Calibri"/>
                <a:sym typeface="Calibri"/>
              </a:rPr>
              <a:t>k</a:t>
            </a:r>
            <a:r>
              <a:rPr b="1" dirty="0" sz="1400" lang="en-US">
                <a:solidFill>
                  <a:srgbClr val="000000"/>
                </a:solidFill>
                <a:highlight>
                  <a:srgbClr val="FFFFFF"/>
                </a:highlight>
                <a:latin typeface="Calibri"/>
                <a:ea typeface="Calibri"/>
                <a:cs typeface="Calibri"/>
                <a:sym typeface="Calibri"/>
              </a:rPr>
              <a:t>l</a:t>
            </a:r>
            <a:r>
              <a:rPr b="1" dirty="0" sz="1400" lang="en-US">
                <a:solidFill>
                  <a:srgbClr val="000000"/>
                </a:solidFill>
                <a:highlight>
                  <a:srgbClr val="FFFFFF"/>
                </a:highlight>
                <a:latin typeface="Calibri"/>
                <a:ea typeface="Calibri"/>
                <a:cs typeface="Calibri"/>
                <a:sym typeface="Calibri"/>
              </a:rPr>
              <a:t>e</a:t>
            </a:r>
            <a:r>
              <a:rPr b="1" dirty="0" sz="1400" lang="en-US">
                <a:solidFill>
                  <a:srgbClr val="000000"/>
                </a:solidFill>
                <a:highlight>
                  <a:srgbClr val="FFFFFF"/>
                </a:highlight>
                <a:latin typeface="Calibri"/>
                <a:ea typeface="Calibri"/>
                <a:cs typeface="Calibri"/>
                <a:sym typeface="Calibri"/>
              </a:rPr>
              <a:t>a</a:t>
            </a:r>
            <a:r>
              <a:rPr b="1" dirty="0" sz="1400" lang="en-US">
                <a:solidFill>
                  <a:srgbClr val="000000"/>
                </a:solidFill>
                <a:highlight>
                  <a:srgbClr val="FFFFFF"/>
                </a:highlight>
                <a:latin typeface="Calibri"/>
                <a:ea typeface="Calibri"/>
                <a:cs typeface="Calibri"/>
                <a:sym typeface="Calibri"/>
              </a:rPr>
              <a:t>r</a:t>
            </a:r>
            <a:r>
              <a:rPr b="1" dirty="0" sz="1400" lang="en-US">
                <a:solidFill>
                  <a:srgbClr val="000000"/>
                </a:solidFill>
                <a:highlight>
                  <a:srgbClr val="FFFFFF"/>
                </a:highlight>
                <a:latin typeface="Calibri"/>
                <a:ea typeface="Calibri"/>
                <a:cs typeface="Calibri"/>
                <a:sym typeface="Calibri"/>
              </a:rPr>
              <a:t>n</a:t>
            </a:r>
            <a:r>
              <a:rPr b="1" dirty="0" sz="1400" lang="en-US">
                <a:solidFill>
                  <a:srgbClr val="000000"/>
                </a:solidFill>
                <a:highlight>
                  <a:srgbClr val="FFFFFF"/>
                </a:highlight>
                <a:latin typeface="Calibri"/>
                <a:ea typeface="Calibri"/>
                <a:cs typeface="Calibri"/>
                <a:sym typeface="Calibri"/>
              </a:rPr>
              <a:t> </a:t>
            </a:r>
            <a:r>
              <a:rPr b="1" dirty="0" sz="1400" lang="en-US">
                <a:solidFill>
                  <a:srgbClr val="000000"/>
                </a:solidFill>
                <a:highlight>
                  <a:srgbClr val="FFFFFF"/>
                </a:highlight>
                <a:latin typeface="Calibri"/>
                <a:ea typeface="Calibri"/>
                <a:cs typeface="Calibri"/>
                <a:sym typeface="Calibri"/>
              </a:rPr>
              <a:t>l</a:t>
            </a:r>
            <a:r>
              <a:rPr b="1" dirty="0" sz="1400" lang="en-US">
                <a:solidFill>
                  <a:srgbClr val="000000"/>
                </a:solidFill>
                <a:highlight>
                  <a:srgbClr val="FFFFFF"/>
                </a:highlight>
                <a:latin typeface="Calibri"/>
                <a:ea typeface="Calibri"/>
                <a:cs typeface="Calibri"/>
                <a:sym typeface="Calibri"/>
              </a:rPr>
              <a:t>i</a:t>
            </a:r>
            <a:r>
              <a:rPr b="1" dirty="0" sz="1400" lang="en-US">
                <a:solidFill>
                  <a:srgbClr val="000000"/>
                </a:solidFill>
                <a:highlight>
                  <a:srgbClr val="FFFFFF"/>
                </a:highlight>
                <a:latin typeface="Calibri"/>
                <a:ea typeface="Calibri"/>
                <a:cs typeface="Calibri"/>
                <a:sym typeface="Calibri"/>
              </a:rPr>
              <a:t>b</a:t>
            </a:r>
            <a:r>
              <a:rPr b="1" dirty="0" sz="1400" lang="en-US">
                <a:solidFill>
                  <a:srgbClr val="000000"/>
                </a:solidFill>
                <a:highlight>
                  <a:srgbClr val="FFFFFF"/>
                </a:highlight>
                <a:latin typeface="Calibri"/>
                <a:ea typeface="Calibri"/>
                <a:cs typeface="Calibri"/>
                <a:sym typeface="Calibri"/>
              </a:rPr>
              <a:t>r</a:t>
            </a:r>
            <a:r>
              <a:rPr b="1" dirty="0" sz="1400" lang="en-US">
                <a:solidFill>
                  <a:srgbClr val="000000"/>
                </a:solidFill>
                <a:highlight>
                  <a:srgbClr val="FFFFFF"/>
                </a:highlight>
                <a:latin typeface="Calibri"/>
                <a:ea typeface="Calibri"/>
                <a:cs typeface="Calibri"/>
                <a:sym typeface="Calibri"/>
              </a:rPr>
              <a:t>a</a:t>
            </a:r>
            <a:r>
              <a:rPr b="1" dirty="0" sz="1400" lang="en-US">
                <a:solidFill>
                  <a:srgbClr val="000000"/>
                </a:solidFill>
                <a:highlight>
                  <a:srgbClr val="FFFFFF"/>
                </a:highlight>
                <a:latin typeface="Calibri"/>
                <a:ea typeface="Calibri"/>
                <a:cs typeface="Calibri"/>
                <a:sym typeface="Calibri"/>
              </a:rPr>
              <a:t>r</a:t>
            </a:r>
            <a:r>
              <a:rPr b="1" dirty="0" sz="1400" lang="en-US">
                <a:solidFill>
                  <a:srgbClr val="000000"/>
                </a:solidFill>
                <a:highlight>
                  <a:srgbClr val="FFFFFF"/>
                </a:highlight>
                <a:latin typeface="Calibri"/>
                <a:ea typeface="Calibri"/>
                <a:cs typeface="Calibri"/>
                <a:sym typeface="Calibri"/>
              </a:rPr>
              <a:t>y</a:t>
            </a:r>
            <a:r>
              <a:rPr b="1" dirty="0" sz="1400" lang="en-US">
                <a:solidFill>
                  <a:srgbClr val="000000"/>
                </a:solidFill>
                <a:highlight>
                  <a:srgbClr val="FFFFFF"/>
                </a:highlight>
                <a:latin typeface="Calibri"/>
                <a:ea typeface="Calibri"/>
                <a:cs typeface="Calibri"/>
                <a:sym typeface="Calibri"/>
              </a:rPr>
              <a:t> </a:t>
            </a:r>
            <a:r>
              <a:rPr b="1" dirty="0" sz="1400" lang="en-US">
                <a:solidFill>
                  <a:srgbClr val="000000"/>
                </a:solidFill>
                <a:highlight>
                  <a:srgbClr val="FFFFFF"/>
                </a:highlight>
                <a:latin typeface="Calibri"/>
                <a:ea typeface="Calibri"/>
                <a:cs typeface="Calibri"/>
                <a:sym typeface="Calibri"/>
              </a:rPr>
              <a:t>i</a:t>
            </a:r>
            <a:r>
              <a:rPr b="1" dirty="0" sz="1400" lang="en-US">
                <a:solidFill>
                  <a:srgbClr val="000000"/>
                </a:solidFill>
                <a:highlight>
                  <a:srgbClr val="FFFFFF"/>
                </a:highlight>
                <a:latin typeface="Calibri"/>
                <a:ea typeface="Calibri"/>
                <a:cs typeface="Calibri"/>
                <a:sym typeface="Calibri"/>
              </a:rPr>
              <a:t>s</a:t>
            </a:r>
            <a:r>
              <a:rPr b="1" dirty="0" sz="1400" lang="en-US">
                <a:solidFill>
                  <a:srgbClr val="000000"/>
                </a:solidFill>
                <a:highlight>
                  <a:srgbClr val="FFFFFF"/>
                </a:highlight>
                <a:latin typeface="Calibri"/>
                <a:ea typeface="Calibri"/>
                <a:cs typeface="Calibri"/>
                <a:sym typeface="Calibri"/>
              </a:rPr>
              <a:t> </a:t>
            </a:r>
            <a:r>
              <a:rPr b="1" dirty="0" sz="1400" lang="en-US">
                <a:solidFill>
                  <a:srgbClr val="000000"/>
                </a:solidFill>
                <a:highlight>
                  <a:srgbClr val="FFFFFF"/>
                </a:highlight>
                <a:latin typeface="Calibri"/>
                <a:ea typeface="Calibri"/>
                <a:cs typeface="Calibri"/>
                <a:sym typeface="Calibri"/>
              </a:rPr>
              <a:t>u</a:t>
            </a:r>
            <a:r>
              <a:rPr b="1" dirty="0" sz="1400" lang="en-US">
                <a:solidFill>
                  <a:srgbClr val="000000"/>
                </a:solidFill>
                <a:highlight>
                  <a:srgbClr val="FFFFFF"/>
                </a:highlight>
                <a:latin typeface="Calibri"/>
                <a:ea typeface="Calibri"/>
                <a:cs typeface="Calibri"/>
                <a:sym typeface="Calibri"/>
              </a:rPr>
              <a:t>s</a:t>
            </a:r>
            <a:r>
              <a:rPr b="1" dirty="0" sz="1400" lang="en-US">
                <a:solidFill>
                  <a:srgbClr val="000000"/>
                </a:solidFill>
                <a:highlight>
                  <a:srgbClr val="FFFFFF"/>
                </a:highlight>
                <a:latin typeface="Calibri"/>
                <a:ea typeface="Calibri"/>
                <a:cs typeface="Calibri"/>
                <a:sym typeface="Calibri"/>
              </a:rPr>
              <a:t>e</a:t>
            </a:r>
            <a:r>
              <a:rPr b="1" dirty="0" sz="1400" lang="en-US">
                <a:solidFill>
                  <a:srgbClr val="000000"/>
                </a:solidFill>
                <a:highlight>
                  <a:srgbClr val="FFFFFF"/>
                </a:highlight>
                <a:latin typeface="Calibri"/>
                <a:ea typeface="Calibri"/>
                <a:cs typeface="Calibri"/>
                <a:sym typeface="Calibri"/>
              </a:rPr>
              <a:t>d</a:t>
            </a:r>
            <a:r>
              <a:rPr b="1" dirty="0" sz="1400" lang="en-US">
                <a:solidFill>
                  <a:srgbClr val="000000"/>
                </a:solidFill>
                <a:highlight>
                  <a:srgbClr val="FFFFFF"/>
                </a:highlight>
                <a:latin typeface="Calibri"/>
                <a:ea typeface="Calibri"/>
                <a:cs typeface="Calibri"/>
                <a:sym typeface="Calibri"/>
              </a:rPr>
              <a:t> </a:t>
            </a:r>
            <a:r>
              <a:rPr b="1" dirty="0" sz="1400" lang="en-US">
                <a:solidFill>
                  <a:srgbClr val="000000"/>
                </a:solidFill>
                <a:highlight>
                  <a:srgbClr val="FFFFFF"/>
                </a:highlight>
                <a:latin typeface="Calibri"/>
                <a:ea typeface="Calibri"/>
                <a:cs typeface="Calibri"/>
                <a:sym typeface="Calibri"/>
              </a:rPr>
              <a:t>f</a:t>
            </a:r>
            <a:r>
              <a:rPr b="1" dirty="0" sz="1400" lang="en-US">
                <a:solidFill>
                  <a:srgbClr val="000000"/>
                </a:solidFill>
                <a:highlight>
                  <a:srgbClr val="FFFFFF"/>
                </a:highlight>
                <a:latin typeface="Calibri"/>
                <a:ea typeface="Calibri"/>
                <a:cs typeface="Calibri"/>
                <a:sym typeface="Calibri"/>
              </a:rPr>
              <a:t>o</a:t>
            </a:r>
            <a:r>
              <a:rPr b="1" dirty="0" sz="1400" lang="en-US">
                <a:solidFill>
                  <a:srgbClr val="000000"/>
                </a:solidFill>
                <a:highlight>
                  <a:srgbClr val="FFFFFF"/>
                </a:highlight>
                <a:latin typeface="Calibri"/>
                <a:ea typeface="Calibri"/>
                <a:cs typeface="Calibri"/>
                <a:sym typeface="Calibri"/>
              </a:rPr>
              <a:t>r</a:t>
            </a:r>
            <a:r>
              <a:rPr b="1" dirty="0" sz="1400" lang="en-US">
                <a:solidFill>
                  <a:srgbClr val="000000"/>
                </a:solidFill>
                <a:highlight>
                  <a:srgbClr val="FFFFFF"/>
                </a:highlight>
                <a:latin typeface="Calibri"/>
                <a:ea typeface="Calibri"/>
                <a:cs typeface="Calibri"/>
                <a:sym typeface="Calibri"/>
              </a:rPr>
              <a:t> </a:t>
            </a:r>
            <a:r>
              <a:rPr b="1" dirty="0" sz="1400" lang="en-US">
                <a:solidFill>
                  <a:srgbClr val="000000"/>
                </a:solidFill>
                <a:highlight>
                  <a:srgbClr val="FFFFFF"/>
                </a:highlight>
                <a:latin typeface="Calibri"/>
                <a:ea typeface="Calibri"/>
                <a:cs typeface="Calibri"/>
                <a:sym typeface="Calibri"/>
              </a:rPr>
              <a:t>M</a:t>
            </a:r>
            <a:r>
              <a:rPr b="1" dirty="0" sz="1400" lang="en-US">
                <a:solidFill>
                  <a:srgbClr val="000000"/>
                </a:solidFill>
                <a:highlight>
                  <a:srgbClr val="FFFFFF"/>
                </a:highlight>
                <a:latin typeface="Calibri"/>
                <a:ea typeface="Calibri"/>
                <a:cs typeface="Calibri"/>
                <a:sym typeface="Calibri"/>
              </a:rPr>
              <a:t>a</a:t>
            </a:r>
            <a:r>
              <a:rPr b="1" dirty="0" sz="1400" lang="en-US">
                <a:solidFill>
                  <a:srgbClr val="000000"/>
                </a:solidFill>
                <a:highlight>
                  <a:srgbClr val="FFFFFF"/>
                </a:highlight>
                <a:latin typeface="Calibri"/>
                <a:ea typeface="Calibri"/>
                <a:cs typeface="Calibri"/>
                <a:sym typeface="Calibri"/>
              </a:rPr>
              <a:t>c</a:t>
            </a:r>
            <a:r>
              <a:rPr b="1" dirty="0" sz="1400" lang="en-US">
                <a:solidFill>
                  <a:srgbClr val="000000"/>
                </a:solidFill>
                <a:highlight>
                  <a:srgbClr val="FFFFFF"/>
                </a:highlight>
                <a:latin typeface="Calibri"/>
                <a:ea typeface="Calibri"/>
                <a:cs typeface="Calibri"/>
                <a:sym typeface="Calibri"/>
              </a:rPr>
              <a:t>h</a:t>
            </a:r>
            <a:r>
              <a:rPr b="1" dirty="0" sz="1400" lang="en-US">
                <a:solidFill>
                  <a:srgbClr val="000000"/>
                </a:solidFill>
                <a:highlight>
                  <a:srgbClr val="FFFFFF"/>
                </a:highlight>
                <a:latin typeface="Calibri"/>
                <a:ea typeface="Calibri"/>
                <a:cs typeface="Calibri"/>
                <a:sym typeface="Calibri"/>
              </a:rPr>
              <a:t>i</a:t>
            </a:r>
            <a:r>
              <a:rPr b="1" dirty="0" sz="1400" lang="en-US">
                <a:solidFill>
                  <a:srgbClr val="000000"/>
                </a:solidFill>
                <a:highlight>
                  <a:srgbClr val="FFFFFF"/>
                </a:highlight>
                <a:latin typeface="Calibri"/>
                <a:ea typeface="Calibri"/>
                <a:cs typeface="Calibri"/>
                <a:sym typeface="Calibri"/>
              </a:rPr>
              <a:t>n</a:t>
            </a:r>
            <a:r>
              <a:rPr b="1" dirty="0" sz="1400" lang="en-US">
                <a:solidFill>
                  <a:srgbClr val="000000"/>
                </a:solidFill>
                <a:highlight>
                  <a:srgbClr val="FFFFFF"/>
                </a:highlight>
                <a:latin typeface="Calibri"/>
                <a:ea typeface="Calibri"/>
                <a:cs typeface="Calibri"/>
                <a:sym typeface="Calibri"/>
              </a:rPr>
              <a:t>e</a:t>
            </a:r>
            <a:r>
              <a:rPr b="1" dirty="0" sz="1400" lang="en-US">
                <a:solidFill>
                  <a:srgbClr val="000000"/>
                </a:solidFill>
                <a:highlight>
                  <a:srgbClr val="FFFFFF"/>
                </a:highlight>
                <a:latin typeface="Calibri"/>
                <a:ea typeface="Calibri"/>
                <a:cs typeface="Calibri"/>
                <a:sym typeface="Calibri"/>
              </a:rPr>
              <a:t> </a:t>
            </a:r>
            <a:r>
              <a:rPr b="1" dirty="0" sz="1400" lang="en-US">
                <a:solidFill>
                  <a:srgbClr val="000000"/>
                </a:solidFill>
                <a:highlight>
                  <a:srgbClr val="FFFFFF"/>
                </a:highlight>
                <a:latin typeface="Calibri"/>
                <a:ea typeface="Calibri"/>
                <a:cs typeface="Calibri"/>
                <a:sym typeface="Calibri"/>
              </a:rPr>
              <a:t>l</a:t>
            </a:r>
            <a:r>
              <a:rPr b="1" dirty="0" sz="1400" lang="en-US">
                <a:solidFill>
                  <a:srgbClr val="000000"/>
                </a:solidFill>
                <a:highlight>
                  <a:srgbClr val="FFFFFF"/>
                </a:highlight>
                <a:latin typeface="Calibri"/>
                <a:ea typeface="Calibri"/>
                <a:cs typeface="Calibri"/>
                <a:sym typeface="Calibri"/>
              </a:rPr>
              <a:t>e</a:t>
            </a:r>
            <a:r>
              <a:rPr b="1" dirty="0" sz="1400" lang="en-US">
                <a:solidFill>
                  <a:srgbClr val="000000"/>
                </a:solidFill>
                <a:highlight>
                  <a:srgbClr val="FFFFFF"/>
                </a:highlight>
                <a:latin typeface="Calibri"/>
                <a:ea typeface="Calibri"/>
                <a:cs typeface="Calibri"/>
                <a:sym typeface="Calibri"/>
              </a:rPr>
              <a:t>a</a:t>
            </a:r>
            <a:r>
              <a:rPr b="1" dirty="0" sz="1400" lang="en-US">
                <a:solidFill>
                  <a:srgbClr val="000000"/>
                </a:solidFill>
                <a:highlight>
                  <a:srgbClr val="FFFFFF"/>
                </a:highlight>
                <a:latin typeface="Calibri"/>
                <a:ea typeface="Calibri"/>
                <a:cs typeface="Calibri"/>
                <a:sym typeface="Calibri"/>
              </a:rPr>
              <a:t>r</a:t>
            </a:r>
            <a:r>
              <a:rPr b="1" dirty="0" sz="1400" lang="en-US">
                <a:solidFill>
                  <a:srgbClr val="000000"/>
                </a:solidFill>
                <a:highlight>
                  <a:srgbClr val="FFFFFF"/>
                </a:highlight>
                <a:latin typeface="Calibri"/>
                <a:ea typeface="Calibri"/>
                <a:cs typeface="Calibri"/>
                <a:sym typeface="Calibri"/>
              </a:rPr>
              <a:t>n</a:t>
            </a:r>
            <a:r>
              <a:rPr b="1" dirty="0" sz="1400" lang="en-US">
                <a:solidFill>
                  <a:srgbClr val="000000"/>
                </a:solidFill>
                <a:highlight>
                  <a:srgbClr val="FFFFFF"/>
                </a:highlight>
                <a:latin typeface="Calibri"/>
                <a:ea typeface="Calibri"/>
                <a:cs typeface="Calibri"/>
                <a:sym typeface="Calibri"/>
              </a:rPr>
              <a:t>i</a:t>
            </a:r>
            <a:r>
              <a:rPr b="1" dirty="0" sz="1400" lang="en-US">
                <a:solidFill>
                  <a:srgbClr val="000000"/>
                </a:solidFill>
                <a:highlight>
                  <a:srgbClr val="FFFFFF"/>
                </a:highlight>
                <a:latin typeface="Calibri"/>
                <a:ea typeface="Calibri"/>
                <a:cs typeface="Calibri"/>
                <a:sym typeface="Calibri"/>
              </a:rPr>
              <a:t>n</a:t>
            </a:r>
            <a:r>
              <a:rPr b="1" dirty="0" sz="1400" lang="en-US">
                <a:solidFill>
                  <a:srgbClr val="000000"/>
                </a:solidFill>
                <a:highlight>
                  <a:srgbClr val="FFFFFF"/>
                </a:highlight>
                <a:latin typeface="Calibri"/>
                <a:ea typeface="Calibri"/>
                <a:cs typeface="Calibri"/>
                <a:sym typeface="Calibri"/>
              </a:rPr>
              <a:t>g</a:t>
            </a:r>
            <a:r>
              <a:rPr b="1" dirty="0" sz="1400" lang="en-US">
                <a:solidFill>
                  <a:srgbClr val="000000"/>
                </a:solidFill>
                <a:highlight>
                  <a:srgbClr val="FFFFFF"/>
                </a:highlight>
                <a:latin typeface="Calibri"/>
                <a:ea typeface="Calibri"/>
                <a:cs typeface="Calibri"/>
                <a:sym typeface="Calibri"/>
              </a:rPr>
              <a:t> </a:t>
            </a:r>
            <a:r>
              <a:rPr b="1" dirty="0" sz="1400" lang="en-US">
                <a:solidFill>
                  <a:srgbClr val="000000"/>
                </a:solidFill>
                <a:highlight>
                  <a:srgbClr val="FFFFFF"/>
                </a:highlight>
                <a:latin typeface="Calibri"/>
                <a:ea typeface="Calibri"/>
                <a:cs typeface="Calibri"/>
                <a:sym typeface="Calibri"/>
              </a:rPr>
              <a:t>t</a:t>
            </a:r>
            <a:r>
              <a:rPr b="1" dirty="0" sz="1400" lang="en-US">
                <a:solidFill>
                  <a:srgbClr val="000000"/>
                </a:solidFill>
                <a:highlight>
                  <a:srgbClr val="FFFFFF"/>
                </a:highlight>
                <a:latin typeface="Calibri"/>
                <a:ea typeface="Calibri"/>
                <a:cs typeface="Calibri"/>
                <a:sym typeface="Calibri"/>
              </a:rPr>
              <a:t>o</a:t>
            </a:r>
            <a:r>
              <a:rPr b="1" dirty="0" sz="1400" lang="en-US">
                <a:solidFill>
                  <a:srgbClr val="000000"/>
                </a:solidFill>
                <a:highlight>
                  <a:srgbClr val="FFFFFF"/>
                </a:highlight>
                <a:latin typeface="Calibri"/>
                <a:ea typeface="Calibri"/>
                <a:cs typeface="Calibri"/>
                <a:sym typeface="Calibri"/>
              </a:rPr>
              <a:t>o</a:t>
            </a:r>
            <a:r>
              <a:rPr b="1" dirty="0" sz="1400" lang="en-US">
                <a:solidFill>
                  <a:srgbClr val="000000"/>
                </a:solidFill>
                <a:highlight>
                  <a:srgbClr val="FFFFFF"/>
                </a:highlight>
                <a:latin typeface="Calibri"/>
                <a:ea typeface="Calibri"/>
                <a:cs typeface="Calibri"/>
                <a:sym typeface="Calibri"/>
              </a:rPr>
              <a:t>l</a:t>
            </a:r>
            <a:r>
              <a:rPr b="1" dirty="0" sz="1400" lang="en-US">
                <a:solidFill>
                  <a:srgbClr val="000000"/>
                </a:solidFill>
                <a:highlight>
                  <a:srgbClr val="FFFFFF"/>
                </a:highlight>
                <a:latin typeface="Calibri"/>
                <a:ea typeface="Calibri"/>
                <a:cs typeface="Calibri"/>
                <a:sym typeface="Calibri"/>
              </a:rPr>
              <a:t>s</a:t>
            </a:r>
            <a:endParaRPr b="1" sz="1400">
              <a:solidFill>
                <a:srgbClr val="000000"/>
              </a:solidFill>
              <a:highlight>
                <a:srgbClr val="FFFFFF"/>
              </a:highlight>
              <a:latin typeface="Calibri"/>
              <a:ea typeface="Calibri"/>
              <a:cs typeface="Calibri"/>
              <a:sym typeface="Calibri"/>
            </a:endParaRPr>
          </a:p>
          <a:p>
            <a:pPr algn="l" indent="0" lvl="0" marL="0" rtl="0">
              <a:lnSpc>
                <a:spcPct val="115000"/>
              </a:lnSpc>
              <a:spcBef>
                <a:spcPts val="1200"/>
              </a:spcBef>
              <a:spcAft>
                <a:spcPts val="0"/>
              </a:spcAft>
              <a:buSzPts val="1800"/>
              <a:buNone/>
            </a:pPr>
            <a:endParaRPr sz="1900">
              <a:solidFill>
                <a:srgbClr val="000000"/>
              </a:solidFill>
              <a:highlight>
                <a:srgbClr val="FFFFFF"/>
              </a:highlight>
            </a:endParaRPr>
          </a:p>
        </p:txBody>
      </p:sp>
      <p:sp>
        <p:nvSpPr>
          <p:cNvPr id="1048609" name="Rectangle 3"/>
          <p:cNvSpPr/>
          <p:nvPr/>
        </p:nvSpPr>
        <p:spPr>
          <a:xfrm>
            <a:off x="8566150" y="76200"/>
            <a:ext cx="444500" cy="406400"/>
          </a:xfrm>
          <a:prstGeom prst="rect"/>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pic>
        <p:nvPicPr>
          <p:cNvPr id="2097159" name="Picture 4" descr="cu-logo.png"/>
          <p:cNvPicPr>
            <a:picLocks noChangeAspect="1"/>
          </p:cNvPicPr>
          <p:nvPr/>
        </p:nvPicPr>
        <p:blipFill>
          <a:blip xmlns:r="http://schemas.openxmlformats.org/officeDocument/2006/relationships" r:embed="rId1"/>
          <a:stretch>
            <a:fillRect/>
          </a:stretch>
        </p:blipFill>
        <p:spPr>
          <a:xfrm>
            <a:off x="8234363" y="12700"/>
            <a:ext cx="636587" cy="63658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6" name="Shape 88"/>
        <p:cNvGrpSpPr/>
        <p:nvPr/>
      </p:nvGrpSpPr>
      <p:grpSpPr>
        <a:xfrm>
          <a:off x="0" y="0"/>
          <a:ext cx="0" cy="0"/>
          <a:chOff x="0" y="0"/>
          <a:chExt cx="0" cy="0"/>
        </a:xfrm>
      </p:grpSpPr>
      <p:sp>
        <p:nvSpPr>
          <p:cNvPr id="1048612" name="Google Shape;89;p5"/>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2800"/>
              <a:buNone/>
            </a:pPr>
            <a:r>
              <a:rPr b="1" sz="2400" lang="en-GB"/>
              <a:t>DATA SUMMARY</a:t>
            </a:r>
          </a:p>
        </p:txBody>
      </p:sp>
      <p:sp>
        <p:nvSpPr>
          <p:cNvPr id="1048613" name="Google Shape;90;p5"/>
          <p:cNvSpPr txBox="1">
            <a:spLocks noGrp="1"/>
          </p:cNvSpPr>
          <p:nvPr>
            <p:ph type="body" idx="1"/>
          </p:nvPr>
        </p:nvSpPr>
        <p:spPr>
          <a:xfrm>
            <a:off x="6579393" y="1028130"/>
            <a:ext cx="2252907" cy="2014538"/>
          </a:xfrm>
          <a:prstGeom prst="rect"/>
          <a:noFill/>
          <a:ln>
            <a:noFill/>
          </a:ln>
        </p:spPr>
        <p:txBody>
          <a:bodyPr anchor="t" anchorCtr="0" bIns="91425" lIns="91425" rIns="91425" spcFirstLastPara="1" tIns="91425" wrap="square">
            <a:noAutofit/>
          </a:bodyPr>
          <a:p>
            <a:pPr algn="l" indent="-228600" lvl="0" marL="457200" rtl="0">
              <a:lnSpc>
                <a:spcPct val="115000"/>
              </a:lnSpc>
              <a:spcBef>
                <a:spcPts val="0"/>
              </a:spcBef>
              <a:spcAft>
                <a:spcPts val="0"/>
              </a:spcAft>
              <a:buSzPts val="1800"/>
              <a:buNone/>
            </a:pPr>
            <a:r>
              <a:rPr b="1" dirty="0" sz="1400" lang="en-GB" u="sng">
                <a:solidFill>
                  <a:schemeClr val="dk1"/>
                </a:solidFill>
                <a:latin typeface="Calibri"/>
                <a:ea typeface="Calibri"/>
                <a:cs typeface="Calibri"/>
                <a:sym typeface="Calibri"/>
              </a:rPr>
              <a:t>Categorical Data</a:t>
            </a:r>
          </a:p>
          <a:p>
            <a:pPr algn="l" indent="-228600" lvl="0" marL="457200" rtl="0">
              <a:lnSpc>
                <a:spcPct val="115000"/>
              </a:lnSpc>
              <a:spcBef>
                <a:spcPts val="0"/>
              </a:spcBef>
              <a:spcAft>
                <a:spcPts val="0"/>
              </a:spcAft>
              <a:buSzPts val="1800"/>
              <a:buNone/>
            </a:pPr>
            <a:endParaRPr sz="1400" u="sng">
              <a:solidFill>
                <a:schemeClr val="accent2"/>
              </a:solidFill>
              <a:latin typeface="Calibri"/>
              <a:ea typeface="Calibri"/>
              <a:cs typeface="Calibri"/>
              <a:sym typeface="Calibri"/>
            </a:endParaRPr>
          </a:p>
          <a:p>
            <a:pPr algn="l" indent="-228600" lvl="0" marL="457200" rtl="0">
              <a:lnSpc>
                <a:spcPct val="115000"/>
              </a:lnSpc>
              <a:spcBef>
                <a:spcPts val="0"/>
              </a:spcBef>
              <a:spcAft>
                <a:spcPts val="0"/>
              </a:spcAft>
              <a:buSzPts val="1800"/>
              <a:buNone/>
            </a:pPr>
            <a:r>
              <a:rPr b="1" dirty="0" sz="1200" lang="en-GB" smtClean="0">
                <a:solidFill>
                  <a:schemeClr val="accent2"/>
                </a:solidFill>
                <a:latin typeface="Calibri"/>
                <a:ea typeface="Calibri"/>
                <a:cs typeface="Calibri"/>
                <a:sym typeface="Calibri"/>
              </a:rPr>
              <a:t>1. Date</a:t>
            </a:r>
          </a:p>
        </p:txBody>
      </p:sp>
      <p:cxnSp>
        <p:nvCxnSpPr>
          <p:cNvPr id="3145728" name="Google Shape;91;p5"/>
          <p:cNvCxnSpPr>
            <a:cxnSpLocks/>
          </p:cNvCxnSpPr>
          <p:nvPr/>
        </p:nvCxnSpPr>
        <p:spPr>
          <a:xfrm rot="10800000" flipH="1">
            <a:off x="5472112" y="1706793"/>
            <a:ext cx="928800" cy="551700"/>
          </a:xfrm>
          <a:prstGeom prst="bentConnector3">
            <a:avLst>
              <a:gd name="adj1" fmla="val 50000"/>
            </a:avLst>
          </a:prstGeom>
          <a:noFill/>
          <a:ln w="43175" cap="flat" cmpd="sng">
            <a:solidFill>
              <a:srgbClr val="5E7177"/>
            </a:solidFill>
            <a:prstDash val="solid"/>
            <a:round/>
            <a:headEnd type="none" w="sm" len="sm"/>
            <a:tailEnd type="triangle" w="med" len="med"/>
          </a:ln>
        </p:spPr>
      </p:cxnSp>
      <p:cxnSp>
        <p:nvCxnSpPr>
          <p:cNvPr id="3145729" name="Google Shape;92;p5"/>
          <p:cNvCxnSpPr>
            <a:cxnSpLocks/>
          </p:cNvCxnSpPr>
          <p:nvPr/>
        </p:nvCxnSpPr>
        <p:spPr>
          <a:xfrm rot="10800000">
            <a:off x="3056927" y="2571886"/>
            <a:ext cx="1066800" cy="941700"/>
          </a:xfrm>
          <a:prstGeom prst="bentConnector3">
            <a:avLst>
              <a:gd name="adj1" fmla="val 48660"/>
            </a:avLst>
          </a:prstGeom>
          <a:noFill/>
          <a:ln w="43175" cap="flat" cmpd="sng">
            <a:solidFill>
              <a:srgbClr val="5E7177"/>
            </a:solidFill>
            <a:prstDash val="solid"/>
            <a:round/>
            <a:headEnd type="none" w="sm" len="sm"/>
            <a:tailEnd type="triangle" w="med" len="med"/>
          </a:ln>
        </p:spPr>
      </p:cxnSp>
      <p:sp>
        <p:nvSpPr>
          <p:cNvPr id="1048614" name="Google Shape;93;p5"/>
          <p:cNvSpPr/>
          <p:nvPr/>
        </p:nvSpPr>
        <p:spPr>
          <a:xfrm>
            <a:off x="942974" y="1514376"/>
            <a:ext cx="2332429" cy="18186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400"/>
              <a:buFont typeface="Arial"/>
              <a:buNone/>
            </a:pPr>
            <a:r>
              <a:rPr b="1" cap="none" dirty="0" sz="1400" i="0" lang="en-GB" strike="noStrike" u="sng">
                <a:solidFill>
                  <a:schemeClr val="dk1"/>
                </a:solidFill>
                <a:latin typeface="Calibri"/>
                <a:ea typeface="Calibri"/>
                <a:cs typeface="Calibri"/>
                <a:sym typeface="Calibri"/>
              </a:rPr>
              <a:t>Numerical Data</a:t>
            </a:r>
          </a:p>
          <a:p>
            <a:pPr algn="l" indent="0" lvl="0" marL="0" marR="0" rtl="0">
              <a:lnSpc>
                <a:spcPct val="100000"/>
              </a:lnSpc>
              <a:spcBef>
                <a:spcPts val="0"/>
              </a:spcBef>
              <a:spcAft>
                <a:spcPts val="0"/>
              </a:spcAft>
              <a:buClr>
                <a:srgbClr val="000000"/>
              </a:buClr>
              <a:buSzPts val="1600"/>
              <a:buFont typeface="Arial"/>
              <a:buNone/>
            </a:pPr>
            <a:endParaRPr b="0" cap="none" sz="1600" i="0" strike="noStrike" u="sng">
              <a:solidFill>
                <a:schemeClr val="accent2"/>
              </a:solidFill>
              <a:latin typeface="Calibri"/>
              <a:ea typeface="Calibri"/>
              <a:cs typeface="Calibri"/>
              <a:sym typeface="Calibri"/>
            </a:endParaRPr>
          </a:p>
          <a:p>
            <a:pPr algn="l" indent="0" lvl="0" marL="0" marR="0" rtl="0">
              <a:lnSpc>
                <a:spcPct val="100000"/>
              </a:lnSpc>
              <a:spcBef>
                <a:spcPts val="0"/>
              </a:spcBef>
              <a:spcAft>
                <a:spcPts val="0"/>
              </a:spcAft>
              <a:buNone/>
            </a:pPr>
            <a:r>
              <a:rPr b="1" cap="none" dirty="0" sz="1200" i="0" lang="en-GB" strike="noStrike" u="none" smtClean="0">
                <a:solidFill>
                  <a:srgbClr val="000000"/>
                </a:solidFill>
                <a:latin typeface="Calibri"/>
                <a:ea typeface="Calibri"/>
                <a:cs typeface="Calibri"/>
                <a:sym typeface="Calibri"/>
              </a:rPr>
              <a:t>1. Open</a:t>
            </a:r>
          </a:p>
          <a:p>
            <a:pPr algn="l" indent="0" lvl="0" marL="0" marR="0" rtl="0">
              <a:lnSpc>
                <a:spcPct val="100000"/>
              </a:lnSpc>
              <a:spcBef>
                <a:spcPts val="0"/>
              </a:spcBef>
              <a:spcAft>
                <a:spcPts val="0"/>
              </a:spcAft>
              <a:buNone/>
            </a:pPr>
            <a:r>
              <a:rPr b="1" cap="none" dirty="0" sz="1200" i="0" lang="en-GB" strike="noStrike" u="none" smtClean="0">
                <a:solidFill>
                  <a:srgbClr val="000000"/>
                </a:solidFill>
                <a:latin typeface="Calibri"/>
                <a:ea typeface="Calibri"/>
                <a:cs typeface="Calibri"/>
                <a:sym typeface="Calibri"/>
              </a:rPr>
              <a:t>2. Close</a:t>
            </a:r>
          </a:p>
          <a:p>
            <a:pPr algn="l" indent="0" lvl="0" marL="0" marR="0" rtl="0">
              <a:lnSpc>
                <a:spcPct val="100000"/>
              </a:lnSpc>
              <a:spcBef>
                <a:spcPts val="0"/>
              </a:spcBef>
              <a:spcAft>
                <a:spcPts val="0"/>
              </a:spcAft>
              <a:buNone/>
            </a:pPr>
            <a:r>
              <a:rPr b="1" cap="none" dirty="0" sz="1200" i="0" lang="en-GB" strike="noStrike" u="none" smtClean="0">
                <a:solidFill>
                  <a:srgbClr val="000000"/>
                </a:solidFill>
                <a:latin typeface="Calibri"/>
                <a:ea typeface="Calibri"/>
                <a:cs typeface="Calibri"/>
                <a:sym typeface="Calibri"/>
              </a:rPr>
              <a:t>3. High</a:t>
            </a:r>
          </a:p>
          <a:p>
            <a:pPr algn="l" indent="0" lvl="0" marL="0" marR="0" rtl="0">
              <a:lnSpc>
                <a:spcPct val="100000"/>
              </a:lnSpc>
              <a:spcBef>
                <a:spcPts val="0"/>
              </a:spcBef>
              <a:spcAft>
                <a:spcPts val="0"/>
              </a:spcAft>
              <a:buNone/>
            </a:pPr>
            <a:r>
              <a:rPr b="1" dirty="0" sz="1200" lang="en-GB" smtClean="0">
                <a:latin typeface="Calibri"/>
                <a:ea typeface="Calibri"/>
                <a:cs typeface="Calibri"/>
                <a:sym typeface="Calibri"/>
              </a:rPr>
              <a:t>4. Low</a:t>
            </a:r>
          </a:p>
          <a:p>
            <a:pPr algn="l" indent="0" lvl="0" marL="0" marR="0" rtl="0">
              <a:lnSpc>
                <a:spcPct val="100000"/>
              </a:lnSpc>
              <a:spcBef>
                <a:spcPts val="0"/>
              </a:spcBef>
              <a:spcAft>
                <a:spcPts val="0"/>
              </a:spcAft>
              <a:buNone/>
            </a:pPr>
            <a:r>
              <a:rPr b="1" cap="none" dirty="0" sz="1200" i="0" lang="en-GB" strike="noStrike" u="none" smtClean="0">
                <a:solidFill>
                  <a:srgbClr val="000000"/>
                </a:solidFill>
                <a:latin typeface="Calibri"/>
                <a:ea typeface="Calibri"/>
                <a:cs typeface="Calibri"/>
                <a:sym typeface="Calibri"/>
              </a:rPr>
              <a:t>5. Adj Close</a:t>
            </a:r>
          </a:p>
          <a:p>
            <a:pPr algn="l" indent="0" lvl="0" marL="0" marR="0" rtl="0">
              <a:lnSpc>
                <a:spcPct val="100000"/>
              </a:lnSpc>
              <a:spcBef>
                <a:spcPts val="0"/>
              </a:spcBef>
              <a:spcAft>
                <a:spcPts val="0"/>
              </a:spcAft>
              <a:buNone/>
            </a:pPr>
            <a:r>
              <a:rPr b="1" cap="none" dirty="0" sz="1200" i="0" lang="en-GB" strike="noStrike" u="none" smtClean="0">
                <a:solidFill>
                  <a:srgbClr val="000000"/>
                </a:solidFill>
                <a:latin typeface="Calibri"/>
                <a:ea typeface="Calibri"/>
                <a:cs typeface="Calibri"/>
                <a:sym typeface="Calibri"/>
              </a:rPr>
              <a:t>6. Volume</a:t>
            </a:r>
            <a:endParaRPr b="0" cap="none" sz="1400" i="0" strike="noStrike" u="none">
              <a:solidFill>
                <a:srgbClr val="000000"/>
              </a:solidFill>
              <a:latin typeface="Arial"/>
              <a:ea typeface="Arial"/>
              <a:cs typeface="Arial"/>
              <a:sym typeface="Arial"/>
            </a:endParaRPr>
          </a:p>
        </p:txBody>
      </p:sp>
      <p:cxnSp>
        <p:nvCxnSpPr>
          <p:cNvPr id="3145730" name="Google Shape;94;p5"/>
          <p:cNvCxnSpPr>
            <a:cxnSpLocks/>
          </p:cNvCxnSpPr>
          <p:nvPr/>
        </p:nvCxnSpPr>
        <p:spPr>
          <a:xfrm>
            <a:off x="4800598" y="3499260"/>
            <a:ext cx="1600200" cy="341100"/>
          </a:xfrm>
          <a:prstGeom prst="bentConnector3">
            <a:avLst>
              <a:gd name="adj1" fmla="val 50000"/>
            </a:avLst>
          </a:prstGeom>
          <a:noFill/>
          <a:ln w="43175" cap="flat" cmpd="sng">
            <a:solidFill>
              <a:srgbClr val="5E7177"/>
            </a:solidFill>
            <a:prstDash val="solid"/>
            <a:round/>
            <a:headEnd type="none" w="sm" len="sm"/>
            <a:tailEnd type="triangle" w="med" len="med"/>
          </a:ln>
        </p:spPr>
      </p:cxnSp>
      <p:sp>
        <p:nvSpPr>
          <p:cNvPr id="1048615" name="Google Shape;95;p5"/>
          <p:cNvSpPr/>
          <p:nvPr/>
        </p:nvSpPr>
        <p:spPr>
          <a:xfrm>
            <a:off x="6815136" y="3391813"/>
            <a:ext cx="1385890" cy="12598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400"/>
              <a:buFont typeface="Arial"/>
              <a:buNone/>
            </a:pPr>
            <a:r>
              <a:rPr b="1" cap="none" dirty="0" sz="1400" i="0" lang="en-GB" strike="noStrike" u="sng">
                <a:solidFill>
                  <a:schemeClr val="dk1"/>
                </a:solidFill>
                <a:latin typeface="Calibri"/>
                <a:ea typeface="Calibri"/>
                <a:cs typeface="Calibri"/>
                <a:sym typeface="Calibri"/>
              </a:rPr>
              <a:t>Unique Data</a:t>
            </a:r>
          </a:p>
          <a:p>
            <a:pPr algn="l" indent="0" lvl="0" marL="0" marR="0" rtl="0">
              <a:lnSpc>
                <a:spcPct val="100000"/>
              </a:lnSpc>
              <a:spcBef>
                <a:spcPts val="0"/>
              </a:spcBef>
              <a:spcAft>
                <a:spcPts val="0"/>
              </a:spcAft>
              <a:buClr>
                <a:srgbClr val="000000"/>
              </a:buClr>
              <a:buSzPts val="1400"/>
              <a:buFont typeface="Arial"/>
              <a:buNone/>
            </a:pPr>
            <a:endParaRPr b="1" cap="none" sz="1400" i="0" strike="noStrike" u="sng">
              <a:solidFill>
                <a:schemeClr val="dk1"/>
              </a:solidFill>
              <a:latin typeface="Arial"/>
              <a:ea typeface="Arial"/>
              <a:cs typeface="Arial"/>
              <a:sym typeface="Arial"/>
            </a:endParaRPr>
          </a:p>
          <a:p>
            <a:pPr algn="l" indent="0" lvl="0" marL="0" marR="0" rtl="0">
              <a:lnSpc>
                <a:spcPct val="100000"/>
              </a:lnSpc>
              <a:spcBef>
                <a:spcPts val="0"/>
              </a:spcBef>
              <a:spcAft>
                <a:spcPts val="0"/>
              </a:spcAft>
              <a:buNone/>
            </a:pPr>
            <a:r>
              <a:rPr b="1" cap="none" dirty="0" sz="1200" i="0" lang="en-GB" strike="noStrike" u="none" smtClean="0">
                <a:solidFill>
                  <a:schemeClr val="accent2"/>
                </a:solidFill>
                <a:latin typeface="Calibri"/>
                <a:ea typeface="Calibri"/>
                <a:cs typeface="Calibri"/>
                <a:sym typeface="Calibri"/>
              </a:rPr>
              <a:t>1. Date</a:t>
            </a:r>
            <a:endParaRPr b="1" cap="none" sz="1400" i="0" strike="noStrike" u="none">
              <a:solidFill>
                <a:schemeClr val="accent2"/>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400"/>
              <a:buFont typeface="Arial"/>
              <a:buNone/>
            </a:pPr>
            <a:endParaRPr b="1" cap="none" sz="1400" i="0" strike="noStrike" u="sng">
              <a:solidFill>
                <a:schemeClr val="dk1"/>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endParaRPr b="1" cap="none" sz="1400" i="0" strike="noStrike" u="sng">
              <a:solidFill>
                <a:schemeClr val="dk1"/>
              </a:solidFill>
              <a:latin typeface="Arial"/>
              <a:ea typeface="Arial"/>
              <a:cs typeface="Arial"/>
              <a:sym typeface="Arial"/>
            </a:endParaRPr>
          </a:p>
        </p:txBody>
      </p:sp>
      <p:pic>
        <p:nvPicPr>
          <p:cNvPr id="2097160" name="Google Shape;96;p5" descr="Release notes"/>
          <p:cNvPicPr preferRelativeResize="0">
            <a:picLocks/>
          </p:cNvPicPr>
          <p:nvPr/>
        </p:nvPicPr>
        <p:blipFill rotWithShape="1">
          <a:blip xmlns:r="http://schemas.openxmlformats.org/officeDocument/2006/relationships" r:embed="rId1">
            <a:alphaModFix/>
          </a:blip>
          <a:srcRect/>
          <a:stretch>
            <a:fillRect/>
          </a:stretch>
        </p:blipFill>
        <p:spPr>
          <a:xfrm>
            <a:off x="3802258" y="1888528"/>
            <a:ext cx="2014538" cy="2014538"/>
          </a:xfrm>
          <a:prstGeom prst="rect"/>
          <a:noFill/>
          <a:ln>
            <a:noFill/>
          </a:ln>
        </p:spPr>
      </p:pic>
      <p:sp>
        <p:nvSpPr>
          <p:cNvPr id="1048616" name="Rectangle 9"/>
          <p:cNvSpPr/>
          <p:nvPr/>
        </p:nvSpPr>
        <p:spPr>
          <a:xfrm>
            <a:off x="8566150" y="76200"/>
            <a:ext cx="444500" cy="406400"/>
          </a:xfrm>
          <a:prstGeom prst="rect"/>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pic>
        <p:nvPicPr>
          <p:cNvPr id="2097161" name="Picture 10" descr="cu-logo.png"/>
          <p:cNvPicPr>
            <a:picLocks noChangeAspect="1"/>
          </p:cNvPicPr>
          <p:nvPr/>
        </p:nvPicPr>
        <p:blipFill>
          <a:blip xmlns:r="http://schemas.openxmlformats.org/officeDocument/2006/relationships" r:embed="rId2"/>
          <a:stretch>
            <a:fillRect/>
          </a:stretch>
        </p:blipFill>
        <p:spPr>
          <a:xfrm>
            <a:off x="8234363" y="12700"/>
            <a:ext cx="636587" cy="636587"/>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9" name="Shape 100"/>
        <p:cNvGrpSpPr/>
        <p:nvPr/>
      </p:nvGrpSpPr>
      <p:grpSpPr>
        <a:xfrm>
          <a:off x="0" y="0"/>
          <a:ext cx="0" cy="0"/>
          <a:chOff x="0" y="0"/>
          <a:chExt cx="0" cy="0"/>
        </a:xfrm>
      </p:grpSpPr>
      <p:sp>
        <p:nvSpPr>
          <p:cNvPr id="1048619" name="Google Shape;101;p6"/>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2800"/>
              <a:buNone/>
            </a:pPr>
            <a:r>
              <a:rPr b="1" sz="2400" lang="en-GB"/>
              <a:t>DATA SUMMARY</a:t>
            </a:r>
            <a:endParaRPr sz="2400"/>
          </a:p>
        </p:txBody>
      </p:sp>
      <p:pic>
        <p:nvPicPr>
          <p:cNvPr id="2097162" name="Google Shape;102;p6"/>
          <p:cNvPicPr preferRelativeResize="0">
            <a:picLocks/>
          </p:cNvPicPr>
          <p:nvPr/>
        </p:nvPicPr>
        <p:blipFill>
          <a:blip xmlns:r="http://schemas.openxmlformats.org/officeDocument/2006/relationships" r:embed="rId1"/>
          <a:stretch>
            <a:fillRect/>
          </a:stretch>
        </p:blipFill>
        <p:spPr>
          <a:xfrm>
            <a:off x="1377594" y="1391492"/>
            <a:ext cx="6115406" cy="1783508"/>
          </a:xfrm>
          <a:prstGeom prst="rect"/>
          <a:noFill/>
          <a:ln>
            <a:noFill/>
          </a:ln>
        </p:spPr>
      </p:pic>
      <p:pic>
        <p:nvPicPr>
          <p:cNvPr id="2097163" name="Google Shape;103;p6"/>
          <p:cNvPicPr preferRelativeResize="0">
            <a:picLocks/>
          </p:cNvPicPr>
          <p:nvPr/>
        </p:nvPicPr>
        <p:blipFill>
          <a:blip xmlns:r="http://schemas.openxmlformats.org/officeDocument/2006/relationships" r:embed="rId2"/>
          <a:stretch>
            <a:fillRect/>
          </a:stretch>
        </p:blipFill>
        <p:spPr>
          <a:xfrm>
            <a:off x="1302288" y="3168470"/>
            <a:ext cx="6209762" cy="1835330"/>
          </a:xfrm>
          <a:prstGeom prst="rect"/>
          <a:noFill/>
          <a:ln>
            <a:noFill/>
          </a:ln>
        </p:spPr>
      </p:pic>
      <p:sp>
        <p:nvSpPr>
          <p:cNvPr id="1048620" name="Google Shape;104;p6"/>
          <p:cNvSpPr/>
          <p:nvPr/>
        </p:nvSpPr>
        <p:spPr>
          <a:xfrm>
            <a:off x="257175" y="1028181"/>
            <a:ext cx="8575125" cy="304658"/>
          </a:xfrm>
          <a:prstGeom prst="rect"/>
          <a:noFill/>
          <a:ln>
            <a:noFill/>
          </a:ln>
        </p:spPr>
        <p:txBody>
          <a:bodyPr anchor="t" anchorCtr="0" bIns="45700" lIns="91425" rIns="91425" spcFirstLastPara="1" tIns="45700" wrap="square">
            <a:spAutoFit/>
          </a:bodyPr>
          <a:p>
            <a:pPr algn="l" indent="-342900" lvl="0" marL="457200" marR="0" rtl="0">
              <a:lnSpc>
                <a:spcPct val="115000"/>
              </a:lnSpc>
              <a:spcBef>
                <a:spcPts val="0"/>
              </a:spcBef>
              <a:spcAft>
                <a:spcPts val="0"/>
              </a:spcAft>
              <a:buClr>
                <a:schemeClr val="accent2"/>
              </a:buClr>
              <a:buSzPts val="924"/>
              <a:buFont typeface="Arial"/>
              <a:buChar char="●"/>
            </a:pPr>
            <a:r>
              <a:rPr b="1" cap="none" dirty="0" sz="1200" i="0" lang="en-GB" strike="noStrike" u="none">
                <a:solidFill>
                  <a:srgbClr val="000000"/>
                </a:solidFill>
                <a:latin typeface="Calibri"/>
                <a:ea typeface="Calibri"/>
                <a:cs typeface="Calibri"/>
                <a:sym typeface="Calibri"/>
              </a:rPr>
              <a:t>This is the </a:t>
            </a:r>
            <a:r>
              <a:rPr b="1" cap="none" dirty="0" sz="1200" i="0" lang="en-GB" strike="noStrike" u="none" smtClean="0">
                <a:solidFill>
                  <a:srgbClr val="000000"/>
                </a:solidFill>
                <a:latin typeface="Calibri"/>
                <a:ea typeface="Calibri"/>
                <a:cs typeface="Calibri"/>
                <a:sym typeface="Calibri"/>
              </a:rPr>
              <a:t>Tesla Stocks dataset</a:t>
            </a:r>
            <a:r>
              <a:rPr b="1" cap="none" dirty="0" sz="1200" i="0" lang="en-GB" strike="noStrike" u="none">
                <a:solidFill>
                  <a:srgbClr val="000000"/>
                </a:solidFill>
                <a:latin typeface="Calibri"/>
                <a:ea typeface="Calibri"/>
                <a:cs typeface="Calibri"/>
                <a:sym typeface="Calibri"/>
              </a:rPr>
              <a:t>. In the below table it</a:t>
            </a:r>
            <a:r>
              <a:rPr b="1" dirty="0" sz="1200" lang="en-GB">
                <a:latin typeface="Calibri"/>
                <a:ea typeface="Calibri"/>
                <a:cs typeface="Calibri"/>
                <a:sym typeface="Calibri"/>
              </a:rPr>
              <a:t> s</a:t>
            </a:r>
            <a:r>
              <a:rPr b="1" cap="none" dirty="0" sz="1200" i="0" lang="en-GB" strike="noStrike" u="none">
                <a:solidFill>
                  <a:srgbClr val="000000"/>
                </a:solidFill>
                <a:latin typeface="Calibri"/>
                <a:ea typeface="Calibri"/>
                <a:cs typeface="Calibri"/>
                <a:sym typeface="Calibri"/>
              </a:rPr>
              <a:t>hows the top and bottom 5 rows respectively</a:t>
            </a:r>
          </a:p>
        </p:txBody>
      </p:sp>
      <p:sp>
        <p:nvSpPr>
          <p:cNvPr id="1048621" name="Rectangle 5"/>
          <p:cNvSpPr/>
          <p:nvPr/>
        </p:nvSpPr>
        <p:spPr>
          <a:xfrm>
            <a:off x="8566150" y="76200"/>
            <a:ext cx="444500" cy="406400"/>
          </a:xfrm>
          <a:prstGeom prst="rect"/>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pic>
        <p:nvPicPr>
          <p:cNvPr id="2097164" name="Picture 6" descr="cu-logo.png"/>
          <p:cNvPicPr>
            <a:picLocks noChangeAspect="1"/>
          </p:cNvPicPr>
          <p:nvPr/>
        </p:nvPicPr>
        <p:blipFill>
          <a:blip xmlns:r="http://schemas.openxmlformats.org/officeDocument/2006/relationships" r:embed="rId3"/>
          <a:stretch>
            <a:fillRect/>
          </a:stretch>
        </p:blipFill>
        <p:spPr>
          <a:xfrm>
            <a:off x="8234363" y="12700"/>
            <a:ext cx="636587" cy="636587"/>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2" name="Shape 108"/>
        <p:cNvGrpSpPr/>
        <p:nvPr/>
      </p:nvGrpSpPr>
      <p:grpSpPr>
        <a:xfrm>
          <a:off x="0" y="0"/>
          <a:ext cx="0" cy="0"/>
          <a:chOff x="0" y="0"/>
          <a:chExt cx="0" cy="0"/>
        </a:xfrm>
      </p:grpSpPr>
      <p:sp>
        <p:nvSpPr>
          <p:cNvPr id="1048624" name="Google Shape;109;p7"/>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2800"/>
              <a:buNone/>
            </a:pPr>
            <a:r>
              <a:rPr b="1" dirty="0" sz="2000" lang="en-GB"/>
              <a:t>FEATURES DESCRIPTION</a:t>
            </a:r>
            <a:endParaRPr sz="2400"/>
          </a:p>
        </p:txBody>
      </p:sp>
      <p:sp>
        <p:nvSpPr>
          <p:cNvPr id="1048625" name="Google Shape;110;p7"/>
          <p:cNvSpPr txBox="1">
            <a:spLocks noGrp="1"/>
          </p:cNvSpPr>
          <p:nvPr>
            <p:ph type="body" idx="1"/>
          </p:nvPr>
        </p:nvSpPr>
        <p:spPr>
          <a:xfrm>
            <a:off x="311700" y="930550"/>
            <a:ext cx="8520600" cy="37296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b="1" dirty="0" sz="1400" lang="en-GB">
                <a:solidFill>
                  <a:srgbClr val="000000"/>
                </a:solidFill>
                <a:highlight>
                  <a:srgbClr val="FFFFFF"/>
                </a:highlight>
                <a:latin typeface="Calibri" pitchFamily="34" charset="0"/>
                <a:ea typeface="Calibri" pitchFamily="34" charset="0"/>
                <a:cs typeface="Calibri" pitchFamily="34" charset="0"/>
                <a:sym typeface="Calibri"/>
              </a:rPr>
              <a:t> </a:t>
            </a:r>
            <a:r>
              <a:rPr b="1" dirty="0" sz="1400" lang="en-GB" smtClean="0">
                <a:solidFill>
                  <a:schemeClr val="dk1"/>
                </a:solidFill>
                <a:highlight>
                  <a:srgbClr val="FFFFFF"/>
                </a:highlight>
                <a:latin typeface="Calibri" pitchFamily="34" charset="0"/>
                <a:ea typeface="Calibri" pitchFamily="34" charset="0"/>
                <a:cs typeface="Calibri" pitchFamily="34" charset="0"/>
                <a:sym typeface="Calibri"/>
              </a:rPr>
              <a:t>Date         </a:t>
            </a:r>
            <a:r>
              <a:rPr dirty="0" sz="1400" lang="en-GB" smtClean="0">
                <a:solidFill>
                  <a:srgbClr val="000000"/>
                </a:solidFill>
                <a:highlight>
                  <a:srgbClr val="FFFFFF"/>
                </a:highlight>
                <a:latin typeface="Calibri" pitchFamily="34" charset="0"/>
                <a:ea typeface="Calibri" pitchFamily="34" charset="0"/>
                <a:cs typeface="Calibri" pitchFamily="34" charset="0"/>
                <a:sym typeface="Calibri"/>
              </a:rPr>
              <a:t>:</a:t>
            </a:r>
            <a:r>
              <a:rPr b="1" dirty="0" sz="1400" lang="en-GB" smtClean="0">
                <a:solidFill>
                  <a:srgbClr val="000000"/>
                </a:solidFill>
                <a:highlight>
                  <a:srgbClr val="FFFFFF"/>
                </a:highlight>
                <a:latin typeface="Calibri" pitchFamily="34" charset="0"/>
                <a:ea typeface="Calibri" pitchFamily="34" charset="0"/>
                <a:cs typeface="Calibri" pitchFamily="34" charset="0"/>
                <a:sym typeface="Calibri"/>
              </a:rPr>
              <a:t> </a:t>
            </a:r>
            <a:r>
              <a:rPr dirty="0" sz="1400" lang="en-IN" smtClean="0">
                <a:solidFill>
                  <a:srgbClr val="000000"/>
                </a:solidFill>
                <a:highlight>
                  <a:srgbClr val="FFFFFF"/>
                </a:highlight>
                <a:latin typeface="Calibri" pitchFamily="34" charset="0"/>
                <a:ea typeface="Calibri" pitchFamily="34" charset="0"/>
                <a:cs typeface="Calibri" pitchFamily="34" charset="0"/>
                <a:sym typeface="Calibri"/>
              </a:rPr>
              <a:t>Represents the specific date of the trading day.</a:t>
            </a:r>
            <a:endParaRPr b="1" sz="1400">
              <a:solidFill>
                <a:srgbClr val="000000"/>
              </a:solidFill>
              <a:highlight>
                <a:srgbClr val="FFFFFF"/>
              </a:highlight>
              <a:latin typeface="Calibri" pitchFamily="34" charset="0"/>
              <a:ea typeface="Calibri" pitchFamily="34" charset="0"/>
              <a:cs typeface="Calibri" pitchFamily="34" charset="0"/>
              <a:sym typeface="Calibri"/>
            </a:endParaRPr>
          </a:p>
          <a:p>
            <a:pPr algn="l" indent="0" lvl="0" marL="0" rtl="0">
              <a:spcBef>
                <a:spcPts val="0"/>
              </a:spcBef>
              <a:spcAft>
                <a:spcPts val="0"/>
              </a:spcAft>
              <a:buNone/>
            </a:pPr>
            <a:endParaRPr b="1" sz="1400">
              <a:solidFill>
                <a:srgbClr val="000000"/>
              </a:solidFill>
              <a:highlight>
                <a:srgbClr val="FFFFFF"/>
              </a:highlight>
              <a:latin typeface="Calibri" pitchFamily="34" charset="0"/>
              <a:ea typeface="Calibri" pitchFamily="34" charset="0"/>
              <a:cs typeface="Calibri" pitchFamily="34" charset="0"/>
              <a:sym typeface="Calibri"/>
            </a:endParaRPr>
          </a:p>
          <a:p>
            <a:pPr indent="0" marL="0">
              <a:buNone/>
            </a:pPr>
            <a:r>
              <a:rPr b="1" dirty="0" sz="1400" lang="en-GB" smtClean="0">
                <a:solidFill>
                  <a:schemeClr val="dk1"/>
                </a:solidFill>
                <a:highlight>
                  <a:srgbClr val="FFFFFF"/>
                </a:highlight>
                <a:latin typeface="Calibri" pitchFamily="34" charset="0"/>
                <a:ea typeface="Calibri" pitchFamily="34" charset="0"/>
                <a:cs typeface="Calibri" pitchFamily="34" charset="0"/>
                <a:sym typeface="Calibri"/>
              </a:rPr>
              <a:t>Open         </a:t>
            </a:r>
            <a:r>
              <a:rPr dirty="0" sz="1400" lang="en-GB" smtClean="0">
                <a:solidFill>
                  <a:srgbClr val="000000"/>
                </a:solidFill>
                <a:highlight>
                  <a:srgbClr val="FFFFFF"/>
                </a:highlight>
                <a:latin typeface="Calibri" pitchFamily="34" charset="0"/>
                <a:ea typeface="Calibri" pitchFamily="34" charset="0"/>
                <a:cs typeface="Calibri" pitchFamily="34" charset="0"/>
                <a:sym typeface="Calibri"/>
              </a:rPr>
              <a:t>:</a:t>
            </a:r>
            <a:r>
              <a:rPr b="1" dirty="0" sz="1400" lang="en-GB" smtClean="0">
                <a:solidFill>
                  <a:srgbClr val="000000"/>
                </a:solidFill>
                <a:highlight>
                  <a:srgbClr val="FFFFFF"/>
                </a:highlight>
                <a:latin typeface="Calibri" pitchFamily="34" charset="0"/>
                <a:ea typeface="Calibri" pitchFamily="34" charset="0"/>
                <a:cs typeface="Calibri" pitchFamily="34" charset="0"/>
                <a:sym typeface="Calibri"/>
              </a:rPr>
              <a:t> </a:t>
            </a:r>
            <a:r>
              <a:rPr dirty="0" sz="1400" lang="en-US" smtClean="0">
                <a:solidFill>
                  <a:srgbClr val="0D0D0D"/>
                </a:solidFill>
                <a:latin typeface="Calibri" pitchFamily="34" charset="0"/>
                <a:ea typeface="Calibri" pitchFamily="34" charset="0"/>
                <a:cs typeface="Calibri" pitchFamily="34" charset="0"/>
              </a:rPr>
              <a:t>Denotes the price at which the first trade occurs on a trading day.</a:t>
            </a:r>
            <a:endParaRPr b="1" sz="1400">
              <a:solidFill>
                <a:srgbClr val="000000"/>
              </a:solidFill>
              <a:highlight>
                <a:srgbClr val="FFFFFF"/>
              </a:highlight>
              <a:latin typeface="Calibri" pitchFamily="34" charset="0"/>
              <a:ea typeface="Calibri" pitchFamily="34" charset="0"/>
              <a:cs typeface="Calibri" pitchFamily="34" charset="0"/>
              <a:sym typeface="Calibri"/>
            </a:endParaRPr>
          </a:p>
          <a:p>
            <a:pPr algn="l" indent="0" lvl="0" marL="0" rtl="0">
              <a:spcBef>
                <a:spcPts val="0"/>
              </a:spcBef>
              <a:spcAft>
                <a:spcPts val="0"/>
              </a:spcAft>
              <a:buNone/>
            </a:pPr>
            <a:endParaRPr b="1" sz="1400">
              <a:solidFill>
                <a:srgbClr val="000000"/>
              </a:solidFill>
              <a:highlight>
                <a:srgbClr val="FFFFFF"/>
              </a:highlight>
              <a:latin typeface="Calibri" pitchFamily="34" charset="0"/>
              <a:ea typeface="Calibri" pitchFamily="34" charset="0"/>
              <a:cs typeface="Calibri" pitchFamily="34" charset="0"/>
              <a:sym typeface="Calibri"/>
            </a:endParaRPr>
          </a:p>
          <a:p>
            <a:pPr indent="0" marL="0">
              <a:buNone/>
            </a:pPr>
            <a:r>
              <a:rPr b="1" dirty="0" sz="1400" lang="en-GB" smtClean="0">
                <a:solidFill>
                  <a:schemeClr val="dk1"/>
                </a:solidFill>
                <a:highlight>
                  <a:srgbClr val="FFFFFF"/>
                </a:highlight>
                <a:latin typeface="Calibri" pitchFamily="34" charset="0"/>
                <a:ea typeface="Calibri" pitchFamily="34" charset="0"/>
                <a:cs typeface="Calibri" pitchFamily="34" charset="0"/>
                <a:sym typeface="Calibri"/>
              </a:rPr>
              <a:t>Close         </a:t>
            </a:r>
            <a:r>
              <a:rPr dirty="0" sz="1400" lang="en-GB" smtClean="0">
                <a:solidFill>
                  <a:srgbClr val="000000"/>
                </a:solidFill>
                <a:highlight>
                  <a:srgbClr val="FFFFFF"/>
                </a:highlight>
                <a:latin typeface="Calibri" pitchFamily="34" charset="0"/>
                <a:ea typeface="Calibri" pitchFamily="34" charset="0"/>
                <a:cs typeface="Calibri" pitchFamily="34" charset="0"/>
                <a:sym typeface="Calibri"/>
              </a:rPr>
              <a:t>: </a:t>
            </a:r>
            <a:r>
              <a:rPr dirty="0" sz="1400" lang="en-US" smtClean="0">
                <a:solidFill>
                  <a:srgbClr val="000000"/>
                </a:solidFill>
                <a:highlight>
                  <a:srgbClr val="FFFFFF"/>
                </a:highlight>
                <a:latin typeface="Calibri" pitchFamily="34" charset="0"/>
                <a:ea typeface="Calibri" pitchFamily="34" charset="0"/>
                <a:cs typeface="Calibri" pitchFamily="34" charset="0"/>
                <a:sym typeface="Calibri"/>
              </a:rPr>
              <a:t>Represents the final price at which a stock is traded during a trading day.</a:t>
            </a:r>
            <a:r>
              <a:rPr dirty="0" sz="1400" lang="en-GB" smtClean="0">
                <a:solidFill>
                  <a:srgbClr val="000000"/>
                </a:solidFill>
                <a:highlight>
                  <a:srgbClr val="FFFFFF"/>
                </a:highlight>
                <a:latin typeface="Calibri" pitchFamily="34" charset="0"/>
                <a:ea typeface="Calibri" pitchFamily="34" charset="0"/>
                <a:cs typeface="Calibri" pitchFamily="34" charset="0"/>
                <a:sym typeface="Calibri"/>
              </a:rPr>
              <a:t>  </a:t>
            </a:r>
            <a:endParaRPr sz="1400">
              <a:solidFill>
                <a:srgbClr val="000000"/>
              </a:solidFill>
              <a:highlight>
                <a:srgbClr val="FFFFFF"/>
              </a:highlight>
              <a:latin typeface="Calibri" pitchFamily="34" charset="0"/>
              <a:ea typeface="Calibri" pitchFamily="34" charset="0"/>
              <a:cs typeface="Calibri" pitchFamily="34" charset="0"/>
              <a:sym typeface="Calibri"/>
            </a:endParaRPr>
          </a:p>
          <a:p>
            <a:pPr algn="l" indent="0" lvl="0" marL="0" rtl="0">
              <a:spcBef>
                <a:spcPts val="0"/>
              </a:spcBef>
              <a:spcAft>
                <a:spcPts val="0"/>
              </a:spcAft>
              <a:buNone/>
            </a:pPr>
            <a:endParaRPr b="1" sz="1400">
              <a:solidFill>
                <a:srgbClr val="000000"/>
              </a:solidFill>
              <a:highlight>
                <a:srgbClr val="FFFFFF"/>
              </a:highlight>
              <a:latin typeface="Calibri" pitchFamily="34" charset="0"/>
              <a:ea typeface="Calibri" pitchFamily="34" charset="0"/>
              <a:cs typeface="Calibri" pitchFamily="34" charset="0"/>
              <a:sym typeface="Calibri"/>
            </a:endParaRPr>
          </a:p>
          <a:p>
            <a:pPr indent="0" marL="0">
              <a:buNone/>
            </a:pPr>
            <a:r>
              <a:rPr b="1" dirty="0" sz="1400" lang="en-GB" smtClean="0">
                <a:solidFill>
                  <a:schemeClr val="dk1"/>
                </a:solidFill>
                <a:highlight>
                  <a:srgbClr val="FFFFFF"/>
                </a:highlight>
                <a:latin typeface="Calibri" pitchFamily="34" charset="0"/>
                <a:ea typeface="Calibri" pitchFamily="34" charset="0"/>
                <a:cs typeface="Calibri" pitchFamily="34" charset="0"/>
                <a:sym typeface="Calibri"/>
              </a:rPr>
              <a:t>High           </a:t>
            </a:r>
            <a:r>
              <a:rPr dirty="0" sz="1400" lang="en-GB" smtClean="0">
                <a:solidFill>
                  <a:srgbClr val="000000"/>
                </a:solidFill>
                <a:highlight>
                  <a:srgbClr val="FFFFFF"/>
                </a:highlight>
                <a:latin typeface="Calibri" pitchFamily="34" charset="0"/>
                <a:ea typeface="Calibri" pitchFamily="34" charset="0"/>
                <a:cs typeface="Calibri" pitchFamily="34" charset="0"/>
                <a:sym typeface="Calibri"/>
              </a:rPr>
              <a:t>: </a:t>
            </a:r>
            <a:r>
              <a:rPr dirty="0" sz="1400" lang="en-US" smtClean="0">
                <a:solidFill>
                  <a:srgbClr val="000000"/>
                </a:solidFill>
                <a:highlight>
                  <a:srgbClr val="FFFFFF"/>
                </a:highlight>
                <a:latin typeface="Calibri" pitchFamily="34" charset="0"/>
                <a:ea typeface="Calibri" pitchFamily="34" charset="0"/>
                <a:cs typeface="Calibri" pitchFamily="34" charset="0"/>
                <a:sym typeface="Calibri"/>
              </a:rPr>
              <a:t>Signifies the highest price at which a stock was traded during a trading day.</a:t>
            </a:r>
            <a:endParaRPr sz="1400">
              <a:solidFill>
                <a:srgbClr val="000000"/>
              </a:solidFill>
              <a:highlight>
                <a:srgbClr val="FFFFFF"/>
              </a:highlight>
              <a:latin typeface="Calibri" pitchFamily="34" charset="0"/>
              <a:ea typeface="Calibri" pitchFamily="34" charset="0"/>
              <a:cs typeface="Calibri" pitchFamily="34" charset="0"/>
              <a:sym typeface="Calibri"/>
            </a:endParaRPr>
          </a:p>
          <a:p>
            <a:pPr algn="l" indent="0" lvl="0" marL="0" rtl="0">
              <a:spcBef>
                <a:spcPts val="0"/>
              </a:spcBef>
              <a:spcAft>
                <a:spcPts val="0"/>
              </a:spcAft>
              <a:buNone/>
            </a:pPr>
            <a:endParaRPr b="1" sz="1400">
              <a:solidFill>
                <a:srgbClr val="000000"/>
              </a:solidFill>
              <a:highlight>
                <a:srgbClr val="FFFFFF"/>
              </a:highlight>
              <a:latin typeface="Calibri" pitchFamily="34" charset="0"/>
              <a:ea typeface="Calibri" pitchFamily="34" charset="0"/>
              <a:cs typeface="Calibri" pitchFamily="34" charset="0"/>
              <a:sym typeface="Calibri"/>
            </a:endParaRPr>
          </a:p>
          <a:p>
            <a:pPr indent="0" marL="0">
              <a:buNone/>
            </a:pPr>
            <a:r>
              <a:rPr b="1" dirty="0" sz="1400" lang="en-GB" smtClean="0">
                <a:solidFill>
                  <a:schemeClr val="dk1"/>
                </a:solidFill>
                <a:highlight>
                  <a:srgbClr val="FFFFFF"/>
                </a:highlight>
                <a:latin typeface="Calibri" pitchFamily="34" charset="0"/>
                <a:ea typeface="Calibri" pitchFamily="34" charset="0"/>
                <a:cs typeface="Calibri" pitchFamily="34" charset="0"/>
                <a:sym typeface="Calibri"/>
              </a:rPr>
              <a:t>Low            </a:t>
            </a:r>
            <a:r>
              <a:rPr dirty="0" sz="1400" lang="en-GB" smtClean="0">
                <a:solidFill>
                  <a:srgbClr val="000000"/>
                </a:solidFill>
                <a:highlight>
                  <a:srgbClr val="FFFFFF"/>
                </a:highlight>
                <a:latin typeface="Calibri" pitchFamily="34" charset="0"/>
                <a:ea typeface="Calibri" pitchFamily="34" charset="0"/>
                <a:cs typeface="Calibri" pitchFamily="34" charset="0"/>
                <a:sym typeface="Calibri"/>
              </a:rPr>
              <a:t>: </a:t>
            </a:r>
            <a:r>
              <a:rPr dirty="0" sz="1400" lang="en-US" smtClean="0">
                <a:solidFill>
                  <a:srgbClr val="000000"/>
                </a:solidFill>
                <a:highlight>
                  <a:srgbClr val="FFFFFF"/>
                </a:highlight>
                <a:latin typeface="Calibri" pitchFamily="34" charset="0"/>
                <a:ea typeface="Calibri" pitchFamily="34" charset="0"/>
                <a:cs typeface="Calibri" pitchFamily="34" charset="0"/>
                <a:sym typeface="Calibri"/>
              </a:rPr>
              <a:t>Denotes the lowest price at which a stock was traded during a trading day.</a:t>
            </a:r>
          </a:p>
          <a:p>
            <a:pPr indent="0" marL="0">
              <a:buNone/>
            </a:pPr>
            <a:endParaRPr sz="1400">
              <a:solidFill>
                <a:srgbClr val="000000"/>
              </a:solidFill>
              <a:highlight>
                <a:srgbClr val="FFFFFF"/>
              </a:highlight>
              <a:latin typeface="Calibri" pitchFamily="34" charset="0"/>
              <a:ea typeface="Calibri" pitchFamily="34" charset="0"/>
              <a:cs typeface="Calibri" pitchFamily="34" charset="0"/>
              <a:sym typeface="Calibri"/>
            </a:endParaRPr>
          </a:p>
          <a:p>
            <a:pPr indent="0" marL="0">
              <a:buNone/>
            </a:pPr>
            <a:r>
              <a:rPr b="1" dirty="0" sz="1400" lang="en-GB" smtClean="0">
                <a:solidFill>
                  <a:schemeClr val="dk1"/>
                </a:solidFill>
                <a:highlight>
                  <a:srgbClr val="FFFFFF"/>
                </a:highlight>
                <a:latin typeface="Calibri" pitchFamily="34" charset="0"/>
                <a:ea typeface="Calibri" pitchFamily="34" charset="0"/>
                <a:cs typeface="Calibri" pitchFamily="34" charset="0"/>
                <a:sym typeface="Calibri"/>
              </a:rPr>
              <a:t>Volume     </a:t>
            </a:r>
            <a:r>
              <a:rPr dirty="0" sz="1400" lang="en-GB" smtClean="0">
                <a:solidFill>
                  <a:srgbClr val="000000"/>
                </a:solidFill>
                <a:highlight>
                  <a:srgbClr val="FFFFFF"/>
                </a:highlight>
                <a:latin typeface="Calibri" pitchFamily="34" charset="0"/>
                <a:ea typeface="Calibri" pitchFamily="34" charset="0"/>
                <a:cs typeface="Calibri" pitchFamily="34" charset="0"/>
                <a:sym typeface="Calibri"/>
              </a:rPr>
              <a:t>: </a:t>
            </a:r>
            <a:r>
              <a:rPr dirty="0" sz="1400" lang="en-US" smtClean="0">
                <a:solidFill>
                  <a:srgbClr val="000000"/>
                </a:solidFill>
                <a:highlight>
                  <a:srgbClr val="FFFFFF"/>
                </a:highlight>
                <a:latin typeface="Calibri" pitchFamily="34" charset="0"/>
                <a:ea typeface="Calibri" pitchFamily="34" charset="0"/>
                <a:cs typeface="Calibri" pitchFamily="34" charset="0"/>
                <a:sym typeface="Calibri"/>
              </a:rPr>
              <a:t>Indicates the total number of shares traded on a given trading day.</a:t>
            </a:r>
            <a:endParaRPr sz="1400">
              <a:solidFill>
                <a:srgbClr val="000000"/>
              </a:solidFill>
              <a:highlight>
                <a:srgbClr val="FFFFFF"/>
              </a:highlight>
              <a:latin typeface="Calibri" pitchFamily="34" charset="0"/>
              <a:ea typeface="Calibri" pitchFamily="34" charset="0"/>
              <a:cs typeface="Calibri" pitchFamily="34" charset="0"/>
              <a:sym typeface="Calibri"/>
            </a:endParaRPr>
          </a:p>
          <a:p>
            <a:pPr algn="l" indent="0" lvl="0" marL="0" rtl="0">
              <a:spcBef>
                <a:spcPts val="0"/>
              </a:spcBef>
              <a:spcAft>
                <a:spcPts val="0"/>
              </a:spcAft>
              <a:buNone/>
            </a:pPr>
            <a:endParaRPr b="1" sz="1400">
              <a:solidFill>
                <a:srgbClr val="000000"/>
              </a:solidFill>
              <a:highlight>
                <a:srgbClr val="FFFFFF"/>
              </a:highlight>
              <a:latin typeface="Calibri" pitchFamily="34" charset="0"/>
              <a:ea typeface="Calibri" pitchFamily="34" charset="0"/>
              <a:cs typeface="Calibri" pitchFamily="34" charset="0"/>
              <a:sym typeface="Calibri"/>
            </a:endParaRPr>
          </a:p>
          <a:p>
            <a:pPr indent="0" marL="0">
              <a:buNone/>
            </a:pPr>
            <a:r>
              <a:rPr b="1" dirty="0" sz="1400" lang="en-GB" smtClean="0">
                <a:solidFill>
                  <a:schemeClr val="dk1"/>
                </a:solidFill>
                <a:highlight>
                  <a:srgbClr val="FFFFFF"/>
                </a:highlight>
                <a:latin typeface="Calibri" pitchFamily="34" charset="0"/>
                <a:ea typeface="Calibri" pitchFamily="34" charset="0"/>
                <a:cs typeface="Calibri" pitchFamily="34" charset="0"/>
                <a:sym typeface="Calibri"/>
              </a:rPr>
              <a:t>Adj Close   </a:t>
            </a:r>
            <a:r>
              <a:rPr dirty="0" sz="1400" lang="en-GB" smtClean="0">
                <a:solidFill>
                  <a:srgbClr val="000000"/>
                </a:solidFill>
                <a:highlight>
                  <a:srgbClr val="FFFFFF"/>
                </a:highlight>
                <a:latin typeface="Calibri" pitchFamily="34" charset="0"/>
                <a:ea typeface="Calibri" pitchFamily="34" charset="0"/>
                <a:cs typeface="Calibri" pitchFamily="34" charset="0"/>
                <a:sym typeface="Calibri"/>
              </a:rPr>
              <a:t>: </a:t>
            </a:r>
            <a:r>
              <a:rPr dirty="0" sz="1400" lang="en-US" smtClean="0">
                <a:solidFill>
                  <a:srgbClr val="000000"/>
                </a:solidFill>
                <a:highlight>
                  <a:srgbClr val="FFFFFF"/>
                </a:highlight>
                <a:latin typeface="Calibri" pitchFamily="34" charset="0"/>
                <a:ea typeface="Calibri" pitchFamily="34" charset="0"/>
                <a:cs typeface="Calibri" pitchFamily="34" charset="0"/>
                <a:sym typeface="Calibri"/>
              </a:rPr>
              <a:t>Reflects the stock's closing price adjusted for factors such as dividends, stock splits etc.</a:t>
            </a:r>
            <a:endParaRPr sz="1400">
              <a:solidFill>
                <a:srgbClr val="000000"/>
              </a:solidFill>
              <a:latin typeface="Calibri" pitchFamily="34" charset="0"/>
              <a:ea typeface="Calibri" pitchFamily="34" charset="0"/>
              <a:cs typeface="Calibri" pitchFamily="34" charset="0"/>
              <a:sym typeface="Calibri"/>
            </a:endParaRPr>
          </a:p>
          <a:p>
            <a:pPr algn="l" indent="0" lvl="0" marL="0" rtl="0">
              <a:spcBef>
                <a:spcPts val="0"/>
              </a:spcBef>
              <a:spcAft>
                <a:spcPts val="0"/>
              </a:spcAft>
              <a:buNone/>
            </a:pPr>
            <a:endParaRPr sz="1200">
              <a:solidFill>
                <a:srgbClr val="000000"/>
              </a:solidFill>
              <a:latin typeface="Calibri"/>
              <a:ea typeface="Calibri"/>
              <a:cs typeface="Calibri"/>
              <a:sym typeface="Calibri"/>
            </a:endParaRPr>
          </a:p>
          <a:p>
            <a:pPr algn="l" indent="0" lvl="0" marL="0" rtl="0">
              <a:spcBef>
                <a:spcPts val="0"/>
              </a:spcBef>
              <a:spcAft>
                <a:spcPts val="0"/>
              </a:spcAft>
              <a:buNone/>
            </a:pPr>
            <a:endParaRPr b="1" sz="1400">
              <a:solidFill>
                <a:srgbClr val="000000"/>
              </a:solidFill>
              <a:highlight>
                <a:srgbClr val="FFFFFF"/>
              </a:highlight>
              <a:latin typeface="Roboto"/>
              <a:ea typeface="Roboto"/>
              <a:cs typeface="Roboto"/>
              <a:sym typeface="Roboto"/>
            </a:endParaRPr>
          </a:p>
          <a:p>
            <a:pPr algn="l" indent="-228600" lvl="0" marL="457200" rtl="0">
              <a:lnSpc>
                <a:spcPct val="115000"/>
              </a:lnSpc>
              <a:spcBef>
                <a:spcPts val="0"/>
              </a:spcBef>
              <a:spcAft>
                <a:spcPts val="0"/>
              </a:spcAft>
              <a:buSzPts val="1800"/>
              <a:buNone/>
            </a:pPr>
            <a:endParaRPr sz="1400">
              <a:solidFill>
                <a:srgbClr val="000000"/>
              </a:solidFill>
              <a:highlight>
                <a:srgbClr val="FFFFFF"/>
              </a:highlight>
            </a:endParaRPr>
          </a:p>
        </p:txBody>
      </p:sp>
      <p:sp>
        <p:nvSpPr>
          <p:cNvPr id="1048626" name="Rectangle 3"/>
          <p:cNvSpPr/>
          <p:nvPr/>
        </p:nvSpPr>
        <p:spPr>
          <a:xfrm>
            <a:off x="8566150" y="76200"/>
            <a:ext cx="444500" cy="406400"/>
          </a:xfrm>
          <a:prstGeom prst="rect"/>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pic>
        <p:nvPicPr>
          <p:cNvPr id="2097165" name="Picture 4" descr="cu-logo.png"/>
          <p:cNvPicPr>
            <a:picLocks noChangeAspect="1"/>
          </p:cNvPicPr>
          <p:nvPr/>
        </p:nvPicPr>
        <p:blipFill>
          <a:blip xmlns:r="http://schemas.openxmlformats.org/officeDocument/2006/relationships" r:embed="rId1"/>
          <a:stretch>
            <a:fillRect/>
          </a:stretch>
        </p:blipFill>
        <p:spPr>
          <a:xfrm>
            <a:off x="8234363" y="12700"/>
            <a:ext cx="636587" cy="636587"/>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Project-1   Airbnb Analysis  Team Members Nitin Kumar Padigela Tauseef Taufiq Manasa Kanakamedala Mohd Talib</dc:title>
  <dc:creator>VISHWASH</dc:creator>
  <cp:lastModifiedBy>VISHWASH</cp:lastModifiedBy>
  <dcterms:created xsi:type="dcterms:W3CDTF">2024-05-17T13:57:35Z</dcterms:created>
  <dcterms:modified xsi:type="dcterms:W3CDTF">2024-05-17T13:57:35Z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0b12e0256a9b427bb3fb0ce95827dc66</vt:lpwstr>
  </property>
</Properties>
</file>