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8" r:id="rId4"/>
    <p:sldId id="258" r:id="rId5"/>
    <p:sldId id="302" r:id="rId6"/>
    <p:sldId id="299" r:id="rId7"/>
    <p:sldId id="274" r:id="rId8"/>
    <p:sldId id="278" r:id="rId9"/>
    <p:sldId id="285" r:id="rId10"/>
    <p:sldId id="300" r:id="rId11"/>
    <p:sldId id="292" r:id="rId12"/>
    <p:sldId id="294" r:id="rId13"/>
    <p:sldId id="276" r:id="rId14"/>
    <p:sldId id="29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7D310-2A8C-4FB6-8FB0-788CCEF781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EBD5C9-3DF4-4194-BED2-F0907F9480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have data for 41,188 participants in the marketing campaign, with 20 columns of data.</a:t>
          </a:r>
        </a:p>
      </dgm:t>
    </dgm:pt>
    <dgm:pt modelId="{484B4165-18D8-44F4-8C13-9447C669565B}" type="parTrans" cxnId="{185F038C-ACE3-4577-8B31-C5646A51A68C}">
      <dgm:prSet/>
      <dgm:spPr/>
      <dgm:t>
        <a:bodyPr/>
        <a:lstStyle/>
        <a:p>
          <a:endParaRPr lang="en-US"/>
        </a:p>
      </dgm:t>
    </dgm:pt>
    <dgm:pt modelId="{D6FD5710-9584-414D-9DEA-6942C14CE6BF}" type="sibTrans" cxnId="{185F038C-ACE3-4577-8B31-C5646A51A68C}">
      <dgm:prSet/>
      <dgm:spPr/>
      <dgm:t>
        <a:bodyPr/>
        <a:lstStyle/>
        <a:p>
          <a:endParaRPr lang="en-US"/>
        </a:p>
      </dgm:t>
    </dgm:pt>
    <dgm:pt modelId="{53A2BC19-651A-4EC4-9BD5-C47C5249CA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clean the column headers by replacing the periods in the headers with underscores and </a:t>
          </a:r>
          <a:r>
            <a:rPr lang="en-US" sz="2000" b="0" i="0" dirty="0"/>
            <a:t>To maintain data quality, we filtered out rows with missing or </a:t>
          </a:r>
          <a:r>
            <a:rPr lang="en-US" sz="2000" b="1" i="0" dirty="0"/>
            <a:t>NULL values </a:t>
          </a:r>
          <a:r>
            <a:rPr lang="en-US" sz="2000" b="0" i="0" dirty="0"/>
            <a:t>in specific columns. This step ensured the reliability of our analysis.</a:t>
          </a:r>
          <a:endParaRPr lang="en-US" sz="2000" dirty="0"/>
        </a:p>
      </dgm:t>
    </dgm:pt>
    <dgm:pt modelId="{134D9FAD-48A1-4766-9C16-84E05B00C76A}" type="parTrans" cxnId="{8BE933C0-0BFE-4F99-AD3C-6710E14CCE53}">
      <dgm:prSet/>
      <dgm:spPr/>
      <dgm:t>
        <a:bodyPr/>
        <a:lstStyle/>
        <a:p>
          <a:endParaRPr lang="en-US"/>
        </a:p>
      </dgm:t>
    </dgm:pt>
    <dgm:pt modelId="{2F2CB85A-841C-469F-B785-FD0B0BEBDD76}" type="sibTrans" cxnId="{8BE933C0-0BFE-4F99-AD3C-6710E14CCE53}">
      <dgm:prSet/>
      <dgm:spPr/>
      <dgm:t>
        <a:bodyPr/>
        <a:lstStyle/>
        <a:p>
          <a:endParaRPr lang="en-US"/>
        </a:p>
      </dgm:t>
    </dgm:pt>
    <dgm:pt modelId="{15ED0B17-EC14-4320-8C43-AF524351E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EECB7E-D989-48BD-BA99-33BD6BB621D5}" type="parTrans" cxnId="{ADCA870A-C287-4BE6-94FF-43767FE46320}">
      <dgm:prSet/>
      <dgm:spPr/>
      <dgm:t>
        <a:bodyPr/>
        <a:lstStyle/>
        <a:p>
          <a:endParaRPr lang="en-US"/>
        </a:p>
      </dgm:t>
    </dgm:pt>
    <dgm:pt modelId="{5C1A21FA-50F6-44A7-82C0-15D1B7838FD4}" type="sibTrans" cxnId="{ADCA870A-C287-4BE6-94FF-43767FE46320}">
      <dgm:prSet/>
      <dgm:spPr/>
      <dgm:t>
        <a:bodyPr/>
        <a:lstStyle/>
        <a:p>
          <a:endParaRPr lang="en-US"/>
        </a:p>
      </dgm:t>
    </dgm:pt>
    <dgm:pt modelId="{233C055F-4400-4DCA-8656-DF9764DCB538}" type="pres">
      <dgm:prSet presAssocID="{4DC7D310-2A8C-4FB6-8FB0-788CCEF781C1}" presName="root" presStyleCnt="0">
        <dgm:presLayoutVars>
          <dgm:dir/>
          <dgm:resizeHandles val="exact"/>
        </dgm:presLayoutVars>
      </dgm:prSet>
      <dgm:spPr/>
    </dgm:pt>
    <dgm:pt modelId="{835E8598-5610-4006-864F-ED2C91997F0E}" type="pres">
      <dgm:prSet presAssocID="{F8EBD5C9-3DF4-4194-BED2-F0907F94804E}" presName="compNode" presStyleCnt="0"/>
      <dgm:spPr/>
    </dgm:pt>
    <dgm:pt modelId="{C25AF138-19BA-4BE1-978B-5289D8439557}" type="pres">
      <dgm:prSet presAssocID="{F8EBD5C9-3DF4-4194-BED2-F0907F94804E}" presName="bgRect" presStyleLbl="bgShp" presStyleIdx="0" presStyleCnt="3"/>
      <dgm:spPr/>
    </dgm:pt>
    <dgm:pt modelId="{C6D6EDA0-00B8-4C98-93B9-053947A72013}" type="pres">
      <dgm:prSet presAssocID="{F8EBD5C9-3DF4-4194-BED2-F0907F9480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D5E9C5-8280-4730-8CB3-1841BB3F9EFE}" type="pres">
      <dgm:prSet presAssocID="{F8EBD5C9-3DF4-4194-BED2-F0907F94804E}" presName="spaceRect" presStyleCnt="0"/>
      <dgm:spPr/>
    </dgm:pt>
    <dgm:pt modelId="{531CB800-AB9C-4099-98D4-DD7B905F7B17}" type="pres">
      <dgm:prSet presAssocID="{F8EBD5C9-3DF4-4194-BED2-F0907F94804E}" presName="parTx" presStyleLbl="revTx" presStyleIdx="0" presStyleCnt="3">
        <dgm:presLayoutVars>
          <dgm:chMax val="0"/>
          <dgm:chPref val="0"/>
        </dgm:presLayoutVars>
      </dgm:prSet>
      <dgm:spPr/>
    </dgm:pt>
    <dgm:pt modelId="{CAD6D21C-691A-4442-B89C-BF46426028BA}" type="pres">
      <dgm:prSet presAssocID="{D6FD5710-9584-414D-9DEA-6942C14CE6BF}" presName="sibTrans" presStyleCnt="0"/>
      <dgm:spPr/>
    </dgm:pt>
    <dgm:pt modelId="{86263FFD-3989-429C-9B71-AD43E17B1815}" type="pres">
      <dgm:prSet presAssocID="{53A2BC19-651A-4EC4-9BD5-C47C5249CA29}" presName="compNode" presStyleCnt="0"/>
      <dgm:spPr/>
    </dgm:pt>
    <dgm:pt modelId="{1B7F7399-B49B-4834-8846-CA9055BC0BB6}" type="pres">
      <dgm:prSet presAssocID="{53A2BC19-651A-4EC4-9BD5-C47C5249CA29}" presName="bgRect" presStyleLbl="bgShp" presStyleIdx="1" presStyleCnt="3"/>
      <dgm:spPr/>
    </dgm:pt>
    <dgm:pt modelId="{D41B5B9A-1A2F-47BE-9064-A93B4892BAFF}" type="pres">
      <dgm:prSet presAssocID="{53A2BC19-651A-4EC4-9BD5-C47C5249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21FDCAA4-256D-462F-AEDE-9560C047B99F}" type="pres">
      <dgm:prSet presAssocID="{53A2BC19-651A-4EC4-9BD5-C47C5249CA29}" presName="spaceRect" presStyleCnt="0"/>
      <dgm:spPr/>
    </dgm:pt>
    <dgm:pt modelId="{93CE825F-16B9-4BC4-8E47-F5B4F9021057}" type="pres">
      <dgm:prSet presAssocID="{53A2BC19-651A-4EC4-9BD5-C47C5249CA29}" presName="parTx" presStyleLbl="revTx" presStyleIdx="1" presStyleCnt="3">
        <dgm:presLayoutVars>
          <dgm:chMax val="0"/>
          <dgm:chPref val="0"/>
        </dgm:presLayoutVars>
      </dgm:prSet>
      <dgm:spPr/>
    </dgm:pt>
    <dgm:pt modelId="{F8304526-34E2-4B84-9543-7F6A910E048C}" type="pres">
      <dgm:prSet presAssocID="{2F2CB85A-841C-469F-B785-FD0B0BEBDD76}" presName="sibTrans" presStyleCnt="0"/>
      <dgm:spPr/>
    </dgm:pt>
    <dgm:pt modelId="{76768D8A-9CA3-4478-8786-B651F3C0C1C2}" type="pres">
      <dgm:prSet presAssocID="{15ED0B17-EC14-4320-8C43-AF524351ECFF}" presName="compNode" presStyleCnt="0"/>
      <dgm:spPr/>
    </dgm:pt>
    <dgm:pt modelId="{436DEC9B-103C-481E-A960-D2AB0A0CE16C}" type="pres">
      <dgm:prSet presAssocID="{15ED0B17-EC14-4320-8C43-AF524351ECFF}" presName="bgRect" presStyleLbl="bgShp" presStyleIdx="2" presStyleCnt="3"/>
      <dgm:spPr/>
    </dgm:pt>
    <dgm:pt modelId="{CC8174B6-1EAF-439E-B6A5-396F28187581}" type="pres">
      <dgm:prSet presAssocID="{15ED0B17-EC14-4320-8C43-AF524351EC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92B06C3-93BC-4DCC-9B42-62730D6E432C}" type="pres">
      <dgm:prSet presAssocID="{15ED0B17-EC14-4320-8C43-AF524351ECFF}" presName="spaceRect" presStyleCnt="0"/>
      <dgm:spPr/>
    </dgm:pt>
    <dgm:pt modelId="{F10096E6-9846-4101-8B05-F08101D91D9F}" type="pres">
      <dgm:prSet presAssocID="{15ED0B17-EC14-4320-8C43-AF524351EC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CA870A-C287-4BE6-94FF-43767FE46320}" srcId="{4DC7D310-2A8C-4FB6-8FB0-788CCEF781C1}" destId="{15ED0B17-EC14-4320-8C43-AF524351ECFF}" srcOrd="2" destOrd="0" parTransId="{4DEECB7E-D989-48BD-BA99-33BD6BB621D5}" sibTransId="{5C1A21FA-50F6-44A7-82C0-15D1B7838FD4}"/>
    <dgm:cxn modelId="{C2EBCC26-31A7-4A1D-8029-14C48215BAAE}" type="presOf" srcId="{4DC7D310-2A8C-4FB6-8FB0-788CCEF781C1}" destId="{233C055F-4400-4DCA-8656-DF9764DCB538}" srcOrd="0" destOrd="0" presId="urn:microsoft.com/office/officeart/2018/2/layout/IconVerticalSolidList"/>
    <dgm:cxn modelId="{30F34572-AED8-4C5A-99B1-641F95F97FF9}" type="presOf" srcId="{F8EBD5C9-3DF4-4194-BED2-F0907F94804E}" destId="{531CB800-AB9C-4099-98D4-DD7B905F7B17}" srcOrd="0" destOrd="0" presId="urn:microsoft.com/office/officeart/2018/2/layout/IconVerticalSolidList"/>
    <dgm:cxn modelId="{69D70986-5473-40F9-AFFE-BBA1F5F1300B}" type="presOf" srcId="{53A2BC19-651A-4EC4-9BD5-C47C5249CA29}" destId="{93CE825F-16B9-4BC4-8E47-F5B4F9021057}" srcOrd="0" destOrd="0" presId="urn:microsoft.com/office/officeart/2018/2/layout/IconVerticalSolidList"/>
    <dgm:cxn modelId="{185F038C-ACE3-4577-8B31-C5646A51A68C}" srcId="{4DC7D310-2A8C-4FB6-8FB0-788CCEF781C1}" destId="{F8EBD5C9-3DF4-4194-BED2-F0907F94804E}" srcOrd="0" destOrd="0" parTransId="{484B4165-18D8-44F4-8C13-9447C669565B}" sibTransId="{D6FD5710-9584-414D-9DEA-6942C14CE6BF}"/>
    <dgm:cxn modelId="{8BE933C0-0BFE-4F99-AD3C-6710E14CCE53}" srcId="{4DC7D310-2A8C-4FB6-8FB0-788CCEF781C1}" destId="{53A2BC19-651A-4EC4-9BD5-C47C5249CA29}" srcOrd="1" destOrd="0" parTransId="{134D9FAD-48A1-4766-9C16-84E05B00C76A}" sibTransId="{2F2CB85A-841C-469F-B785-FD0B0BEBDD76}"/>
    <dgm:cxn modelId="{C0D3EDCE-62FD-44B2-8870-98B32CB6C028}" type="presOf" srcId="{15ED0B17-EC14-4320-8C43-AF524351ECFF}" destId="{F10096E6-9846-4101-8B05-F08101D91D9F}" srcOrd="0" destOrd="0" presId="urn:microsoft.com/office/officeart/2018/2/layout/IconVerticalSolidList"/>
    <dgm:cxn modelId="{5BCBAD19-7871-4B2F-ABF0-2053AB5B87B8}" type="presParOf" srcId="{233C055F-4400-4DCA-8656-DF9764DCB538}" destId="{835E8598-5610-4006-864F-ED2C91997F0E}" srcOrd="0" destOrd="0" presId="urn:microsoft.com/office/officeart/2018/2/layout/IconVerticalSolidList"/>
    <dgm:cxn modelId="{A8EDC1E6-9121-4791-A4B9-58954D99C22B}" type="presParOf" srcId="{835E8598-5610-4006-864F-ED2C91997F0E}" destId="{C25AF138-19BA-4BE1-978B-5289D8439557}" srcOrd="0" destOrd="0" presId="urn:microsoft.com/office/officeart/2018/2/layout/IconVerticalSolidList"/>
    <dgm:cxn modelId="{F0864F80-1860-4130-B2F7-7310D9A057E7}" type="presParOf" srcId="{835E8598-5610-4006-864F-ED2C91997F0E}" destId="{C6D6EDA0-00B8-4C98-93B9-053947A72013}" srcOrd="1" destOrd="0" presId="urn:microsoft.com/office/officeart/2018/2/layout/IconVerticalSolidList"/>
    <dgm:cxn modelId="{A2F0114F-C42F-4367-A727-C25D227AB87A}" type="presParOf" srcId="{835E8598-5610-4006-864F-ED2C91997F0E}" destId="{BAD5E9C5-8280-4730-8CB3-1841BB3F9EFE}" srcOrd="2" destOrd="0" presId="urn:microsoft.com/office/officeart/2018/2/layout/IconVerticalSolidList"/>
    <dgm:cxn modelId="{CC50E36A-45BD-4E35-A8CA-85AD692F4E14}" type="presParOf" srcId="{835E8598-5610-4006-864F-ED2C91997F0E}" destId="{531CB800-AB9C-4099-98D4-DD7B905F7B17}" srcOrd="3" destOrd="0" presId="urn:microsoft.com/office/officeart/2018/2/layout/IconVerticalSolidList"/>
    <dgm:cxn modelId="{ABAE0994-C258-4660-B0B7-C68F4B10BDC1}" type="presParOf" srcId="{233C055F-4400-4DCA-8656-DF9764DCB538}" destId="{CAD6D21C-691A-4442-B89C-BF46426028BA}" srcOrd="1" destOrd="0" presId="urn:microsoft.com/office/officeart/2018/2/layout/IconVerticalSolidList"/>
    <dgm:cxn modelId="{5A887162-FA55-4A58-A7AD-BBA0CBFE69D4}" type="presParOf" srcId="{233C055F-4400-4DCA-8656-DF9764DCB538}" destId="{86263FFD-3989-429C-9B71-AD43E17B1815}" srcOrd="2" destOrd="0" presId="urn:microsoft.com/office/officeart/2018/2/layout/IconVerticalSolidList"/>
    <dgm:cxn modelId="{AD01B5CE-6D0D-4EB3-8823-AE3D48D0D93E}" type="presParOf" srcId="{86263FFD-3989-429C-9B71-AD43E17B1815}" destId="{1B7F7399-B49B-4834-8846-CA9055BC0BB6}" srcOrd="0" destOrd="0" presId="urn:microsoft.com/office/officeart/2018/2/layout/IconVerticalSolidList"/>
    <dgm:cxn modelId="{ECF983CD-D4B7-47C7-868E-ED55F953B269}" type="presParOf" srcId="{86263FFD-3989-429C-9B71-AD43E17B1815}" destId="{D41B5B9A-1A2F-47BE-9064-A93B4892BAFF}" srcOrd="1" destOrd="0" presId="urn:microsoft.com/office/officeart/2018/2/layout/IconVerticalSolidList"/>
    <dgm:cxn modelId="{FDFBDD31-2E1A-4658-B998-7BD5FA1A30D5}" type="presParOf" srcId="{86263FFD-3989-429C-9B71-AD43E17B1815}" destId="{21FDCAA4-256D-462F-AEDE-9560C047B99F}" srcOrd="2" destOrd="0" presId="urn:microsoft.com/office/officeart/2018/2/layout/IconVerticalSolidList"/>
    <dgm:cxn modelId="{2E9B32E8-5C61-48B2-A298-A05CCF44044E}" type="presParOf" srcId="{86263FFD-3989-429C-9B71-AD43E17B1815}" destId="{93CE825F-16B9-4BC4-8E47-F5B4F9021057}" srcOrd="3" destOrd="0" presId="urn:microsoft.com/office/officeart/2018/2/layout/IconVerticalSolidList"/>
    <dgm:cxn modelId="{A4DC1CC0-677F-4DF0-B84D-31A2ABC743F4}" type="presParOf" srcId="{233C055F-4400-4DCA-8656-DF9764DCB538}" destId="{F8304526-34E2-4B84-9543-7F6A910E048C}" srcOrd="3" destOrd="0" presId="urn:microsoft.com/office/officeart/2018/2/layout/IconVerticalSolidList"/>
    <dgm:cxn modelId="{663FFCE5-B2A7-44D5-BB4E-5EA65205536B}" type="presParOf" srcId="{233C055F-4400-4DCA-8656-DF9764DCB538}" destId="{76768D8A-9CA3-4478-8786-B651F3C0C1C2}" srcOrd="4" destOrd="0" presId="urn:microsoft.com/office/officeart/2018/2/layout/IconVerticalSolidList"/>
    <dgm:cxn modelId="{6EB647C3-FADE-4820-9C9C-810F974B3D2E}" type="presParOf" srcId="{76768D8A-9CA3-4478-8786-B651F3C0C1C2}" destId="{436DEC9B-103C-481E-A960-D2AB0A0CE16C}" srcOrd="0" destOrd="0" presId="urn:microsoft.com/office/officeart/2018/2/layout/IconVerticalSolidList"/>
    <dgm:cxn modelId="{C91DFF0B-1A97-4295-B2FF-B0BFEB277FBA}" type="presParOf" srcId="{76768D8A-9CA3-4478-8786-B651F3C0C1C2}" destId="{CC8174B6-1EAF-439E-B6A5-396F28187581}" srcOrd="1" destOrd="0" presId="urn:microsoft.com/office/officeart/2018/2/layout/IconVerticalSolidList"/>
    <dgm:cxn modelId="{6FF7DBF8-2136-4B9E-B89E-5C372BF17363}" type="presParOf" srcId="{76768D8A-9CA3-4478-8786-B651F3C0C1C2}" destId="{192B06C3-93BC-4DCC-9B42-62730D6E432C}" srcOrd="2" destOrd="0" presId="urn:microsoft.com/office/officeart/2018/2/layout/IconVerticalSolidList"/>
    <dgm:cxn modelId="{EF2F2F69-32F8-4A69-BE6C-517FC747B5B3}" type="presParOf" srcId="{76768D8A-9CA3-4478-8786-B651F3C0C1C2}" destId="{F10096E6-9846-4101-8B05-F08101D91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CCE03-9937-475B-95C4-C3D69D60B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A83B5-61B0-4D15-957D-AC7B69013D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For numerical variables: </a:t>
          </a:r>
          <a:r>
            <a:rPr lang="en-US" sz="1800" dirty="0"/>
            <a:t>Except '</a:t>
          </a:r>
          <a:r>
            <a:rPr lang="en-US" sz="1800" dirty="0">
              <a:solidFill>
                <a:srgbClr val="FF0000"/>
              </a:solidFill>
            </a:rPr>
            <a:t>AGE</a:t>
          </a:r>
          <a:r>
            <a:rPr lang="en-US" sz="1800" dirty="0"/>
            <a:t>’ (which his near normally distributed) all other variables are </a:t>
          </a:r>
          <a:r>
            <a:rPr lang="en-US" sz="1800" dirty="0">
              <a:solidFill>
                <a:srgbClr val="FF0000"/>
              </a:solidFill>
            </a:rPr>
            <a:t>not normally distributed.</a:t>
          </a:r>
          <a:endParaRPr lang="en-US" sz="1800" dirty="0"/>
        </a:p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800" dirty="0"/>
            <a:t>These variables will be grouped into two categories according to their distribution: </a:t>
          </a:r>
          <a:r>
            <a:rPr lang="en-US" sz="1800" dirty="0">
              <a:solidFill>
                <a:srgbClr val="FF0000"/>
              </a:solidFill>
            </a:rPr>
            <a:t>PDAYS and EURIBOR3M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800" dirty="0"/>
            <a:t>Others were </a:t>
          </a:r>
          <a:r>
            <a:rPr lang="en-US" sz="1800" dirty="0">
              <a:solidFill>
                <a:srgbClr val="FF0000"/>
              </a:solidFill>
            </a:rPr>
            <a:t>normalized</a:t>
          </a:r>
          <a:r>
            <a:rPr lang="en-US" sz="1800" dirty="0"/>
            <a:t> using '</a:t>
          </a:r>
          <a:r>
            <a:rPr lang="en-US" sz="1800" dirty="0" err="1">
              <a:solidFill>
                <a:srgbClr val="FF0000"/>
              </a:solidFill>
            </a:rPr>
            <a:t>StandardScaler</a:t>
          </a:r>
          <a:r>
            <a:rPr lang="en-US" sz="1800" dirty="0"/>
            <a:t>'.</a:t>
          </a:r>
        </a:p>
      </dgm:t>
    </dgm:pt>
    <dgm:pt modelId="{2CB28EB7-EE27-4489-AC8E-A192B2E9631A}" type="parTrans" cxnId="{2F950282-930A-403B-B9E0-08C1440AD092}">
      <dgm:prSet/>
      <dgm:spPr/>
      <dgm:t>
        <a:bodyPr/>
        <a:lstStyle/>
        <a:p>
          <a:endParaRPr lang="en-US"/>
        </a:p>
      </dgm:t>
    </dgm:pt>
    <dgm:pt modelId="{5EECA1B6-8E83-4364-9DEC-3F34A33F906E}" type="sibTrans" cxnId="{2F950282-930A-403B-B9E0-08C1440AD0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11C64C-5C4B-4C40-8196-63422DB4C7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For categorical variable: </a:t>
          </a:r>
          <a:r>
            <a:rPr lang="en-US" sz="1800" b="0" i="0" dirty="0"/>
            <a:t>We can see there is high unbalance between categories in certain variables, </a:t>
          </a:r>
          <a:r>
            <a:rPr lang="en-US" sz="1800" dirty="0"/>
            <a:t>they are grouped for example: 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3">
                  <a:lumMod val="50000"/>
                </a:schemeClr>
              </a:solidFill>
            </a:rPr>
            <a:t>Education</a:t>
          </a:r>
          <a:r>
            <a:rPr lang="en-US" sz="1800" dirty="0"/>
            <a:t>: college VS. non-college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sz="1800" dirty="0">
              <a:solidFill>
                <a:schemeClr val="accent3">
                  <a:lumMod val="50000"/>
                </a:schemeClr>
              </a:solidFill>
            </a:rPr>
            <a:t>Month</a:t>
          </a:r>
          <a:r>
            <a:rPr lang="en-US" sz="1800" dirty="0"/>
            <a:t>: special months (Mar. &amp; Sep. &amp; </a:t>
          </a:r>
          <a:r>
            <a:rPr lang="en-US" sz="1800" dirty="0" err="1"/>
            <a:t>Otc</a:t>
          </a:r>
          <a:r>
            <a:rPr lang="en-US" sz="1800" dirty="0"/>
            <a:t>. &amp; Dec) VS. others</a:t>
          </a:r>
          <a:endParaRPr lang="en-US" sz="1800" b="1" i="0" dirty="0"/>
        </a:p>
      </dgm:t>
    </dgm:pt>
    <dgm:pt modelId="{52F00041-FD0E-4A2E-874C-D200B509F96C}" type="parTrans" cxnId="{8E5B48DB-D7D9-4C54-8393-93F1602960A2}">
      <dgm:prSet/>
      <dgm:spPr/>
      <dgm:t>
        <a:bodyPr/>
        <a:lstStyle/>
        <a:p>
          <a:endParaRPr lang="en-US"/>
        </a:p>
      </dgm:t>
    </dgm:pt>
    <dgm:pt modelId="{13280D75-7C24-4889-B63E-C28137B61628}" type="sibTrans" cxnId="{8E5B48DB-D7D9-4C54-8393-93F1602960A2}">
      <dgm:prSet/>
      <dgm:spPr/>
      <dgm:t>
        <a:bodyPr/>
        <a:lstStyle/>
        <a:p>
          <a:endParaRPr lang="en-US"/>
        </a:p>
      </dgm:t>
    </dgm:pt>
    <dgm:pt modelId="{B552A890-75D4-4E90-A41F-7241F42A1534}" type="pres">
      <dgm:prSet presAssocID="{78ECCE03-9937-475B-95C4-C3D69D60B327}" presName="root" presStyleCnt="0">
        <dgm:presLayoutVars>
          <dgm:dir/>
          <dgm:resizeHandles val="exact"/>
        </dgm:presLayoutVars>
      </dgm:prSet>
      <dgm:spPr/>
    </dgm:pt>
    <dgm:pt modelId="{0CEDAE8E-6D7B-47E5-8540-8979B9CB71E8}" type="pres">
      <dgm:prSet presAssocID="{78ECCE03-9937-475B-95C4-C3D69D60B327}" presName="container" presStyleCnt="0">
        <dgm:presLayoutVars>
          <dgm:dir/>
          <dgm:resizeHandles val="exact"/>
        </dgm:presLayoutVars>
      </dgm:prSet>
      <dgm:spPr/>
    </dgm:pt>
    <dgm:pt modelId="{9A387202-63F4-4D39-A46E-830F9C33B4FF}" type="pres">
      <dgm:prSet presAssocID="{BE2A83B5-61B0-4D15-957D-AC7B69013DA1}" presName="compNode" presStyleCnt="0"/>
      <dgm:spPr/>
    </dgm:pt>
    <dgm:pt modelId="{B03D11B5-52E6-4273-8DE6-CF6820B90E4B}" type="pres">
      <dgm:prSet presAssocID="{BE2A83B5-61B0-4D15-957D-AC7B69013DA1}" presName="iconBgRect" presStyleLbl="bgShp" presStyleIdx="0" presStyleCnt="2"/>
      <dgm:spPr/>
    </dgm:pt>
    <dgm:pt modelId="{B283941A-E598-4F5A-BF89-B381EDD7FCD0}" type="pres">
      <dgm:prSet presAssocID="{BE2A83B5-61B0-4D15-957D-AC7B69013D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AC7D86-3C43-4DD4-9FC7-B045AD702601}" type="pres">
      <dgm:prSet presAssocID="{BE2A83B5-61B0-4D15-957D-AC7B69013DA1}" presName="spaceRect" presStyleCnt="0"/>
      <dgm:spPr/>
    </dgm:pt>
    <dgm:pt modelId="{57FFF9D8-771A-4544-B28A-97C3F8FA697E}" type="pres">
      <dgm:prSet presAssocID="{BE2A83B5-61B0-4D15-957D-AC7B69013DA1}" presName="textRect" presStyleLbl="revTx" presStyleIdx="0" presStyleCnt="2" custScaleX="134718" custLinFactNeighborX="11502" custLinFactNeighborY="-491">
        <dgm:presLayoutVars>
          <dgm:chMax val="1"/>
          <dgm:chPref val="1"/>
        </dgm:presLayoutVars>
      </dgm:prSet>
      <dgm:spPr/>
    </dgm:pt>
    <dgm:pt modelId="{97A5452F-76A9-4FDB-8E3C-F95EDEA77962}" type="pres">
      <dgm:prSet presAssocID="{5EECA1B6-8E83-4364-9DEC-3F34A33F906E}" presName="sibTrans" presStyleLbl="sibTrans2D1" presStyleIdx="0" presStyleCnt="0"/>
      <dgm:spPr/>
    </dgm:pt>
    <dgm:pt modelId="{1F70A3BA-BF90-43F1-BB55-3400C6E0AEC5}" type="pres">
      <dgm:prSet presAssocID="{ED11C64C-5C4B-4C40-8196-63422DB4C730}" presName="compNode" presStyleCnt="0"/>
      <dgm:spPr/>
    </dgm:pt>
    <dgm:pt modelId="{11597D38-C8FB-4425-8030-F9D54E86488D}" type="pres">
      <dgm:prSet presAssocID="{ED11C64C-5C4B-4C40-8196-63422DB4C730}" presName="iconBgRect" presStyleLbl="bgShp" presStyleIdx="1" presStyleCnt="2"/>
      <dgm:spPr/>
    </dgm:pt>
    <dgm:pt modelId="{4238EAF8-EF5C-4F15-92AD-6112CA2FE824}" type="pres">
      <dgm:prSet presAssocID="{ED11C64C-5C4B-4C40-8196-63422DB4C7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2CF6746-BE43-47B2-9646-120E71776A25}" type="pres">
      <dgm:prSet presAssocID="{ED11C64C-5C4B-4C40-8196-63422DB4C730}" presName="spaceRect" presStyleCnt="0"/>
      <dgm:spPr/>
    </dgm:pt>
    <dgm:pt modelId="{A4B25685-5ED5-4B8F-BEEF-842E5BE1730C}" type="pres">
      <dgm:prSet presAssocID="{ED11C64C-5C4B-4C40-8196-63422DB4C730}" presName="textRect" presStyleLbl="revTx" presStyleIdx="1" presStyleCnt="2" custScaleX="118735" custLinFactNeighborX="1636" custLinFactNeighborY="-491">
        <dgm:presLayoutVars>
          <dgm:chMax val="1"/>
          <dgm:chPref val="1"/>
        </dgm:presLayoutVars>
      </dgm:prSet>
      <dgm:spPr/>
    </dgm:pt>
  </dgm:ptLst>
  <dgm:cxnLst>
    <dgm:cxn modelId="{AF060443-F404-4A03-ACE6-49A925139014}" type="presOf" srcId="{5EECA1B6-8E83-4364-9DEC-3F34A33F906E}" destId="{97A5452F-76A9-4FDB-8E3C-F95EDEA77962}" srcOrd="0" destOrd="0" presId="urn:microsoft.com/office/officeart/2018/2/layout/IconCircleList"/>
    <dgm:cxn modelId="{40F9B952-3C00-4148-8742-38EA913083C4}" type="presOf" srcId="{BE2A83B5-61B0-4D15-957D-AC7B69013DA1}" destId="{57FFF9D8-771A-4544-B28A-97C3F8FA697E}" srcOrd="0" destOrd="0" presId="urn:microsoft.com/office/officeart/2018/2/layout/IconCircleList"/>
    <dgm:cxn modelId="{A3A4DD52-C08E-469B-B2E8-7E861509A3DA}" type="presOf" srcId="{ED11C64C-5C4B-4C40-8196-63422DB4C730}" destId="{A4B25685-5ED5-4B8F-BEEF-842E5BE1730C}" srcOrd="0" destOrd="0" presId="urn:microsoft.com/office/officeart/2018/2/layout/IconCircleList"/>
    <dgm:cxn modelId="{2F950282-930A-403B-B9E0-08C1440AD092}" srcId="{78ECCE03-9937-475B-95C4-C3D69D60B327}" destId="{BE2A83B5-61B0-4D15-957D-AC7B69013DA1}" srcOrd="0" destOrd="0" parTransId="{2CB28EB7-EE27-4489-AC8E-A192B2E9631A}" sibTransId="{5EECA1B6-8E83-4364-9DEC-3F34A33F906E}"/>
    <dgm:cxn modelId="{BF1D76C4-5456-4DEA-A737-BD3436FEB596}" type="presOf" srcId="{78ECCE03-9937-475B-95C4-C3D69D60B327}" destId="{B552A890-75D4-4E90-A41F-7241F42A1534}" srcOrd="0" destOrd="0" presId="urn:microsoft.com/office/officeart/2018/2/layout/IconCircleList"/>
    <dgm:cxn modelId="{8E5B48DB-D7D9-4C54-8393-93F1602960A2}" srcId="{78ECCE03-9937-475B-95C4-C3D69D60B327}" destId="{ED11C64C-5C4B-4C40-8196-63422DB4C730}" srcOrd="1" destOrd="0" parTransId="{52F00041-FD0E-4A2E-874C-D200B509F96C}" sibTransId="{13280D75-7C24-4889-B63E-C28137B61628}"/>
    <dgm:cxn modelId="{D1E54F30-6696-4FBF-B9F4-A47E6826CA10}" type="presParOf" srcId="{B552A890-75D4-4E90-A41F-7241F42A1534}" destId="{0CEDAE8E-6D7B-47E5-8540-8979B9CB71E8}" srcOrd="0" destOrd="0" presId="urn:microsoft.com/office/officeart/2018/2/layout/IconCircleList"/>
    <dgm:cxn modelId="{93DB87C6-9DCD-4A34-AF6B-A88737BD2234}" type="presParOf" srcId="{0CEDAE8E-6D7B-47E5-8540-8979B9CB71E8}" destId="{9A387202-63F4-4D39-A46E-830F9C33B4FF}" srcOrd="0" destOrd="0" presId="urn:microsoft.com/office/officeart/2018/2/layout/IconCircleList"/>
    <dgm:cxn modelId="{B3E6AD9F-4DCD-478C-B03B-29342C705E93}" type="presParOf" srcId="{9A387202-63F4-4D39-A46E-830F9C33B4FF}" destId="{B03D11B5-52E6-4273-8DE6-CF6820B90E4B}" srcOrd="0" destOrd="0" presId="urn:microsoft.com/office/officeart/2018/2/layout/IconCircleList"/>
    <dgm:cxn modelId="{6B650D36-3066-4DC9-9A19-950FA12864BE}" type="presParOf" srcId="{9A387202-63F4-4D39-A46E-830F9C33B4FF}" destId="{B283941A-E598-4F5A-BF89-B381EDD7FCD0}" srcOrd="1" destOrd="0" presId="urn:microsoft.com/office/officeart/2018/2/layout/IconCircleList"/>
    <dgm:cxn modelId="{8121A85B-1EC0-4801-8C5E-7F373DC0E7F5}" type="presParOf" srcId="{9A387202-63F4-4D39-A46E-830F9C33B4FF}" destId="{C8AC7D86-3C43-4DD4-9FC7-B045AD702601}" srcOrd="2" destOrd="0" presId="urn:microsoft.com/office/officeart/2018/2/layout/IconCircleList"/>
    <dgm:cxn modelId="{94442090-1AE9-45BF-A9B7-FFA7FD1BC255}" type="presParOf" srcId="{9A387202-63F4-4D39-A46E-830F9C33B4FF}" destId="{57FFF9D8-771A-4544-B28A-97C3F8FA697E}" srcOrd="3" destOrd="0" presId="urn:microsoft.com/office/officeart/2018/2/layout/IconCircleList"/>
    <dgm:cxn modelId="{32B5ED12-2A4F-4BF7-A536-A236E276FE2A}" type="presParOf" srcId="{0CEDAE8E-6D7B-47E5-8540-8979B9CB71E8}" destId="{97A5452F-76A9-4FDB-8E3C-F95EDEA77962}" srcOrd="1" destOrd="0" presId="urn:microsoft.com/office/officeart/2018/2/layout/IconCircleList"/>
    <dgm:cxn modelId="{F57C3E48-5D2A-4DC0-A380-F0A580DA3612}" type="presParOf" srcId="{0CEDAE8E-6D7B-47E5-8540-8979B9CB71E8}" destId="{1F70A3BA-BF90-43F1-BB55-3400C6E0AEC5}" srcOrd="2" destOrd="0" presId="urn:microsoft.com/office/officeart/2018/2/layout/IconCircleList"/>
    <dgm:cxn modelId="{EE1C5F36-4A40-4388-86FC-00FF2D8CC45F}" type="presParOf" srcId="{1F70A3BA-BF90-43F1-BB55-3400C6E0AEC5}" destId="{11597D38-C8FB-4425-8030-F9D54E86488D}" srcOrd="0" destOrd="0" presId="urn:microsoft.com/office/officeart/2018/2/layout/IconCircleList"/>
    <dgm:cxn modelId="{66071D95-941C-4AA7-960C-0211377C0F1E}" type="presParOf" srcId="{1F70A3BA-BF90-43F1-BB55-3400C6E0AEC5}" destId="{4238EAF8-EF5C-4F15-92AD-6112CA2FE824}" srcOrd="1" destOrd="0" presId="urn:microsoft.com/office/officeart/2018/2/layout/IconCircleList"/>
    <dgm:cxn modelId="{F2BE7F91-CD23-4EF4-8E7A-3D5BA756022C}" type="presParOf" srcId="{1F70A3BA-BF90-43F1-BB55-3400C6E0AEC5}" destId="{E2CF6746-BE43-47B2-9646-120E71776A25}" srcOrd="2" destOrd="0" presId="urn:microsoft.com/office/officeart/2018/2/layout/IconCircleList"/>
    <dgm:cxn modelId="{1E4EC296-D420-4C9A-A702-348CB7A4DD9C}" type="presParOf" srcId="{1F70A3BA-BF90-43F1-BB55-3400C6E0AEC5}" destId="{A4B25685-5ED5-4B8F-BEEF-842E5BE173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EA7F5-82D2-427B-8B73-4A5E5E11FA0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4164A5-0A82-419A-8BD4-EA9E6A2C166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 b="1" i="0" dirty="0">
              <a:solidFill>
                <a:schemeClr val="tx1"/>
              </a:solidFill>
              <a:latin typeface="Helvetica Neue"/>
            </a:rPr>
            <a:t>Transforming categorical data into numerical </a:t>
          </a:r>
          <a:r>
            <a:rPr lang="en-US" sz="2400" b="1" i="0" dirty="0" err="1">
              <a:solidFill>
                <a:schemeClr val="tx1"/>
              </a:solidFill>
              <a:latin typeface="Helvetica Neue"/>
            </a:rPr>
            <a:t>format:</a:t>
          </a:r>
          <a:r>
            <a:rPr lang="en-US" sz="2400" b="0" i="0" dirty="0" err="1">
              <a:solidFill>
                <a:schemeClr val="bg1"/>
              </a:solidFill>
              <a:latin typeface="Helvetica Neue"/>
            </a:rPr>
            <a:t>Using</a:t>
          </a:r>
          <a:r>
            <a:rPr lang="en-US" sz="2400" b="1" i="0" dirty="0">
              <a:solidFill>
                <a:schemeClr val="bg1"/>
              </a:solidFill>
              <a:latin typeface="Helvetica Neue"/>
            </a:rPr>
            <a:t> </a:t>
          </a:r>
          <a:r>
            <a:rPr lang="en-US" sz="2400" b="0" i="0" dirty="0" err="1">
              <a:solidFill>
                <a:schemeClr val="bg1"/>
              </a:solidFill>
              <a:latin typeface="Helvetica Neue"/>
            </a:rPr>
            <a:t>string_indexer</a:t>
          </a:r>
          <a:r>
            <a:rPr lang="en-US" sz="2400" b="0" i="0" dirty="0">
              <a:solidFill>
                <a:schemeClr val="bg1"/>
              </a:solidFill>
              <a:latin typeface="Helvetica Neue"/>
            </a:rPr>
            <a:t>, </a:t>
          </a:r>
          <a:r>
            <a:rPr lang="en-US" sz="2400" b="0" i="0" dirty="0" err="1">
              <a:solidFill>
                <a:schemeClr val="bg1"/>
              </a:solidFill>
              <a:latin typeface="Helvetica Neue"/>
            </a:rPr>
            <a:t>LabelIndexer</a:t>
          </a:r>
          <a:r>
            <a:rPr lang="en-US" sz="2400" b="0" i="0" dirty="0">
              <a:solidFill>
                <a:schemeClr val="bg1"/>
              </a:solidFill>
              <a:latin typeface="Helvetica Neue"/>
            </a:rPr>
            <a:t> and </a:t>
          </a:r>
          <a:r>
            <a:rPr lang="en-US" sz="2400" b="0" i="0" dirty="0" err="1">
              <a:solidFill>
                <a:schemeClr val="bg1"/>
              </a:solidFill>
              <a:effectLst/>
              <a:latin typeface="Helvetica Neue"/>
            </a:rPr>
            <a:t>OneHotEncoderEstimator</a:t>
          </a:r>
          <a:r>
            <a:rPr lang="en-US" sz="2400" b="0" i="0" dirty="0">
              <a:solidFill>
                <a:schemeClr val="bg1"/>
              </a:solidFill>
              <a:effectLst/>
              <a:latin typeface="Helvetica Neue"/>
            </a:rPr>
            <a:t> 12 columns are converted to vectors.</a:t>
          </a:r>
          <a:endParaRPr lang="en-US" sz="2400" b="0" i="0" dirty="0">
            <a:solidFill>
              <a:schemeClr val="bg1"/>
            </a:solidFill>
            <a:latin typeface="Helvetica Neue"/>
          </a:endParaRPr>
        </a:p>
      </dgm:t>
    </dgm:pt>
    <dgm:pt modelId="{1D3E53FF-5530-4C85-8EB3-9EF82E0B5C98}" type="parTrans" cxnId="{C3E9C460-58CD-4AD4-9B14-FFE997093DE1}">
      <dgm:prSet/>
      <dgm:spPr/>
      <dgm:t>
        <a:bodyPr/>
        <a:lstStyle/>
        <a:p>
          <a:endParaRPr lang="en-US"/>
        </a:p>
      </dgm:t>
    </dgm:pt>
    <dgm:pt modelId="{36A94023-E861-4392-85B9-42410994FFF3}" type="sibTrans" cxnId="{C3E9C460-58CD-4AD4-9B14-FFE997093DE1}">
      <dgm:prSet/>
      <dgm:spPr/>
      <dgm:t>
        <a:bodyPr/>
        <a:lstStyle/>
        <a:p>
          <a:endParaRPr lang="en-US"/>
        </a:p>
      </dgm:t>
    </dgm:pt>
    <dgm:pt modelId="{46DFD5B0-CE32-4577-AE94-DBBDBE18D2F6}">
      <dgm:prSet custT="1"/>
      <dgm:spPr/>
      <dgm:t>
        <a:bodyPr/>
        <a:lstStyle/>
        <a:p>
          <a:r>
            <a:rPr lang="en-US" sz="2400" b="1" i="0" dirty="0">
              <a:solidFill>
                <a:srgbClr val="000000"/>
              </a:solidFill>
              <a:effectLst/>
              <a:latin typeface="Helvetica Neue"/>
            </a:rPr>
            <a:t>Standardizing the data: </a:t>
          </a:r>
          <a:r>
            <a:rPr lang="en-US" sz="2400" b="0" i="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400" b="0" i="0" dirty="0">
              <a:solidFill>
                <a:schemeClr val="bg1"/>
              </a:solidFill>
              <a:latin typeface="Helvetica Neue"/>
            </a:rPr>
            <a:t> use standard  scalar to bring all the predictor variables to the same scale. Making sure no one predictor has an weighted impact due to the scale of measurement </a:t>
          </a:r>
        </a:p>
      </dgm:t>
    </dgm:pt>
    <dgm:pt modelId="{D36FDB38-FD7C-4206-980A-3B1F14664C48}" type="parTrans" cxnId="{1BA5F16C-8168-404F-ADD2-5AEE6F29BC33}">
      <dgm:prSet/>
      <dgm:spPr/>
      <dgm:t>
        <a:bodyPr/>
        <a:lstStyle/>
        <a:p>
          <a:endParaRPr lang="en-US"/>
        </a:p>
      </dgm:t>
    </dgm:pt>
    <dgm:pt modelId="{61BFEAA1-A804-4507-AAE0-D6F91C18CE7B}" type="sibTrans" cxnId="{1BA5F16C-8168-404F-ADD2-5AEE6F29BC33}">
      <dgm:prSet/>
      <dgm:spPr/>
      <dgm:t>
        <a:bodyPr/>
        <a:lstStyle/>
        <a:p>
          <a:endParaRPr lang="en-US"/>
        </a:p>
      </dgm:t>
    </dgm:pt>
    <dgm:pt modelId="{FAE819EE-C3D2-4369-9C7A-D2609B23CEEF}" type="pres">
      <dgm:prSet presAssocID="{78AEA7F5-82D2-427B-8B73-4A5E5E11FA0A}" presName="outerComposite" presStyleCnt="0">
        <dgm:presLayoutVars>
          <dgm:chMax val="5"/>
          <dgm:dir/>
          <dgm:resizeHandles val="exact"/>
        </dgm:presLayoutVars>
      </dgm:prSet>
      <dgm:spPr/>
    </dgm:pt>
    <dgm:pt modelId="{0A2E30FF-A7B9-4C02-B0E5-D80603E6F98A}" type="pres">
      <dgm:prSet presAssocID="{78AEA7F5-82D2-427B-8B73-4A5E5E11FA0A}" presName="dummyMaxCanvas" presStyleCnt="0">
        <dgm:presLayoutVars/>
      </dgm:prSet>
      <dgm:spPr/>
    </dgm:pt>
    <dgm:pt modelId="{7CAFF3EB-E2A2-4623-8D2F-0F4155A7A871}" type="pres">
      <dgm:prSet presAssocID="{78AEA7F5-82D2-427B-8B73-4A5E5E11FA0A}" presName="TwoNodes_1" presStyleLbl="node1" presStyleIdx="0" presStyleCnt="2" custScaleY="105930" custLinFactNeighborX="212">
        <dgm:presLayoutVars>
          <dgm:bulletEnabled val="1"/>
        </dgm:presLayoutVars>
      </dgm:prSet>
      <dgm:spPr/>
    </dgm:pt>
    <dgm:pt modelId="{11F8F5BE-18EB-49FF-9ECC-F512088FF41C}" type="pres">
      <dgm:prSet presAssocID="{78AEA7F5-82D2-427B-8B73-4A5E5E11FA0A}" presName="TwoNodes_2" presStyleLbl="node1" presStyleIdx="1" presStyleCnt="2" custLinFactNeighborY="604">
        <dgm:presLayoutVars>
          <dgm:bulletEnabled val="1"/>
        </dgm:presLayoutVars>
      </dgm:prSet>
      <dgm:spPr/>
    </dgm:pt>
    <dgm:pt modelId="{D52A0948-59FE-4F25-8389-F5EF6910E634}" type="pres">
      <dgm:prSet presAssocID="{78AEA7F5-82D2-427B-8B73-4A5E5E11FA0A}" presName="TwoConn_1-2" presStyleLbl="fgAccFollowNode1" presStyleIdx="0" presStyleCnt="1">
        <dgm:presLayoutVars>
          <dgm:bulletEnabled val="1"/>
        </dgm:presLayoutVars>
      </dgm:prSet>
      <dgm:spPr/>
    </dgm:pt>
    <dgm:pt modelId="{DE996B6E-A20C-4A0E-AE7D-9A2FB80946B5}" type="pres">
      <dgm:prSet presAssocID="{78AEA7F5-82D2-427B-8B73-4A5E5E11FA0A}" presName="TwoNodes_1_text" presStyleLbl="node1" presStyleIdx="1" presStyleCnt="2">
        <dgm:presLayoutVars>
          <dgm:bulletEnabled val="1"/>
        </dgm:presLayoutVars>
      </dgm:prSet>
      <dgm:spPr/>
    </dgm:pt>
    <dgm:pt modelId="{A4AC9EBF-29D9-407F-9FAE-A4F775391F94}" type="pres">
      <dgm:prSet presAssocID="{78AEA7F5-82D2-427B-8B73-4A5E5E11FA0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6FFFD2A-07CA-4D3A-B584-5844C4CC18A5}" type="presOf" srcId="{46DFD5B0-CE32-4577-AE94-DBBDBE18D2F6}" destId="{A4AC9EBF-29D9-407F-9FAE-A4F775391F94}" srcOrd="1" destOrd="0" presId="urn:microsoft.com/office/officeart/2005/8/layout/vProcess5"/>
    <dgm:cxn modelId="{C3E9C460-58CD-4AD4-9B14-FFE997093DE1}" srcId="{78AEA7F5-82D2-427B-8B73-4A5E5E11FA0A}" destId="{C74164A5-0A82-419A-8BD4-EA9E6A2C1660}" srcOrd="0" destOrd="0" parTransId="{1D3E53FF-5530-4C85-8EB3-9EF82E0B5C98}" sibTransId="{36A94023-E861-4392-85B9-42410994FFF3}"/>
    <dgm:cxn modelId="{1BA5F16C-8168-404F-ADD2-5AEE6F29BC33}" srcId="{78AEA7F5-82D2-427B-8B73-4A5E5E11FA0A}" destId="{46DFD5B0-CE32-4577-AE94-DBBDBE18D2F6}" srcOrd="1" destOrd="0" parTransId="{D36FDB38-FD7C-4206-980A-3B1F14664C48}" sibTransId="{61BFEAA1-A804-4507-AAE0-D6F91C18CE7B}"/>
    <dgm:cxn modelId="{63B46A4F-3937-4031-BA32-61DF8F459A81}" type="presOf" srcId="{78AEA7F5-82D2-427B-8B73-4A5E5E11FA0A}" destId="{FAE819EE-C3D2-4369-9C7A-D2609B23CEEF}" srcOrd="0" destOrd="0" presId="urn:microsoft.com/office/officeart/2005/8/layout/vProcess5"/>
    <dgm:cxn modelId="{9677DA88-47C2-41C6-A5D2-2EF1FF15E764}" type="presOf" srcId="{C74164A5-0A82-419A-8BD4-EA9E6A2C1660}" destId="{DE996B6E-A20C-4A0E-AE7D-9A2FB80946B5}" srcOrd="1" destOrd="0" presId="urn:microsoft.com/office/officeart/2005/8/layout/vProcess5"/>
    <dgm:cxn modelId="{D9F04E9B-A108-4119-90E1-3D36A84BDFE7}" type="presOf" srcId="{C74164A5-0A82-419A-8BD4-EA9E6A2C1660}" destId="{7CAFF3EB-E2A2-4623-8D2F-0F4155A7A871}" srcOrd="0" destOrd="0" presId="urn:microsoft.com/office/officeart/2005/8/layout/vProcess5"/>
    <dgm:cxn modelId="{0B7977BD-5DA5-4C83-9BE3-48BCA6AE82EB}" type="presOf" srcId="{46DFD5B0-CE32-4577-AE94-DBBDBE18D2F6}" destId="{11F8F5BE-18EB-49FF-9ECC-F512088FF41C}" srcOrd="0" destOrd="0" presId="urn:microsoft.com/office/officeart/2005/8/layout/vProcess5"/>
    <dgm:cxn modelId="{53865CC9-BF7C-4F72-9220-6D420DEB31F1}" type="presOf" srcId="{36A94023-E861-4392-85B9-42410994FFF3}" destId="{D52A0948-59FE-4F25-8389-F5EF6910E634}" srcOrd="0" destOrd="0" presId="urn:microsoft.com/office/officeart/2005/8/layout/vProcess5"/>
    <dgm:cxn modelId="{FA28A2F7-AC8F-46B4-95C2-5CFE5F098DA3}" type="presParOf" srcId="{FAE819EE-C3D2-4369-9C7A-D2609B23CEEF}" destId="{0A2E30FF-A7B9-4C02-B0E5-D80603E6F98A}" srcOrd="0" destOrd="0" presId="urn:microsoft.com/office/officeart/2005/8/layout/vProcess5"/>
    <dgm:cxn modelId="{4058F342-F16E-4F47-BE58-0F77592F9997}" type="presParOf" srcId="{FAE819EE-C3D2-4369-9C7A-D2609B23CEEF}" destId="{7CAFF3EB-E2A2-4623-8D2F-0F4155A7A871}" srcOrd="1" destOrd="0" presId="urn:microsoft.com/office/officeart/2005/8/layout/vProcess5"/>
    <dgm:cxn modelId="{2D810CEB-558B-41D8-B63A-55E1B5285B78}" type="presParOf" srcId="{FAE819EE-C3D2-4369-9C7A-D2609B23CEEF}" destId="{11F8F5BE-18EB-49FF-9ECC-F512088FF41C}" srcOrd="2" destOrd="0" presId="urn:microsoft.com/office/officeart/2005/8/layout/vProcess5"/>
    <dgm:cxn modelId="{B83A4532-87CC-4BF2-8C22-BDF31EF39834}" type="presParOf" srcId="{FAE819EE-C3D2-4369-9C7A-D2609B23CEEF}" destId="{D52A0948-59FE-4F25-8389-F5EF6910E634}" srcOrd="3" destOrd="0" presId="urn:microsoft.com/office/officeart/2005/8/layout/vProcess5"/>
    <dgm:cxn modelId="{07ADC6D4-58CF-4A63-910F-D37C448CA2B3}" type="presParOf" srcId="{FAE819EE-C3D2-4369-9C7A-D2609B23CEEF}" destId="{DE996B6E-A20C-4A0E-AE7D-9A2FB80946B5}" srcOrd="4" destOrd="0" presId="urn:microsoft.com/office/officeart/2005/8/layout/vProcess5"/>
    <dgm:cxn modelId="{FA39C2C9-BE6B-4C07-8903-062A0F7EFEA5}" type="presParOf" srcId="{FAE819EE-C3D2-4369-9C7A-D2609B23CEEF}" destId="{A4AC9EBF-29D9-407F-9FAE-A4F775391F9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AF138-19BA-4BE1-978B-5289D8439557}">
      <dsp:nvSpPr>
        <dsp:cNvPr id="0" name=""/>
        <dsp:cNvSpPr/>
      </dsp:nvSpPr>
      <dsp:spPr>
        <a:xfrm>
          <a:off x="0" y="2332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EDA0-00B8-4C98-93B9-053947A72013}">
      <dsp:nvSpPr>
        <dsp:cNvPr id="0" name=""/>
        <dsp:cNvSpPr/>
      </dsp:nvSpPr>
      <dsp:spPr>
        <a:xfrm>
          <a:off x="336147" y="252359"/>
          <a:ext cx="611774" cy="61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B800-AB9C-4099-98D4-DD7B905F7B17}">
      <dsp:nvSpPr>
        <dsp:cNvPr id="0" name=""/>
        <dsp:cNvSpPr/>
      </dsp:nvSpPr>
      <dsp:spPr>
        <a:xfrm>
          <a:off x="1284068" y="2332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data for 41,188 participants in the marketing campaign, with 20 columns of data.</a:t>
          </a:r>
        </a:p>
      </dsp:txBody>
      <dsp:txXfrm>
        <a:off x="1284068" y="2332"/>
        <a:ext cx="8630317" cy="1112316"/>
      </dsp:txXfrm>
    </dsp:sp>
    <dsp:sp modelId="{1B7F7399-B49B-4834-8846-CA9055BC0BB6}">
      <dsp:nvSpPr>
        <dsp:cNvPr id="0" name=""/>
        <dsp:cNvSpPr/>
      </dsp:nvSpPr>
      <dsp:spPr>
        <a:xfrm>
          <a:off x="0" y="1326519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B5B9A-1A2F-47BE-9064-A93B4892BAFF}">
      <dsp:nvSpPr>
        <dsp:cNvPr id="0" name=""/>
        <dsp:cNvSpPr/>
      </dsp:nvSpPr>
      <dsp:spPr>
        <a:xfrm>
          <a:off x="336147" y="1576545"/>
          <a:ext cx="611774" cy="61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25F-16B9-4BC4-8E47-F5B4F9021057}">
      <dsp:nvSpPr>
        <dsp:cNvPr id="0" name=""/>
        <dsp:cNvSpPr/>
      </dsp:nvSpPr>
      <dsp:spPr>
        <a:xfrm>
          <a:off x="1284068" y="1326519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clean the column headers by replacing the periods in the headers with underscores and </a:t>
          </a:r>
          <a:r>
            <a:rPr lang="en-US" sz="2000" b="0" i="0" kern="1200" dirty="0"/>
            <a:t>To maintain data quality, we filtered out rows with missing or </a:t>
          </a:r>
          <a:r>
            <a:rPr lang="en-US" sz="2000" b="1" i="0" kern="1200" dirty="0"/>
            <a:t>NULL values </a:t>
          </a:r>
          <a:r>
            <a:rPr lang="en-US" sz="2000" b="0" i="0" kern="1200" dirty="0"/>
            <a:t>in specific columns. This step ensured the reliability of our analysis.</a:t>
          </a:r>
          <a:endParaRPr lang="en-US" sz="2000" kern="1200" dirty="0"/>
        </a:p>
      </dsp:txBody>
      <dsp:txXfrm>
        <a:off x="1284068" y="1326519"/>
        <a:ext cx="8630317" cy="1112316"/>
      </dsp:txXfrm>
    </dsp:sp>
    <dsp:sp modelId="{436DEC9B-103C-481E-A960-D2AB0A0CE16C}">
      <dsp:nvSpPr>
        <dsp:cNvPr id="0" name=""/>
        <dsp:cNvSpPr/>
      </dsp:nvSpPr>
      <dsp:spPr>
        <a:xfrm>
          <a:off x="0" y="2650705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74B6-1EAF-439E-B6A5-396F28187581}">
      <dsp:nvSpPr>
        <dsp:cNvPr id="0" name=""/>
        <dsp:cNvSpPr/>
      </dsp:nvSpPr>
      <dsp:spPr>
        <a:xfrm>
          <a:off x="336147" y="2900732"/>
          <a:ext cx="611774" cy="61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096E6-9846-4101-8B05-F08101D91D9F}">
      <dsp:nvSpPr>
        <dsp:cNvPr id="0" name=""/>
        <dsp:cNvSpPr/>
      </dsp:nvSpPr>
      <dsp:spPr>
        <a:xfrm>
          <a:off x="1284068" y="2650705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284068" y="2650705"/>
        <a:ext cx="8630317" cy="1112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11B5-52E6-4273-8DE6-CF6820B90E4B}">
      <dsp:nvSpPr>
        <dsp:cNvPr id="0" name=""/>
        <dsp:cNvSpPr/>
      </dsp:nvSpPr>
      <dsp:spPr>
        <a:xfrm>
          <a:off x="117782" y="1243043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941A-E598-4F5A-BF89-B381EDD7FCD0}">
      <dsp:nvSpPr>
        <dsp:cNvPr id="0" name=""/>
        <dsp:cNvSpPr/>
      </dsp:nvSpPr>
      <dsp:spPr>
        <a:xfrm>
          <a:off x="385491" y="1510752"/>
          <a:ext cx="739386" cy="739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F9D8-771A-4544-B28A-97C3F8FA697E}">
      <dsp:nvSpPr>
        <dsp:cNvPr id="0" name=""/>
        <dsp:cNvSpPr/>
      </dsp:nvSpPr>
      <dsp:spPr>
        <a:xfrm>
          <a:off x="1489763" y="1236783"/>
          <a:ext cx="4048137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numerical variables: </a:t>
          </a:r>
          <a:r>
            <a:rPr lang="en-US" sz="1800" kern="1200" dirty="0"/>
            <a:t>Except '</a:t>
          </a:r>
          <a:r>
            <a:rPr lang="en-US" sz="1800" kern="1200" dirty="0">
              <a:solidFill>
                <a:srgbClr val="FF0000"/>
              </a:solidFill>
            </a:rPr>
            <a:t>AGE</a:t>
          </a:r>
          <a:r>
            <a:rPr lang="en-US" sz="1800" kern="1200" dirty="0"/>
            <a:t>’ (which his near normally distributed) all other variables are </a:t>
          </a:r>
          <a:r>
            <a:rPr lang="en-US" sz="1800" kern="1200" dirty="0">
              <a:solidFill>
                <a:srgbClr val="FF0000"/>
              </a:solidFill>
            </a:rPr>
            <a:t>not normally distributed.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These variables will be grouped into two categories according to their distribution: </a:t>
          </a:r>
          <a:r>
            <a:rPr lang="en-US" sz="1800" kern="1200" dirty="0">
              <a:solidFill>
                <a:srgbClr val="FF0000"/>
              </a:solidFill>
            </a:rPr>
            <a:t>PDAYS and EURIBOR3M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Others were </a:t>
          </a:r>
          <a:r>
            <a:rPr lang="en-US" sz="1800" kern="1200" dirty="0">
              <a:solidFill>
                <a:srgbClr val="FF0000"/>
              </a:solidFill>
            </a:rPr>
            <a:t>normalized</a:t>
          </a:r>
          <a:r>
            <a:rPr lang="en-US" sz="1800" kern="1200" dirty="0"/>
            <a:t> using '</a:t>
          </a:r>
          <a:r>
            <a:rPr lang="en-US" sz="1800" kern="1200" dirty="0" err="1">
              <a:solidFill>
                <a:srgbClr val="FF0000"/>
              </a:solidFill>
            </a:rPr>
            <a:t>StandardScaler</a:t>
          </a:r>
          <a:r>
            <a:rPr lang="en-US" sz="1800" kern="1200" dirty="0"/>
            <a:t>'.</a:t>
          </a:r>
        </a:p>
      </dsp:txBody>
      <dsp:txXfrm>
        <a:off x="1489763" y="1236783"/>
        <a:ext cx="4048137" cy="1274805"/>
      </dsp:txXfrm>
    </dsp:sp>
    <dsp:sp modelId="{11597D38-C8FB-4425-8030-F9D54E86488D}">
      <dsp:nvSpPr>
        <dsp:cNvPr id="0" name=""/>
        <dsp:cNvSpPr/>
      </dsp:nvSpPr>
      <dsp:spPr>
        <a:xfrm>
          <a:off x="5715858" y="1243043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8EAF8-EF5C-4F15-92AD-6112CA2FE824}">
      <dsp:nvSpPr>
        <dsp:cNvPr id="0" name=""/>
        <dsp:cNvSpPr/>
      </dsp:nvSpPr>
      <dsp:spPr>
        <a:xfrm>
          <a:off x="5983567" y="1510752"/>
          <a:ext cx="739386" cy="739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5685-5ED5-4B8F-BEEF-842E5BE1730C}">
      <dsp:nvSpPr>
        <dsp:cNvPr id="0" name=""/>
        <dsp:cNvSpPr/>
      </dsp:nvSpPr>
      <dsp:spPr>
        <a:xfrm>
          <a:off x="7031512" y="1236783"/>
          <a:ext cx="3567865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categorical variable: </a:t>
          </a:r>
          <a:r>
            <a:rPr lang="en-US" sz="1800" b="0" i="0" kern="1200" dirty="0"/>
            <a:t>We can see there is high unbalance between categories in certain variables, </a:t>
          </a:r>
          <a:r>
            <a:rPr lang="en-US" sz="1800" kern="1200" dirty="0"/>
            <a:t>they are grouped for example: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>
                  <a:lumMod val="50000"/>
                </a:schemeClr>
              </a:solidFill>
            </a:rPr>
            <a:t>Education</a:t>
          </a:r>
          <a:r>
            <a:rPr lang="en-US" sz="1800" kern="1200" dirty="0"/>
            <a:t>: college VS. non-college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chemeClr val="accent3">
                  <a:lumMod val="50000"/>
                </a:schemeClr>
              </a:solidFill>
            </a:rPr>
            <a:t>Month</a:t>
          </a:r>
          <a:r>
            <a:rPr lang="en-US" sz="1800" kern="1200" dirty="0"/>
            <a:t>: special months (Mar. &amp; Sep. &amp; </a:t>
          </a:r>
          <a:r>
            <a:rPr lang="en-US" sz="1800" kern="1200" dirty="0" err="1"/>
            <a:t>Otc</a:t>
          </a:r>
          <a:r>
            <a:rPr lang="en-US" sz="1800" kern="1200" dirty="0"/>
            <a:t>. &amp; Dec) VS. others</a:t>
          </a:r>
          <a:endParaRPr lang="en-US" sz="1800" b="1" i="0" kern="1200" dirty="0"/>
        </a:p>
      </dsp:txBody>
      <dsp:txXfrm>
        <a:off x="7031512" y="1236783"/>
        <a:ext cx="3567865" cy="127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FF3EB-E2A2-4623-8D2F-0F4155A7A871}">
      <dsp:nvSpPr>
        <dsp:cNvPr id="0" name=""/>
        <dsp:cNvSpPr/>
      </dsp:nvSpPr>
      <dsp:spPr>
        <a:xfrm>
          <a:off x="19642" y="-24144"/>
          <a:ext cx="9265405" cy="17252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>
              <a:solidFill>
                <a:schemeClr val="tx1"/>
              </a:solidFill>
              <a:latin typeface="Helvetica Neue"/>
            </a:rPr>
            <a:t>Transforming categorical data into numerical </a:t>
          </a:r>
          <a:r>
            <a:rPr lang="en-US" sz="2400" b="1" i="0" kern="1200" dirty="0" err="1">
              <a:solidFill>
                <a:schemeClr val="tx1"/>
              </a:solidFill>
              <a:latin typeface="Helvetica Neue"/>
            </a:rPr>
            <a:t>format:</a:t>
          </a:r>
          <a:r>
            <a:rPr lang="en-US" sz="2400" b="0" i="0" kern="1200" dirty="0" err="1">
              <a:solidFill>
                <a:schemeClr val="bg1"/>
              </a:solidFill>
              <a:latin typeface="Helvetica Neue"/>
            </a:rPr>
            <a:t>Using</a:t>
          </a:r>
          <a:r>
            <a:rPr lang="en-US" sz="2400" b="1" i="0" kern="1200" dirty="0">
              <a:solidFill>
                <a:schemeClr val="bg1"/>
              </a:solidFill>
              <a:latin typeface="Helvetica Neue"/>
            </a:rPr>
            <a:t> </a:t>
          </a:r>
          <a:r>
            <a:rPr lang="en-US" sz="2400" b="0" i="0" kern="1200" dirty="0" err="1">
              <a:solidFill>
                <a:schemeClr val="bg1"/>
              </a:solidFill>
              <a:latin typeface="Helvetica Neue"/>
            </a:rPr>
            <a:t>string_indexer</a:t>
          </a:r>
          <a:r>
            <a:rPr lang="en-US" sz="2400" b="0" i="0" kern="1200" dirty="0">
              <a:solidFill>
                <a:schemeClr val="bg1"/>
              </a:solidFill>
              <a:latin typeface="Helvetica Neue"/>
            </a:rPr>
            <a:t>, </a:t>
          </a:r>
          <a:r>
            <a:rPr lang="en-US" sz="2400" b="0" i="0" kern="1200" dirty="0" err="1">
              <a:solidFill>
                <a:schemeClr val="bg1"/>
              </a:solidFill>
              <a:latin typeface="Helvetica Neue"/>
            </a:rPr>
            <a:t>LabelIndexer</a:t>
          </a:r>
          <a:r>
            <a:rPr lang="en-US" sz="2400" b="0" i="0" kern="1200" dirty="0">
              <a:solidFill>
                <a:schemeClr val="bg1"/>
              </a:solidFill>
              <a:latin typeface="Helvetica Neue"/>
            </a:rPr>
            <a:t> and </a:t>
          </a:r>
          <a:r>
            <a:rPr lang="en-US" sz="2400" b="0" i="0" kern="1200" dirty="0" err="1">
              <a:solidFill>
                <a:schemeClr val="bg1"/>
              </a:solidFill>
              <a:effectLst/>
              <a:latin typeface="Helvetica Neue"/>
            </a:rPr>
            <a:t>OneHotEncoderEstimator</a:t>
          </a:r>
          <a:r>
            <a:rPr lang="en-US" sz="2400" b="0" i="0" kern="1200" dirty="0">
              <a:solidFill>
                <a:schemeClr val="bg1"/>
              </a:solidFill>
              <a:effectLst/>
              <a:latin typeface="Helvetica Neue"/>
            </a:rPr>
            <a:t> 12 columns are converted to vectors.</a:t>
          </a:r>
          <a:endParaRPr lang="en-US" sz="2400" b="0" i="0" kern="1200" dirty="0">
            <a:solidFill>
              <a:schemeClr val="bg1"/>
            </a:solidFill>
            <a:latin typeface="Helvetica Neue"/>
          </a:endParaRPr>
        </a:p>
      </dsp:txBody>
      <dsp:txXfrm>
        <a:off x="70172" y="26386"/>
        <a:ext cx="7576403" cy="1624178"/>
      </dsp:txXfrm>
    </dsp:sp>
    <dsp:sp modelId="{11F8F5BE-18EB-49FF-9ECC-F512088FF41C}">
      <dsp:nvSpPr>
        <dsp:cNvPr id="0" name=""/>
        <dsp:cNvSpPr/>
      </dsp:nvSpPr>
      <dsp:spPr>
        <a:xfrm>
          <a:off x="1635071" y="2014727"/>
          <a:ext cx="9265405" cy="1628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00000"/>
              </a:solidFill>
              <a:effectLst/>
              <a:latin typeface="Helvetica Neue"/>
            </a:rPr>
            <a:t>Standardizing the data: </a:t>
          </a:r>
          <a:r>
            <a:rPr lang="en-US" sz="2400" b="0" i="0" kern="120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400" b="0" i="0" kern="1200" dirty="0">
              <a:solidFill>
                <a:schemeClr val="bg1"/>
              </a:solidFill>
              <a:latin typeface="Helvetica Neue"/>
            </a:rPr>
            <a:t> use standard  scalar to bring all the predictor variables to the same scale. Making sure no one predictor has an weighted impact due to the scale of measurement </a:t>
          </a:r>
        </a:p>
      </dsp:txBody>
      <dsp:txXfrm>
        <a:off x="1682773" y="2062429"/>
        <a:ext cx="6476301" cy="1533254"/>
      </dsp:txXfrm>
    </dsp:sp>
    <dsp:sp modelId="{D52A0948-59FE-4F25-8389-F5EF6910E634}">
      <dsp:nvSpPr>
        <dsp:cNvPr id="0" name=""/>
        <dsp:cNvSpPr/>
      </dsp:nvSpPr>
      <dsp:spPr>
        <a:xfrm>
          <a:off x="8206777" y="1304451"/>
          <a:ext cx="1058628" cy="105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44968" y="1304451"/>
        <a:ext cx="582246" cy="796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8883-1DED-4487-97EA-EA05B7FF9E63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36D2-1206-4DB1-A4FB-EFB4DB8A3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We obtained our cryptocurrency price data from the </a:t>
            </a:r>
            <a:r>
              <a:rPr lang="en-US" sz="1800" b="0" i="0" kern="1200" dirty="0" err="1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Cryptocompare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 API, a highly reliable source for both historical and real-time market data.</a:t>
            </a:r>
            <a:endParaRPr lang="en-IN" dirty="0">
              <a:effectLst/>
            </a:endParaRPr>
          </a:p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To fetch the data, we used Python along with the </a:t>
            </a:r>
            <a:r>
              <a:rPr lang="en-US" sz="1800" b="0" i="0" kern="1200" dirty="0" err="1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Cryptocompare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 API and the requests library. We specified the BTC/USD pair and the necessary data points for analysis. An API key was utilized for secure and authenticated data access.</a:t>
            </a:r>
            <a:endParaRPr lang="en-IN" dirty="0">
              <a:effectLst/>
            </a:endParaRPr>
          </a:p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Once we retrieved the data, we converted it into JSON format and securely stored it in Google </a:t>
            </a:r>
            <a:r>
              <a:rPr lang="en-US" sz="1800" b="0" i="0" kern="1200" dirty="0" err="1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BigQuery</a:t>
            </a:r>
            <a:r>
              <a:rPr lang="en-US" sz="18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. The use of Google's </a:t>
            </a:r>
            <a:r>
              <a:rPr lang="en-US" sz="1800" b="0" i="0" kern="1200" dirty="0" err="1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BigQuery</a:t>
            </a:r>
            <a:r>
              <a:rPr lang="en-US" sz="18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 ensured efficient storage and facilitated further analysis. Authentication was achieved through a service account, ensuring data integrity and security.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236D2-1206-4DB1-A4FB-EFB4DB8A3F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760-7E22-61FD-AE84-8FA25A27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</a:rPr>
              <a:t>Deposit opening classification problem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0" name="Picture 99" descr="A gold and silver sphere balancing on a platform">
            <a:extLst>
              <a:ext uri="{FF2B5EF4-FFF2-40B4-BE49-F238E27FC236}">
                <a16:creationId xmlns:a16="http://schemas.microsoft.com/office/drawing/2014/main" id="{243FD7DE-6092-CA1E-458F-A9A015D8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12"/>
          <a:stretch/>
        </p:blipFill>
        <p:spPr>
          <a:xfrm>
            <a:off x="20" y="19674"/>
            <a:ext cx="4580077" cy="685799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800E543-5F86-78FE-1EE9-869501B1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TEAM MEMBERS</a:t>
            </a:r>
            <a:r>
              <a:rPr lang="en-US" sz="1800" dirty="0">
                <a:solidFill>
                  <a:srgbClr val="FFFFFF"/>
                </a:solidFill>
              </a:rPr>
              <a:t>: </a:t>
            </a:r>
          </a:p>
          <a:p>
            <a:pPr>
              <a:lnSpc>
                <a:spcPct val="100000"/>
              </a:lnSpc>
            </a:pPr>
            <a:endParaRPr lang="en-US" sz="1800" i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>
                <a:solidFill>
                  <a:srgbClr val="FFFFFF"/>
                </a:solidFill>
              </a:rPr>
              <a:t>Stewart Patterson - A20354696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>
                <a:solidFill>
                  <a:srgbClr val="FFFFFF"/>
                </a:solidFill>
              </a:rPr>
              <a:t>Vishwesh purohit- A20399844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 err="1">
                <a:solidFill>
                  <a:srgbClr val="FFFFFF"/>
                </a:solidFill>
              </a:rPr>
              <a:t>XuE</a:t>
            </a:r>
            <a:r>
              <a:rPr lang="en-US" sz="1800" i="1" dirty="0">
                <a:solidFill>
                  <a:srgbClr val="FFFFFF"/>
                </a:solidFill>
              </a:rPr>
              <a:t> yang–</a:t>
            </a:r>
            <a:r>
              <a:rPr lang="en-US" sz="1800" b="1" i="1" cap="none" spc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</a:rPr>
              <a:t>A20224593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solidFill>
                  <a:srgbClr val="FFFFFF"/>
                </a:solidFill>
              </a:rPr>
              <a:t>Sai Chandrika - A20344789</a:t>
            </a:r>
          </a:p>
        </p:txBody>
      </p:sp>
    </p:spTree>
    <p:extLst>
      <p:ext uri="{BB962C8B-B14F-4D97-AF65-F5344CB8AC3E}">
        <p14:creationId xmlns:p14="http://schemas.microsoft.com/office/powerpoint/2010/main" val="41356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Models</a:t>
            </a:r>
          </a:p>
        </p:txBody>
      </p:sp>
      <p:pic>
        <p:nvPicPr>
          <p:cNvPr id="59" name="Picture 58" descr="Spheres in balance">
            <a:extLst>
              <a:ext uri="{FF2B5EF4-FFF2-40B4-BE49-F238E27FC236}">
                <a16:creationId xmlns:a16="http://schemas.microsoft.com/office/drawing/2014/main" id="{6C13C699-C4D8-7F6C-5114-69E83854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30251" b="-1"/>
          <a:stretch/>
        </p:blipFill>
        <p:spPr>
          <a:xfrm>
            <a:off x="20" y="-29486"/>
            <a:ext cx="4580077" cy="6400784"/>
          </a:xfrm>
          <a:prstGeom prst="rect">
            <a:avLst/>
          </a:prstGeom>
        </p:spPr>
      </p:pic>
      <p:cxnSp>
        <p:nvCxnSpPr>
          <p:cNvPr id="7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AA57EF-2B55-241E-99D7-10503DEA7847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600" b="1" dirty="0"/>
              <a:t>Model 3: Random Forest </a:t>
            </a:r>
            <a:r>
              <a:rPr lang="en-US" sz="3600" b="0" i="0" dirty="0">
                <a:effectLst/>
              </a:rPr>
              <a:t>: We try this model since it would help with </a:t>
            </a:r>
            <a:r>
              <a:rPr lang="en-US" sz="3600" dirty="0"/>
              <a:t>r</a:t>
            </a:r>
            <a:r>
              <a:rPr lang="en-US" sz="3600" b="0" i="0" dirty="0">
                <a:effectLst/>
              </a:rPr>
              <a:t>educing overfitting, with the issue of class imbalance, random forest can  leverage ensemble learning for more robust predictions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4000" b="1" i="0" dirty="0">
                <a:effectLst/>
              </a:rPr>
              <a:t>Model 4 Gradient Boosted Tree</a:t>
            </a:r>
            <a:r>
              <a:rPr lang="en-US" sz="4000" b="0" i="0" dirty="0">
                <a:effectLst/>
              </a:rPr>
              <a:t>:  </a:t>
            </a:r>
            <a:r>
              <a:rPr lang="en-US" sz="3600" b="0" i="0" dirty="0">
                <a:effectLst/>
              </a:rPr>
              <a:t>We use GBT since it builds sequential models to correct errors of preceding models, improving accuracy and capturing complex relationships we might have missed</a:t>
            </a:r>
            <a:endParaRPr lang="en-US" sz="3200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4000" b="1" dirty="0"/>
              <a:t>Model 5: Factorization Machine Classifier: </a:t>
            </a:r>
            <a:r>
              <a:rPr lang="en-US" sz="3600" dirty="0"/>
              <a:t>We use this since it</a:t>
            </a:r>
            <a:r>
              <a:rPr lang="en-US" sz="3600" b="0" i="0" dirty="0">
                <a:effectLst/>
              </a:rPr>
              <a:t> </a:t>
            </a:r>
            <a:r>
              <a:rPr lang="en-US" sz="3600" dirty="0"/>
              <a:t>h</a:t>
            </a:r>
            <a:r>
              <a:rPr lang="en-US" sz="3600" b="0" i="0" dirty="0">
                <a:effectLst/>
              </a:rPr>
              <a:t>andles sparse data efficiently, </a:t>
            </a:r>
            <a:r>
              <a:rPr lang="en-US" sz="3600" dirty="0"/>
              <a:t>from our research we </a:t>
            </a:r>
            <a:r>
              <a:rPr lang="en-US" sz="3600" b="0" i="0" dirty="0">
                <a:effectLst/>
              </a:rPr>
              <a:t>saw that many recommendation systems use this model due to its high accuracy in predicting complex purchasing </a:t>
            </a:r>
            <a:r>
              <a:rPr lang="en-US" sz="3600" b="0" i="0" dirty="0" err="1">
                <a:effectLst/>
              </a:rPr>
              <a:t>behaviour</a:t>
            </a:r>
            <a:r>
              <a:rPr lang="en-US" sz="3600" dirty="0"/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116784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Model </a:t>
            </a:r>
            <a:r>
              <a:rPr lang="en-US" sz="4400" dirty="0" err="1"/>
              <a:t>Comparision</a:t>
            </a:r>
            <a:br>
              <a:rPr lang="en-US" sz="4400" b="1" dirty="0"/>
            </a:b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5E67-A22B-409D-912F-8829388F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9"/>
          <a:stretch/>
        </p:blipFill>
        <p:spPr>
          <a:xfrm>
            <a:off x="965200" y="977219"/>
            <a:ext cx="2401341" cy="2033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B4DD6-D560-F37A-708F-17DE874F5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6"/>
          <a:stretch/>
        </p:blipFill>
        <p:spPr>
          <a:xfrm>
            <a:off x="3552926" y="973932"/>
            <a:ext cx="2455480" cy="2068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FDE55D-636F-9C7F-1B35-15B7E3935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579"/>
          <a:stretch/>
        </p:blipFill>
        <p:spPr>
          <a:xfrm>
            <a:off x="6154964" y="977983"/>
            <a:ext cx="2455479" cy="206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90D72-E2E7-8500-7982-32A56BD2A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3301"/>
          <a:stretch/>
        </p:blipFill>
        <p:spPr>
          <a:xfrm>
            <a:off x="8771313" y="977921"/>
            <a:ext cx="2455479" cy="2065769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6417733" y="3955867"/>
            <a:ext cx="4809064" cy="2025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see the confusion matrix for the 5 models and are showing the true positives for 4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 Selection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look at the simplest model with the highest AUC values as our model, since logistic regression gives us 92% AUC which is not much lower than GBT at 93%  and is easier to explain to stakeholders we select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our final model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7D60CF-691B-E996-8656-1F6D0E68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2275061"/>
            <a:ext cx="6892560" cy="1962431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25F5-27C3-D75F-2FAA-E153BD8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Conclusion</a:t>
            </a: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69AF51AC-175E-7531-A4D0-42CBA6DF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4" r="18512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5E2-0B55-F47E-F21E-EBCE7C0B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Based on the EDA, we see </a:t>
            </a:r>
            <a:r>
              <a:rPr lang="en-US" sz="2000" dirty="0">
                <a:latin typeface="-apple-system"/>
                <a:cs typeface="Calibri"/>
              </a:rPr>
              <a:t>a</a:t>
            </a:r>
            <a:r>
              <a:rPr lang="en-US" sz="2000" b="0" i="0" dirty="0">
                <a:effectLst/>
                <a:latin typeface="-apple-system"/>
              </a:rPr>
              <a:t> higher loan rate among</a:t>
            </a:r>
          </a:p>
          <a:p>
            <a:r>
              <a:rPr lang="en-US" sz="2000" b="1" i="0" dirty="0">
                <a:effectLst/>
                <a:latin typeface="-apple-system"/>
              </a:rPr>
              <a:t>Highly educated</a:t>
            </a:r>
            <a:r>
              <a:rPr lang="en-US" sz="2000" b="0" i="0" dirty="0">
                <a:effectLst/>
                <a:latin typeface="-apple-system"/>
              </a:rPr>
              <a:t>: Users in </a:t>
            </a:r>
            <a:r>
              <a:rPr lang="en-US" sz="2000" dirty="0">
                <a:latin typeface="-apple-system"/>
              </a:rPr>
              <a:t>with higher literacy have higher subscription rate among different categories</a:t>
            </a:r>
          </a:p>
          <a:p>
            <a:pPr marL="0" indent="0" algn="l">
              <a:buNone/>
            </a:pPr>
            <a:r>
              <a:rPr lang="en-US" sz="2000" b="1" dirty="0">
                <a:latin typeface="-apple-system"/>
              </a:rPr>
              <a:t> Single users</a:t>
            </a:r>
            <a:r>
              <a:rPr lang="en-US" sz="2000" b="1" i="0" dirty="0">
                <a:effectLst/>
                <a:latin typeface="-apple-system"/>
              </a:rPr>
              <a:t>: </a:t>
            </a:r>
            <a:r>
              <a:rPr lang="en-US" sz="2000" i="0" dirty="0">
                <a:effectLst/>
                <a:latin typeface="-apple-system"/>
              </a:rPr>
              <a:t>People have </a:t>
            </a:r>
            <a:r>
              <a:rPr lang="en-US" sz="2000" i="0" dirty="0" err="1">
                <a:effectLst/>
                <a:latin typeface="-apple-system"/>
              </a:rPr>
              <a:t>have</a:t>
            </a:r>
            <a:r>
              <a:rPr lang="en-US" sz="2000" i="0" dirty="0">
                <a:effectLst/>
                <a:latin typeface="-apple-system"/>
              </a:rPr>
              <a:t> not married even once s    score a higher yes rate.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-apple-system"/>
              </a:rPr>
              <a:t> </a:t>
            </a:r>
            <a:r>
              <a:rPr lang="en-US" sz="2000" b="1" dirty="0">
                <a:latin typeface="-apple-system"/>
              </a:rPr>
              <a:t>M</a:t>
            </a:r>
            <a:r>
              <a:rPr lang="en-US" sz="2000" b="1" i="0" dirty="0">
                <a:effectLst/>
                <a:latin typeface="-apple-system"/>
              </a:rPr>
              <a:t>onths: </a:t>
            </a:r>
            <a:r>
              <a:rPr lang="en-US" sz="2000" b="0" i="0" dirty="0">
                <a:effectLst/>
                <a:latin typeface="-apple-system"/>
              </a:rPr>
              <a:t>people tend </a:t>
            </a:r>
            <a:r>
              <a:rPr lang="en-US" sz="2000" dirty="0">
                <a:latin typeface="-apple-system"/>
              </a:rPr>
              <a:t>to react better to marketing campaigns during the certain months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25F5-27C3-D75F-2FAA-E153BD8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Recommendations</a:t>
            </a: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69AF51AC-175E-7531-A4D0-42CBA6DF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4" r="18512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5E2-0B55-F47E-F21E-EBCE7C0B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2"/>
            <a:ext cx="5983606" cy="4292592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For highly </a:t>
            </a:r>
            <a:r>
              <a:rPr lang="en-US" sz="2000" b="1" dirty="0">
                <a:latin typeface="Söhne"/>
              </a:rPr>
              <a:t>e</a:t>
            </a:r>
            <a:r>
              <a:rPr lang="en-US" sz="2000" b="1" i="0" dirty="0">
                <a:effectLst/>
                <a:latin typeface="Söhne"/>
              </a:rPr>
              <a:t>ducated</a:t>
            </a:r>
            <a:r>
              <a:rPr lang="en-US" sz="2000" b="0" i="0" dirty="0">
                <a:effectLst/>
                <a:latin typeface="Söhne"/>
              </a:rPr>
              <a:t>: Target marketing strategies that can </a:t>
            </a:r>
            <a:r>
              <a:rPr lang="en-US" sz="2000" dirty="0">
                <a:latin typeface="Söhne"/>
              </a:rPr>
              <a:t>help users gain discounts on their future investments, highly educated users also would be tech </a:t>
            </a:r>
            <a:r>
              <a:rPr lang="en-US" sz="2000" dirty="0" err="1">
                <a:latin typeface="Söhne"/>
              </a:rPr>
              <a:t>savy</a:t>
            </a:r>
            <a:r>
              <a:rPr lang="en-US" sz="2000" dirty="0">
                <a:latin typeface="Söhne"/>
              </a:rPr>
              <a:t> so partnering with tech firms to offer deals could be efficient 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For single users</a:t>
            </a:r>
            <a:r>
              <a:rPr lang="en-US" sz="2000" b="1" dirty="0">
                <a:latin typeface="Söhne"/>
              </a:rPr>
              <a:t>: </a:t>
            </a:r>
            <a:r>
              <a:rPr lang="en-US" sz="2000" dirty="0">
                <a:latin typeface="Söhne"/>
              </a:rPr>
              <a:t>C</a:t>
            </a:r>
            <a:r>
              <a:rPr lang="en-US" sz="2000" b="0" i="0" dirty="0">
                <a:effectLst/>
                <a:latin typeface="Söhne"/>
              </a:rPr>
              <a:t>reate campaigns that appeal to </a:t>
            </a:r>
            <a:r>
              <a:rPr lang="en-US" sz="2000" dirty="0">
                <a:latin typeface="Söhne"/>
              </a:rPr>
              <a:t>their </a:t>
            </a:r>
            <a:r>
              <a:rPr lang="en-US" sz="2000" dirty="0" err="1">
                <a:latin typeface="Söhne"/>
              </a:rPr>
              <a:t>lifestlye</a:t>
            </a:r>
            <a:r>
              <a:rPr lang="en-US" sz="2000" b="0" i="0" dirty="0">
                <a:effectLst/>
                <a:latin typeface="Söhne"/>
              </a:rPr>
              <a:t>, this could include deals adding value to their individual portfolio</a:t>
            </a:r>
          </a:p>
          <a:p>
            <a:pPr marL="0" indent="0" algn="l">
              <a:buNone/>
            </a:pPr>
            <a:r>
              <a:rPr lang="en-US" sz="2000" b="1" dirty="0">
                <a:latin typeface="Söhne"/>
              </a:rPr>
              <a:t>For certain months </a:t>
            </a:r>
            <a:r>
              <a:rPr lang="en-US" sz="2000" dirty="0"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Plan and time marketing campaigns to coincide with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i="0" dirty="0">
                <a:effectLst/>
                <a:latin typeface="Söhne"/>
              </a:rPr>
              <a:t>March , September , October and December, this could look like</a:t>
            </a:r>
            <a:r>
              <a:rPr lang="en-US" sz="2000" b="0" i="0" dirty="0">
                <a:effectLst/>
                <a:latin typeface="Söhne"/>
              </a:rPr>
              <a:t> seasonal offers or promotions that align with festivals </a:t>
            </a:r>
            <a:br>
              <a:rPr lang="en-US" sz="2000" dirty="0"/>
            </a:b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D428C-57C4-ED69-F19A-28E65A9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B6245-F879-6EE5-6ECA-BF87702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Data Retrieval and Cleaning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141F3DC-4BD3-A012-8284-9787BCDD4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041603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2CAE-7E78-B740-D73C-717AD607F55C}"/>
              </a:ext>
            </a:extLst>
          </p:cNvPr>
          <p:cNvSpPr/>
          <p:nvPr/>
        </p:nvSpPr>
        <p:spPr>
          <a:xfrm>
            <a:off x="2290915" y="3267575"/>
            <a:ext cx="8864765" cy="120936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000" dirty="0"/>
              <a:t>Ran </a:t>
            </a:r>
            <a:r>
              <a:rPr lang="en-US" sz="2000" b="1" dirty="0"/>
              <a:t>Univariate</a:t>
            </a:r>
            <a:r>
              <a:rPr lang="en-US" sz="2000" dirty="0"/>
              <a:t> and </a:t>
            </a:r>
            <a:r>
              <a:rPr lang="en-US" sz="2000" b="1" dirty="0"/>
              <a:t>Bivariate Distributions </a:t>
            </a:r>
            <a:r>
              <a:rPr lang="en-US" sz="2000" dirty="0"/>
              <a:t>of the data, we notice class imbalance and multicollinearity in the data, which were dealt with grouping, transformation and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388850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n abstract design with lines and financial symbols">
            <a:extLst>
              <a:ext uri="{FF2B5EF4-FFF2-40B4-BE49-F238E27FC236}">
                <a16:creationId xmlns:a16="http://schemas.microsoft.com/office/drawing/2014/main" id="{9FD5EC1A-7C4B-6B6F-0B35-BE967E79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0400" b="5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Univariate Distributions</a:t>
            </a:r>
            <a:endParaRPr lang="en-IN" dirty="0">
              <a:latin typeface="Calibri"/>
              <a:cs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DAAB79D-91F4-079F-DA24-3B098481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585994"/>
              </p:ext>
            </p:extLst>
          </p:nvPr>
        </p:nvGraphicFramePr>
        <p:xfrm>
          <a:off x="747252" y="2108201"/>
          <a:ext cx="106680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Bivariate Distribution</a:t>
            </a:r>
            <a:endParaRPr lang="en-IN" dirty="0">
              <a:latin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ADA0A3-B088-FFE2-A240-715E2541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179876"/>
            <a:ext cx="7246374" cy="412953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B1D43BB7-15B1-A02D-C9DB-A4A37C36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check for the impact of </a:t>
            </a:r>
            <a:r>
              <a:rPr lang="en-US" b="1" dirty="0">
                <a:solidFill>
                  <a:schemeClr val="tx1"/>
                </a:solidFill>
              </a:rPr>
              <a:t>different categories on the target variable “y”. </a:t>
            </a:r>
            <a:r>
              <a:rPr lang="en-US" dirty="0">
                <a:solidFill>
                  <a:schemeClr val="tx1"/>
                </a:solidFill>
              </a:rPr>
              <a:t>From these we could see which categories impact users decision to subscribe, we are able to dwell deeper into building  profiles of our customers.</a:t>
            </a:r>
          </a:p>
          <a:p>
            <a:r>
              <a:rPr lang="en-US" dirty="0">
                <a:solidFill>
                  <a:schemeClr val="tx1"/>
                </a:solidFill>
              </a:rPr>
              <a:t>We see that </a:t>
            </a:r>
            <a:r>
              <a:rPr lang="en-US" b="1" dirty="0" err="1"/>
              <a:t>education_udf</a:t>
            </a:r>
            <a:r>
              <a:rPr lang="en-US" b="1" dirty="0"/>
              <a:t> </a:t>
            </a:r>
            <a:r>
              <a:rPr lang="en-US" dirty="0"/>
              <a:t>, </a:t>
            </a:r>
            <a:r>
              <a:rPr lang="en-US" b="1" dirty="0" err="1"/>
              <a:t>maritial</a:t>
            </a:r>
            <a:r>
              <a:rPr lang="en-US" b="1" dirty="0"/>
              <a:t> status , month </a:t>
            </a:r>
            <a:r>
              <a:rPr lang="en-US" dirty="0">
                <a:solidFill>
                  <a:schemeClr val="tx1"/>
                </a:solidFill>
              </a:rPr>
              <a:t>can be looked into to provide insights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Bivariate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A9EB4-633A-9068-DF4D-D8361970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1081550"/>
            <a:ext cx="5860026" cy="4011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D5BF41-0ABA-3E53-7389-64750694D770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/>
              <a:t>We see that in each and every one of the features there is a class imbalance, we see that there is more data for </a:t>
            </a:r>
            <a:r>
              <a:rPr lang="en-US" b="1" dirty="0"/>
              <a:t>y = no </a:t>
            </a:r>
            <a:r>
              <a:rPr lang="en-US" dirty="0"/>
              <a:t>as compared to </a:t>
            </a:r>
            <a:r>
              <a:rPr lang="en-US" b="1" dirty="0"/>
              <a:t>y = yes.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/>
              <a:t>Because of this we will have to look for evaluation metrics and machine learning models which could take this into consideration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6F078-3D52-6E2F-6E6A-3D103A1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642257"/>
            <a:ext cx="7315199" cy="82274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Correlation - Collinearity Problem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396BD-EEF2-C3FF-3CBD-B47F6487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9" y="1465005"/>
            <a:ext cx="6959944" cy="2723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2F52B-7942-55BA-6AAD-DD4401B5339F}"/>
              </a:ext>
            </a:extLst>
          </p:cNvPr>
          <p:cNvSpPr txBox="1"/>
          <p:nvPr/>
        </p:nvSpPr>
        <p:spPr>
          <a:xfrm>
            <a:off x="7424003" y="1465005"/>
            <a:ext cx="4876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We see high linear correlation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exist in these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pairs: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cons_price_idx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VS.euribor3m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nr_employed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cons_price_idx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nr_employed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Pdays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previous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We 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these 3 variables to eliminate the collinearity problem: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We remove this variable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Change to categorical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Change to categorical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Feature Engineering</a:t>
            </a:r>
          </a:p>
        </p:txBody>
      </p: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028127C5-E1CC-8DD6-1180-D427CF79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552012"/>
              </p:ext>
            </p:extLst>
          </p:nvPr>
        </p:nvGraphicFramePr>
        <p:xfrm>
          <a:off x="663131" y="663132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1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K means clustering: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301798" y="963507"/>
            <a:ext cx="5968181" cy="49388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2400" b="0" i="0" dirty="0">
                <a:effectLst/>
                <a:latin typeface="-apple-system"/>
              </a:rPr>
              <a:t>Once we complete preparing the Data using one-hot encoding and vector assembler, we feed them to a k means clustering model, we assign them to 4 clusters, due to 4 groups we could identify during our bi variate analysis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4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Models</a:t>
            </a:r>
          </a:p>
        </p:txBody>
      </p:sp>
      <p:pic>
        <p:nvPicPr>
          <p:cNvPr id="59" name="Picture 58" descr="Spheres in balance">
            <a:extLst>
              <a:ext uri="{FF2B5EF4-FFF2-40B4-BE49-F238E27FC236}">
                <a16:creationId xmlns:a16="http://schemas.microsoft.com/office/drawing/2014/main" id="{6C13C699-C4D8-7F6C-5114-69E83854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30251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7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AA57EF-2B55-241E-99D7-10503DEA7847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b="1" i="0" dirty="0">
                <a:effectLst/>
              </a:rPr>
              <a:t>Model 1: Logistic Regression </a:t>
            </a:r>
            <a:r>
              <a:rPr lang="en-US" sz="2400" b="1" i="0" dirty="0">
                <a:effectLst/>
              </a:rPr>
              <a:t>:</a:t>
            </a:r>
            <a:r>
              <a:rPr lang="en-US" sz="2000" i="1" dirty="0"/>
              <a:t>We select this model since it</a:t>
            </a:r>
            <a:r>
              <a:rPr lang="en-US" sz="2000" b="0" i="0" dirty="0">
                <a:effectLst/>
              </a:rPr>
              <a:t> provides a clear probability estimation for customer subscription, aiding in precise resource allocation for marketing strategies. This model is also easier to explain than many others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200" b="1" dirty="0"/>
              <a:t>Model 2: Decision Tree : </a:t>
            </a:r>
            <a:r>
              <a:rPr lang="en-US" sz="2000" dirty="0"/>
              <a:t>We select this model since it </a:t>
            </a:r>
            <a:r>
              <a:rPr lang="en-US" sz="2000" dirty="0">
                <a:latin typeface="Söhne"/>
              </a:rPr>
              <a:t>o</a:t>
            </a:r>
            <a:r>
              <a:rPr lang="en-US" sz="2000" b="0" i="0" dirty="0">
                <a:effectLst/>
                <a:latin typeface="Söhne"/>
              </a:rPr>
              <a:t>ffers interpretability by illustrating decision paths, facilitating actionable insights for marketing strategies.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116784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3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1201C"/>
      </a:dk2>
      <a:lt2>
        <a:srgbClr val="F0F1F3"/>
      </a:lt2>
      <a:accent1>
        <a:srgbClr val="B58137"/>
      </a:accent1>
      <a:accent2>
        <a:srgbClr val="C75E49"/>
      </a:accent2>
      <a:accent3>
        <a:srgbClr val="A5A53C"/>
      </a:accent3>
      <a:accent4>
        <a:srgbClr val="37A1B5"/>
      </a:accent4>
      <a:accent5>
        <a:srgbClr val="497EC7"/>
      </a:accent5>
      <a:accent6>
        <a:srgbClr val="4344BA"/>
      </a:accent6>
      <a:hlink>
        <a:srgbClr val="3F74B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2600</TotalTime>
  <Words>1048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Bookman Old Style</vt:lpstr>
      <vt:lpstr>Calibri</vt:lpstr>
      <vt:lpstr>Franklin Gothic Book</vt:lpstr>
      <vt:lpstr>Helvetica Neue</vt:lpstr>
      <vt:lpstr>Söhne</vt:lpstr>
      <vt:lpstr>Times New Roman</vt:lpstr>
      <vt:lpstr>Wingdings</vt:lpstr>
      <vt:lpstr>RetrospectVTI</vt:lpstr>
      <vt:lpstr>Deposit opening classification problem</vt:lpstr>
      <vt:lpstr>Data Retrieval and Cleaning</vt:lpstr>
      <vt:lpstr>Univariate Distributions</vt:lpstr>
      <vt:lpstr>Bivariate Distribution</vt:lpstr>
      <vt:lpstr>Bivariate Distribution</vt:lpstr>
      <vt:lpstr>Correlation - Collinearity Problem</vt:lpstr>
      <vt:lpstr>Feature Engineering</vt:lpstr>
      <vt:lpstr>K means clustering:</vt:lpstr>
      <vt:lpstr>Models</vt:lpstr>
      <vt:lpstr>Models</vt:lpstr>
      <vt:lpstr>Model Comparision </vt:lpstr>
      <vt:lpstr>Model Selection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AND ETHEREUM PRICE PREDICTION</dc:title>
  <dc:creator>Bogireddy, Sai Mithilesh Reddy</dc:creator>
  <cp:lastModifiedBy>Vishwesh Purohit</cp:lastModifiedBy>
  <cp:revision>11</cp:revision>
  <dcterms:created xsi:type="dcterms:W3CDTF">2023-10-18T22:18:05Z</dcterms:created>
  <dcterms:modified xsi:type="dcterms:W3CDTF">2024-01-14T06:11:55Z</dcterms:modified>
</cp:coreProperties>
</file>