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1" r:id="rId1"/>
  </p:sldMasterIdLst>
  <p:notesMasterIdLst>
    <p:notesMasterId r:id="rId23"/>
  </p:notesMasterIdLst>
  <p:sldIdLst>
    <p:sldId id="258" r:id="rId2"/>
    <p:sldId id="290" r:id="rId3"/>
    <p:sldId id="405" r:id="rId4"/>
    <p:sldId id="376" r:id="rId5"/>
    <p:sldId id="375" r:id="rId6"/>
    <p:sldId id="394" r:id="rId7"/>
    <p:sldId id="377" r:id="rId8"/>
    <p:sldId id="390" r:id="rId9"/>
    <p:sldId id="389" r:id="rId10"/>
    <p:sldId id="391" r:id="rId11"/>
    <p:sldId id="378" r:id="rId12"/>
    <p:sldId id="396" r:id="rId13"/>
    <p:sldId id="392" r:id="rId14"/>
    <p:sldId id="393" r:id="rId15"/>
    <p:sldId id="401" r:id="rId16"/>
    <p:sldId id="400" r:id="rId17"/>
    <p:sldId id="380" r:id="rId18"/>
    <p:sldId id="404" r:id="rId19"/>
    <p:sldId id="382" r:id="rId20"/>
    <p:sldId id="399" r:id="rId21"/>
    <p:sldId id="40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3EFD34-4294-4B35-B038-1F9FC9E4B73E}" v="2" dt="2023-04-01T02:22:25.665"/>
    <p1510:client id="{37E23E6E-92E0-4937-8940-948BFE72C170}" v="2" dt="2023-04-01T02:24:15.024"/>
    <p1510:client id="{C42F7CD0-5E42-48C9-85B8-A2322572BF04}" v="1" dt="2023-04-01T02:20:02.4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6BAF8C-C40D-0548-900E-9A573A4D8DD2}" type="doc">
      <dgm:prSet loTypeId="urn:microsoft.com/office/officeart/2005/8/layout/vList3" loCatId="" qsTypeId="urn:microsoft.com/office/officeart/2005/8/quickstyle/simple1" qsCatId="simple" csTypeId="urn:microsoft.com/office/officeart/2005/8/colors/accent1_2" csCatId="accent1" phldr="1"/>
      <dgm:spPr/>
      <dgm:t>
        <a:bodyPr/>
        <a:lstStyle/>
        <a:p>
          <a:endParaRPr lang="en-GB"/>
        </a:p>
      </dgm:t>
    </dgm:pt>
    <dgm:pt modelId="{0FA0731D-2FD4-5647-A7F1-5DC93756D699}">
      <dgm:prSet custT="1"/>
      <dgm:spPr>
        <a:solidFill>
          <a:schemeClr val="accent5">
            <a:lumMod val="40000"/>
            <a:lumOff val="60000"/>
          </a:schemeClr>
        </a:solidFill>
      </dgm:spPr>
      <dgm:t>
        <a:bodyPr/>
        <a:lstStyle/>
        <a:p>
          <a:r>
            <a:rPr lang="en-US" sz="1600" kern="1200" dirty="0">
              <a:solidFill>
                <a:srgbClr val="000000"/>
              </a:solidFill>
              <a:latin typeface="Gill Sans MT" panose="020B0502020104020203"/>
              <a:ea typeface="+mn-ea"/>
              <a:cs typeface="+mn-cs"/>
            </a:rPr>
            <a:t>ISKCON's online presence team collected visitor feedback from social media to improve services but faced manual effort challenges</a:t>
          </a:r>
          <a:endParaRPr lang="en-IN" sz="1600" kern="1200" dirty="0">
            <a:solidFill>
              <a:srgbClr val="000000"/>
            </a:solidFill>
            <a:latin typeface="Gill Sans MT" panose="020B0502020104020203"/>
            <a:ea typeface="+mn-ea"/>
            <a:cs typeface="+mn-cs"/>
          </a:endParaRPr>
        </a:p>
      </dgm:t>
    </dgm:pt>
    <dgm:pt modelId="{B0B28E28-2BAD-9245-9CCE-70609961BE36}" type="parTrans" cxnId="{77F8E23E-5CDB-5842-8533-783CCC7BD10B}">
      <dgm:prSet/>
      <dgm:spPr/>
      <dgm:t>
        <a:bodyPr/>
        <a:lstStyle/>
        <a:p>
          <a:endParaRPr lang="en-GB"/>
        </a:p>
      </dgm:t>
    </dgm:pt>
    <dgm:pt modelId="{EF6A92E4-7720-FE4D-B0E7-A80403D3A2BD}" type="sibTrans" cxnId="{77F8E23E-5CDB-5842-8533-783CCC7BD10B}">
      <dgm:prSet/>
      <dgm:spPr/>
      <dgm:t>
        <a:bodyPr/>
        <a:lstStyle/>
        <a:p>
          <a:endParaRPr lang="en-GB"/>
        </a:p>
      </dgm:t>
    </dgm:pt>
    <dgm:pt modelId="{07B9BDBC-1079-824F-9C01-5B6FBDDB52D4}">
      <dgm:prSet custT="1"/>
      <dgm:spPr>
        <a:solidFill>
          <a:schemeClr val="accent5">
            <a:lumMod val="40000"/>
            <a:lumOff val="60000"/>
          </a:schemeClr>
        </a:solidFill>
      </dgm:spPr>
      <dgm:t>
        <a:bodyPr/>
        <a:lstStyle/>
        <a:p>
          <a:r>
            <a:rPr lang="en-US" sz="1600" kern="1200" dirty="0">
              <a:solidFill>
                <a:srgbClr val="000000"/>
              </a:solidFill>
              <a:latin typeface="Gill Sans MT" panose="020B0502020104020203"/>
              <a:ea typeface="+mn-ea"/>
              <a:cs typeface="+mn-cs"/>
            </a:rPr>
            <a:t>ISKCON sought an automated solution for sentiment analysis, trends, emotions, and top issues from visitor feedback</a:t>
          </a:r>
          <a:endParaRPr lang="en-IN" sz="1600" kern="1200" dirty="0">
            <a:solidFill>
              <a:srgbClr val="000000"/>
            </a:solidFill>
            <a:latin typeface="Gill Sans MT" panose="020B0502020104020203"/>
            <a:ea typeface="+mn-ea"/>
            <a:cs typeface="+mn-cs"/>
          </a:endParaRPr>
        </a:p>
      </dgm:t>
    </dgm:pt>
    <dgm:pt modelId="{C2E5A8B8-A983-F242-9900-002745C003ED}" type="parTrans" cxnId="{47832396-6EB6-E74F-B288-80C1F7C62EB5}">
      <dgm:prSet/>
      <dgm:spPr/>
      <dgm:t>
        <a:bodyPr/>
        <a:lstStyle/>
        <a:p>
          <a:endParaRPr lang="en-GB"/>
        </a:p>
      </dgm:t>
    </dgm:pt>
    <dgm:pt modelId="{6C0F222E-7C64-7A4C-8F9A-4EEFE51E9F67}" type="sibTrans" cxnId="{47832396-6EB6-E74F-B288-80C1F7C62EB5}">
      <dgm:prSet/>
      <dgm:spPr/>
      <dgm:t>
        <a:bodyPr/>
        <a:lstStyle/>
        <a:p>
          <a:endParaRPr lang="en-GB"/>
        </a:p>
      </dgm:t>
    </dgm:pt>
    <dgm:pt modelId="{A0305498-3CFA-C14D-A523-40BA50FB1F03}">
      <dgm:prSet custT="1"/>
      <dgm:spPr>
        <a:solidFill>
          <a:schemeClr val="accent5">
            <a:lumMod val="40000"/>
            <a:lumOff val="60000"/>
          </a:schemeClr>
        </a:solidFill>
      </dgm:spPr>
      <dgm:t>
        <a:bodyPr/>
        <a:lstStyle/>
        <a:p>
          <a:r>
            <a:rPr lang="en-US" sz="1600" kern="1200" dirty="0">
              <a:solidFill>
                <a:srgbClr val="000000"/>
              </a:solidFill>
              <a:latin typeface="Gill Sans MT" panose="020B0502020104020203"/>
              <a:ea typeface="+mn-ea"/>
              <a:cs typeface="+mn-cs"/>
            </a:rPr>
            <a:t>The collected reviews had issues like multiple languages, spelling errors, and duplication</a:t>
          </a:r>
          <a:endParaRPr lang="en-IN" sz="2300" kern="1200" dirty="0">
            <a:solidFill>
              <a:schemeClr val="tx1"/>
            </a:solidFill>
          </a:endParaRPr>
        </a:p>
      </dgm:t>
    </dgm:pt>
    <dgm:pt modelId="{BC58D07F-C7E1-E14A-BD06-AD8AEC7B858C}" type="sibTrans" cxnId="{43EB815E-B5FD-3840-A73D-3A35FD692D80}">
      <dgm:prSet/>
      <dgm:spPr/>
      <dgm:t>
        <a:bodyPr/>
        <a:lstStyle/>
        <a:p>
          <a:endParaRPr lang="en-GB"/>
        </a:p>
      </dgm:t>
    </dgm:pt>
    <dgm:pt modelId="{7540A1B5-3F07-CA46-A7DB-EEC1230D9D2C}" type="parTrans" cxnId="{43EB815E-B5FD-3840-A73D-3A35FD692D80}">
      <dgm:prSet/>
      <dgm:spPr/>
      <dgm:t>
        <a:bodyPr/>
        <a:lstStyle/>
        <a:p>
          <a:endParaRPr lang="en-GB"/>
        </a:p>
      </dgm:t>
    </dgm:pt>
    <dgm:pt modelId="{71959465-21B8-46A1-AF21-BB67538E760B}">
      <dgm:prSet custT="1"/>
      <dgm:spPr>
        <a:solidFill>
          <a:schemeClr val="accent5">
            <a:lumMod val="40000"/>
            <a:lumOff val="60000"/>
          </a:schemeClr>
        </a:solidFill>
      </dgm:spPr>
      <dgm:t>
        <a:bodyPr/>
        <a:lstStyle/>
        <a:p>
          <a:r>
            <a:rPr lang="en-US" sz="1600" kern="1200" dirty="0">
              <a:solidFill>
                <a:srgbClr val="000000"/>
              </a:solidFill>
              <a:latin typeface="Gill Sans MT" panose="020B0502020104020203"/>
              <a:ea typeface="+mn-ea"/>
              <a:cs typeface="+mn-cs"/>
            </a:rPr>
            <a:t>Classification of mixed and neutral classes in reviews presented difficulties in the analysis process</a:t>
          </a:r>
          <a:endParaRPr lang="en-IN" sz="2300" kern="1200" dirty="0">
            <a:solidFill>
              <a:schemeClr val="tx1"/>
            </a:solidFill>
          </a:endParaRPr>
        </a:p>
      </dgm:t>
    </dgm:pt>
    <dgm:pt modelId="{3D17A9CE-6202-4B4C-8CF4-995660361B79}" type="parTrans" cxnId="{AFF0649E-F876-4651-8E7A-69CD00DB25F5}">
      <dgm:prSet/>
      <dgm:spPr/>
      <dgm:t>
        <a:bodyPr/>
        <a:lstStyle/>
        <a:p>
          <a:endParaRPr lang="en-US"/>
        </a:p>
      </dgm:t>
    </dgm:pt>
    <dgm:pt modelId="{03E3D4B2-7B1D-402B-9553-F2119DD8F794}" type="sibTrans" cxnId="{AFF0649E-F876-4651-8E7A-69CD00DB25F5}">
      <dgm:prSet/>
      <dgm:spPr/>
      <dgm:t>
        <a:bodyPr/>
        <a:lstStyle/>
        <a:p>
          <a:endParaRPr lang="en-US"/>
        </a:p>
      </dgm:t>
    </dgm:pt>
    <dgm:pt modelId="{7AE97487-A66B-2E4D-BA5D-77F35C975745}" type="pres">
      <dgm:prSet presAssocID="{2B6BAF8C-C40D-0548-900E-9A573A4D8DD2}" presName="linearFlow" presStyleCnt="0">
        <dgm:presLayoutVars>
          <dgm:dir/>
          <dgm:resizeHandles val="exact"/>
        </dgm:presLayoutVars>
      </dgm:prSet>
      <dgm:spPr/>
    </dgm:pt>
    <dgm:pt modelId="{24DEBF86-8BC5-894D-AA51-36E05EC6676D}" type="pres">
      <dgm:prSet presAssocID="{0FA0731D-2FD4-5647-A7F1-5DC93756D699}" presName="composite" presStyleCnt="0"/>
      <dgm:spPr/>
    </dgm:pt>
    <dgm:pt modelId="{252E5784-8FDC-2B47-A42F-B966782AFAE5}" type="pres">
      <dgm:prSet presAssocID="{0FA0731D-2FD4-5647-A7F1-5DC93756D699}" presName="imgShp" presStyleLbl="fgImgPlace1" presStyleIdx="0" presStyleCnt="4" custLinFactNeighborX="-46873"/>
      <dgm:spPr>
        <a:solidFill>
          <a:schemeClr val="accent5">
            <a:lumMod val="40000"/>
            <a:lumOff val="60000"/>
          </a:schemeClr>
        </a:solidFill>
      </dgm:spPr>
    </dgm:pt>
    <dgm:pt modelId="{7B143D58-399D-DE4E-A3FD-18BEC784C5A2}" type="pres">
      <dgm:prSet presAssocID="{0FA0731D-2FD4-5647-A7F1-5DC93756D699}" presName="txShp" presStyleLbl="node1" presStyleIdx="0" presStyleCnt="4" custLinFactNeighborX="141">
        <dgm:presLayoutVars>
          <dgm:bulletEnabled val="1"/>
        </dgm:presLayoutVars>
      </dgm:prSet>
      <dgm:spPr/>
    </dgm:pt>
    <dgm:pt modelId="{90D1483B-1918-A14E-90CB-E3F424DC88C1}" type="pres">
      <dgm:prSet presAssocID="{EF6A92E4-7720-FE4D-B0E7-A80403D3A2BD}" presName="spacing" presStyleCnt="0"/>
      <dgm:spPr/>
    </dgm:pt>
    <dgm:pt modelId="{1034326D-A64F-6345-8A3D-5E6D1763A16F}" type="pres">
      <dgm:prSet presAssocID="{07B9BDBC-1079-824F-9C01-5B6FBDDB52D4}" presName="composite" presStyleCnt="0"/>
      <dgm:spPr/>
    </dgm:pt>
    <dgm:pt modelId="{AB263591-98CD-734C-B073-8E8B8D2E5C65}" type="pres">
      <dgm:prSet presAssocID="{07B9BDBC-1079-824F-9C01-5B6FBDDB52D4}" presName="imgShp" presStyleLbl="fgImgPlace1" presStyleIdx="1" presStyleCnt="4" custLinFactNeighborX="-46873"/>
      <dgm:spPr>
        <a:solidFill>
          <a:schemeClr val="accent5">
            <a:lumMod val="40000"/>
            <a:lumOff val="60000"/>
          </a:schemeClr>
        </a:solidFill>
      </dgm:spPr>
    </dgm:pt>
    <dgm:pt modelId="{73573615-51C2-5449-A802-F6C1527F2DB8}" type="pres">
      <dgm:prSet presAssocID="{07B9BDBC-1079-824F-9C01-5B6FBDDB52D4}" presName="txShp" presStyleLbl="node1" presStyleIdx="1" presStyleCnt="4">
        <dgm:presLayoutVars>
          <dgm:bulletEnabled val="1"/>
        </dgm:presLayoutVars>
      </dgm:prSet>
      <dgm:spPr/>
    </dgm:pt>
    <dgm:pt modelId="{6F3B5FEE-EA49-BF45-9BFA-7390DE8948CE}" type="pres">
      <dgm:prSet presAssocID="{6C0F222E-7C64-7A4C-8F9A-4EEFE51E9F67}" presName="spacing" presStyleCnt="0"/>
      <dgm:spPr/>
    </dgm:pt>
    <dgm:pt modelId="{6BCD31FF-8EEF-C048-936A-6D12E3204C61}" type="pres">
      <dgm:prSet presAssocID="{A0305498-3CFA-C14D-A523-40BA50FB1F03}" presName="composite" presStyleCnt="0"/>
      <dgm:spPr/>
    </dgm:pt>
    <dgm:pt modelId="{CCDE1675-4C50-7643-BB29-B2979A99CC31}" type="pres">
      <dgm:prSet presAssocID="{A0305498-3CFA-C14D-A523-40BA50FB1F03}" presName="imgShp" presStyleLbl="fgImgPlace1" presStyleIdx="2" presStyleCnt="4" custLinFactNeighborX="-46873"/>
      <dgm:spPr>
        <a:solidFill>
          <a:schemeClr val="accent5">
            <a:lumMod val="40000"/>
            <a:lumOff val="60000"/>
          </a:schemeClr>
        </a:solidFill>
      </dgm:spPr>
    </dgm:pt>
    <dgm:pt modelId="{E603B575-A2FD-FC48-91B8-3E94361FE81B}" type="pres">
      <dgm:prSet presAssocID="{A0305498-3CFA-C14D-A523-40BA50FB1F03}" presName="txShp" presStyleLbl="node1" presStyleIdx="2" presStyleCnt="4">
        <dgm:presLayoutVars>
          <dgm:bulletEnabled val="1"/>
        </dgm:presLayoutVars>
      </dgm:prSet>
      <dgm:spPr/>
    </dgm:pt>
    <dgm:pt modelId="{E68E6426-0083-44E0-B5D8-2D45C7A58FA8}" type="pres">
      <dgm:prSet presAssocID="{BC58D07F-C7E1-E14A-BD06-AD8AEC7B858C}" presName="spacing" presStyleCnt="0"/>
      <dgm:spPr/>
    </dgm:pt>
    <dgm:pt modelId="{3394E6D0-2030-4FE1-A7BF-FC7CAA35BB5E}" type="pres">
      <dgm:prSet presAssocID="{71959465-21B8-46A1-AF21-BB67538E760B}" presName="composite" presStyleCnt="0"/>
      <dgm:spPr/>
    </dgm:pt>
    <dgm:pt modelId="{0C700895-4760-4AA5-B3E9-DCACDDE16DD1}" type="pres">
      <dgm:prSet presAssocID="{71959465-21B8-46A1-AF21-BB67538E760B}" presName="imgShp" presStyleLbl="fgImgPlace1" presStyleIdx="3" presStyleCnt="4" custLinFactNeighborX="-51046" custLinFactNeighborY="281"/>
      <dgm:spPr>
        <a:solidFill>
          <a:schemeClr val="accent5">
            <a:lumMod val="40000"/>
            <a:lumOff val="60000"/>
          </a:schemeClr>
        </a:solidFill>
      </dgm:spPr>
    </dgm:pt>
    <dgm:pt modelId="{3462D27F-9396-449D-8932-2A4E62BA70FE}" type="pres">
      <dgm:prSet presAssocID="{71959465-21B8-46A1-AF21-BB67538E760B}" presName="txShp" presStyleLbl="node1" presStyleIdx="3" presStyleCnt="4">
        <dgm:presLayoutVars>
          <dgm:bulletEnabled val="1"/>
        </dgm:presLayoutVars>
      </dgm:prSet>
      <dgm:spPr/>
    </dgm:pt>
  </dgm:ptLst>
  <dgm:cxnLst>
    <dgm:cxn modelId="{77F8E23E-5CDB-5842-8533-783CCC7BD10B}" srcId="{2B6BAF8C-C40D-0548-900E-9A573A4D8DD2}" destId="{0FA0731D-2FD4-5647-A7F1-5DC93756D699}" srcOrd="0" destOrd="0" parTransId="{B0B28E28-2BAD-9245-9CCE-70609961BE36}" sibTransId="{EF6A92E4-7720-FE4D-B0E7-A80403D3A2BD}"/>
    <dgm:cxn modelId="{E24DC15B-47E1-1B4D-8F9F-48B9074C07A4}" type="presOf" srcId="{A0305498-3CFA-C14D-A523-40BA50FB1F03}" destId="{E603B575-A2FD-FC48-91B8-3E94361FE81B}" srcOrd="0" destOrd="0" presId="urn:microsoft.com/office/officeart/2005/8/layout/vList3"/>
    <dgm:cxn modelId="{43EB815E-B5FD-3840-A73D-3A35FD692D80}" srcId="{2B6BAF8C-C40D-0548-900E-9A573A4D8DD2}" destId="{A0305498-3CFA-C14D-A523-40BA50FB1F03}" srcOrd="2" destOrd="0" parTransId="{7540A1B5-3F07-CA46-A7DB-EEC1230D9D2C}" sibTransId="{BC58D07F-C7E1-E14A-BD06-AD8AEC7B858C}"/>
    <dgm:cxn modelId="{4F91DF52-A396-1A42-8DAE-78F6A8CFCA7B}" type="presOf" srcId="{2B6BAF8C-C40D-0548-900E-9A573A4D8DD2}" destId="{7AE97487-A66B-2E4D-BA5D-77F35C975745}" srcOrd="0" destOrd="0" presId="urn:microsoft.com/office/officeart/2005/8/layout/vList3"/>
    <dgm:cxn modelId="{47832396-6EB6-E74F-B288-80C1F7C62EB5}" srcId="{2B6BAF8C-C40D-0548-900E-9A573A4D8DD2}" destId="{07B9BDBC-1079-824F-9C01-5B6FBDDB52D4}" srcOrd="1" destOrd="0" parTransId="{C2E5A8B8-A983-F242-9900-002745C003ED}" sibTransId="{6C0F222E-7C64-7A4C-8F9A-4EEFE51E9F67}"/>
    <dgm:cxn modelId="{E403AA96-F64A-604E-8C0A-A83E66138D25}" type="presOf" srcId="{07B9BDBC-1079-824F-9C01-5B6FBDDB52D4}" destId="{73573615-51C2-5449-A802-F6C1527F2DB8}" srcOrd="0" destOrd="0" presId="urn:microsoft.com/office/officeart/2005/8/layout/vList3"/>
    <dgm:cxn modelId="{F6A60599-3938-4BF7-BDCE-322E14CEE374}" type="presOf" srcId="{71959465-21B8-46A1-AF21-BB67538E760B}" destId="{3462D27F-9396-449D-8932-2A4E62BA70FE}" srcOrd="0" destOrd="0" presId="urn:microsoft.com/office/officeart/2005/8/layout/vList3"/>
    <dgm:cxn modelId="{AFF0649E-F876-4651-8E7A-69CD00DB25F5}" srcId="{2B6BAF8C-C40D-0548-900E-9A573A4D8DD2}" destId="{71959465-21B8-46A1-AF21-BB67538E760B}" srcOrd="3" destOrd="0" parTransId="{3D17A9CE-6202-4B4C-8CF4-995660361B79}" sibTransId="{03E3D4B2-7B1D-402B-9553-F2119DD8F794}"/>
    <dgm:cxn modelId="{CA4014C7-2CFA-0049-B693-E5424D9D2355}" type="presOf" srcId="{0FA0731D-2FD4-5647-A7F1-5DC93756D699}" destId="{7B143D58-399D-DE4E-A3FD-18BEC784C5A2}" srcOrd="0" destOrd="0" presId="urn:microsoft.com/office/officeart/2005/8/layout/vList3"/>
    <dgm:cxn modelId="{40BC0648-BA75-6B4C-A496-1D4F192A0580}" type="presParOf" srcId="{7AE97487-A66B-2E4D-BA5D-77F35C975745}" destId="{24DEBF86-8BC5-894D-AA51-36E05EC6676D}" srcOrd="0" destOrd="0" presId="urn:microsoft.com/office/officeart/2005/8/layout/vList3"/>
    <dgm:cxn modelId="{CBFA43A1-9C9A-CC4E-949C-BC65F42D94FF}" type="presParOf" srcId="{24DEBF86-8BC5-894D-AA51-36E05EC6676D}" destId="{252E5784-8FDC-2B47-A42F-B966782AFAE5}" srcOrd="0" destOrd="0" presId="urn:microsoft.com/office/officeart/2005/8/layout/vList3"/>
    <dgm:cxn modelId="{730B7AE8-3EC1-CE49-ACB1-7916B9882D82}" type="presParOf" srcId="{24DEBF86-8BC5-894D-AA51-36E05EC6676D}" destId="{7B143D58-399D-DE4E-A3FD-18BEC784C5A2}" srcOrd="1" destOrd="0" presId="urn:microsoft.com/office/officeart/2005/8/layout/vList3"/>
    <dgm:cxn modelId="{88489F68-10DC-4149-B8CA-F1757B7D75C5}" type="presParOf" srcId="{7AE97487-A66B-2E4D-BA5D-77F35C975745}" destId="{90D1483B-1918-A14E-90CB-E3F424DC88C1}" srcOrd="1" destOrd="0" presId="urn:microsoft.com/office/officeart/2005/8/layout/vList3"/>
    <dgm:cxn modelId="{370E6A05-5CEC-414F-92CC-B6E8EC81ACBF}" type="presParOf" srcId="{7AE97487-A66B-2E4D-BA5D-77F35C975745}" destId="{1034326D-A64F-6345-8A3D-5E6D1763A16F}" srcOrd="2" destOrd="0" presId="urn:microsoft.com/office/officeart/2005/8/layout/vList3"/>
    <dgm:cxn modelId="{7DF9195E-4432-1F49-9122-941DD27D578D}" type="presParOf" srcId="{1034326D-A64F-6345-8A3D-5E6D1763A16F}" destId="{AB263591-98CD-734C-B073-8E8B8D2E5C65}" srcOrd="0" destOrd="0" presId="urn:microsoft.com/office/officeart/2005/8/layout/vList3"/>
    <dgm:cxn modelId="{2A47B4A4-7979-D44C-AA42-ED2398175BF7}" type="presParOf" srcId="{1034326D-A64F-6345-8A3D-5E6D1763A16F}" destId="{73573615-51C2-5449-A802-F6C1527F2DB8}" srcOrd="1" destOrd="0" presId="urn:microsoft.com/office/officeart/2005/8/layout/vList3"/>
    <dgm:cxn modelId="{9EFED145-7BB7-744A-A1A4-0382AC457E85}" type="presParOf" srcId="{7AE97487-A66B-2E4D-BA5D-77F35C975745}" destId="{6F3B5FEE-EA49-BF45-9BFA-7390DE8948CE}" srcOrd="3" destOrd="0" presId="urn:microsoft.com/office/officeart/2005/8/layout/vList3"/>
    <dgm:cxn modelId="{853C1334-AE19-2B41-8411-CA5E1304CFEC}" type="presParOf" srcId="{7AE97487-A66B-2E4D-BA5D-77F35C975745}" destId="{6BCD31FF-8EEF-C048-936A-6D12E3204C61}" srcOrd="4" destOrd="0" presId="urn:microsoft.com/office/officeart/2005/8/layout/vList3"/>
    <dgm:cxn modelId="{53F98019-5DE5-074C-B0D1-084C265CA56B}" type="presParOf" srcId="{6BCD31FF-8EEF-C048-936A-6D12E3204C61}" destId="{CCDE1675-4C50-7643-BB29-B2979A99CC31}" srcOrd="0" destOrd="0" presId="urn:microsoft.com/office/officeart/2005/8/layout/vList3"/>
    <dgm:cxn modelId="{739FB24B-5252-9A4A-AFB5-6047A1A65D2C}" type="presParOf" srcId="{6BCD31FF-8EEF-C048-936A-6D12E3204C61}" destId="{E603B575-A2FD-FC48-91B8-3E94361FE81B}" srcOrd="1" destOrd="0" presId="urn:microsoft.com/office/officeart/2005/8/layout/vList3"/>
    <dgm:cxn modelId="{FBFE4EBD-7332-48A0-A569-B5FB7F959C0E}" type="presParOf" srcId="{7AE97487-A66B-2E4D-BA5D-77F35C975745}" destId="{E68E6426-0083-44E0-B5D8-2D45C7A58FA8}" srcOrd="5" destOrd="0" presId="urn:microsoft.com/office/officeart/2005/8/layout/vList3"/>
    <dgm:cxn modelId="{CF72A568-70E9-4B22-9B22-B061B1BE7617}" type="presParOf" srcId="{7AE97487-A66B-2E4D-BA5D-77F35C975745}" destId="{3394E6D0-2030-4FE1-A7BF-FC7CAA35BB5E}" srcOrd="6" destOrd="0" presId="urn:microsoft.com/office/officeart/2005/8/layout/vList3"/>
    <dgm:cxn modelId="{59195243-9006-4EF1-BFC9-F5B0D51A1E02}" type="presParOf" srcId="{3394E6D0-2030-4FE1-A7BF-FC7CAA35BB5E}" destId="{0C700895-4760-4AA5-B3E9-DCACDDE16DD1}" srcOrd="0" destOrd="0" presId="urn:microsoft.com/office/officeart/2005/8/layout/vList3"/>
    <dgm:cxn modelId="{6B097D26-7093-4DB8-949E-FA2CDA246416}" type="presParOf" srcId="{3394E6D0-2030-4FE1-A7BF-FC7CAA35BB5E}" destId="{3462D27F-9396-449D-8932-2A4E62BA70F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9C21E3-E6CB-C046-A431-5D8D5A0C8825}" type="doc">
      <dgm:prSet loTypeId="urn:microsoft.com/office/officeart/2005/8/layout/hProcess9" loCatId="" qsTypeId="urn:microsoft.com/office/officeart/2005/8/quickstyle/simple3" qsCatId="simple" csTypeId="urn:microsoft.com/office/officeart/2005/8/colors/accent4_2" csCatId="accent4" phldr="1"/>
      <dgm:spPr/>
      <dgm:t>
        <a:bodyPr/>
        <a:lstStyle/>
        <a:p>
          <a:endParaRPr lang="en-GB"/>
        </a:p>
      </dgm:t>
    </dgm:pt>
    <dgm:pt modelId="{D2EBD421-B394-C248-8001-C653BB528E26}">
      <dgm:prSet custT="1"/>
      <dgm:spPr/>
      <dgm:t>
        <a:bodyPr/>
        <a:lstStyle/>
        <a:p>
          <a:pPr marL="0" lvl="0" indent="0" algn="ctr" defTabSz="933450">
            <a:lnSpc>
              <a:spcPct val="90000"/>
            </a:lnSpc>
            <a:spcBef>
              <a:spcPct val="0"/>
            </a:spcBef>
            <a:spcAft>
              <a:spcPct val="35000"/>
            </a:spcAft>
            <a:buNone/>
          </a:pPr>
          <a:r>
            <a:rPr lang="en-US" sz="2100" b="0" kern="1200">
              <a:latin typeface="Bembo"/>
              <a:ea typeface="+mn-ea"/>
              <a:cs typeface="+mn-cs"/>
            </a:rPr>
            <a:t>Used </a:t>
          </a:r>
          <a:r>
            <a:rPr lang="en-US" sz="2100" b="1" kern="1200">
              <a:latin typeface="Bembo"/>
              <a:ea typeface="+mn-ea"/>
              <a:cs typeface="+mn-cs"/>
            </a:rPr>
            <a:t>VADER </a:t>
          </a:r>
          <a:r>
            <a:rPr lang="en-US" sz="2100" b="0" kern="1200">
              <a:latin typeface="Bembo"/>
              <a:ea typeface="+mn-ea"/>
              <a:cs typeface="+mn-cs"/>
            </a:rPr>
            <a:t>Pre-trained model on internet text</a:t>
          </a:r>
          <a:endParaRPr lang="en-IN" sz="2100" b="0" kern="1200" dirty="0">
            <a:latin typeface="Bembo"/>
            <a:ea typeface="+mn-ea"/>
            <a:cs typeface="+mn-cs"/>
          </a:endParaRPr>
        </a:p>
      </dgm:t>
    </dgm:pt>
    <dgm:pt modelId="{F2D94219-0A6A-664A-AF89-2FA44FD93AA0}" type="parTrans" cxnId="{663F6A58-5234-B44E-83C9-38289A934E55}">
      <dgm:prSet/>
      <dgm:spPr/>
      <dgm:t>
        <a:bodyPr/>
        <a:lstStyle/>
        <a:p>
          <a:endParaRPr lang="en-GB"/>
        </a:p>
      </dgm:t>
    </dgm:pt>
    <dgm:pt modelId="{2E369BBD-AA81-7D4F-944D-31D246AA0CC9}" type="sibTrans" cxnId="{663F6A58-5234-B44E-83C9-38289A934E55}">
      <dgm:prSet/>
      <dgm:spPr/>
      <dgm:t>
        <a:bodyPr/>
        <a:lstStyle/>
        <a:p>
          <a:endParaRPr lang="en-GB"/>
        </a:p>
      </dgm:t>
    </dgm:pt>
    <dgm:pt modelId="{B2AD444C-6D0F-E746-8DD2-80AA9E87AE18}">
      <dgm:prSet custT="1"/>
      <dgm:spPr/>
      <dgm:t>
        <a:bodyPr/>
        <a:lstStyle/>
        <a:p>
          <a:pPr marL="0" lvl="0" indent="0" algn="ctr" defTabSz="933450">
            <a:lnSpc>
              <a:spcPct val="90000"/>
            </a:lnSpc>
            <a:spcBef>
              <a:spcPct val="0"/>
            </a:spcBef>
            <a:spcAft>
              <a:spcPct val="35000"/>
            </a:spcAft>
            <a:buNone/>
          </a:pPr>
          <a:r>
            <a:rPr lang="en-US" sz="2100" b="1" kern="1200" dirty="0">
              <a:latin typeface="Bembo"/>
              <a:ea typeface="+mn-ea"/>
              <a:cs typeface="+mn-cs"/>
            </a:rPr>
            <a:t>Broke down </a:t>
          </a:r>
          <a:r>
            <a:rPr lang="en-US" sz="2100" b="0" kern="1200" dirty="0">
              <a:latin typeface="Bembo"/>
              <a:ea typeface="+mn-ea"/>
              <a:cs typeface="+mn-cs"/>
            </a:rPr>
            <a:t>each review in </a:t>
          </a:r>
          <a:r>
            <a:rPr lang="en-US" sz="2100" b="1" kern="1200" dirty="0">
              <a:latin typeface="Bembo"/>
              <a:ea typeface="+mn-ea"/>
              <a:cs typeface="+mn-cs"/>
            </a:rPr>
            <a:t>sentences</a:t>
          </a:r>
          <a:r>
            <a:rPr lang="en-US" sz="2100" b="0" kern="1200" dirty="0">
              <a:latin typeface="Bembo"/>
              <a:ea typeface="+mn-ea"/>
              <a:cs typeface="+mn-cs"/>
            </a:rPr>
            <a:t> </a:t>
          </a:r>
          <a:endParaRPr lang="en-IN" sz="2100" b="0" kern="1200" dirty="0">
            <a:latin typeface="Bembo"/>
            <a:ea typeface="+mn-ea"/>
            <a:cs typeface="+mn-cs"/>
          </a:endParaRPr>
        </a:p>
      </dgm:t>
    </dgm:pt>
    <dgm:pt modelId="{54470956-52CE-1C4F-A701-4F088099CACA}" type="parTrans" cxnId="{5EF36AC2-437E-A344-8B20-DD2827FEB255}">
      <dgm:prSet/>
      <dgm:spPr/>
      <dgm:t>
        <a:bodyPr/>
        <a:lstStyle/>
        <a:p>
          <a:endParaRPr lang="en-GB"/>
        </a:p>
      </dgm:t>
    </dgm:pt>
    <dgm:pt modelId="{C0FE24E3-AA20-864C-88E8-15727018C2D0}" type="sibTrans" cxnId="{5EF36AC2-437E-A344-8B20-DD2827FEB255}">
      <dgm:prSet/>
      <dgm:spPr/>
      <dgm:t>
        <a:bodyPr/>
        <a:lstStyle/>
        <a:p>
          <a:endParaRPr lang="en-GB"/>
        </a:p>
      </dgm:t>
    </dgm:pt>
    <dgm:pt modelId="{AE7E8715-8143-6641-833D-F3494C20D0E3}">
      <dgm:prSet custT="1"/>
      <dgm:spPr/>
      <dgm:t>
        <a:bodyPr/>
        <a:lstStyle/>
        <a:p>
          <a:pPr algn="ctr"/>
          <a:r>
            <a:rPr lang="en-US" sz="2100" b="0" kern="1200">
              <a:latin typeface="Bembo"/>
              <a:ea typeface="+mn-ea"/>
              <a:cs typeface="+mn-cs"/>
            </a:rPr>
            <a:t>Calculated</a:t>
          </a:r>
          <a:r>
            <a:rPr lang="en-US" sz="2200" kern="1200"/>
            <a:t> </a:t>
          </a:r>
          <a:r>
            <a:rPr lang="en-US" sz="2200" b="1" kern="1200">
              <a:latin typeface="Bembo"/>
              <a:ea typeface="+mn-ea"/>
              <a:cs typeface="+mn-cs"/>
            </a:rPr>
            <a:t>polarity score </a:t>
          </a:r>
          <a:r>
            <a:rPr lang="en-US" sz="2100" b="0" kern="1200">
              <a:latin typeface="Bembo"/>
              <a:ea typeface="+mn-ea"/>
              <a:cs typeface="+mn-cs"/>
            </a:rPr>
            <a:t>for each sentence from VADER</a:t>
          </a:r>
          <a:endParaRPr lang="en-IN" sz="2100" b="0" kern="1200" dirty="0">
            <a:latin typeface="Bembo"/>
            <a:ea typeface="+mn-ea"/>
            <a:cs typeface="+mn-cs"/>
          </a:endParaRPr>
        </a:p>
      </dgm:t>
    </dgm:pt>
    <dgm:pt modelId="{1AA37D0B-4D8A-2E4F-8447-CC021EC2C26A}" type="parTrans" cxnId="{97503C40-8CC4-5A45-9B81-A88EF539DAB0}">
      <dgm:prSet/>
      <dgm:spPr/>
      <dgm:t>
        <a:bodyPr/>
        <a:lstStyle/>
        <a:p>
          <a:endParaRPr lang="en-GB"/>
        </a:p>
      </dgm:t>
    </dgm:pt>
    <dgm:pt modelId="{2BF33581-C201-C24D-95DA-C31555F15E5D}" type="sibTrans" cxnId="{97503C40-8CC4-5A45-9B81-A88EF539DAB0}">
      <dgm:prSet/>
      <dgm:spPr/>
      <dgm:t>
        <a:bodyPr/>
        <a:lstStyle/>
        <a:p>
          <a:endParaRPr lang="en-GB"/>
        </a:p>
      </dgm:t>
    </dgm:pt>
    <dgm:pt modelId="{A332F1B0-6E3F-C647-88A4-C6A132F79D28}">
      <dgm:prSet custT="1"/>
      <dgm:spPr/>
      <dgm:t>
        <a:bodyPr/>
        <a:lstStyle/>
        <a:p>
          <a:r>
            <a:rPr lang="en-US" sz="1800" b="0" kern="1200">
              <a:latin typeface="Bembo"/>
              <a:ea typeface="+mn-ea"/>
              <a:cs typeface="+mn-cs"/>
            </a:rPr>
            <a:t>Calculated </a:t>
          </a:r>
          <a:r>
            <a:rPr lang="en-US" sz="1800" b="1" kern="1200">
              <a:latin typeface="Bembo"/>
              <a:ea typeface="+mn-ea"/>
              <a:cs typeface="+mn-cs"/>
            </a:rPr>
            <a:t>% of +ve sentences and –ve sentences </a:t>
          </a:r>
          <a:r>
            <a:rPr lang="en-US" sz="1800" b="0" kern="1200">
              <a:latin typeface="Bembo"/>
              <a:ea typeface="+mn-ea"/>
              <a:cs typeface="+mn-cs"/>
            </a:rPr>
            <a:t>in each review. – this removes the need for mixed category </a:t>
          </a:r>
          <a:endParaRPr lang="en-IN" sz="1800" b="0" kern="1200" dirty="0">
            <a:latin typeface="Bembo"/>
            <a:ea typeface="+mn-ea"/>
            <a:cs typeface="+mn-cs"/>
          </a:endParaRPr>
        </a:p>
      </dgm:t>
    </dgm:pt>
    <dgm:pt modelId="{E762A841-7894-3242-A256-1A195C45D871}" type="parTrans" cxnId="{343EB60C-7AE3-1946-B12D-96FCB26B42AC}">
      <dgm:prSet/>
      <dgm:spPr/>
      <dgm:t>
        <a:bodyPr/>
        <a:lstStyle/>
        <a:p>
          <a:endParaRPr lang="en-GB"/>
        </a:p>
      </dgm:t>
    </dgm:pt>
    <dgm:pt modelId="{3149E6DF-32F7-354A-8E7D-0AC6D4D4B826}" type="sibTrans" cxnId="{343EB60C-7AE3-1946-B12D-96FCB26B42AC}">
      <dgm:prSet/>
      <dgm:spPr/>
      <dgm:t>
        <a:bodyPr/>
        <a:lstStyle/>
        <a:p>
          <a:endParaRPr lang="en-GB"/>
        </a:p>
      </dgm:t>
    </dgm:pt>
    <dgm:pt modelId="{F2C747BF-02F6-D540-B0DE-749E38B0C260}" type="pres">
      <dgm:prSet presAssocID="{1D9C21E3-E6CB-C046-A431-5D8D5A0C8825}" presName="CompostProcess" presStyleCnt="0">
        <dgm:presLayoutVars>
          <dgm:dir/>
          <dgm:resizeHandles val="exact"/>
        </dgm:presLayoutVars>
      </dgm:prSet>
      <dgm:spPr/>
    </dgm:pt>
    <dgm:pt modelId="{54F5A173-816C-534B-97F6-B14ADB87BA77}" type="pres">
      <dgm:prSet presAssocID="{1D9C21E3-E6CB-C046-A431-5D8D5A0C8825}" presName="arrow" presStyleLbl="bgShp" presStyleIdx="0" presStyleCnt="1" custLinFactNeighborX="-117"/>
      <dgm:spPr/>
    </dgm:pt>
    <dgm:pt modelId="{33DB2F35-96BA-2449-B7D8-0077F3C49A4E}" type="pres">
      <dgm:prSet presAssocID="{1D9C21E3-E6CB-C046-A431-5D8D5A0C8825}" presName="linearProcess" presStyleCnt="0"/>
      <dgm:spPr/>
    </dgm:pt>
    <dgm:pt modelId="{1C0AA2DA-1412-0D49-A5CB-36049F604835}" type="pres">
      <dgm:prSet presAssocID="{D2EBD421-B394-C248-8001-C653BB528E26}" presName="textNode" presStyleLbl="node1" presStyleIdx="0" presStyleCnt="4">
        <dgm:presLayoutVars>
          <dgm:bulletEnabled val="1"/>
        </dgm:presLayoutVars>
      </dgm:prSet>
      <dgm:spPr/>
    </dgm:pt>
    <dgm:pt modelId="{CC9A6CE6-DA6C-1649-8851-EDD8ADEA33D0}" type="pres">
      <dgm:prSet presAssocID="{2E369BBD-AA81-7D4F-944D-31D246AA0CC9}" presName="sibTrans" presStyleCnt="0"/>
      <dgm:spPr/>
    </dgm:pt>
    <dgm:pt modelId="{20C9AAA2-8188-CF40-8D4B-CECFE8DA49AC}" type="pres">
      <dgm:prSet presAssocID="{B2AD444C-6D0F-E746-8DD2-80AA9E87AE18}" presName="textNode" presStyleLbl="node1" presStyleIdx="1" presStyleCnt="4">
        <dgm:presLayoutVars>
          <dgm:bulletEnabled val="1"/>
        </dgm:presLayoutVars>
      </dgm:prSet>
      <dgm:spPr/>
    </dgm:pt>
    <dgm:pt modelId="{D202BA88-2262-7147-9E4B-0E60C6D825C8}" type="pres">
      <dgm:prSet presAssocID="{C0FE24E3-AA20-864C-88E8-15727018C2D0}" presName="sibTrans" presStyleCnt="0"/>
      <dgm:spPr/>
    </dgm:pt>
    <dgm:pt modelId="{AC4D940D-2444-044F-B926-B651104ED8FC}" type="pres">
      <dgm:prSet presAssocID="{AE7E8715-8143-6641-833D-F3494C20D0E3}" presName="textNode" presStyleLbl="node1" presStyleIdx="2" presStyleCnt="4">
        <dgm:presLayoutVars>
          <dgm:bulletEnabled val="1"/>
        </dgm:presLayoutVars>
      </dgm:prSet>
      <dgm:spPr/>
    </dgm:pt>
    <dgm:pt modelId="{ABE3DA4B-2177-F94F-B77F-13D708D35D59}" type="pres">
      <dgm:prSet presAssocID="{2BF33581-C201-C24D-95DA-C31555F15E5D}" presName="sibTrans" presStyleCnt="0"/>
      <dgm:spPr/>
    </dgm:pt>
    <dgm:pt modelId="{9A8ADFE7-9FFF-4047-9387-8FE8AF00ACD1}" type="pres">
      <dgm:prSet presAssocID="{A332F1B0-6E3F-C647-88A4-C6A132F79D28}" presName="textNode" presStyleLbl="node1" presStyleIdx="3" presStyleCnt="4">
        <dgm:presLayoutVars>
          <dgm:bulletEnabled val="1"/>
        </dgm:presLayoutVars>
      </dgm:prSet>
      <dgm:spPr/>
    </dgm:pt>
  </dgm:ptLst>
  <dgm:cxnLst>
    <dgm:cxn modelId="{343EB60C-7AE3-1946-B12D-96FCB26B42AC}" srcId="{1D9C21E3-E6CB-C046-A431-5D8D5A0C8825}" destId="{A332F1B0-6E3F-C647-88A4-C6A132F79D28}" srcOrd="3" destOrd="0" parTransId="{E762A841-7894-3242-A256-1A195C45D871}" sibTransId="{3149E6DF-32F7-354A-8E7D-0AC6D4D4B826}"/>
    <dgm:cxn modelId="{EC4EBB1C-6612-F947-A201-5FC06334B17A}" type="presOf" srcId="{D2EBD421-B394-C248-8001-C653BB528E26}" destId="{1C0AA2DA-1412-0D49-A5CB-36049F604835}" srcOrd="0" destOrd="0" presId="urn:microsoft.com/office/officeart/2005/8/layout/hProcess9"/>
    <dgm:cxn modelId="{97503C40-8CC4-5A45-9B81-A88EF539DAB0}" srcId="{1D9C21E3-E6CB-C046-A431-5D8D5A0C8825}" destId="{AE7E8715-8143-6641-833D-F3494C20D0E3}" srcOrd="2" destOrd="0" parTransId="{1AA37D0B-4D8A-2E4F-8447-CC021EC2C26A}" sibTransId="{2BF33581-C201-C24D-95DA-C31555F15E5D}"/>
    <dgm:cxn modelId="{FDD1C35F-002C-3C40-9784-3ABB8F9DCFCA}" type="presOf" srcId="{AE7E8715-8143-6641-833D-F3494C20D0E3}" destId="{AC4D940D-2444-044F-B926-B651104ED8FC}" srcOrd="0" destOrd="0" presId="urn:microsoft.com/office/officeart/2005/8/layout/hProcess9"/>
    <dgm:cxn modelId="{663F6A58-5234-B44E-83C9-38289A934E55}" srcId="{1D9C21E3-E6CB-C046-A431-5D8D5A0C8825}" destId="{D2EBD421-B394-C248-8001-C653BB528E26}" srcOrd="0" destOrd="0" parTransId="{F2D94219-0A6A-664A-AF89-2FA44FD93AA0}" sibTransId="{2E369BBD-AA81-7D4F-944D-31D246AA0CC9}"/>
    <dgm:cxn modelId="{4B059A95-8F04-0343-B464-0D52D3F52F2B}" type="presOf" srcId="{A332F1B0-6E3F-C647-88A4-C6A132F79D28}" destId="{9A8ADFE7-9FFF-4047-9387-8FE8AF00ACD1}" srcOrd="0" destOrd="0" presId="urn:microsoft.com/office/officeart/2005/8/layout/hProcess9"/>
    <dgm:cxn modelId="{84D7A5A4-5CBC-DE47-A2C3-644722FB8B40}" type="presOf" srcId="{B2AD444C-6D0F-E746-8DD2-80AA9E87AE18}" destId="{20C9AAA2-8188-CF40-8D4B-CECFE8DA49AC}" srcOrd="0" destOrd="0" presId="urn:microsoft.com/office/officeart/2005/8/layout/hProcess9"/>
    <dgm:cxn modelId="{5EF36AC2-437E-A344-8B20-DD2827FEB255}" srcId="{1D9C21E3-E6CB-C046-A431-5D8D5A0C8825}" destId="{B2AD444C-6D0F-E746-8DD2-80AA9E87AE18}" srcOrd="1" destOrd="0" parTransId="{54470956-52CE-1C4F-A701-4F088099CACA}" sibTransId="{C0FE24E3-AA20-864C-88E8-15727018C2D0}"/>
    <dgm:cxn modelId="{1F4E17F0-8382-7844-99F5-1869834B41AC}" type="presOf" srcId="{1D9C21E3-E6CB-C046-A431-5D8D5A0C8825}" destId="{F2C747BF-02F6-D540-B0DE-749E38B0C260}" srcOrd="0" destOrd="0" presId="urn:microsoft.com/office/officeart/2005/8/layout/hProcess9"/>
    <dgm:cxn modelId="{3046F079-A293-2346-9D2B-E45C81F6FA96}" type="presParOf" srcId="{F2C747BF-02F6-D540-B0DE-749E38B0C260}" destId="{54F5A173-816C-534B-97F6-B14ADB87BA77}" srcOrd="0" destOrd="0" presId="urn:microsoft.com/office/officeart/2005/8/layout/hProcess9"/>
    <dgm:cxn modelId="{05105E76-C4CC-D240-A421-0037BF6ED90D}" type="presParOf" srcId="{F2C747BF-02F6-D540-B0DE-749E38B0C260}" destId="{33DB2F35-96BA-2449-B7D8-0077F3C49A4E}" srcOrd="1" destOrd="0" presId="urn:microsoft.com/office/officeart/2005/8/layout/hProcess9"/>
    <dgm:cxn modelId="{5478DADF-AB05-1A4F-A0AE-8549833958F0}" type="presParOf" srcId="{33DB2F35-96BA-2449-B7D8-0077F3C49A4E}" destId="{1C0AA2DA-1412-0D49-A5CB-36049F604835}" srcOrd="0" destOrd="0" presId="urn:microsoft.com/office/officeart/2005/8/layout/hProcess9"/>
    <dgm:cxn modelId="{2129FCC1-FBC2-6D43-98B5-61D7337691BB}" type="presParOf" srcId="{33DB2F35-96BA-2449-B7D8-0077F3C49A4E}" destId="{CC9A6CE6-DA6C-1649-8851-EDD8ADEA33D0}" srcOrd="1" destOrd="0" presId="urn:microsoft.com/office/officeart/2005/8/layout/hProcess9"/>
    <dgm:cxn modelId="{A030D5B0-172B-AE45-A60B-9937AD42DFEB}" type="presParOf" srcId="{33DB2F35-96BA-2449-B7D8-0077F3C49A4E}" destId="{20C9AAA2-8188-CF40-8D4B-CECFE8DA49AC}" srcOrd="2" destOrd="0" presId="urn:microsoft.com/office/officeart/2005/8/layout/hProcess9"/>
    <dgm:cxn modelId="{A0C9007C-C899-A94F-AA43-79AF7B5ADE2A}" type="presParOf" srcId="{33DB2F35-96BA-2449-B7D8-0077F3C49A4E}" destId="{D202BA88-2262-7147-9E4B-0E60C6D825C8}" srcOrd="3" destOrd="0" presId="urn:microsoft.com/office/officeart/2005/8/layout/hProcess9"/>
    <dgm:cxn modelId="{A3DC68CC-77F4-B54F-953B-B5D9F1D80564}" type="presParOf" srcId="{33DB2F35-96BA-2449-B7D8-0077F3C49A4E}" destId="{AC4D940D-2444-044F-B926-B651104ED8FC}" srcOrd="4" destOrd="0" presId="urn:microsoft.com/office/officeart/2005/8/layout/hProcess9"/>
    <dgm:cxn modelId="{DA233F64-3478-754F-922F-5869CFDB9D7D}" type="presParOf" srcId="{33DB2F35-96BA-2449-B7D8-0077F3C49A4E}" destId="{ABE3DA4B-2177-F94F-B77F-13D708D35D59}" srcOrd="5" destOrd="0" presId="urn:microsoft.com/office/officeart/2005/8/layout/hProcess9"/>
    <dgm:cxn modelId="{A65B3B57-77AC-C94B-BF5C-419F2B737324}" type="presParOf" srcId="{33DB2F35-96BA-2449-B7D8-0077F3C49A4E}" destId="{9A8ADFE7-9FFF-4047-9387-8FE8AF00ACD1}"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43D58-399D-DE4E-A3FD-18BEC784C5A2}">
      <dsp:nvSpPr>
        <dsp:cNvPr id="0" name=""/>
        <dsp:cNvSpPr/>
      </dsp:nvSpPr>
      <dsp:spPr>
        <a:xfrm rot="10800000">
          <a:off x="1910330" y="1666"/>
          <a:ext cx="6739509" cy="813130"/>
        </a:xfrm>
        <a:prstGeom prst="homePlate">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8568"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00000"/>
              </a:solidFill>
              <a:latin typeface="Gill Sans MT" panose="020B0502020104020203"/>
              <a:ea typeface="+mn-ea"/>
              <a:cs typeface="+mn-cs"/>
            </a:rPr>
            <a:t>ISKCON's online presence team collected visitor feedback from social media to improve services but faced manual effort challenges</a:t>
          </a:r>
          <a:endParaRPr lang="en-IN" sz="1600" kern="1200" dirty="0">
            <a:solidFill>
              <a:srgbClr val="000000"/>
            </a:solidFill>
            <a:latin typeface="Gill Sans MT" panose="020B0502020104020203"/>
            <a:ea typeface="+mn-ea"/>
            <a:cs typeface="+mn-cs"/>
          </a:endParaRPr>
        </a:p>
      </dsp:txBody>
      <dsp:txXfrm rot="10800000">
        <a:off x="2113612" y="1666"/>
        <a:ext cx="6536227" cy="813130"/>
      </dsp:txXfrm>
    </dsp:sp>
    <dsp:sp modelId="{252E5784-8FDC-2B47-A42F-B966782AFAE5}">
      <dsp:nvSpPr>
        <dsp:cNvPr id="0" name=""/>
        <dsp:cNvSpPr/>
      </dsp:nvSpPr>
      <dsp:spPr>
        <a:xfrm>
          <a:off x="1113123" y="1666"/>
          <a:ext cx="813130" cy="813130"/>
        </a:xfrm>
        <a:prstGeom prst="ellipse">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573615-51C2-5449-A802-F6C1527F2DB8}">
      <dsp:nvSpPr>
        <dsp:cNvPr id="0" name=""/>
        <dsp:cNvSpPr/>
      </dsp:nvSpPr>
      <dsp:spPr>
        <a:xfrm rot="10800000">
          <a:off x="1900828" y="1052428"/>
          <a:ext cx="6739509" cy="813130"/>
        </a:xfrm>
        <a:prstGeom prst="homePlate">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8568"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00000"/>
              </a:solidFill>
              <a:latin typeface="Gill Sans MT" panose="020B0502020104020203"/>
              <a:ea typeface="+mn-ea"/>
              <a:cs typeface="+mn-cs"/>
            </a:rPr>
            <a:t>ISKCON sought an automated solution for sentiment analysis, trends, emotions, and top issues from visitor feedback</a:t>
          </a:r>
          <a:endParaRPr lang="en-IN" sz="1600" kern="1200" dirty="0">
            <a:solidFill>
              <a:srgbClr val="000000"/>
            </a:solidFill>
            <a:latin typeface="Gill Sans MT" panose="020B0502020104020203"/>
            <a:ea typeface="+mn-ea"/>
            <a:cs typeface="+mn-cs"/>
          </a:endParaRPr>
        </a:p>
      </dsp:txBody>
      <dsp:txXfrm rot="10800000">
        <a:off x="2104110" y="1052428"/>
        <a:ext cx="6536227" cy="813130"/>
      </dsp:txXfrm>
    </dsp:sp>
    <dsp:sp modelId="{AB263591-98CD-734C-B073-8E8B8D2E5C65}">
      <dsp:nvSpPr>
        <dsp:cNvPr id="0" name=""/>
        <dsp:cNvSpPr/>
      </dsp:nvSpPr>
      <dsp:spPr>
        <a:xfrm>
          <a:off x="1113123" y="1052428"/>
          <a:ext cx="813130" cy="813130"/>
        </a:xfrm>
        <a:prstGeom prst="ellipse">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03B575-A2FD-FC48-91B8-3E94361FE81B}">
      <dsp:nvSpPr>
        <dsp:cNvPr id="0" name=""/>
        <dsp:cNvSpPr/>
      </dsp:nvSpPr>
      <dsp:spPr>
        <a:xfrm rot="10800000">
          <a:off x="1900828" y="2103190"/>
          <a:ext cx="6739509" cy="813130"/>
        </a:xfrm>
        <a:prstGeom prst="homePlate">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8568"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00000"/>
              </a:solidFill>
              <a:latin typeface="Gill Sans MT" panose="020B0502020104020203"/>
              <a:ea typeface="+mn-ea"/>
              <a:cs typeface="+mn-cs"/>
            </a:rPr>
            <a:t>The collected reviews had issues like multiple languages, spelling errors, and duplication</a:t>
          </a:r>
          <a:endParaRPr lang="en-IN" sz="2300" kern="1200" dirty="0">
            <a:solidFill>
              <a:schemeClr val="tx1"/>
            </a:solidFill>
          </a:endParaRPr>
        </a:p>
      </dsp:txBody>
      <dsp:txXfrm rot="10800000">
        <a:off x="2104110" y="2103190"/>
        <a:ext cx="6536227" cy="813130"/>
      </dsp:txXfrm>
    </dsp:sp>
    <dsp:sp modelId="{CCDE1675-4C50-7643-BB29-B2979A99CC31}">
      <dsp:nvSpPr>
        <dsp:cNvPr id="0" name=""/>
        <dsp:cNvSpPr/>
      </dsp:nvSpPr>
      <dsp:spPr>
        <a:xfrm>
          <a:off x="1113123" y="2103190"/>
          <a:ext cx="813130" cy="813130"/>
        </a:xfrm>
        <a:prstGeom prst="ellipse">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62D27F-9396-449D-8932-2A4E62BA70FE}">
      <dsp:nvSpPr>
        <dsp:cNvPr id="0" name=""/>
        <dsp:cNvSpPr/>
      </dsp:nvSpPr>
      <dsp:spPr>
        <a:xfrm rot="10800000">
          <a:off x="1900828" y="3153952"/>
          <a:ext cx="6739509" cy="813130"/>
        </a:xfrm>
        <a:prstGeom prst="homePlate">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8568"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00000"/>
              </a:solidFill>
              <a:latin typeface="Gill Sans MT" panose="020B0502020104020203"/>
              <a:ea typeface="+mn-ea"/>
              <a:cs typeface="+mn-cs"/>
            </a:rPr>
            <a:t>Classification of mixed and neutral classes in reviews presented difficulties in the analysis process</a:t>
          </a:r>
          <a:endParaRPr lang="en-IN" sz="2300" kern="1200" dirty="0">
            <a:solidFill>
              <a:schemeClr val="tx1"/>
            </a:solidFill>
          </a:endParaRPr>
        </a:p>
      </dsp:txBody>
      <dsp:txXfrm rot="10800000">
        <a:off x="2104110" y="3153952"/>
        <a:ext cx="6536227" cy="813130"/>
      </dsp:txXfrm>
    </dsp:sp>
    <dsp:sp modelId="{0C700895-4760-4AA5-B3E9-DCACDDE16DD1}">
      <dsp:nvSpPr>
        <dsp:cNvPr id="0" name=""/>
        <dsp:cNvSpPr/>
      </dsp:nvSpPr>
      <dsp:spPr>
        <a:xfrm>
          <a:off x="1079191" y="3155619"/>
          <a:ext cx="813130" cy="813130"/>
        </a:xfrm>
        <a:prstGeom prst="ellipse">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5A173-816C-534B-97F6-B14ADB87BA77}">
      <dsp:nvSpPr>
        <dsp:cNvPr id="0" name=""/>
        <dsp:cNvSpPr/>
      </dsp:nvSpPr>
      <dsp:spPr>
        <a:xfrm>
          <a:off x="696377" y="0"/>
          <a:ext cx="7998341" cy="4189227"/>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1C0AA2DA-1412-0D49-A5CB-36049F604835}">
      <dsp:nvSpPr>
        <dsp:cNvPr id="0" name=""/>
        <dsp:cNvSpPr/>
      </dsp:nvSpPr>
      <dsp:spPr>
        <a:xfrm>
          <a:off x="3216" y="1256768"/>
          <a:ext cx="2089640" cy="1675690"/>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kern="1200">
              <a:latin typeface="Bembo"/>
              <a:ea typeface="+mn-ea"/>
              <a:cs typeface="+mn-cs"/>
            </a:rPr>
            <a:t>Used </a:t>
          </a:r>
          <a:r>
            <a:rPr lang="en-US" sz="2100" b="1" kern="1200">
              <a:latin typeface="Bembo"/>
              <a:ea typeface="+mn-ea"/>
              <a:cs typeface="+mn-cs"/>
            </a:rPr>
            <a:t>VADER </a:t>
          </a:r>
          <a:r>
            <a:rPr lang="en-US" sz="2100" b="0" kern="1200">
              <a:latin typeface="Bembo"/>
              <a:ea typeface="+mn-ea"/>
              <a:cs typeface="+mn-cs"/>
            </a:rPr>
            <a:t>Pre-trained model on internet text</a:t>
          </a:r>
          <a:endParaRPr lang="en-IN" sz="2100" b="0" kern="1200" dirty="0">
            <a:latin typeface="Bembo"/>
            <a:ea typeface="+mn-ea"/>
            <a:cs typeface="+mn-cs"/>
          </a:endParaRPr>
        </a:p>
      </dsp:txBody>
      <dsp:txXfrm>
        <a:off x="85016" y="1338568"/>
        <a:ext cx="1926040" cy="1512090"/>
      </dsp:txXfrm>
    </dsp:sp>
    <dsp:sp modelId="{20C9AAA2-8188-CF40-8D4B-CECFE8DA49AC}">
      <dsp:nvSpPr>
        <dsp:cNvPr id="0" name=""/>
        <dsp:cNvSpPr/>
      </dsp:nvSpPr>
      <dsp:spPr>
        <a:xfrm>
          <a:off x="2441129" y="1256768"/>
          <a:ext cx="2089640" cy="1675690"/>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latin typeface="Bembo"/>
              <a:ea typeface="+mn-ea"/>
              <a:cs typeface="+mn-cs"/>
            </a:rPr>
            <a:t>Broke down </a:t>
          </a:r>
          <a:r>
            <a:rPr lang="en-US" sz="2100" b="0" kern="1200" dirty="0">
              <a:latin typeface="Bembo"/>
              <a:ea typeface="+mn-ea"/>
              <a:cs typeface="+mn-cs"/>
            </a:rPr>
            <a:t>each review in </a:t>
          </a:r>
          <a:r>
            <a:rPr lang="en-US" sz="2100" b="1" kern="1200" dirty="0">
              <a:latin typeface="Bembo"/>
              <a:ea typeface="+mn-ea"/>
              <a:cs typeface="+mn-cs"/>
            </a:rPr>
            <a:t>sentences</a:t>
          </a:r>
          <a:r>
            <a:rPr lang="en-US" sz="2100" b="0" kern="1200" dirty="0">
              <a:latin typeface="Bembo"/>
              <a:ea typeface="+mn-ea"/>
              <a:cs typeface="+mn-cs"/>
            </a:rPr>
            <a:t> </a:t>
          </a:r>
          <a:endParaRPr lang="en-IN" sz="2100" b="0" kern="1200" dirty="0">
            <a:latin typeface="Bembo"/>
            <a:ea typeface="+mn-ea"/>
            <a:cs typeface="+mn-cs"/>
          </a:endParaRPr>
        </a:p>
      </dsp:txBody>
      <dsp:txXfrm>
        <a:off x="2522929" y="1338568"/>
        <a:ext cx="1926040" cy="1512090"/>
      </dsp:txXfrm>
    </dsp:sp>
    <dsp:sp modelId="{AC4D940D-2444-044F-B926-B651104ED8FC}">
      <dsp:nvSpPr>
        <dsp:cNvPr id="0" name=""/>
        <dsp:cNvSpPr/>
      </dsp:nvSpPr>
      <dsp:spPr>
        <a:xfrm>
          <a:off x="4879043" y="1256768"/>
          <a:ext cx="2089640" cy="1675690"/>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kern="1200">
              <a:latin typeface="Bembo"/>
              <a:ea typeface="+mn-ea"/>
              <a:cs typeface="+mn-cs"/>
            </a:rPr>
            <a:t>Calculated</a:t>
          </a:r>
          <a:r>
            <a:rPr lang="en-US" sz="2200" kern="1200"/>
            <a:t> </a:t>
          </a:r>
          <a:r>
            <a:rPr lang="en-US" sz="2200" b="1" kern="1200">
              <a:latin typeface="Bembo"/>
              <a:ea typeface="+mn-ea"/>
              <a:cs typeface="+mn-cs"/>
            </a:rPr>
            <a:t>polarity score </a:t>
          </a:r>
          <a:r>
            <a:rPr lang="en-US" sz="2100" b="0" kern="1200">
              <a:latin typeface="Bembo"/>
              <a:ea typeface="+mn-ea"/>
              <a:cs typeface="+mn-cs"/>
            </a:rPr>
            <a:t>for each sentence from VADER</a:t>
          </a:r>
          <a:endParaRPr lang="en-IN" sz="2100" b="0" kern="1200" dirty="0">
            <a:latin typeface="Bembo"/>
            <a:ea typeface="+mn-ea"/>
            <a:cs typeface="+mn-cs"/>
          </a:endParaRPr>
        </a:p>
      </dsp:txBody>
      <dsp:txXfrm>
        <a:off x="4960843" y="1338568"/>
        <a:ext cx="1926040" cy="1512090"/>
      </dsp:txXfrm>
    </dsp:sp>
    <dsp:sp modelId="{9A8ADFE7-9FFF-4047-9387-8FE8AF00ACD1}">
      <dsp:nvSpPr>
        <dsp:cNvPr id="0" name=""/>
        <dsp:cNvSpPr/>
      </dsp:nvSpPr>
      <dsp:spPr>
        <a:xfrm>
          <a:off x="7316957" y="1256768"/>
          <a:ext cx="2089640" cy="1675690"/>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a:latin typeface="Bembo"/>
              <a:ea typeface="+mn-ea"/>
              <a:cs typeface="+mn-cs"/>
            </a:rPr>
            <a:t>Calculated </a:t>
          </a:r>
          <a:r>
            <a:rPr lang="en-US" sz="1800" b="1" kern="1200">
              <a:latin typeface="Bembo"/>
              <a:ea typeface="+mn-ea"/>
              <a:cs typeface="+mn-cs"/>
            </a:rPr>
            <a:t>% of +ve sentences and –ve sentences </a:t>
          </a:r>
          <a:r>
            <a:rPr lang="en-US" sz="1800" b="0" kern="1200">
              <a:latin typeface="Bembo"/>
              <a:ea typeface="+mn-ea"/>
              <a:cs typeface="+mn-cs"/>
            </a:rPr>
            <a:t>in each review. – this removes the need for mixed category </a:t>
          </a:r>
          <a:endParaRPr lang="en-IN" sz="1800" b="0" kern="1200" dirty="0">
            <a:latin typeface="Bembo"/>
            <a:ea typeface="+mn-ea"/>
            <a:cs typeface="+mn-cs"/>
          </a:endParaRPr>
        </a:p>
      </dsp:txBody>
      <dsp:txXfrm>
        <a:off x="7398757" y="1338568"/>
        <a:ext cx="1926040" cy="151209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3B8007-A544-4096-8005-98F8DE9B7EC9}" type="datetimeFigureOut">
              <a:rPr lang="en-US" smtClean="0"/>
              <a:t>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1F094E-C9C9-4694-A913-F229DFEC379F}" type="slidenum">
              <a:rPr lang="en-US" smtClean="0"/>
              <a:t>‹#›</a:t>
            </a:fld>
            <a:endParaRPr lang="en-US"/>
          </a:p>
        </p:txBody>
      </p:sp>
    </p:spTree>
    <p:extLst>
      <p:ext uri="{BB962C8B-B14F-4D97-AF65-F5344CB8AC3E}">
        <p14:creationId xmlns:p14="http://schemas.microsoft.com/office/powerpoint/2010/main" val="3746371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Frankle</a:t>
            </a:r>
          </a:p>
        </p:txBody>
      </p:sp>
      <p:sp>
        <p:nvSpPr>
          <p:cNvPr id="4" name="Slide Number Placeholder 3"/>
          <p:cNvSpPr>
            <a:spLocks noGrp="1"/>
          </p:cNvSpPr>
          <p:nvPr>
            <p:ph type="sldNum" sz="quarter" idx="5"/>
          </p:nvPr>
        </p:nvSpPr>
        <p:spPr/>
        <p:txBody>
          <a:bodyPr/>
          <a:lstStyle/>
          <a:p>
            <a:fld id="{22E3B893-E67B-4DDE-A2D9-6EAC3ED2CFEA}" type="slidenum">
              <a:rPr lang="en-IN" smtClean="0"/>
              <a:t>1</a:t>
            </a:fld>
            <a:endParaRPr lang="en-IN"/>
          </a:p>
        </p:txBody>
      </p:sp>
    </p:spTree>
    <p:extLst>
      <p:ext uri="{BB962C8B-B14F-4D97-AF65-F5344CB8AC3E}">
        <p14:creationId xmlns:p14="http://schemas.microsoft.com/office/powerpoint/2010/main" val="1361305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158d5a3ec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158d5a3ec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50" dirty="0">
                <a:solidFill>
                  <a:srgbClr val="3C4043"/>
                </a:solidFill>
                <a:highlight>
                  <a:srgbClr val="FFFFFF"/>
                </a:highlight>
                <a:latin typeface="Roboto"/>
                <a:ea typeface="Roboto"/>
                <a:cs typeface="Roboto"/>
                <a:sym typeface="Roboto"/>
              </a:rPr>
              <a:t>Frankle</a:t>
            </a:r>
            <a:endParaRPr sz="1050" dirty="0">
              <a:solidFill>
                <a:srgbClr val="3C4043"/>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3513724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1/12/2024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3227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1/12/2024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100049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1/12/2024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4849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ur columns 1">
  <p:cSld name="Four columns 1">
    <p:spTree>
      <p:nvGrpSpPr>
        <p:cNvPr id="1" name="Shape 31"/>
        <p:cNvGrpSpPr/>
        <p:nvPr/>
      </p:nvGrpSpPr>
      <p:grpSpPr>
        <a:xfrm>
          <a:off x="0" y="0"/>
          <a:ext cx="0" cy="0"/>
          <a:chOff x="0" y="0"/>
          <a:chExt cx="0" cy="0"/>
        </a:xfrm>
      </p:grpSpPr>
      <p:sp>
        <p:nvSpPr>
          <p:cNvPr id="32" name="Google Shape;32;p5"/>
          <p:cNvSpPr txBox="1">
            <a:spLocks noGrp="1"/>
          </p:cNvSpPr>
          <p:nvPr>
            <p:ph type="ctrTitle"/>
          </p:nvPr>
        </p:nvSpPr>
        <p:spPr>
          <a:xfrm>
            <a:off x="842500" y="1122700"/>
            <a:ext cx="382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33" name="Google Shape;33;p5"/>
          <p:cNvSpPr txBox="1">
            <a:spLocks noGrp="1"/>
          </p:cNvSpPr>
          <p:nvPr>
            <p:ph type="subTitle" idx="1"/>
          </p:nvPr>
        </p:nvSpPr>
        <p:spPr>
          <a:xfrm>
            <a:off x="842512" y="1881121"/>
            <a:ext cx="3307600" cy="7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34" name="Google Shape;34;p5"/>
          <p:cNvSpPr txBox="1">
            <a:spLocks noGrp="1"/>
          </p:cNvSpPr>
          <p:nvPr>
            <p:ph type="ctrTitle" idx="2"/>
          </p:nvPr>
        </p:nvSpPr>
        <p:spPr>
          <a:xfrm>
            <a:off x="5618219" y="1122700"/>
            <a:ext cx="35972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35" name="Google Shape;35;p5"/>
          <p:cNvSpPr txBox="1">
            <a:spLocks noGrp="1"/>
          </p:cNvSpPr>
          <p:nvPr>
            <p:ph type="subTitle" idx="3"/>
          </p:nvPr>
        </p:nvSpPr>
        <p:spPr>
          <a:xfrm>
            <a:off x="5618219" y="1881121"/>
            <a:ext cx="3448000" cy="9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36" name="Google Shape;36;p5"/>
          <p:cNvSpPr txBox="1">
            <a:spLocks noGrp="1"/>
          </p:cNvSpPr>
          <p:nvPr>
            <p:ph type="ctrTitle" idx="4"/>
          </p:nvPr>
        </p:nvSpPr>
        <p:spPr>
          <a:xfrm>
            <a:off x="842511" y="4442569"/>
            <a:ext cx="382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37" name="Google Shape;37;p5"/>
          <p:cNvSpPr txBox="1">
            <a:spLocks noGrp="1"/>
          </p:cNvSpPr>
          <p:nvPr>
            <p:ph type="subTitle" idx="5"/>
          </p:nvPr>
        </p:nvSpPr>
        <p:spPr>
          <a:xfrm>
            <a:off x="842512" y="5218944"/>
            <a:ext cx="3307600" cy="126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38" name="Google Shape;38;p5"/>
          <p:cNvSpPr txBox="1">
            <a:spLocks noGrp="1"/>
          </p:cNvSpPr>
          <p:nvPr>
            <p:ph type="ctrTitle" idx="6"/>
          </p:nvPr>
        </p:nvSpPr>
        <p:spPr>
          <a:xfrm rot="5400000">
            <a:off x="8913916" y="2195027"/>
            <a:ext cx="3884400" cy="650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
        <p:nvSpPr>
          <p:cNvPr id="39" name="Google Shape;39;p5"/>
          <p:cNvSpPr txBox="1">
            <a:spLocks noGrp="1"/>
          </p:cNvSpPr>
          <p:nvPr>
            <p:ph type="ctrTitle" idx="7"/>
          </p:nvPr>
        </p:nvSpPr>
        <p:spPr>
          <a:xfrm>
            <a:off x="5618219" y="4442579"/>
            <a:ext cx="34480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40" name="Google Shape;40;p5"/>
          <p:cNvSpPr txBox="1">
            <a:spLocks noGrp="1"/>
          </p:cNvSpPr>
          <p:nvPr>
            <p:ph type="subTitle" idx="8"/>
          </p:nvPr>
        </p:nvSpPr>
        <p:spPr>
          <a:xfrm>
            <a:off x="5618219" y="5218944"/>
            <a:ext cx="3448000" cy="9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Tree>
    <p:extLst>
      <p:ext uri="{BB962C8B-B14F-4D97-AF65-F5344CB8AC3E}">
        <p14:creationId xmlns:p14="http://schemas.microsoft.com/office/powerpoint/2010/main" val="326047103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1/12/2024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79789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1/12/2024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511543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1/12/2024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2775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1/12/2024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89737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1/12/2024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7359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1/12/2024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71174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1/12/2024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03139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1/12/2024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38415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1/12/2024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8394031"/>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 id="2147483752" r:id="rId12"/>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3" Type="http://schemas.openxmlformats.org/officeDocument/2006/relationships/diagramLayout" Target="../diagrams/layout1.xml"/><Relationship Id="rId7" Type="http://schemas.openxmlformats.org/officeDocument/2006/relationships/image" Target="../media/image3.png"/><Relationship Id="rId12" Type="http://schemas.openxmlformats.org/officeDocument/2006/relationships/image" Target="../media/image8.sv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7.png"/><Relationship Id="rId5" Type="http://schemas.openxmlformats.org/officeDocument/2006/relationships/diagramColors" Target="../diagrams/colors1.xml"/><Relationship Id="rId10" Type="http://schemas.openxmlformats.org/officeDocument/2006/relationships/image" Target="../media/image6.svg"/><Relationship Id="rId4" Type="http://schemas.openxmlformats.org/officeDocument/2006/relationships/diagramQuickStyle" Target="../diagrams/quickStyle1.xml"/><Relationship Id="rId9" Type="http://schemas.openxmlformats.org/officeDocument/2006/relationships/image" Target="../media/image5.png"/><Relationship Id="rId14" Type="http://schemas.openxmlformats.org/officeDocument/2006/relationships/image" Target="../media/image10.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552;p52">
            <a:extLst>
              <a:ext uri="{FF2B5EF4-FFF2-40B4-BE49-F238E27FC236}">
                <a16:creationId xmlns:a16="http://schemas.microsoft.com/office/drawing/2014/main" id="{26C04B11-8A01-C6F0-D3AB-CF0A268EE388}"/>
              </a:ext>
            </a:extLst>
          </p:cNvPr>
          <p:cNvPicPr preferRelativeResize="0"/>
          <p:nvPr/>
        </p:nvPicPr>
        <p:blipFill>
          <a:blip r:embed="rId3">
            <a:extLst>
              <a:ext uri="{28A0092B-C50C-407E-A947-70E740481C1C}">
                <a14:useLocalDpi xmlns:a14="http://schemas.microsoft.com/office/drawing/2010/main" val="0"/>
              </a:ext>
            </a:extLst>
          </a:blip>
          <a:srcRect l="2548" r="2548"/>
          <a:stretch/>
        </p:blipFill>
        <p:spPr>
          <a:xfrm>
            <a:off x="6713727" y="1150754"/>
            <a:ext cx="4722285" cy="4975823"/>
          </a:xfrm>
          <a:prstGeom prst="rect">
            <a:avLst/>
          </a:prstGeom>
          <a:noFill/>
          <a:ln w="31750">
            <a:noFill/>
          </a:ln>
        </p:spPr>
      </p:pic>
      <p:pic>
        <p:nvPicPr>
          <p:cNvPr id="7" name="Picture 6">
            <a:extLst>
              <a:ext uri="{FF2B5EF4-FFF2-40B4-BE49-F238E27FC236}">
                <a16:creationId xmlns:a16="http://schemas.microsoft.com/office/drawing/2014/main" id="{1CDC7DB0-9252-9142-9785-796434CE14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9675" y="3354805"/>
            <a:ext cx="4038600" cy="95198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06E8515-A242-BE9D-08BD-D8AEB3898008}"/>
              </a:ext>
            </a:extLst>
          </p:cNvPr>
          <p:cNvSpPr>
            <a:spLocks noGrp="1"/>
          </p:cNvSpPr>
          <p:nvPr>
            <p:ph type="sldNum" sz="quarter" idx="12"/>
          </p:nvPr>
        </p:nvSpPr>
        <p:spPr/>
        <p:txBody>
          <a:bodyPr/>
          <a:lstStyle/>
          <a:p>
            <a:fld id="{81C67318-32CD-42FD-9937-001E7972B992}" type="slidenum">
              <a:rPr lang="en-IN" smtClean="0"/>
              <a:t>1</a:t>
            </a:fld>
            <a:endParaRPr lang="en-US"/>
          </a:p>
        </p:txBody>
      </p:sp>
      <p:sp>
        <p:nvSpPr>
          <p:cNvPr id="8" name="Content Placeholder 2">
            <a:extLst>
              <a:ext uri="{FF2B5EF4-FFF2-40B4-BE49-F238E27FC236}">
                <a16:creationId xmlns:a16="http://schemas.microsoft.com/office/drawing/2014/main" id="{C097162E-24EA-9C4D-BA5B-D22F6C4E0B12}"/>
              </a:ext>
            </a:extLst>
          </p:cNvPr>
          <p:cNvSpPr txBox="1">
            <a:spLocks/>
          </p:cNvSpPr>
          <p:nvPr/>
        </p:nvSpPr>
        <p:spPr>
          <a:xfrm>
            <a:off x="514740" y="2103120"/>
            <a:ext cx="5581260" cy="2091441"/>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2400" b="1" dirty="0">
                <a:solidFill>
                  <a:schemeClr val="tx1"/>
                </a:solidFill>
              </a:rPr>
              <a:t>Enhancing Visitor experience at ISKCON using text analytics</a:t>
            </a:r>
            <a:endParaRPr lang="en-US" sz="2400" b="1" dirty="0"/>
          </a:p>
        </p:txBody>
      </p:sp>
    </p:spTree>
    <p:extLst>
      <p:ext uri="{BB962C8B-B14F-4D97-AF65-F5344CB8AC3E}">
        <p14:creationId xmlns:p14="http://schemas.microsoft.com/office/powerpoint/2010/main" val="1402508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BD644D-A94D-EC31-F1BF-8C6E696316E1}"/>
              </a:ext>
            </a:extLst>
          </p:cNvPr>
          <p:cNvPicPr>
            <a:picLocks noChangeAspect="1"/>
          </p:cNvPicPr>
          <p:nvPr/>
        </p:nvPicPr>
        <p:blipFill>
          <a:blip r:embed="rId2"/>
          <a:stretch>
            <a:fillRect/>
          </a:stretch>
        </p:blipFill>
        <p:spPr>
          <a:xfrm>
            <a:off x="786452" y="1190407"/>
            <a:ext cx="7209145" cy="5029636"/>
          </a:xfrm>
          <a:prstGeom prst="rect">
            <a:avLst/>
          </a:prstGeom>
        </p:spPr>
      </p:pic>
      <p:pic>
        <p:nvPicPr>
          <p:cNvPr id="7" name="Picture 6">
            <a:extLst>
              <a:ext uri="{FF2B5EF4-FFF2-40B4-BE49-F238E27FC236}">
                <a16:creationId xmlns:a16="http://schemas.microsoft.com/office/drawing/2014/main" id="{8FCD0576-5F10-A520-74D2-F12970510C16}"/>
              </a:ext>
            </a:extLst>
          </p:cNvPr>
          <p:cNvPicPr>
            <a:picLocks noChangeAspect="1"/>
          </p:cNvPicPr>
          <p:nvPr/>
        </p:nvPicPr>
        <p:blipFill>
          <a:blip r:embed="rId3"/>
          <a:stretch>
            <a:fillRect/>
          </a:stretch>
        </p:blipFill>
        <p:spPr>
          <a:xfrm>
            <a:off x="8088591" y="1190407"/>
            <a:ext cx="891617" cy="845893"/>
          </a:xfrm>
          <a:prstGeom prst="rect">
            <a:avLst/>
          </a:prstGeom>
        </p:spPr>
      </p:pic>
      <p:sp>
        <p:nvSpPr>
          <p:cNvPr id="9" name="TextBox 8">
            <a:extLst>
              <a:ext uri="{FF2B5EF4-FFF2-40B4-BE49-F238E27FC236}">
                <a16:creationId xmlns:a16="http://schemas.microsoft.com/office/drawing/2014/main" id="{C8A049DF-DDCF-1D61-83F0-3ABC323844A7}"/>
              </a:ext>
            </a:extLst>
          </p:cNvPr>
          <p:cNvSpPr txBox="1"/>
          <p:nvPr/>
        </p:nvSpPr>
        <p:spPr>
          <a:xfrm>
            <a:off x="655824" y="425598"/>
            <a:ext cx="11110079" cy="555345"/>
          </a:xfrm>
          <a:prstGeom prst="rect">
            <a:avLst/>
          </a:prstGeom>
          <a:noFill/>
        </p:spPr>
        <p:txBody>
          <a:bodyPr wrap="square">
            <a:spAutoFit/>
          </a:bodyPr>
          <a:lstStyle/>
          <a:p>
            <a:pPr algn="ctr">
              <a:lnSpc>
                <a:spcPct val="110000"/>
              </a:lnSpc>
              <a:spcBef>
                <a:spcPct val="0"/>
              </a:spcBef>
            </a:pPr>
            <a:r>
              <a:rPr lang="en-US" sz="2900" b="1" dirty="0">
                <a:solidFill>
                  <a:schemeClr val="tx2"/>
                </a:solidFill>
                <a:latin typeface="+mj-lt"/>
                <a:ea typeface="+mj-ea"/>
                <a:cs typeface="+mj-cs"/>
              </a:rPr>
              <a:t>PERCENTAGE OF REVIEW TYPES OVER THE TIME PERIOD</a:t>
            </a:r>
          </a:p>
        </p:txBody>
      </p:sp>
      <p:sp>
        <p:nvSpPr>
          <p:cNvPr id="10" name="Google Shape;174;p28">
            <a:extLst>
              <a:ext uri="{FF2B5EF4-FFF2-40B4-BE49-F238E27FC236}">
                <a16:creationId xmlns:a16="http://schemas.microsoft.com/office/drawing/2014/main" id="{9D8BBFB5-A53F-91DC-A180-F678A8F8FB3D}"/>
              </a:ext>
            </a:extLst>
          </p:cNvPr>
          <p:cNvSpPr/>
          <p:nvPr/>
        </p:nvSpPr>
        <p:spPr>
          <a:xfrm>
            <a:off x="8197685" y="2311750"/>
            <a:ext cx="3250976" cy="2633473"/>
          </a:xfrm>
          <a:prstGeom prst="rect">
            <a:avLst/>
          </a:prstGeom>
          <a:solidFill>
            <a:schemeClr val="accent5">
              <a:lumMod val="40000"/>
              <a:lumOff val="60000"/>
            </a:schemeClr>
          </a:solidFill>
          <a:ln>
            <a:noFill/>
          </a:ln>
        </p:spPr>
        <p:txBody>
          <a:bodyPr spcFirstLastPara="1" wrap="square" lIns="121900" tIns="121900" rIns="121900" bIns="121900" anchor="ctr" anchorCtr="0">
            <a:noAutofit/>
          </a:bodyPr>
          <a:lstStyle/>
          <a:p>
            <a:r>
              <a:rPr lang="en-US" dirty="0">
                <a:solidFill>
                  <a:srgbClr val="000000"/>
                </a:solidFill>
                <a:latin typeface="Gill Sans MT" panose="020B0502020104020203"/>
              </a:rPr>
              <a:t>According to the manual labels, positive reviews consistently outnumber negative and mixed reviews each quarter. The limited number of neutral reviews may suggest that people tend to express sentiment rather than merely stating facts in their reviews</a:t>
            </a:r>
          </a:p>
        </p:txBody>
      </p:sp>
    </p:spTree>
    <p:extLst>
      <p:ext uri="{BB962C8B-B14F-4D97-AF65-F5344CB8AC3E}">
        <p14:creationId xmlns:p14="http://schemas.microsoft.com/office/powerpoint/2010/main" val="4103208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CA64F9-B12B-7AB4-8828-80F8E5C131BA}"/>
              </a:ext>
            </a:extLst>
          </p:cNvPr>
          <p:cNvSpPr txBox="1"/>
          <p:nvPr/>
        </p:nvSpPr>
        <p:spPr>
          <a:xfrm>
            <a:off x="1751239" y="2721114"/>
            <a:ext cx="8689521" cy="707886"/>
          </a:xfrm>
          <a:prstGeom prst="rect">
            <a:avLst/>
          </a:prstGeom>
          <a:noFill/>
        </p:spPr>
        <p:txBody>
          <a:bodyPr wrap="square">
            <a:spAutoFit/>
          </a:bodyPr>
          <a:lstStyle/>
          <a:p>
            <a:pPr algn="ctr"/>
            <a:r>
              <a:rPr lang="en-US" sz="4000" b="1" dirty="0">
                <a:latin typeface="+mj-lt"/>
                <a:ea typeface="+mj-ea"/>
                <a:cs typeface="+mj-cs"/>
              </a:rPr>
              <a:t>SENTIMENT ANALYSIS</a:t>
            </a:r>
          </a:p>
        </p:txBody>
      </p:sp>
    </p:spTree>
    <p:extLst>
      <p:ext uri="{BB962C8B-B14F-4D97-AF65-F5344CB8AC3E}">
        <p14:creationId xmlns:p14="http://schemas.microsoft.com/office/powerpoint/2010/main" val="1089014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6DFC-DA0A-BF91-A59D-D766D184719A}"/>
              </a:ext>
            </a:extLst>
          </p:cNvPr>
          <p:cNvSpPr>
            <a:spLocks noGrp="1"/>
          </p:cNvSpPr>
          <p:nvPr>
            <p:ph type="title"/>
          </p:nvPr>
        </p:nvSpPr>
        <p:spPr>
          <a:xfrm>
            <a:off x="1028700" y="458888"/>
            <a:ext cx="10134600" cy="535733"/>
          </a:xfrm>
        </p:spPr>
        <p:txBody>
          <a:bodyPr>
            <a:normAutofit fontScale="90000"/>
          </a:bodyPr>
          <a:lstStyle/>
          <a:p>
            <a:pPr algn="ctr"/>
            <a:r>
              <a:rPr lang="en-US" sz="2900" b="1" dirty="0"/>
              <a:t>SENTIMENT ANALYSIS PROCEDURE</a:t>
            </a:r>
          </a:p>
        </p:txBody>
      </p:sp>
      <p:graphicFrame>
        <p:nvGraphicFramePr>
          <p:cNvPr id="12" name="Diagram 11">
            <a:extLst>
              <a:ext uri="{FF2B5EF4-FFF2-40B4-BE49-F238E27FC236}">
                <a16:creationId xmlns:a16="http://schemas.microsoft.com/office/drawing/2014/main" id="{F9412ACD-76ED-C051-BEC0-A422FD2FBE34}"/>
              </a:ext>
            </a:extLst>
          </p:cNvPr>
          <p:cNvGraphicFramePr/>
          <p:nvPr>
            <p:extLst>
              <p:ext uri="{D42A27DB-BD31-4B8C-83A1-F6EECF244321}">
                <p14:modId xmlns:p14="http://schemas.microsoft.com/office/powerpoint/2010/main" val="533464113"/>
              </p:ext>
            </p:extLst>
          </p:nvPr>
        </p:nvGraphicFramePr>
        <p:xfrm>
          <a:off x="1391093" y="1551886"/>
          <a:ext cx="9409814" cy="4189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1837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EDCF8-D09D-848C-7D77-FD16D8A6427E}"/>
              </a:ext>
            </a:extLst>
          </p:cNvPr>
          <p:cNvSpPr>
            <a:spLocks noGrp="1"/>
          </p:cNvSpPr>
          <p:nvPr>
            <p:ph type="title"/>
          </p:nvPr>
        </p:nvSpPr>
        <p:spPr>
          <a:xfrm>
            <a:off x="1050568" y="382554"/>
            <a:ext cx="10435416" cy="606491"/>
          </a:xfrm>
        </p:spPr>
        <p:txBody>
          <a:bodyPr>
            <a:normAutofit fontScale="90000"/>
          </a:bodyPr>
          <a:lstStyle/>
          <a:p>
            <a:pPr algn="ctr"/>
            <a:r>
              <a:rPr lang="en-US" sz="2400" b="1" dirty="0">
                <a:solidFill>
                  <a:schemeClr val="tx1"/>
                </a:solidFill>
                <a:latin typeface="+mn-lt"/>
                <a:ea typeface="+mn-ea"/>
                <a:cs typeface="+mn-cs"/>
              </a:rPr>
              <a:t>HOW POSITIVE SENTIMENT VARIED IN THE REVIEWS OVER THE TIME</a:t>
            </a:r>
          </a:p>
        </p:txBody>
      </p:sp>
      <p:pic>
        <p:nvPicPr>
          <p:cNvPr id="11" name="Picture 10">
            <a:extLst>
              <a:ext uri="{FF2B5EF4-FFF2-40B4-BE49-F238E27FC236}">
                <a16:creationId xmlns:a16="http://schemas.microsoft.com/office/drawing/2014/main" id="{B52E0A71-4AE0-2A49-7E75-A8FDA5B41153}"/>
              </a:ext>
            </a:extLst>
          </p:cNvPr>
          <p:cNvPicPr>
            <a:picLocks noChangeAspect="1"/>
          </p:cNvPicPr>
          <p:nvPr/>
        </p:nvPicPr>
        <p:blipFill>
          <a:blip r:embed="rId2"/>
          <a:stretch>
            <a:fillRect/>
          </a:stretch>
        </p:blipFill>
        <p:spPr>
          <a:xfrm>
            <a:off x="1050568" y="1345154"/>
            <a:ext cx="7349363" cy="4685726"/>
          </a:xfrm>
          <a:prstGeom prst="rect">
            <a:avLst/>
          </a:prstGeom>
        </p:spPr>
      </p:pic>
      <p:sp>
        <p:nvSpPr>
          <p:cNvPr id="12" name="Google Shape;174;p28">
            <a:extLst>
              <a:ext uri="{FF2B5EF4-FFF2-40B4-BE49-F238E27FC236}">
                <a16:creationId xmlns:a16="http://schemas.microsoft.com/office/drawing/2014/main" id="{D76B627A-C63A-4407-7695-46D1AF5A3D16}"/>
              </a:ext>
            </a:extLst>
          </p:cNvPr>
          <p:cNvSpPr/>
          <p:nvPr/>
        </p:nvSpPr>
        <p:spPr>
          <a:xfrm>
            <a:off x="8672478" y="1345154"/>
            <a:ext cx="2468954" cy="3338814"/>
          </a:xfrm>
          <a:prstGeom prst="rect">
            <a:avLst/>
          </a:prstGeom>
          <a:solidFill>
            <a:schemeClr val="accent5">
              <a:lumMod val="40000"/>
              <a:lumOff val="60000"/>
            </a:schemeClr>
          </a:solidFill>
          <a:ln>
            <a:noFill/>
          </a:ln>
        </p:spPr>
        <p:txBody>
          <a:bodyPr spcFirstLastPara="1" wrap="square" lIns="121900" tIns="121900" rIns="121900" bIns="121900" anchor="ctr" anchorCtr="0">
            <a:noAutofit/>
          </a:bodyPr>
          <a:lstStyle/>
          <a:p>
            <a:r>
              <a:rPr lang="en-US" dirty="0">
                <a:solidFill>
                  <a:srgbClr val="000000"/>
                </a:solidFill>
                <a:latin typeface="Gill Sans MT" panose="020B0502020104020203"/>
              </a:rPr>
              <a:t>The prevalence of positive sentiment in reviews, ranging from 80 to 95%, indicates that individuals are more inclined to share favorable experiences about devotional places rather than offering criticism</a:t>
            </a:r>
          </a:p>
        </p:txBody>
      </p:sp>
    </p:spTree>
    <p:extLst>
      <p:ext uri="{BB962C8B-B14F-4D97-AF65-F5344CB8AC3E}">
        <p14:creationId xmlns:p14="http://schemas.microsoft.com/office/powerpoint/2010/main" val="2285084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D638E-0D70-C41F-605D-E91C71A44903}"/>
              </a:ext>
            </a:extLst>
          </p:cNvPr>
          <p:cNvSpPr>
            <a:spLocks noGrp="1"/>
          </p:cNvSpPr>
          <p:nvPr>
            <p:ph type="title"/>
          </p:nvPr>
        </p:nvSpPr>
        <p:spPr>
          <a:xfrm>
            <a:off x="1028700" y="498109"/>
            <a:ext cx="10115550" cy="485775"/>
          </a:xfrm>
        </p:spPr>
        <p:txBody>
          <a:bodyPr>
            <a:noAutofit/>
          </a:bodyPr>
          <a:lstStyle/>
          <a:p>
            <a:pPr algn="ctr"/>
            <a:r>
              <a:rPr lang="en-US" sz="2200" b="1" dirty="0">
                <a:solidFill>
                  <a:schemeClr val="tx1"/>
                </a:solidFill>
                <a:latin typeface="+mn-lt"/>
                <a:ea typeface="+mn-ea"/>
                <a:cs typeface="+mn-cs"/>
              </a:rPr>
              <a:t>HOW NEGATIVE SENTIMENT VARIED IN THE REVIEWS OVER THE TIME</a:t>
            </a:r>
            <a:endParaRPr lang="en-US" sz="2200" dirty="0"/>
          </a:p>
        </p:txBody>
      </p:sp>
      <p:pic>
        <p:nvPicPr>
          <p:cNvPr id="5" name="Picture 4">
            <a:extLst>
              <a:ext uri="{FF2B5EF4-FFF2-40B4-BE49-F238E27FC236}">
                <a16:creationId xmlns:a16="http://schemas.microsoft.com/office/drawing/2014/main" id="{4C1BA50B-6402-B02E-3D3D-2E76F56B235F}"/>
              </a:ext>
            </a:extLst>
          </p:cNvPr>
          <p:cNvPicPr>
            <a:picLocks noChangeAspect="1"/>
          </p:cNvPicPr>
          <p:nvPr/>
        </p:nvPicPr>
        <p:blipFill>
          <a:blip r:embed="rId2"/>
          <a:stretch>
            <a:fillRect/>
          </a:stretch>
        </p:blipFill>
        <p:spPr>
          <a:xfrm>
            <a:off x="1047750" y="1261566"/>
            <a:ext cx="7323455" cy="4724809"/>
          </a:xfrm>
          <a:prstGeom prst="rect">
            <a:avLst/>
          </a:prstGeom>
        </p:spPr>
      </p:pic>
      <p:sp>
        <p:nvSpPr>
          <p:cNvPr id="6" name="Google Shape;174;p28">
            <a:extLst>
              <a:ext uri="{FF2B5EF4-FFF2-40B4-BE49-F238E27FC236}">
                <a16:creationId xmlns:a16="http://schemas.microsoft.com/office/drawing/2014/main" id="{AB507D47-4EB9-26A3-47D3-5A0940796D3B}"/>
              </a:ext>
            </a:extLst>
          </p:cNvPr>
          <p:cNvSpPr/>
          <p:nvPr/>
        </p:nvSpPr>
        <p:spPr>
          <a:xfrm>
            <a:off x="8675296" y="1261565"/>
            <a:ext cx="2468954" cy="4056883"/>
          </a:xfrm>
          <a:prstGeom prst="rect">
            <a:avLst/>
          </a:prstGeom>
          <a:solidFill>
            <a:schemeClr val="accent5">
              <a:lumMod val="40000"/>
              <a:lumOff val="60000"/>
            </a:schemeClr>
          </a:solidFill>
          <a:ln>
            <a:noFill/>
          </a:ln>
        </p:spPr>
        <p:txBody>
          <a:bodyPr spcFirstLastPara="1" wrap="square" lIns="121900" tIns="121900" rIns="121900" bIns="121900" anchor="ctr" anchorCtr="0">
            <a:noAutofit/>
          </a:bodyPr>
          <a:lstStyle/>
          <a:p>
            <a:r>
              <a:rPr lang="en-US" dirty="0">
                <a:solidFill>
                  <a:srgbClr val="000000"/>
                </a:solidFill>
                <a:latin typeface="Gill Sans MT" panose="020B0502020104020203"/>
              </a:rPr>
              <a:t>Over time, there has been a noticeable decrease in the negative sentiment expressed in reviews. This trend suggests that efforts to address concerns and improve the overall experience at the ISKCON have been successful, leading to a more satisfying experience for visitors</a:t>
            </a:r>
          </a:p>
        </p:txBody>
      </p:sp>
    </p:spTree>
    <p:extLst>
      <p:ext uri="{BB962C8B-B14F-4D97-AF65-F5344CB8AC3E}">
        <p14:creationId xmlns:p14="http://schemas.microsoft.com/office/powerpoint/2010/main" val="1178654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C8112C-2024-E5F7-3061-B629B7B97F60}"/>
              </a:ext>
            </a:extLst>
          </p:cNvPr>
          <p:cNvSpPr txBox="1"/>
          <p:nvPr/>
        </p:nvSpPr>
        <p:spPr>
          <a:xfrm>
            <a:off x="3151415" y="2721114"/>
            <a:ext cx="6097554" cy="707886"/>
          </a:xfrm>
          <a:prstGeom prst="rect">
            <a:avLst/>
          </a:prstGeom>
          <a:noFill/>
        </p:spPr>
        <p:txBody>
          <a:bodyPr wrap="square">
            <a:spAutoFit/>
          </a:bodyPr>
          <a:lstStyle/>
          <a:p>
            <a:pPr algn="ctr"/>
            <a:r>
              <a:rPr lang="en-US" sz="4000" b="1" dirty="0">
                <a:latin typeface="+mj-lt"/>
                <a:ea typeface="+mj-ea"/>
                <a:cs typeface="+mj-cs"/>
              </a:rPr>
              <a:t>EMOTION ANALYSIS</a:t>
            </a:r>
          </a:p>
        </p:txBody>
      </p:sp>
    </p:spTree>
    <p:extLst>
      <p:ext uri="{BB962C8B-B14F-4D97-AF65-F5344CB8AC3E}">
        <p14:creationId xmlns:p14="http://schemas.microsoft.com/office/powerpoint/2010/main" val="1858213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7A98B9-D9BA-F990-6FE2-791368EB00A3}"/>
              </a:ext>
            </a:extLst>
          </p:cNvPr>
          <p:cNvPicPr>
            <a:picLocks noGrp="1" noChangeAspect="1"/>
          </p:cNvPicPr>
          <p:nvPr>
            <p:ph idx="1"/>
          </p:nvPr>
        </p:nvPicPr>
        <p:blipFill>
          <a:blip r:embed="rId2"/>
          <a:stretch>
            <a:fillRect/>
          </a:stretch>
        </p:blipFill>
        <p:spPr>
          <a:xfrm>
            <a:off x="1042889" y="998400"/>
            <a:ext cx="6505575" cy="5404571"/>
          </a:xfrm>
        </p:spPr>
      </p:pic>
      <p:sp>
        <p:nvSpPr>
          <p:cNvPr id="7" name="TextBox 6">
            <a:extLst>
              <a:ext uri="{FF2B5EF4-FFF2-40B4-BE49-F238E27FC236}">
                <a16:creationId xmlns:a16="http://schemas.microsoft.com/office/drawing/2014/main" id="{2253BE61-6FF5-21F1-9385-AA2ECFE77AEF}"/>
              </a:ext>
            </a:extLst>
          </p:cNvPr>
          <p:cNvSpPr txBox="1"/>
          <p:nvPr/>
        </p:nvSpPr>
        <p:spPr>
          <a:xfrm>
            <a:off x="809625" y="387544"/>
            <a:ext cx="9948571" cy="369332"/>
          </a:xfrm>
          <a:prstGeom prst="rect">
            <a:avLst/>
          </a:prstGeom>
          <a:noFill/>
        </p:spPr>
        <p:txBody>
          <a:bodyPr wrap="square">
            <a:spAutoFit/>
          </a:bodyPr>
          <a:lstStyle/>
          <a:p>
            <a:pPr algn="ctr"/>
            <a:r>
              <a:rPr lang="en-US" sz="1800" b="1" dirty="0">
                <a:solidFill>
                  <a:schemeClr val="tx1"/>
                </a:solidFill>
                <a:latin typeface="+mn-lt"/>
                <a:ea typeface="+mn-ea"/>
                <a:cs typeface="+mn-cs"/>
              </a:rPr>
              <a:t>DISTRIBUTION OF VARIOUS EMOTIONS IN THE REVIEW</a:t>
            </a:r>
            <a:endParaRPr lang="en-US" dirty="0"/>
          </a:p>
        </p:txBody>
      </p:sp>
      <p:sp>
        <p:nvSpPr>
          <p:cNvPr id="8" name="Google Shape;174;p28">
            <a:extLst>
              <a:ext uri="{FF2B5EF4-FFF2-40B4-BE49-F238E27FC236}">
                <a16:creationId xmlns:a16="http://schemas.microsoft.com/office/drawing/2014/main" id="{22884512-DD61-79CF-BFCA-DE0C2AFCC8AB}"/>
              </a:ext>
            </a:extLst>
          </p:cNvPr>
          <p:cNvSpPr/>
          <p:nvPr/>
        </p:nvSpPr>
        <p:spPr>
          <a:xfrm>
            <a:off x="8289241" y="998400"/>
            <a:ext cx="2859869" cy="5404570"/>
          </a:xfrm>
          <a:prstGeom prst="rect">
            <a:avLst/>
          </a:prstGeom>
          <a:solidFill>
            <a:schemeClr val="accent5">
              <a:lumMod val="40000"/>
              <a:lumOff val="60000"/>
            </a:schemeClr>
          </a:solidFill>
          <a:ln>
            <a:noFill/>
          </a:ln>
        </p:spPr>
        <p:txBody>
          <a:bodyPr spcFirstLastPara="1" wrap="square" lIns="121900" tIns="121900" rIns="121900" bIns="121900" anchor="ctr" anchorCtr="0">
            <a:noAutofit/>
          </a:bodyPr>
          <a:lstStyle/>
          <a:p>
            <a:r>
              <a:rPr lang="en-US" dirty="0">
                <a:solidFill>
                  <a:srgbClr val="000000"/>
                </a:solidFill>
                <a:latin typeface="Gill Sans MT" panose="020B0502020104020203"/>
              </a:rPr>
              <a:t>The majority of reviews showcase emotions such as positivity, joy, trust, and anticipation, indicating that ISKCON is providing visitors with a positive and uplifting experience. A minimal number of reviews express emotions like anger, sadness, or disgust, further emphasizing the overall satisfaction and enjoyment experienced by guests at the devotional place. This highlights ISKCON's success in creating a welcoming and spiritually enriching atmosphere for its visitors</a:t>
            </a:r>
          </a:p>
        </p:txBody>
      </p:sp>
    </p:spTree>
    <p:extLst>
      <p:ext uri="{BB962C8B-B14F-4D97-AF65-F5344CB8AC3E}">
        <p14:creationId xmlns:p14="http://schemas.microsoft.com/office/powerpoint/2010/main" val="1380423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CA64F9-B12B-7AB4-8828-80F8E5C131BA}"/>
              </a:ext>
            </a:extLst>
          </p:cNvPr>
          <p:cNvSpPr txBox="1"/>
          <p:nvPr/>
        </p:nvSpPr>
        <p:spPr>
          <a:xfrm>
            <a:off x="1751239" y="2721114"/>
            <a:ext cx="8689521" cy="707886"/>
          </a:xfrm>
          <a:prstGeom prst="rect">
            <a:avLst/>
          </a:prstGeom>
          <a:noFill/>
        </p:spPr>
        <p:txBody>
          <a:bodyPr wrap="square">
            <a:spAutoFit/>
          </a:bodyPr>
          <a:lstStyle/>
          <a:p>
            <a:pPr algn="ctr"/>
            <a:r>
              <a:rPr lang="en-US" sz="4000" b="1" dirty="0">
                <a:latin typeface="+mj-lt"/>
                <a:ea typeface="+mj-ea"/>
                <a:cs typeface="+mj-cs"/>
              </a:rPr>
              <a:t>RECOMMENDATIONS</a:t>
            </a:r>
          </a:p>
        </p:txBody>
      </p:sp>
    </p:spTree>
    <p:extLst>
      <p:ext uri="{BB962C8B-B14F-4D97-AF65-F5344CB8AC3E}">
        <p14:creationId xmlns:p14="http://schemas.microsoft.com/office/powerpoint/2010/main" val="1690707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4717ED-42E9-2F04-B456-466FA1B65C77}"/>
              </a:ext>
            </a:extLst>
          </p:cNvPr>
          <p:cNvSpPr/>
          <p:nvPr/>
        </p:nvSpPr>
        <p:spPr>
          <a:xfrm>
            <a:off x="1222310" y="926206"/>
            <a:ext cx="4617230" cy="630942"/>
          </a:xfrm>
          <a:prstGeom prst="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Short Term Recommendations</a:t>
            </a:r>
          </a:p>
        </p:txBody>
      </p:sp>
      <p:sp>
        <p:nvSpPr>
          <p:cNvPr id="5" name="Rectangle 4">
            <a:extLst>
              <a:ext uri="{FF2B5EF4-FFF2-40B4-BE49-F238E27FC236}">
                <a16:creationId xmlns:a16="http://schemas.microsoft.com/office/drawing/2014/main" id="{382405F1-4C07-5639-FEA9-9891BDD39563}"/>
              </a:ext>
            </a:extLst>
          </p:cNvPr>
          <p:cNvSpPr/>
          <p:nvPr/>
        </p:nvSpPr>
        <p:spPr>
          <a:xfrm>
            <a:off x="6352460" y="926206"/>
            <a:ext cx="4810840" cy="630942"/>
          </a:xfrm>
          <a:prstGeom prst="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Long Term Recommendations</a:t>
            </a:r>
          </a:p>
        </p:txBody>
      </p:sp>
      <p:grpSp>
        <p:nvGrpSpPr>
          <p:cNvPr id="6" name="Group 5">
            <a:extLst>
              <a:ext uri="{FF2B5EF4-FFF2-40B4-BE49-F238E27FC236}">
                <a16:creationId xmlns:a16="http://schemas.microsoft.com/office/drawing/2014/main" id="{D8F6901F-08F2-FFC0-CFC8-548776155177}"/>
              </a:ext>
            </a:extLst>
          </p:cNvPr>
          <p:cNvGrpSpPr/>
          <p:nvPr/>
        </p:nvGrpSpPr>
        <p:grpSpPr>
          <a:xfrm>
            <a:off x="1770444" y="2015012"/>
            <a:ext cx="4069095" cy="898538"/>
            <a:chOff x="1910330" y="1666"/>
            <a:chExt cx="6739509" cy="813130"/>
          </a:xfrm>
        </p:grpSpPr>
        <p:sp>
          <p:nvSpPr>
            <p:cNvPr id="7" name="Arrow: Pentagon 6">
              <a:extLst>
                <a:ext uri="{FF2B5EF4-FFF2-40B4-BE49-F238E27FC236}">
                  <a16:creationId xmlns:a16="http://schemas.microsoft.com/office/drawing/2014/main" id="{489CEED5-B66D-66B2-D547-7E3489FD3ED9}"/>
                </a:ext>
              </a:extLst>
            </p:cNvPr>
            <p:cNvSpPr/>
            <p:nvPr/>
          </p:nvSpPr>
          <p:spPr>
            <a:xfrm rot="10800000">
              <a:off x="1910330" y="1666"/>
              <a:ext cx="6739509" cy="813130"/>
            </a:xfrm>
            <a:prstGeom prst="homePlate">
              <a:avLst/>
            </a:pr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8" name="Arrow: Pentagon 4">
              <a:extLst>
                <a:ext uri="{FF2B5EF4-FFF2-40B4-BE49-F238E27FC236}">
                  <a16:creationId xmlns:a16="http://schemas.microsoft.com/office/drawing/2014/main" id="{EBAEB85F-3374-6F9A-D74A-043F7392823D}"/>
                </a:ext>
              </a:extLst>
            </p:cNvPr>
            <p:cNvSpPr txBox="1"/>
            <p:nvPr/>
          </p:nvSpPr>
          <p:spPr>
            <a:xfrm rot="21600000">
              <a:off x="2113612" y="1666"/>
              <a:ext cx="6536227" cy="8131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8568" tIns="60960" rIns="113792" bIns="60960" numCol="1" spcCol="1270" anchor="ctr" anchorCtr="0">
              <a:noAutofit/>
            </a:bodyPr>
            <a:lstStyle/>
            <a:p>
              <a:pPr algn="l"/>
              <a:r>
                <a:rPr lang="en-US" dirty="0">
                  <a:solidFill>
                    <a:srgbClr val="000000"/>
                  </a:solidFill>
                  <a:latin typeface="Gill Sans MT" panose="020B0502020104020203"/>
                </a:rPr>
                <a:t>Make description mandatory to avoid empty descriptions</a:t>
              </a:r>
            </a:p>
          </p:txBody>
        </p:sp>
      </p:grpSp>
      <p:grpSp>
        <p:nvGrpSpPr>
          <p:cNvPr id="10" name="Group 9">
            <a:extLst>
              <a:ext uri="{FF2B5EF4-FFF2-40B4-BE49-F238E27FC236}">
                <a16:creationId xmlns:a16="http://schemas.microsoft.com/office/drawing/2014/main" id="{E056D756-86FE-EE65-8EDD-3CEE52505E01}"/>
              </a:ext>
            </a:extLst>
          </p:cNvPr>
          <p:cNvGrpSpPr/>
          <p:nvPr/>
        </p:nvGrpSpPr>
        <p:grpSpPr>
          <a:xfrm>
            <a:off x="1770444" y="3142482"/>
            <a:ext cx="4069096" cy="898538"/>
            <a:chOff x="1910330" y="1666"/>
            <a:chExt cx="6739509" cy="813130"/>
          </a:xfrm>
        </p:grpSpPr>
        <p:sp>
          <p:nvSpPr>
            <p:cNvPr id="11" name="Arrow: Pentagon 10">
              <a:extLst>
                <a:ext uri="{FF2B5EF4-FFF2-40B4-BE49-F238E27FC236}">
                  <a16:creationId xmlns:a16="http://schemas.microsoft.com/office/drawing/2014/main" id="{BA740435-7DDE-C556-3A15-904C97B080E8}"/>
                </a:ext>
              </a:extLst>
            </p:cNvPr>
            <p:cNvSpPr/>
            <p:nvPr/>
          </p:nvSpPr>
          <p:spPr>
            <a:xfrm rot="10800000">
              <a:off x="1910330" y="1666"/>
              <a:ext cx="6739509" cy="813130"/>
            </a:xfrm>
            <a:prstGeom prst="homePlate">
              <a:avLst/>
            </a:pr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2" name="Arrow: Pentagon 4">
              <a:extLst>
                <a:ext uri="{FF2B5EF4-FFF2-40B4-BE49-F238E27FC236}">
                  <a16:creationId xmlns:a16="http://schemas.microsoft.com/office/drawing/2014/main" id="{64B9039C-AABF-6161-A566-CA91CA81E242}"/>
                </a:ext>
              </a:extLst>
            </p:cNvPr>
            <p:cNvSpPr txBox="1"/>
            <p:nvPr/>
          </p:nvSpPr>
          <p:spPr>
            <a:xfrm rot="21600000">
              <a:off x="2113612" y="1666"/>
              <a:ext cx="6536227" cy="8131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8568" tIns="60960" rIns="113792" bIns="60960" numCol="1" spcCol="1270" anchor="ctr" anchorCtr="0">
              <a:noAutofit/>
            </a:bodyPr>
            <a:lstStyle/>
            <a:p>
              <a:pPr algn="l"/>
              <a:r>
                <a:rPr lang="en-US" dirty="0">
                  <a:solidFill>
                    <a:srgbClr val="000000"/>
                  </a:solidFill>
                  <a:latin typeface="Gill Sans MT" panose="020B0502020104020203"/>
                </a:rPr>
                <a:t>Address subjectivity in ratings for clearer user sentiment</a:t>
              </a:r>
            </a:p>
          </p:txBody>
        </p:sp>
      </p:grpSp>
      <p:grpSp>
        <p:nvGrpSpPr>
          <p:cNvPr id="13" name="Group 12">
            <a:extLst>
              <a:ext uri="{FF2B5EF4-FFF2-40B4-BE49-F238E27FC236}">
                <a16:creationId xmlns:a16="http://schemas.microsoft.com/office/drawing/2014/main" id="{0469279C-7088-905E-58B2-EC43240BC26F}"/>
              </a:ext>
            </a:extLst>
          </p:cNvPr>
          <p:cNvGrpSpPr/>
          <p:nvPr/>
        </p:nvGrpSpPr>
        <p:grpSpPr>
          <a:xfrm>
            <a:off x="1770442" y="4233229"/>
            <a:ext cx="4069098" cy="898538"/>
            <a:chOff x="1910330" y="1666"/>
            <a:chExt cx="6739509" cy="813130"/>
          </a:xfrm>
        </p:grpSpPr>
        <p:sp>
          <p:nvSpPr>
            <p:cNvPr id="14" name="Arrow: Pentagon 13">
              <a:extLst>
                <a:ext uri="{FF2B5EF4-FFF2-40B4-BE49-F238E27FC236}">
                  <a16:creationId xmlns:a16="http://schemas.microsoft.com/office/drawing/2014/main" id="{43C58756-43E9-C794-9D8A-6D7ADCC62D95}"/>
                </a:ext>
              </a:extLst>
            </p:cNvPr>
            <p:cNvSpPr/>
            <p:nvPr/>
          </p:nvSpPr>
          <p:spPr>
            <a:xfrm rot="10800000">
              <a:off x="1910330" y="1666"/>
              <a:ext cx="6739509" cy="813130"/>
            </a:xfrm>
            <a:prstGeom prst="homePlate">
              <a:avLst/>
            </a:pr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5" name="Arrow: Pentagon 4">
              <a:extLst>
                <a:ext uri="{FF2B5EF4-FFF2-40B4-BE49-F238E27FC236}">
                  <a16:creationId xmlns:a16="http://schemas.microsoft.com/office/drawing/2014/main" id="{79A3BC31-B0A2-123A-208B-585A9E15F59F}"/>
                </a:ext>
              </a:extLst>
            </p:cNvPr>
            <p:cNvSpPr txBox="1"/>
            <p:nvPr/>
          </p:nvSpPr>
          <p:spPr>
            <a:xfrm rot="21600000">
              <a:off x="2113612" y="1666"/>
              <a:ext cx="6536227" cy="8131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8568" tIns="60960" rIns="113792" bIns="60960" numCol="1" spcCol="1270" anchor="ctr" anchorCtr="0">
              <a:noAutofit/>
            </a:bodyPr>
            <a:lstStyle/>
            <a:p>
              <a:pPr algn="l"/>
              <a:r>
                <a:rPr lang="en-US" dirty="0">
                  <a:solidFill>
                    <a:srgbClr val="000000"/>
                  </a:solidFill>
                  <a:latin typeface="Gill Sans MT" panose="020B0502020104020203"/>
                </a:rPr>
                <a:t>Note discrepancies between positive descriptions and low ratings</a:t>
              </a:r>
            </a:p>
          </p:txBody>
        </p:sp>
      </p:grpSp>
      <p:grpSp>
        <p:nvGrpSpPr>
          <p:cNvPr id="16" name="Group 15">
            <a:extLst>
              <a:ext uri="{FF2B5EF4-FFF2-40B4-BE49-F238E27FC236}">
                <a16:creationId xmlns:a16="http://schemas.microsoft.com/office/drawing/2014/main" id="{CB5F3ED7-7EBF-E7DD-AC97-650CEA7CE8BF}"/>
              </a:ext>
            </a:extLst>
          </p:cNvPr>
          <p:cNvGrpSpPr/>
          <p:nvPr/>
        </p:nvGrpSpPr>
        <p:grpSpPr>
          <a:xfrm>
            <a:off x="1770439" y="5323975"/>
            <a:ext cx="4069100" cy="898539"/>
            <a:chOff x="1910330" y="1665"/>
            <a:chExt cx="6739509" cy="813131"/>
          </a:xfrm>
        </p:grpSpPr>
        <p:sp>
          <p:nvSpPr>
            <p:cNvPr id="17" name="Arrow: Pentagon 16">
              <a:extLst>
                <a:ext uri="{FF2B5EF4-FFF2-40B4-BE49-F238E27FC236}">
                  <a16:creationId xmlns:a16="http://schemas.microsoft.com/office/drawing/2014/main" id="{EC60784F-1702-CB27-3D70-54964E806120}"/>
                </a:ext>
              </a:extLst>
            </p:cNvPr>
            <p:cNvSpPr/>
            <p:nvPr/>
          </p:nvSpPr>
          <p:spPr>
            <a:xfrm rot="10800000">
              <a:off x="1910330" y="1666"/>
              <a:ext cx="6739509" cy="813130"/>
            </a:xfrm>
            <a:prstGeom prst="homePlate">
              <a:avLst/>
            </a:pr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8" name="Arrow: Pentagon 4">
              <a:extLst>
                <a:ext uri="{FF2B5EF4-FFF2-40B4-BE49-F238E27FC236}">
                  <a16:creationId xmlns:a16="http://schemas.microsoft.com/office/drawing/2014/main" id="{34B49721-43A7-5C83-50E8-E208A919815B}"/>
                </a:ext>
              </a:extLst>
            </p:cNvPr>
            <p:cNvSpPr txBox="1"/>
            <p:nvPr/>
          </p:nvSpPr>
          <p:spPr>
            <a:xfrm>
              <a:off x="2113612" y="1665"/>
              <a:ext cx="6536227" cy="8131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8568" tIns="60960" rIns="113792" bIns="60960" numCol="1" spcCol="1270" anchor="ctr" anchorCtr="0">
              <a:noAutofit/>
            </a:bodyPr>
            <a:lstStyle/>
            <a:p>
              <a:pPr algn="l"/>
              <a:r>
                <a:rPr lang="en-US" dirty="0">
                  <a:solidFill>
                    <a:srgbClr val="000000"/>
                  </a:solidFill>
                  <a:latin typeface="Gill Sans MT" panose="020B0502020104020203"/>
                </a:rPr>
                <a:t>Implement a Likert scale with clear labels as an alternative to a 1-5 scale</a:t>
              </a:r>
              <a:endParaRPr lang="en-US" b="0" i="0" dirty="0">
                <a:solidFill>
                  <a:srgbClr val="374151"/>
                </a:solidFill>
                <a:effectLst/>
                <a:latin typeface="Söhne"/>
              </a:endParaRPr>
            </a:p>
          </p:txBody>
        </p:sp>
      </p:grpSp>
      <p:grpSp>
        <p:nvGrpSpPr>
          <p:cNvPr id="19" name="Group 18">
            <a:extLst>
              <a:ext uri="{FF2B5EF4-FFF2-40B4-BE49-F238E27FC236}">
                <a16:creationId xmlns:a16="http://schemas.microsoft.com/office/drawing/2014/main" id="{2581C298-9575-0799-5933-867D2409F47B}"/>
              </a:ext>
            </a:extLst>
          </p:cNvPr>
          <p:cNvGrpSpPr/>
          <p:nvPr/>
        </p:nvGrpSpPr>
        <p:grpSpPr>
          <a:xfrm>
            <a:off x="7094205" y="2015012"/>
            <a:ext cx="4069095" cy="898538"/>
            <a:chOff x="1910330" y="1666"/>
            <a:chExt cx="6739509" cy="813130"/>
          </a:xfrm>
        </p:grpSpPr>
        <p:sp>
          <p:nvSpPr>
            <p:cNvPr id="20" name="Arrow: Pentagon 19">
              <a:extLst>
                <a:ext uri="{FF2B5EF4-FFF2-40B4-BE49-F238E27FC236}">
                  <a16:creationId xmlns:a16="http://schemas.microsoft.com/office/drawing/2014/main" id="{731A12DD-2766-1BBD-2FFE-6AB4FEA204E0}"/>
                </a:ext>
              </a:extLst>
            </p:cNvPr>
            <p:cNvSpPr/>
            <p:nvPr/>
          </p:nvSpPr>
          <p:spPr>
            <a:xfrm rot="10800000">
              <a:off x="1910330" y="1666"/>
              <a:ext cx="6739509" cy="813130"/>
            </a:xfrm>
            <a:prstGeom prst="homePlate">
              <a:avLst/>
            </a:pr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21" name="Arrow: Pentagon 4">
              <a:extLst>
                <a:ext uri="{FF2B5EF4-FFF2-40B4-BE49-F238E27FC236}">
                  <a16:creationId xmlns:a16="http://schemas.microsoft.com/office/drawing/2014/main" id="{ECAB865C-22F1-17C8-C478-ABAD950F7B53}"/>
                </a:ext>
              </a:extLst>
            </p:cNvPr>
            <p:cNvSpPr txBox="1"/>
            <p:nvPr/>
          </p:nvSpPr>
          <p:spPr>
            <a:xfrm rot="21600000">
              <a:off x="2113612" y="1666"/>
              <a:ext cx="6536227" cy="8131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8568" tIns="60960" rIns="113792" bIns="60960" numCol="1" spcCol="1270" anchor="ctr" anchorCtr="0">
              <a:noAutofit/>
            </a:bodyPr>
            <a:lstStyle/>
            <a:p>
              <a:pPr algn="l"/>
              <a:r>
                <a:rPr lang="en-US" dirty="0">
                  <a:solidFill>
                    <a:srgbClr val="000000"/>
                  </a:solidFill>
                  <a:latin typeface="Gill Sans MT" panose="020B0502020104020203"/>
                </a:rPr>
                <a:t>Provide web form in regional languages to reduce user friction</a:t>
              </a:r>
            </a:p>
          </p:txBody>
        </p:sp>
      </p:grpSp>
      <p:grpSp>
        <p:nvGrpSpPr>
          <p:cNvPr id="22" name="Group 21">
            <a:extLst>
              <a:ext uri="{FF2B5EF4-FFF2-40B4-BE49-F238E27FC236}">
                <a16:creationId xmlns:a16="http://schemas.microsoft.com/office/drawing/2014/main" id="{618702A5-6B41-6C5C-9329-BFADAEE25D26}"/>
              </a:ext>
            </a:extLst>
          </p:cNvPr>
          <p:cNvGrpSpPr/>
          <p:nvPr/>
        </p:nvGrpSpPr>
        <p:grpSpPr>
          <a:xfrm>
            <a:off x="7094204" y="3124121"/>
            <a:ext cx="4069096" cy="898538"/>
            <a:chOff x="1910330" y="1666"/>
            <a:chExt cx="6739509" cy="813130"/>
          </a:xfrm>
        </p:grpSpPr>
        <p:sp>
          <p:nvSpPr>
            <p:cNvPr id="23" name="Arrow: Pentagon 22">
              <a:extLst>
                <a:ext uri="{FF2B5EF4-FFF2-40B4-BE49-F238E27FC236}">
                  <a16:creationId xmlns:a16="http://schemas.microsoft.com/office/drawing/2014/main" id="{AE2A791A-9E38-E4C5-C9AA-4F9ED2AE7F44}"/>
                </a:ext>
              </a:extLst>
            </p:cNvPr>
            <p:cNvSpPr/>
            <p:nvPr/>
          </p:nvSpPr>
          <p:spPr>
            <a:xfrm rot="10800000">
              <a:off x="1910330" y="1666"/>
              <a:ext cx="6739509" cy="813130"/>
            </a:xfrm>
            <a:prstGeom prst="homePlate">
              <a:avLst/>
            </a:pr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24" name="Arrow: Pentagon 4">
              <a:extLst>
                <a:ext uri="{FF2B5EF4-FFF2-40B4-BE49-F238E27FC236}">
                  <a16:creationId xmlns:a16="http://schemas.microsoft.com/office/drawing/2014/main" id="{7A43AA08-2A28-E522-E1AB-DB1067188747}"/>
                </a:ext>
              </a:extLst>
            </p:cNvPr>
            <p:cNvSpPr txBox="1"/>
            <p:nvPr/>
          </p:nvSpPr>
          <p:spPr>
            <a:xfrm rot="21600000">
              <a:off x="2113612" y="1666"/>
              <a:ext cx="6536227" cy="8131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8568" tIns="60960" rIns="113792" bIns="60960" numCol="1" spcCol="1270" anchor="ctr" anchorCtr="0">
              <a:noAutofit/>
            </a:bodyPr>
            <a:lstStyle/>
            <a:p>
              <a:pPr algn="l"/>
              <a:r>
                <a:rPr lang="en-US" dirty="0">
                  <a:solidFill>
                    <a:srgbClr val="000000"/>
                  </a:solidFill>
                  <a:latin typeface="Gill Sans MT" panose="020B0502020104020203"/>
                </a:rPr>
                <a:t>Use Google Translate for backend English output</a:t>
              </a:r>
            </a:p>
          </p:txBody>
        </p:sp>
      </p:grpSp>
      <p:grpSp>
        <p:nvGrpSpPr>
          <p:cNvPr id="25" name="Group 24">
            <a:extLst>
              <a:ext uri="{FF2B5EF4-FFF2-40B4-BE49-F238E27FC236}">
                <a16:creationId xmlns:a16="http://schemas.microsoft.com/office/drawing/2014/main" id="{E3F6761C-DD4A-3DA6-BB1D-8F674EF9E8B4}"/>
              </a:ext>
            </a:extLst>
          </p:cNvPr>
          <p:cNvGrpSpPr/>
          <p:nvPr/>
        </p:nvGrpSpPr>
        <p:grpSpPr>
          <a:xfrm>
            <a:off x="7094205" y="4233229"/>
            <a:ext cx="4069096" cy="898538"/>
            <a:chOff x="1910330" y="1666"/>
            <a:chExt cx="6739509" cy="813130"/>
          </a:xfrm>
        </p:grpSpPr>
        <p:sp>
          <p:nvSpPr>
            <p:cNvPr id="26" name="Arrow: Pentagon 25">
              <a:extLst>
                <a:ext uri="{FF2B5EF4-FFF2-40B4-BE49-F238E27FC236}">
                  <a16:creationId xmlns:a16="http://schemas.microsoft.com/office/drawing/2014/main" id="{F1016134-B716-21A5-7935-2D5AAC3EBA6E}"/>
                </a:ext>
              </a:extLst>
            </p:cNvPr>
            <p:cNvSpPr/>
            <p:nvPr/>
          </p:nvSpPr>
          <p:spPr>
            <a:xfrm rot="10800000">
              <a:off x="1910330" y="1666"/>
              <a:ext cx="6739509" cy="813130"/>
            </a:xfrm>
            <a:prstGeom prst="homePlate">
              <a:avLst/>
            </a:pr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27" name="Arrow: Pentagon 4">
              <a:extLst>
                <a:ext uri="{FF2B5EF4-FFF2-40B4-BE49-F238E27FC236}">
                  <a16:creationId xmlns:a16="http://schemas.microsoft.com/office/drawing/2014/main" id="{8799DA19-3CBA-804B-C97C-6C8A8B9A92BE}"/>
                </a:ext>
              </a:extLst>
            </p:cNvPr>
            <p:cNvSpPr txBox="1"/>
            <p:nvPr/>
          </p:nvSpPr>
          <p:spPr>
            <a:xfrm rot="21600000">
              <a:off x="2113612" y="1666"/>
              <a:ext cx="6536227" cy="8131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8568" tIns="60960" rIns="113792" bIns="60960" numCol="1" spcCol="1270" anchor="ctr" anchorCtr="0">
              <a:noAutofit/>
            </a:bodyPr>
            <a:lstStyle/>
            <a:p>
              <a:r>
                <a:rPr lang="en-US" dirty="0">
                  <a:solidFill>
                    <a:srgbClr val="000000"/>
                  </a:solidFill>
                  <a:latin typeface="Gill Sans MT" panose="020B0502020104020203"/>
                </a:rPr>
                <a:t>Standardize data collection with a web form (e.g., Google Forms)</a:t>
              </a:r>
            </a:p>
          </p:txBody>
        </p:sp>
      </p:grpSp>
      <p:grpSp>
        <p:nvGrpSpPr>
          <p:cNvPr id="28" name="Group 27">
            <a:extLst>
              <a:ext uri="{FF2B5EF4-FFF2-40B4-BE49-F238E27FC236}">
                <a16:creationId xmlns:a16="http://schemas.microsoft.com/office/drawing/2014/main" id="{43F2598F-51C6-F4D9-81E1-5E085DCA2A3D}"/>
              </a:ext>
            </a:extLst>
          </p:cNvPr>
          <p:cNvGrpSpPr/>
          <p:nvPr/>
        </p:nvGrpSpPr>
        <p:grpSpPr>
          <a:xfrm>
            <a:off x="7094204" y="5321500"/>
            <a:ext cx="4069096" cy="898538"/>
            <a:chOff x="1910330" y="1666"/>
            <a:chExt cx="6739509" cy="813130"/>
          </a:xfrm>
        </p:grpSpPr>
        <p:sp>
          <p:nvSpPr>
            <p:cNvPr id="29" name="Arrow: Pentagon 28">
              <a:extLst>
                <a:ext uri="{FF2B5EF4-FFF2-40B4-BE49-F238E27FC236}">
                  <a16:creationId xmlns:a16="http://schemas.microsoft.com/office/drawing/2014/main" id="{9DD33F4C-A257-E5FA-7CA3-81479F140F72}"/>
                </a:ext>
              </a:extLst>
            </p:cNvPr>
            <p:cNvSpPr/>
            <p:nvPr/>
          </p:nvSpPr>
          <p:spPr>
            <a:xfrm rot="10800000">
              <a:off x="1910330" y="1666"/>
              <a:ext cx="6739509" cy="813130"/>
            </a:xfrm>
            <a:prstGeom prst="homePlate">
              <a:avLst/>
            </a:pr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30" name="Arrow: Pentagon 4">
              <a:extLst>
                <a:ext uri="{FF2B5EF4-FFF2-40B4-BE49-F238E27FC236}">
                  <a16:creationId xmlns:a16="http://schemas.microsoft.com/office/drawing/2014/main" id="{6DCCF1A5-B1BB-57E7-2BF7-5F19835AEE3C}"/>
                </a:ext>
              </a:extLst>
            </p:cNvPr>
            <p:cNvSpPr txBox="1"/>
            <p:nvPr/>
          </p:nvSpPr>
          <p:spPr>
            <a:xfrm rot="21600000">
              <a:off x="2113612" y="1666"/>
              <a:ext cx="6536227" cy="8131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8568" tIns="60960" rIns="113792" bIns="60960" numCol="1" spcCol="1270" anchor="ctr" anchorCtr="0">
              <a:noAutofit/>
            </a:bodyPr>
            <a:lstStyle/>
            <a:p>
              <a:pPr algn="l"/>
              <a:r>
                <a:rPr lang="en-US" dirty="0">
                  <a:solidFill>
                    <a:srgbClr val="000000"/>
                  </a:solidFill>
                  <a:latin typeface="Gill Sans MT" panose="020B0502020104020203"/>
                </a:rPr>
                <a:t>Connect form to a database and visualization tool for quick analysis</a:t>
              </a:r>
            </a:p>
          </p:txBody>
        </p:sp>
      </p:grpSp>
      <p:sp>
        <p:nvSpPr>
          <p:cNvPr id="36" name="Oval 35">
            <a:extLst>
              <a:ext uri="{FF2B5EF4-FFF2-40B4-BE49-F238E27FC236}">
                <a16:creationId xmlns:a16="http://schemas.microsoft.com/office/drawing/2014/main" id="{A8A501A2-AE36-E38B-3BB6-B7FB98FC46F3}"/>
              </a:ext>
            </a:extLst>
          </p:cNvPr>
          <p:cNvSpPr/>
          <p:nvPr/>
        </p:nvSpPr>
        <p:spPr>
          <a:xfrm>
            <a:off x="957309" y="2047434"/>
            <a:ext cx="813130" cy="813130"/>
          </a:xfrm>
          <a:prstGeom prst="ellipse">
            <a:avLst/>
          </a:pr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37" name="Oval 36">
            <a:extLst>
              <a:ext uri="{FF2B5EF4-FFF2-40B4-BE49-F238E27FC236}">
                <a16:creationId xmlns:a16="http://schemas.microsoft.com/office/drawing/2014/main" id="{B399C840-9574-6F71-8C53-33463A9ED122}"/>
              </a:ext>
            </a:extLst>
          </p:cNvPr>
          <p:cNvSpPr/>
          <p:nvPr/>
        </p:nvSpPr>
        <p:spPr>
          <a:xfrm>
            <a:off x="957309" y="3179240"/>
            <a:ext cx="813130" cy="813130"/>
          </a:xfrm>
          <a:prstGeom prst="ellipse">
            <a:avLst/>
          </a:pr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38" name="Oval 37">
            <a:extLst>
              <a:ext uri="{FF2B5EF4-FFF2-40B4-BE49-F238E27FC236}">
                <a16:creationId xmlns:a16="http://schemas.microsoft.com/office/drawing/2014/main" id="{3B8E4FE0-E7D1-7E78-B388-34C11C0978CA}"/>
              </a:ext>
            </a:extLst>
          </p:cNvPr>
          <p:cNvSpPr/>
          <p:nvPr/>
        </p:nvSpPr>
        <p:spPr>
          <a:xfrm>
            <a:off x="957309" y="4314439"/>
            <a:ext cx="813130" cy="813130"/>
          </a:xfrm>
          <a:prstGeom prst="ellipse">
            <a:avLst/>
          </a:pr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39" name="Oval 38">
            <a:extLst>
              <a:ext uri="{FF2B5EF4-FFF2-40B4-BE49-F238E27FC236}">
                <a16:creationId xmlns:a16="http://schemas.microsoft.com/office/drawing/2014/main" id="{D70840A0-4C1A-1D4B-BA6C-712E7891ED00}"/>
              </a:ext>
            </a:extLst>
          </p:cNvPr>
          <p:cNvSpPr/>
          <p:nvPr/>
        </p:nvSpPr>
        <p:spPr>
          <a:xfrm>
            <a:off x="957309" y="5368428"/>
            <a:ext cx="813130" cy="813130"/>
          </a:xfrm>
          <a:prstGeom prst="ellipse">
            <a:avLst/>
          </a:pr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40" name="Oval 39">
            <a:extLst>
              <a:ext uri="{FF2B5EF4-FFF2-40B4-BE49-F238E27FC236}">
                <a16:creationId xmlns:a16="http://schemas.microsoft.com/office/drawing/2014/main" id="{F23AD641-81C2-10BE-7A05-F485F0876F4C}"/>
              </a:ext>
            </a:extLst>
          </p:cNvPr>
          <p:cNvSpPr/>
          <p:nvPr/>
        </p:nvSpPr>
        <p:spPr>
          <a:xfrm>
            <a:off x="6288027" y="2068136"/>
            <a:ext cx="813130" cy="813130"/>
          </a:xfrm>
          <a:prstGeom prst="ellipse">
            <a:avLst/>
          </a:pr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41" name="Oval 40">
            <a:extLst>
              <a:ext uri="{FF2B5EF4-FFF2-40B4-BE49-F238E27FC236}">
                <a16:creationId xmlns:a16="http://schemas.microsoft.com/office/drawing/2014/main" id="{AEA35FD8-FB19-B4D5-BFCB-25918AD200B5}"/>
              </a:ext>
            </a:extLst>
          </p:cNvPr>
          <p:cNvSpPr/>
          <p:nvPr/>
        </p:nvSpPr>
        <p:spPr>
          <a:xfrm>
            <a:off x="6281074" y="3182086"/>
            <a:ext cx="813130" cy="813130"/>
          </a:xfrm>
          <a:prstGeom prst="ellipse">
            <a:avLst/>
          </a:pr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42" name="Oval 41">
            <a:extLst>
              <a:ext uri="{FF2B5EF4-FFF2-40B4-BE49-F238E27FC236}">
                <a16:creationId xmlns:a16="http://schemas.microsoft.com/office/drawing/2014/main" id="{8C6A98D4-0040-83D6-D589-DE408D14AA46}"/>
              </a:ext>
            </a:extLst>
          </p:cNvPr>
          <p:cNvSpPr/>
          <p:nvPr/>
        </p:nvSpPr>
        <p:spPr>
          <a:xfrm>
            <a:off x="6288027" y="4291195"/>
            <a:ext cx="813130" cy="813130"/>
          </a:xfrm>
          <a:prstGeom prst="ellipse">
            <a:avLst/>
          </a:pr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43" name="Oval 42">
            <a:extLst>
              <a:ext uri="{FF2B5EF4-FFF2-40B4-BE49-F238E27FC236}">
                <a16:creationId xmlns:a16="http://schemas.microsoft.com/office/drawing/2014/main" id="{2D887EF9-9F9E-D5C6-B152-98FDDD9FDAA5}"/>
              </a:ext>
            </a:extLst>
          </p:cNvPr>
          <p:cNvSpPr/>
          <p:nvPr/>
        </p:nvSpPr>
        <p:spPr>
          <a:xfrm>
            <a:off x="6281074" y="5400303"/>
            <a:ext cx="813130" cy="813130"/>
          </a:xfrm>
          <a:prstGeom prst="ellipse">
            <a:avLst/>
          </a:pr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pic>
        <p:nvPicPr>
          <p:cNvPr id="45" name="Graphic 44" descr="Comment Add with solid fill">
            <a:extLst>
              <a:ext uri="{FF2B5EF4-FFF2-40B4-BE49-F238E27FC236}">
                <a16:creationId xmlns:a16="http://schemas.microsoft.com/office/drawing/2014/main" id="{74E3E806-861C-2DB3-78E9-E96E22BFF9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5417" y="2134381"/>
            <a:ext cx="713660" cy="713660"/>
          </a:xfrm>
          <a:prstGeom prst="rect">
            <a:avLst/>
          </a:prstGeom>
        </p:spPr>
      </p:pic>
      <p:pic>
        <p:nvPicPr>
          <p:cNvPr id="46" name="Graphic 45" descr="Comment Add with solid fill">
            <a:extLst>
              <a:ext uri="{FF2B5EF4-FFF2-40B4-BE49-F238E27FC236}">
                <a16:creationId xmlns:a16="http://schemas.microsoft.com/office/drawing/2014/main" id="{5257D803-8172-E4C9-688A-D9E5D50E46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8700" y="3269093"/>
            <a:ext cx="713660" cy="713660"/>
          </a:xfrm>
          <a:prstGeom prst="rect">
            <a:avLst/>
          </a:prstGeom>
        </p:spPr>
      </p:pic>
      <p:pic>
        <p:nvPicPr>
          <p:cNvPr id="47" name="Graphic 46" descr="Comment Add with solid fill">
            <a:extLst>
              <a:ext uri="{FF2B5EF4-FFF2-40B4-BE49-F238E27FC236}">
                <a16:creationId xmlns:a16="http://schemas.microsoft.com/office/drawing/2014/main" id="{3C6FC5E5-99D2-A33E-1CCF-F98938F0E1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3819" y="4408570"/>
            <a:ext cx="713660" cy="713660"/>
          </a:xfrm>
          <a:prstGeom prst="rect">
            <a:avLst/>
          </a:prstGeom>
        </p:spPr>
      </p:pic>
      <p:pic>
        <p:nvPicPr>
          <p:cNvPr id="48" name="Graphic 47" descr="Comment Add with solid fill">
            <a:extLst>
              <a:ext uri="{FF2B5EF4-FFF2-40B4-BE49-F238E27FC236}">
                <a16:creationId xmlns:a16="http://schemas.microsoft.com/office/drawing/2014/main" id="{F95E6986-9B1D-E587-B36E-3D744EA3C4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5417" y="5467898"/>
            <a:ext cx="713660" cy="713660"/>
          </a:xfrm>
          <a:prstGeom prst="rect">
            <a:avLst/>
          </a:prstGeom>
        </p:spPr>
      </p:pic>
      <p:pic>
        <p:nvPicPr>
          <p:cNvPr id="49" name="Graphic 48" descr="Comment Add with solid fill">
            <a:extLst>
              <a:ext uri="{FF2B5EF4-FFF2-40B4-BE49-F238E27FC236}">
                <a16:creationId xmlns:a16="http://schemas.microsoft.com/office/drawing/2014/main" id="{FAD36481-EAAA-8F75-5F42-2684D23478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9771" y="2146992"/>
            <a:ext cx="713660" cy="713660"/>
          </a:xfrm>
          <a:prstGeom prst="rect">
            <a:avLst/>
          </a:prstGeom>
        </p:spPr>
      </p:pic>
      <p:pic>
        <p:nvPicPr>
          <p:cNvPr id="50" name="Graphic 49" descr="Comment Add with solid fill">
            <a:extLst>
              <a:ext uri="{FF2B5EF4-FFF2-40B4-BE49-F238E27FC236}">
                <a16:creationId xmlns:a16="http://schemas.microsoft.com/office/drawing/2014/main" id="{448F843F-F69B-3FD3-A13B-D2700A642D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9771" y="3228975"/>
            <a:ext cx="713660" cy="713660"/>
          </a:xfrm>
          <a:prstGeom prst="rect">
            <a:avLst/>
          </a:prstGeom>
        </p:spPr>
      </p:pic>
      <p:pic>
        <p:nvPicPr>
          <p:cNvPr id="51" name="Graphic 50" descr="Comment Add with solid fill">
            <a:extLst>
              <a:ext uri="{FF2B5EF4-FFF2-40B4-BE49-F238E27FC236}">
                <a16:creationId xmlns:a16="http://schemas.microsoft.com/office/drawing/2014/main" id="{55582C2F-D19B-D8EE-881D-27F1E84C38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8937" y="4364174"/>
            <a:ext cx="713660" cy="713660"/>
          </a:xfrm>
          <a:prstGeom prst="rect">
            <a:avLst/>
          </a:prstGeom>
        </p:spPr>
      </p:pic>
      <p:pic>
        <p:nvPicPr>
          <p:cNvPr id="52" name="Graphic 51" descr="Comment Add with solid fill">
            <a:extLst>
              <a:ext uri="{FF2B5EF4-FFF2-40B4-BE49-F238E27FC236}">
                <a16:creationId xmlns:a16="http://schemas.microsoft.com/office/drawing/2014/main" id="{8D7E6ED9-678F-E420-34E9-1E934E8F50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0809" y="5461465"/>
            <a:ext cx="713660" cy="713660"/>
          </a:xfrm>
          <a:prstGeom prst="rect">
            <a:avLst/>
          </a:prstGeom>
        </p:spPr>
      </p:pic>
    </p:spTree>
    <p:extLst>
      <p:ext uri="{BB962C8B-B14F-4D97-AF65-F5344CB8AC3E}">
        <p14:creationId xmlns:p14="http://schemas.microsoft.com/office/powerpoint/2010/main" val="1975049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CA64F9-B12B-7AB4-8828-80F8E5C131BA}"/>
              </a:ext>
            </a:extLst>
          </p:cNvPr>
          <p:cNvSpPr txBox="1"/>
          <p:nvPr/>
        </p:nvSpPr>
        <p:spPr>
          <a:xfrm>
            <a:off x="1751239" y="2721114"/>
            <a:ext cx="8689521" cy="707886"/>
          </a:xfrm>
          <a:prstGeom prst="rect">
            <a:avLst/>
          </a:prstGeom>
          <a:noFill/>
        </p:spPr>
        <p:txBody>
          <a:bodyPr wrap="square">
            <a:spAutoFit/>
          </a:bodyPr>
          <a:lstStyle/>
          <a:p>
            <a:pPr algn="ctr"/>
            <a:r>
              <a:rPr lang="en-US" sz="4000" b="1" dirty="0">
                <a:latin typeface="+mj-lt"/>
                <a:ea typeface="+mj-ea"/>
                <a:cs typeface="+mj-cs"/>
              </a:rPr>
              <a:t>CONCLUSION</a:t>
            </a:r>
          </a:p>
        </p:txBody>
      </p:sp>
    </p:spTree>
    <p:extLst>
      <p:ext uri="{BB962C8B-B14F-4D97-AF65-F5344CB8AC3E}">
        <p14:creationId xmlns:p14="http://schemas.microsoft.com/office/powerpoint/2010/main" val="1666702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28"/>
          <p:cNvSpPr/>
          <p:nvPr/>
        </p:nvSpPr>
        <p:spPr>
          <a:xfrm>
            <a:off x="4809964" y="0"/>
            <a:ext cx="4810000" cy="3509600"/>
          </a:xfrm>
          <a:prstGeom prst="rect">
            <a:avLst/>
          </a:prstGeom>
          <a:solidFill>
            <a:srgbClr val="DADCDE"/>
          </a:solidFill>
          <a:ln>
            <a:noFill/>
          </a:ln>
        </p:spPr>
        <p:txBody>
          <a:bodyPr spcFirstLastPara="1" wrap="square" lIns="121900" tIns="121900" rIns="121900" bIns="121900" anchor="ctr" anchorCtr="0">
            <a:noAutofit/>
          </a:bodyPr>
          <a:lstStyle/>
          <a:p>
            <a:endParaRPr lang="en-IN" sz="2400"/>
          </a:p>
        </p:txBody>
      </p:sp>
      <p:sp>
        <p:nvSpPr>
          <p:cNvPr id="174" name="Google Shape;174;p28"/>
          <p:cNvSpPr/>
          <p:nvPr/>
        </p:nvSpPr>
        <p:spPr>
          <a:xfrm>
            <a:off x="4809962" y="139959"/>
            <a:ext cx="4809999" cy="3369641"/>
          </a:xfrm>
          <a:prstGeom prst="rect">
            <a:avLst/>
          </a:prstGeom>
          <a:solidFill>
            <a:schemeClr val="accent5">
              <a:lumMod val="40000"/>
              <a:lumOff val="60000"/>
            </a:schemeClr>
          </a:solidFill>
          <a:ln>
            <a:noFill/>
          </a:ln>
        </p:spPr>
        <p:txBody>
          <a:bodyPr spcFirstLastPara="1" wrap="square" lIns="121900" tIns="121900" rIns="121900" bIns="121900" anchor="ctr" anchorCtr="0">
            <a:noAutofit/>
          </a:bodyPr>
          <a:lstStyle/>
          <a:p>
            <a:endParaRPr lang="en-US" sz="2400"/>
          </a:p>
        </p:txBody>
      </p:sp>
      <p:sp>
        <p:nvSpPr>
          <p:cNvPr id="175" name="Google Shape;175;p28"/>
          <p:cNvSpPr/>
          <p:nvPr/>
        </p:nvSpPr>
        <p:spPr>
          <a:xfrm>
            <a:off x="167036" y="3526600"/>
            <a:ext cx="4810000" cy="3191441"/>
          </a:xfrm>
          <a:prstGeom prst="rect">
            <a:avLst/>
          </a:prstGeom>
          <a:solidFill>
            <a:schemeClr val="accent5">
              <a:lumMod val="40000"/>
              <a:lumOff val="60000"/>
            </a:schemeClr>
          </a:solidFill>
          <a:ln>
            <a:noFill/>
          </a:ln>
        </p:spPr>
        <p:txBody>
          <a:bodyPr spcFirstLastPara="1" wrap="square" lIns="121900" tIns="121900" rIns="121900" bIns="121900" anchor="ctr" anchorCtr="0">
            <a:noAutofit/>
          </a:bodyPr>
          <a:lstStyle/>
          <a:p>
            <a:endParaRPr sz="2400">
              <a:highlight>
                <a:srgbClr val="FF0000"/>
              </a:highlight>
            </a:endParaRPr>
          </a:p>
        </p:txBody>
      </p:sp>
      <p:sp>
        <p:nvSpPr>
          <p:cNvPr id="176" name="Google Shape;176;p28"/>
          <p:cNvSpPr/>
          <p:nvPr/>
        </p:nvSpPr>
        <p:spPr>
          <a:xfrm>
            <a:off x="4809964" y="3509600"/>
            <a:ext cx="4697930" cy="3208441"/>
          </a:xfrm>
          <a:prstGeom prst="rect">
            <a:avLst/>
          </a:prstGeom>
          <a:solidFill>
            <a:schemeClr val="bg1"/>
          </a:solidFill>
          <a:ln>
            <a:noFill/>
          </a:ln>
        </p:spPr>
        <p:txBody>
          <a:bodyPr spcFirstLastPara="1" wrap="square" lIns="121900" tIns="121900" rIns="121900" bIns="121900" anchor="ctr" anchorCtr="0">
            <a:noAutofit/>
          </a:bodyPr>
          <a:lstStyle/>
          <a:p>
            <a:endParaRPr sz="2400"/>
          </a:p>
        </p:txBody>
      </p:sp>
      <p:sp>
        <p:nvSpPr>
          <p:cNvPr id="3" name="Title 2">
            <a:extLst>
              <a:ext uri="{FF2B5EF4-FFF2-40B4-BE49-F238E27FC236}">
                <a16:creationId xmlns:a16="http://schemas.microsoft.com/office/drawing/2014/main" id="{49840FCA-71CB-1762-ADF0-19F4961AFA8D}"/>
              </a:ext>
            </a:extLst>
          </p:cNvPr>
          <p:cNvSpPr>
            <a:spLocks noGrp="1"/>
          </p:cNvSpPr>
          <p:nvPr>
            <p:ph type="ctrTitle"/>
          </p:nvPr>
        </p:nvSpPr>
        <p:spPr>
          <a:xfrm>
            <a:off x="5618165" y="377799"/>
            <a:ext cx="3345081" cy="566638"/>
          </a:xfrm>
        </p:spPr>
        <p:txBody>
          <a:bodyPr/>
          <a:lstStyle/>
          <a:p>
            <a:pPr>
              <a:lnSpc>
                <a:spcPct val="90000"/>
              </a:lnSpc>
            </a:pPr>
            <a:r>
              <a:rPr lang="en-IN" cap="all" spc="200" dirty="0">
                <a:solidFill>
                  <a:srgbClr val="262626"/>
                </a:solidFill>
              </a:rPr>
              <a:t>FACTS</a:t>
            </a:r>
          </a:p>
        </p:txBody>
      </p:sp>
      <p:sp>
        <p:nvSpPr>
          <p:cNvPr id="177" name="Google Shape;177;p28"/>
          <p:cNvSpPr txBox="1">
            <a:spLocks noGrp="1"/>
          </p:cNvSpPr>
          <p:nvPr>
            <p:ph type="subTitle" idx="1"/>
          </p:nvPr>
        </p:nvSpPr>
        <p:spPr>
          <a:xfrm>
            <a:off x="842510" y="1038799"/>
            <a:ext cx="3056333" cy="1959043"/>
          </a:xfrm>
          <a:prstGeom prst="rect">
            <a:avLst/>
          </a:prstGeom>
        </p:spPr>
        <p:txBody>
          <a:bodyPr spcFirstLastPara="1" vert="horz" wrap="square" lIns="121900" tIns="121900" rIns="121900" bIns="121900" rtlCol="0" anchor="t" anchorCtr="0">
            <a:noAutofit/>
          </a:bodyPr>
          <a:lstStyle/>
          <a:p>
            <a:r>
              <a:rPr lang="en-US" sz="1800" dirty="0">
                <a:solidFill>
                  <a:srgbClr val="000000"/>
                </a:solidFill>
                <a:latin typeface="Gill Sans MT" panose="020B0502020104020203"/>
              </a:rPr>
              <a:t>Prabhupada went to the US in 1965 to start a global Hare Krishna movement.</a:t>
            </a:r>
          </a:p>
          <a:p>
            <a:pPr marL="0" indent="0"/>
            <a:endParaRPr lang="en-IN" sz="1800" dirty="0"/>
          </a:p>
          <a:p>
            <a:r>
              <a:rPr lang="en-US" sz="1800" dirty="0">
                <a:solidFill>
                  <a:srgbClr val="000000"/>
                </a:solidFill>
                <a:latin typeface="Gill Sans MT" panose="020B0502020104020203"/>
              </a:rPr>
              <a:t>ISKCON was founded by Prabhupada in NYC in 1966</a:t>
            </a:r>
          </a:p>
          <a:p>
            <a:pPr marL="0" indent="0"/>
            <a:endParaRPr lang="en-US" dirty="0"/>
          </a:p>
        </p:txBody>
      </p:sp>
      <p:sp>
        <p:nvSpPr>
          <p:cNvPr id="181" name="Google Shape;181;p28"/>
          <p:cNvSpPr txBox="1">
            <a:spLocks noGrp="1"/>
          </p:cNvSpPr>
          <p:nvPr>
            <p:ph type="ctrTitle" idx="2"/>
          </p:nvPr>
        </p:nvSpPr>
        <p:spPr>
          <a:xfrm>
            <a:off x="4946363" y="3697373"/>
            <a:ext cx="3345081" cy="602955"/>
          </a:xfrm>
          <a:prstGeom prst="rect">
            <a:avLst/>
          </a:prstGeom>
        </p:spPr>
        <p:txBody>
          <a:bodyPr spcFirstLastPara="1" vert="horz" wrap="square" lIns="121900" tIns="121900" rIns="121900" bIns="121900" rtlCol="0" anchor="b" anchorCtr="0">
            <a:noAutofit/>
          </a:bodyPr>
          <a:lstStyle/>
          <a:p>
            <a:pPr algn="l"/>
            <a:r>
              <a:rPr lang="en-IN" dirty="0">
                <a:solidFill>
                  <a:schemeClr val="tx1"/>
                </a:solidFill>
              </a:rPr>
              <a:t>        </a:t>
            </a:r>
            <a:r>
              <a:rPr lang="en-IN" cap="all" spc="200" dirty="0">
                <a:solidFill>
                  <a:srgbClr val="262626"/>
                </a:solidFill>
              </a:rPr>
              <a:t>SERVICES</a:t>
            </a:r>
            <a:endParaRPr cap="all" spc="200" dirty="0">
              <a:solidFill>
                <a:srgbClr val="262626"/>
              </a:solidFill>
            </a:endParaRPr>
          </a:p>
        </p:txBody>
      </p:sp>
      <p:sp>
        <p:nvSpPr>
          <p:cNvPr id="178" name="Google Shape;178;p28"/>
          <p:cNvSpPr txBox="1">
            <a:spLocks noGrp="1"/>
          </p:cNvSpPr>
          <p:nvPr>
            <p:ph type="subTitle" idx="3"/>
          </p:nvPr>
        </p:nvSpPr>
        <p:spPr>
          <a:xfrm>
            <a:off x="5542423" y="884050"/>
            <a:ext cx="3345081" cy="2400082"/>
          </a:xfrm>
          <a:prstGeom prst="rect">
            <a:avLst/>
          </a:prstGeom>
        </p:spPr>
        <p:txBody>
          <a:bodyPr spcFirstLastPara="1" vert="horz" wrap="square" lIns="121900" tIns="121900" rIns="121900" bIns="121900" rtlCol="0" anchor="t" anchorCtr="0">
            <a:noAutofit/>
          </a:bodyPr>
          <a:lstStyle/>
          <a:p>
            <a:r>
              <a:rPr lang="en-US" sz="1800" dirty="0">
                <a:solidFill>
                  <a:srgbClr val="000000"/>
                </a:solidFill>
                <a:latin typeface="Gill Sans MT" panose="020B0502020104020203"/>
              </a:rPr>
              <a:t>Within 11 years, he established 100+ centers, temples, and various projects.</a:t>
            </a:r>
          </a:p>
          <a:p>
            <a:endParaRPr lang="en-US" sz="1800" dirty="0">
              <a:solidFill>
                <a:srgbClr val="000000"/>
              </a:solidFill>
              <a:latin typeface="Gill Sans MT" panose="020B0502020104020203"/>
            </a:endParaRPr>
          </a:p>
          <a:p>
            <a:r>
              <a:rPr lang="en-US" sz="1800" dirty="0">
                <a:solidFill>
                  <a:srgbClr val="000000"/>
                </a:solidFill>
                <a:latin typeface="Gill Sans MT" panose="020B0502020104020203"/>
              </a:rPr>
              <a:t>ISKCON began operations in Bangalore in 1987 and later built a large temple in 1997.</a:t>
            </a:r>
          </a:p>
          <a:p>
            <a:endParaRPr lang="en-US" sz="1800" dirty="0">
              <a:solidFill>
                <a:srgbClr val="000000"/>
              </a:solidFill>
              <a:latin typeface="Gill Sans MT" panose="020B0502020104020203"/>
            </a:endParaRPr>
          </a:p>
          <a:p>
            <a:pPr marL="0" indent="0"/>
            <a:endParaRPr dirty="0">
              <a:solidFill>
                <a:schemeClr val="lt1"/>
              </a:solidFill>
            </a:endParaRPr>
          </a:p>
        </p:txBody>
      </p:sp>
      <p:sp>
        <p:nvSpPr>
          <p:cNvPr id="183" name="Google Shape;183;p28"/>
          <p:cNvSpPr txBox="1">
            <a:spLocks noGrp="1"/>
          </p:cNvSpPr>
          <p:nvPr>
            <p:ph type="ctrTitle" idx="4"/>
          </p:nvPr>
        </p:nvSpPr>
        <p:spPr>
          <a:xfrm>
            <a:off x="842511" y="3784601"/>
            <a:ext cx="3646890" cy="609049"/>
          </a:xfrm>
          <a:prstGeom prst="rect">
            <a:avLst/>
          </a:prstGeom>
        </p:spPr>
        <p:txBody>
          <a:bodyPr spcFirstLastPara="1" vert="horz" wrap="square" lIns="121900" tIns="121900" rIns="121900" bIns="121900" rtlCol="0" anchor="b" anchorCtr="0">
            <a:noAutofit/>
          </a:bodyPr>
          <a:lstStyle/>
          <a:p>
            <a:r>
              <a:rPr lang="en-IN" cap="all" spc="200" dirty="0">
                <a:solidFill>
                  <a:srgbClr val="262626"/>
                </a:solidFill>
              </a:rPr>
              <a:t>TEMPLES</a:t>
            </a:r>
            <a:endParaRPr cap="all" spc="200" dirty="0">
              <a:solidFill>
                <a:srgbClr val="262626"/>
              </a:solidFill>
            </a:endParaRPr>
          </a:p>
        </p:txBody>
      </p:sp>
      <p:sp>
        <p:nvSpPr>
          <p:cNvPr id="179" name="Google Shape;179;p28"/>
          <p:cNvSpPr txBox="1">
            <a:spLocks noGrp="1"/>
          </p:cNvSpPr>
          <p:nvPr>
            <p:ph type="subTitle" idx="5"/>
          </p:nvPr>
        </p:nvSpPr>
        <p:spPr>
          <a:xfrm>
            <a:off x="5618164" y="4282031"/>
            <a:ext cx="3345081" cy="1710240"/>
          </a:xfrm>
          <a:prstGeom prst="rect">
            <a:avLst/>
          </a:prstGeom>
        </p:spPr>
        <p:txBody>
          <a:bodyPr spcFirstLastPara="1" vert="horz" wrap="square" lIns="121900" tIns="121900" rIns="121900" bIns="121900" rtlCol="0" anchor="t" anchorCtr="0">
            <a:noAutofit/>
          </a:bodyPr>
          <a:lstStyle/>
          <a:p>
            <a:r>
              <a:rPr lang="en-US" sz="1800" dirty="0">
                <a:solidFill>
                  <a:srgbClr val="000000"/>
                </a:solidFill>
                <a:latin typeface="Gill Sans MT" panose="020B0502020104020203"/>
              </a:rPr>
              <a:t>ISKCON Bangalore focuses on social work and well-being through various initiatives.</a:t>
            </a:r>
          </a:p>
          <a:p>
            <a:pPr marL="0" indent="0"/>
            <a:endParaRPr lang="en-US" sz="1800" dirty="0"/>
          </a:p>
          <a:p>
            <a:r>
              <a:rPr lang="en-US" sz="1800" dirty="0">
                <a:solidFill>
                  <a:srgbClr val="000000"/>
                </a:solidFill>
                <a:latin typeface="Gill Sans MT" panose="020B0502020104020203"/>
              </a:rPr>
              <a:t>They conduct activities like pilgrimages, cow protection, food distribution, and spiritual programs.</a:t>
            </a:r>
          </a:p>
          <a:p>
            <a:pPr marL="0" indent="0"/>
            <a:endParaRPr dirty="0">
              <a:solidFill>
                <a:schemeClr val="lt1"/>
              </a:solidFill>
            </a:endParaRPr>
          </a:p>
        </p:txBody>
      </p:sp>
      <p:sp>
        <p:nvSpPr>
          <p:cNvPr id="184" name="Google Shape;184;p28"/>
          <p:cNvSpPr txBox="1">
            <a:spLocks noGrp="1"/>
          </p:cNvSpPr>
          <p:nvPr>
            <p:ph type="subTitle" idx="8"/>
          </p:nvPr>
        </p:nvSpPr>
        <p:spPr>
          <a:xfrm>
            <a:off x="369405" y="4530400"/>
            <a:ext cx="3056333" cy="1624800"/>
          </a:xfrm>
          <a:prstGeom prst="rect">
            <a:avLst/>
          </a:prstGeom>
        </p:spPr>
        <p:txBody>
          <a:bodyPr spcFirstLastPara="1" vert="horz" wrap="square" lIns="121900" tIns="121900" rIns="121900" bIns="121900" rtlCol="0" anchor="t" anchorCtr="0">
            <a:noAutofit/>
          </a:bodyPr>
          <a:lstStyle/>
          <a:p>
            <a:pPr marL="0" indent="0" algn="ctr"/>
            <a:r>
              <a:rPr lang="en-IN" sz="7200" dirty="0"/>
              <a:t>100+</a:t>
            </a:r>
          </a:p>
        </p:txBody>
      </p:sp>
      <p:sp>
        <p:nvSpPr>
          <p:cNvPr id="6" name="Google Shape;183;p28">
            <a:extLst>
              <a:ext uri="{FF2B5EF4-FFF2-40B4-BE49-F238E27FC236}">
                <a16:creationId xmlns:a16="http://schemas.microsoft.com/office/drawing/2014/main" id="{6187DC0A-F3DB-A7E3-59F6-03A7E307FE4F}"/>
              </a:ext>
            </a:extLst>
          </p:cNvPr>
          <p:cNvSpPr txBox="1">
            <a:spLocks/>
          </p:cNvSpPr>
          <p:nvPr/>
        </p:nvSpPr>
        <p:spPr bwMode="black">
          <a:xfrm>
            <a:off x="156832" y="443210"/>
            <a:ext cx="3056333" cy="547977"/>
          </a:xfrm>
          <a:prstGeom prst="rect">
            <a:avLst/>
          </a:prstGeom>
          <a:solidFill>
            <a:srgbClr val="FFFFFF"/>
          </a:solidFill>
          <a:ln w="31750" cap="sq">
            <a:noFill/>
            <a:miter lim="800000"/>
          </a:ln>
        </p:spPr>
        <p:txBody>
          <a:bodyPr spcFirstLastPara="1" vert="horz" wrap="square" lIns="121900" tIns="121900" rIns="121900" bIns="121900" rtlCol="0" anchor="b" anchorCtr="0">
            <a:noAutofit/>
          </a:bodyPr>
          <a:lstStyle>
            <a:lvl1pPr lvl="0" algn="ctr" defTabSz="914400" rtl="0" eaLnBrk="1" latinLnBrk="0" hangingPunct="1">
              <a:lnSpc>
                <a:spcPct val="90000"/>
              </a:lnSpc>
              <a:spcBef>
                <a:spcPts val="0"/>
              </a:spcBef>
              <a:spcAft>
                <a:spcPts val="0"/>
              </a:spcAft>
              <a:buSzPts val="1800"/>
              <a:buNone/>
              <a:defRPr sz="2400" kern="1200" cap="all" spc="200" baseline="0">
                <a:solidFill>
                  <a:srgbClr val="262626"/>
                </a:solidFill>
                <a:latin typeface="+mj-lt"/>
                <a:ea typeface="+mj-ea"/>
                <a:cs typeface="+mj-cs"/>
              </a:defRPr>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pPr algn="l"/>
            <a:r>
              <a:rPr lang="en-IN" dirty="0"/>
              <a:t>      ORIGINS</a:t>
            </a:r>
          </a:p>
        </p:txBody>
      </p:sp>
      <p:pic>
        <p:nvPicPr>
          <p:cNvPr id="15" name="Picture 14">
            <a:extLst>
              <a:ext uri="{FF2B5EF4-FFF2-40B4-BE49-F238E27FC236}">
                <a16:creationId xmlns:a16="http://schemas.microsoft.com/office/drawing/2014/main" id="{4D0A2C2F-B28F-6A4B-8BD4-F9383E45066F}"/>
              </a:ext>
            </a:extLst>
          </p:cNvPr>
          <p:cNvPicPr>
            <a:picLocks noChangeAspect="1"/>
          </p:cNvPicPr>
          <p:nvPr/>
        </p:nvPicPr>
        <p:blipFill>
          <a:blip r:embed="rId3">
            <a:extLst>
              <a:ext uri="{28A0092B-C50C-407E-A947-70E740481C1C}">
                <a14:useLocalDpi xmlns:a14="http://schemas.microsoft.com/office/drawing/2010/main" val="0"/>
              </a:ext>
            </a:extLst>
          </a:blip>
          <a:srcRect l="30840" r="30840"/>
          <a:stretch/>
        </p:blipFill>
        <p:spPr>
          <a:xfrm>
            <a:off x="9619964" y="1097"/>
            <a:ext cx="2627951" cy="6857990"/>
          </a:xfrm>
          <a:prstGeom prst="rect">
            <a:avLst/>
          </a:prstGeom>
        </p:spPr>
      </p:pic>
    </p:spTree>
    <p:extLst>
      <p:ext uri="{BB962C8B-B14F-4D97-AF65-F5344CB8AC3E}">
        <p14:creationId xmlns:p14="http://schemas.microsoft.com/office/powerpoint/2010/main" val="2085086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29B9A16F-0C5E-6185-702F-1DF767115C8F}"/>
              </a:ext>
            </a:extLst>
          </p:cNvPr>
          <p:cNvGraphicFramePr>
            <a:graphicFrameLocks noGrp="1"/>
          </p:cNvGraphicFramePr>
          <p:nvPr>
            <p:extLst>
              <p:ext uri="{D42A27DB-BD31-4B8C-83A1-F6EECF244321}">
                <p14:modId xmlns:p14="http://schemas.microsoft.com/office/powerpoint/2010/main" val="1881397678"/>
              </p:ext>
            </p:extLst>
          </p:nvPr>
        </p:nvGraphicFramePr>
        <p:xfrm>
          <a:off x="2181290" y="731520"/>
          <a:ext cx="8128000" cy="5151120"/>
        </p:xfrm>
        <a:graphic>
          <a:graphicData uri="http://schemas.openxmlformats.org/drawingml/2006/table">
            <a:tbl>
              <a:tblPr firstRow="1" bandRow="1">
                <a:tableStyleId>{00A15C55-8517-42AA-B614-E9B94910E393}</a:tableStyleId>
              </a:tblPr>
              <a:tblGrid>
                <a:gridCol w="4064000">
                  <a:extLst>
                    <a:ext uri="{9D8B030D-6E8A-4147-A177-3AD203B41FA5}">
                      <a16:colId xmlns:a16="http://schemas.microsoft.com/office/drawing/2014/main" val="663870439"/>
                    </a:ext>
                  </a:extLst>
                </a:gridCol>
                <a:gridCol w="4064000">
                  <a:extLst>
                    <a:ext uri="{9D8B030D-6E8A-4147-A177-3AD203B41FA5}">
                      <a16:colId xmlns:a16="http://schemas.microsoft.com/office/drawing/2014/main" val="85629481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Problem </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Solution Recommended</a:t>
                      </a:r>
                    </a:p>
                    <a:p>
                      <a:endParaRPr lang="en-US" dirty="0"/>
                    </a:p>
                  </a:txBody>
                  <a:tcPr/>
                </a:tc>
                <a:extLst>
                  <a:ext uri="{0D108BD9-81ED-4DB2-BD59-A6C34878D82A}">
                    <a16:rowId xmlns:a16="http://schemas.microsoft.com/office/drawing/2014/main" val="40973211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rgbClr val="000000"/>
                          </a:solidFill>
                          <a:latin typeface="Gill Sans MT" panose="020B0502020104020203"/>
                          <a:ea typeface="+mn-ea"/>
                          <a:cs typeface="+mn-cs"/>
                        </a:rPr>
                        <a:t>How can ISKCON reduce the manual effort and automate the current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rgbClr val="000000"/>
                          </a:solidFill>
                          <a:latin typeface="Gill Sans MT" panose="020B0502020104020203"/>
                          <a:ea typeface="+mn-ea"/>
                          <a:cs typeface="+mn-cs"/>
                        </a:rPr>
                        <a:t>and</a:t>
                      </a:r>
                      <a:r>
                        <a:rPr lang="en-US" sz="1600" dirty="0"/>
                        <a:t> </a:t>
                      </a:r>
                      <a:r>
                        <a:rPr lang="en-US" sz="1600" kern="1200" dirty="0">
                          <a:solidFill>
                            <a:srgbClr val="000000"/>
                          </a:solidFill>
                          <a:latin typeface="Gill Sans MT" panose="020B0502020104020203"/>
                          <a:ea typeface="+mn-ea"/>
                          <a:cs typeface="+mn-cs"/>
                        </a:rPr>
                        <a:t>How can ISKCON create a user interface (UI) that will make the entire data analysis more efficient</a:t>
                      </a:r>
                      <a:endParaRPr lang="en-US" sz="1600" dirty="0"/>
                    </a:p>
                    <a:p>
                      <a:endParaRPr lang="en-US"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kern="1200" dirty="0">
                          <a:solidFill>
                            <a:srgbClr val="000000"/>
                          </a:solidFill>
                          <a:latin typeface="Gill Sans MT" panose="020B0502020104020203"/>
                          <a:ea typeface="+mn-ea"/>
                          <a:cs typeface="+mn-cs"/>
                        </a:rPr>
                        <a:t>To enhance the process of gathering and analyzing visitor feedback, a simple web form can be created using Google Forms.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kern="1200" dirty="0">
                          <a:solidFill>
                            <a:srgbClr val="000000"/>
                          </a:solidFill>
                          <a:latin typeface="Gill Sans MT" panose="020B0502020104020203"/>
                          <a:ea typeface="+mn-ea"/>
                          <a:cs typeface="+mn-cs"/>
                        </a:rPr>
                        <a:t>This intuitive platform allows for seamless collection of reviews from visitors. As feedback is submitted, it can be directly stored in a Google Sheet or another suitable database.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kern="1200" dirty="0">
                          <a:solidFill>
                            <a:srgbClr val="000000"/>
                          </a:solidFill>
                          <a:latin typeface="Gill Sans MT" panose="020B0502020104020203"/>
                          <a:ea typeface="+mn-ea"/>
                          <a:cs typeface="+mn-cs"/>
                        </a:rPr>
                        <a:t>To further analyze and process the data, Python can be utilized to perform sentiment analysis, uncover trends, and extract valuable insights from the collected reviews.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kern="1200" dirty="0">
                          <a:solidFill>
                            <a:srgbClr val="000000"/>
                          </a:solidFill>
                          <a:latin typeface="Gill Sans MT" panose="020B0502020104020203"/>
                          <a:ea typeface="+mn-ea"/>
                          <a:cs typeface="+mn-cs"/>
                        </a:rPr>
                        <a:t>Lastly, the processed data can be visualized using Tableau or a similar data visualization tool, resulting in an engaging and interactive user interface.</a:t>
                      </a:r>
                    </a:p>
                    <a:p>
                      <a:endParaRPr lang="en-US" dirty="0"/>
                    </a:p>
                  </a:txBody>
                  <a:tcPr/>
                </a:tc>
                <a:extLst>
                  <a:ext uri="{0D108BD9-81ED-4DB2-BD59-A6C34878D82A}">
                    <a16:rowId xmlns:a16="http://schemas.microsoft.com/office/drawing/2014/main" val="3195537997"/>
                  </a:ext>
                </a:extLst>
              </a:tr>
            </a:tbl>
          </a:graphicData>
        </a:graphic>
      </p:graphicFrame>
    </p:spTree>
    <p:extLst>
      <p:ext uri="{BB962C8B-B14F-4D97-AF65-F5344CB8AC3E}">
        <p14:creationId xmlns:p14="http://schemas.microsoft.com/office/powerpoint/2010/main" val="1302816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29B9A16F-0C5E-6185-702F-1DF767115C8F}"/>
              </a:ext>
            </a:extLst>
          </p:cNvPr>
          <p:cNvGraphicFramePr>
            <a:graphicFrameLocks noGrp="1"/>
          </p:cNvGraphicFramePr>
          <p:nvPr>
            <p:extLst>
              <p:ext uri="{D42A27DB-BD31-4B8C-83A1-F6EECF244321}">
                <p14:modId xmlns:p14="http://schemas.microsoft.com/office/powerpoint/2010/main" val="2797473318"/>
              </p:ext>
            </p:extLst>
          </p:nvPr>
        </p:nvGraphicFramePr>
        <p:xfrm>
          <a:off x="2181290" y="731520"/>
          <a:ext cx="8128000" cy="3657600"/>
        </p:xfrm>
        <a:graphic>
          <a:graphicData uri="http://schemas.openxmlformats.org/drawingml/2006/table">
            <a:tbl>
              <a:tblPr firstRow="1" bandRow="1">
                <a:tableStyleId>{00A15C55-8517-42AA-B614-E9B94910E393}</a:tableStyleId>
              </a:tblPr>
              <a:tblGrid>
                <a:gridCol w="4064000">
                  <a:extLst>
                    <a:ext uri="{9D8B030D-6E8A-4147-A177-3AD203B41FA5}">
                      <a16:colId xmlns:a16="http://schemas.microsoft.com/office/drawing/2014/main" val="663870439"/>
                    </a:ext>
                  </a:extLst>
                </a:gridCol>
                <a:gridCol w="4064000">
                  <a:extLst>
                    <a:ext uri="{9D8B030D-6E8A-4147-A177-3AD203B41FA5}">
                      <a16:colId xmlns:a16="http://schemas.microsoft.com/office/drawing/2014/main" val="85629481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Problem </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Solution Recommended</a:t>
                      </a:r>
                    </a:p>
                    <a:p>
                      <a:endParaRPr lang="en-US" dirty="0"/>
                    </a:p>
                  </a:txBody>
                  <a:tcPr/>
                </a:tc>
                <a:extLst>
                  <a:ext uri="{0D108BD9-81ED-4DB2-BD59-A6C34878D82A}">
                    <a16:rowId xmlns:a16="http://schemas.microsoft.com/office/drawing/2014/main" val="40973211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rgbClr val="000000"/>
                          </a:solidFill>
                          <a:latin typeface="Gill Sans MT" panose="020B0502020104020203"/>
                          <a:ea typeface="+mn-ea"/>
                          <a:cs typeface="+mn-cs"/>
                        </a:rPr>
                        <a:t>How can ISKCON reduce the manual effort and automate the current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rgbClr val="000000"/>
                          </a:solidFill>
                          <a:latin typeface="Gill Sans MT" panose="020B0502020104020203"/>
                          <a:ea typeface="+mn-ea"/>
                          <a:cs typeface="+mn-cs"/>
                        </a:rPr>
                        <a:t>and</a:t>
                      </a:r>
                      <a:r>
                        <a:rPr lang="en-US" sz="1600" dirty="0"/>
                        <a:t> </a:t>
                      </a:r>
                      <a:r>
                        <a:rPr lang="en-US" sz="1600" kern="1200" dirty="0">
                          <a:solidFill>
                            <a:srgbClr val="000000"/>
                          </a:solidFill>
                          <a:latin typeface="Gill Sans MT" panose="020B0502020104020203"/>
                          <a:ea typeface="+mn-ea"/>
                          <a:cs typeface="+mn-cs"/>
                        </a:rPr>
                        <a:t>How can ISKCON create a user interface (UI) that will make the entire data analysis more efficient</a:t>
                      </a:r>
                      <a:endParaRPr lang="en-US" sz="1600" dirty="0"/>
                    </a:p>
                    <a:p>
                      <a:endParaRPr lang="en-US"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kern="1200" dirty="0">
                          <a:solidFill>
                            <a:srgbClr val="000000"/>
                          </a:solidFill>
                          <a:latin typeface="Gill Sans MT" panose="020B0502020104020203"/>
                          <a:ea typeface="+mn-ea"/>
                          <a:cs typeface="+mn-cs"/>
                        </a:rPr>
                        <a:t>To make the review submission process more accessible and user-friendly, it's essential to ensure that the web form is available in various regional languages.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kern="1200" dirty="0">
                          <a:solidFill>
                            <a:srgbClr val="000000"/>
                          </a:solidFill>
                          <a:latin typeface="Gill Sans MT" panose="020B0502020104020203"/>
                          <a:ea typeface="+mn-ea"/>
                          <a:cs typeface="+mn-cs"/>
                        </a:rPr>
                        <a:t>This approach can significantly reduce the language barrier that many users may face, thereby encouraging a higher percentage of visitors to share their experiences.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kern="1200" dirty="0">
                          <a:solidFill>
                            <a:srgbClr val="000000"/>
                          </a:solidFill>
                          <a:latin typeface="Gill Sans MT" panose="020B0502020104020203"/>
                          <a:ea typeface="+mn-ea"/>
                          <a:cs typeface="+mn-cs"/>
                        </a:rPr>
                        <a:t>To streamline the data analysis process, the backend can be integrated with Google Translate, automatically translating the collected reviews into English. </a:t>
                      </a:r>
                    </a:p>
                  </a:txBody>
                  <a:tcPr/>
                </a:tc>
                <a:extLst>
                  <a:ext uri="{0D108BD9-81ED-4DB2-BD59-A6C34878D82A}">
                    <a16:rowId xmlns:a16="http://schemas.microsoft.com/office/drawing/2014/main" val="3195537997"/>
                  </a:ext>
                </a:extLst>
              </a:tr>
            </a:tbl>
          </a:graphicData>
        </a:graphic>
      </p:graphicFrame>
    </p:spTree>
    <p:extLst>
      <p:ext uri="{BB962C8B-B14F-4D97-AF65-F5344CB8AC3E}">
        <p14:creationId xmlns:p14="http://schemas.microsoft.com/office/powerpoint/2010/main" val="215158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D46E8-FF1C-4ED6-7D12-156EF4A6D1AD}"/>
              </a:ext>
            </a:extLst>
          </p:cNvPr>
          <p:cNvSpPr>
            <a:spLocks noGrp="1"/>
          </p:cNvSpPr>
          <p:nvPr>
            <p:ph type="title"/>
          </p:nvPr>
        </p:nvSpPr>
        <p:spPr>
          <a:xfrm>
            <a:off x="1028700" y="435562"/>
            <a:ext cx="10134600" cy="582386"/>
          </a:xfrm>
        </p:spPr>
        <p:txBody>
          <a:bodyPr>
            <a:normAutofit fontScale="90000"/>
          </a:bodyPr>
          <a:lstStyle/>
          <a:p>
            <a:pPr algn="ctr"/>
            <a:r>
              <a:rPr lang="en-US" b="1" dirty="0"/>
              <a:t>PROBLEM STATEMENT</a:t>
            </a:r>
          </a:p>
        </p:txBody>
      </p:sp>
      <p:graphicFrame>
        <p:nvGraphicFramePr>
          <p:cNvPr id="4" name="Content Placeholder 7">
            <a:extLst>
              <a:ext uri="{FF2B5EF4-FFF2-40B4-BE49-F238E27FC236}">
                <a16:creationId xmlns:a16="http://schemas.microsoft.com/office/drawing/2014/main" id="{9AA5A42E-CA86-F76F-224B-81C6F266F4D3}"/>
              </a:ext>
            </a:extLst>
          </p:cNvPr>
          <p:cNvGraphicFramePr>
            <a:graphicFrameLocks noGrp="1"/>
          </p:cNvGraphicFramePr>
          <p:nvPr>
            <p:ph idx="1"/>
            <p:extLst>
              <p:ext uri="{D42A27DB-BD31-4B8C-83A1-F6EECF244321}">
                <p14:modId xmlns:p14="http://schemas.microsoft.com/office/powerpoint/2010/main" val="2456544372"/>
              </p:ext>
            </p:extLst>
          </p:nvPr>
        </p:nvGraphicFramePr>
        <p:xfrm>
          <a:off x="1028700" y="1619250"/>
          <a:ext cx="10134600" cy="3968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Remote learning science with solid fill">
            <a:extLst>
              <a:ext uri="{FF2B5EF4-FFF2-40B4-BE49-F238E27FC236}">
                <a16:creationId xmlns:a16="http://schemas.microsoft.com/office/drawing/2014/main" id="{F4E1B485-C98D-C7FA-15D5-60FFB612157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00275" y="1695450"/>
            <a:ext cx="676275" cy="676275"/>
          </a:xfrm>
          <a:prstGeom prst="rect">
            <a:avLst/>
          </a:prstGeom>
        </p:spPr>
      </p:pic>
      <p:pic>
        <p:nvPicPr>
          <p:cNvPr id="8" name="Graphic 7" descr="Smiling face outline with solid fill">
            <a:extLst>
              <a:ext uri="{FF2B5EF4-FFF2-40B4-BE49-F238E27FC236}">
                <a16:creationId xmlns:a16="http://schemas.microsoft.com/office/drawing/2014/main" id="{C0B834C6-5657-2C31-BE2C-64C68EA5A8A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00274" y="2752724"/>
            <a:ext cx="676276" cy="676276"/>
          </a:xfrm>
          <a:prstGeom prst="rect">
            <a:avLst/>
          </a:prstGeom>
        </p:spPr>
      </p:pic>
      <p:pic>
        <p:nvPicPr>
          <p:cNvPr id="10" name="Graphic 9" descr="Customer review with solid fill">
            <a:extLst>
              <a:ext uri="{FF2B5EF4-FFF2-40B4-BE49-F238E27FC236}">
                <a16:creationId xmlns:a16="http://schemas.microsoft.com/office/drawing/2014/main" id="{FEEED63F-2E96-C265-14D6-410C1A5256D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200274" y="3809999"/>
            <a:ext cx="676276" cy="676276"/>
          </a:xfrm>
          <a:prstGeom prst="rect">
            <a:avLst/>
          </a:prstGeom>
        </p:spPr>
      </p:pic>
      <p:pic>
        <p:nvPicPr>
          <p:cNvPr id="12" name="Graphic 11" descr="Rating Star with solid fill">
            <a:extLst>
              <a:ext uri="{FF2B5EF4-FFF2-40B4-BE49-F238E27FC236}">
                <a16:creationId xmlns:a16="http://schemas.microsoft.com/office/drawing/2014/main" id="{A6362F0E-F167-9D93-0C13-0FCB5E47260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162174" y="4786312"/>
            <a:ext cx="752475" cy="752475"/>
          </a:xfrm>
          <a:prstGeom prst="rect">
            <a:avLst/>
          </a:prstGeom>
        </p:spPr>
      </p:pic>
    </p:spTree>
    <p:extLst>
      <p:ext uri="{BB962C8B-B14F-4D97-AF65-F5344CB8AC3E}">
        <p14:creationId xmlns:p14="http://schemas.microsoft.com/office/powerpoint/2010/main" val="3747451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01DA7A-04D9-C2D8-9D31-B0D5DAB90AA5}"/>
              </a:ext>
            </a:extLst>
          </p:cNvPr>
          <p:cNvSpPr>
            <a:spLocks noGrp="1"/>
          </p:cNvSpPr>
          <p:nvPr>
            <p:ph idx="1"/>
          </p:nvPr>
        </p:nvSpPr>
        <p:spPr>
          <a:xfrm>
            <a:off x="1028700" y="2703079"/>
            <a:ext cx="10134600" cy="982513"/>
          </a:xfrm>
        </p:spPr>
        <p:txBody>
          <a:bodyPr>
            <a:normAutofit fontScale="92500"/>
          </a:bodyPr>
          <a:lstStyle/>
          <a:p>
            <a:pPr algn="ctr"/>
            <a:r>
              <a:rPr lang="en-US" sz="6000" b="1" dirty="0">
                <a:latin typeface="+mj-lt"/>
                <a:ea typeface="+mj-ea"/>
                <a:cs typeface="+mj-cs"/>
              </a:rPr>
              <a:t>DATA OVERVIEW</a:t>
            </a:r>
          </a:p>
        </p:txBody>
      </p:sp>
    </p:spTree>
    <p:extLst>
      <p:ext uri="{BB962C8B-B14F-4D97-AF65-F5344CB8AC3E}">
        <p14:creationId xmlns:p14="http://schemas.microsoft.com/office/powerpoint/2010/main" val="1037380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A84FD-2F36-77CE-CB57-434D40AC6624}"/>
              </a:ext>
            </a:extLst>
          </p:cNvPr>
          <p:cNvSpPr>
            <a:spLocks noGrp="1"/>
          </p:cNvSpPr>
          <p:nvPr>
            <p:ph type="title"/>
          </p:nvPr>
        </p:nvSpPr>
        <p:spPr>
          <a:xfrm>
            <a:off x="1028700" y="248949"/>
            <a:ext cx="10134600" cy="601047"/>
          </a:xfrm>
        </p:spPr>
        <p:txBody>
          <a:bodyPr>
            <a:normAutofit/>
          </a:bodyPr>
          <a:lstStyle/>
          <a:p>
            <a:pPr algn="ctr"/>
            <a:r>
              <a:rPr lang="en-US" sz="2900" b="1" dirty="0"/>
              <a:t>5 Years of REVIEW DATA </a:t>
            </a:r>
          </a:p>
        </p:txBody>
      </p:sp>
      <p:pic>
        <p:nvPicPr>
          <p:cNvPr id="9" name="Picture 8">
            <a:extLst>
              <a:ext uri="{FF2B5EF4-FFF2-40B4-BE49-F238E27FC236}">
                <a16:creationId xmlns:a16="http://schemas.microsoft.com/office/drawing/2014/main" id="{F41ECA66-B664-9B7A-7966-BB5F4C5FA13C}"/>
              </a:ext>
            </a:extLst>
          </p:cNvPr>
          <p:cNvPicPr>
            <a:picLocks noChangeAspect="1"/>
          </p:cNvPicPr>
          <p:nvPr/>
        </p:nvPicPr>
        <p:blipFill>
          <a:blip r:embed="rId2"/>
          <a:stretch>
            <a:fillRect/>
          </a:stretch>
        </p:blipFill>
        <p:spPr>
          <a:xfrm>
            <a:off x="5263389" y="1812082"/>
            <a:ext cx="2903472" cy="2568163"/>
          </a:xfrm>
          <a:prstGeom prst="rect">
            <a:avLst/>
          </a:prstGeom>
        </p:spPr>
      </p:pic>
      <p:pic>
        <p:nvPicPr>
          <p:cNvPr id="13" name="Picture 12">
            <a:extLst>
              <a:ext uri="{FF2B5EF4-FFF2-40B4-BE49-F238E27FC236}">
                <a16:creationId xmlns:a16="http://schemas.microsoft.com/office/drawing/2014/main" id="{C670075F-CB6A-91DF-9353-69817237C9A6}"/>
              </a:ext>
            </a:extLst>
          </p:cNvPr>
          <p:cNvPicPr>
            <a:picLocks noChangeAspect="1"/>
          </p:cNvPicPr>
          <p:nvPr/>
        </p:nvPicPr>
        <p:blipFill>
          <a:blip r:embed="rId3"/>
          <a:stretch>
            <a:fillRect/>
          </a:stretch>
        </p:blipFill>
        <p:spPr>
          <a:xfrm>
            <a:off x="542730" y="1812082"/>
            <a:ext cx="4496190" cy="4427604"/>
          </a:xfrm>
          <a:prstGeom prst="rect">
            <a:avLst/>
          </a:prstGeom>
        </p:spPr>
      </p:pic>
      <p:pic>
        <p:nvPicPr>
          <p:cNvPr id="15" name="Picture 14">
            <a:extLst>
              <a:ext uri="{FF2B5EF4-FFF2-40B4-BE49-F238E27FC236}">
                <a16:creationId xmlns:a16="http://schemas.microsoft.com/office/drawing/2014/main" id="{D16EAD87-896D-B8BF-A440-729C43909D49}"/>
              </a:ext>
            </a:extLst>
          </p:cNvPr>
          <p:cNvPicPr>
            <a:picLocks noChangeAspect="1"/>
          </p:cNvPicPr>
          <p:nvPr/>
        </p:nvPicPr>
        <p:blipFill>
          <a:blip r:embed="rId4"/>
          <a:stretch>
            <a:fillRect/>
          </a:stretch>
        </p:blipFill>
        <p:spPr>
          <a:xfrm>
            <a:off x="8391330" y="1812081"/>
            <a:ext cx="2904681" cy="2568163"/>
          </a:xfrm>
          <a:prstGeom prst="rect">
            <a:avLst/>
          </a:prstGeom>
        </p:spPr>
      </p:pic>
      <p:grpSp>
        <p:nvGrpSpPr>
          <p:cNvPr id="16" name="Group 15">
            <a:extLst>
              <a:ext uri="{FF2B5EF4-FFF2-40B4-BE49-F238E27FC236}">
                <a16:creationId xmlns:a16="http://schemas.microsoft.com/office/drawing/2014/main" id="{FEA236D5-2811-9CBD-894F-37BE57DAAB2E}"/>
              </a:ext>
            </a:extLst>
          </p:cNvPr>
          <p:cNvGrpSpPr/>
          <p:nvPr/>
        </p:nvGrpSpPr>
        <p:grpSpPr>
          <a:xfrm>
            <a:off x="613818" y="1035647"/>
            <a:ext cx="1911274" cy="624214"/>
            <a:chOff x="534020" y="1025178"/>
            <a:chExt cx="2046618" cy="624214"/>
          </a:xfrm>
        </p:grpSpPr>
        <p:sp>
          <p:nvSpPr>
            <p:cNvPr id="17" name="Rectangle 16">
              <a:extLst>
                <a:ext uri="{FF2B5EF4-FFF2-40B4-BE49-F238E27FC236}">
                  <a16:creationId xmlns:a16="http://schemas.microsoft.com/office/drawing/2014/main" id="{7C85543A-C93B-8627-6EF8-52FF9D779A14}"/>
                </a:ext>
              </a:extLst>
            </p:cNvPr>
            <p:cNvSpPr/>
            <p:nvPr/>
          </p:nvSpPr>
          <p:spPr>
            <a:xfrm>
              <a:off x="1202661" y="1056266"/>
              <a:ext cx="1377977" cy="59312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b="1" dirty="0"/>
                <a:t>5685 Reviews</a:t>
              </a:r>
            </a:p>
          </p:txBody>
        </p:sp>
        <p:pic>
          <p:nvPicPr>
            <p:cNvPr id="18" name="Graphic 17" descr="Customer review">
              <a:extLst>
                <a:ext uri="{FF2B5EF4-FFF2-40B4-BE49-F238E27FC236}">
                  <a16:creationId xmlns:a16="http://schemas.microsoft.com/office/drawing/2014/main" id="{4626BEBB-1443-5391-101C-6F6B2390B92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4020" y="1025178"/>
              <a:ext cx="668641" cy="624214"/>
            </a:xfrm>
            <a:prstGeom prst="rect">
              <a:avLst/>
            </a:prstGeom>
          </p:spPr>
        </p:pic>
      </p:grpSp>
      <p:sp>
        <p:nvSpPr>
          <p:cNvPr id="23" name="Rectangle 22">
            <a:extLst>
              <a:ext uri="{FF2B5EF4-FFF2-40B4-BE49-F238E27FC236}">
                <a16:creationId xmlns:a16="http://schemas.microsoft.com/office/drawing/2014/main" id="{15133C62-17FC-DAB4-683E-E37466830E53}"/>
              </a:ext>
            </a:extLst>
          </p:cNvPr>
          <p:cNvSpPr/>
          <p:nvPr/>
        </p:nvSpPr>
        <p:spPr>
          <a:xfrm>
            <a:off x="3744825" y="1083307"/>
            <a:ext cx="1518564" cy="56552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b="1" dirty="0"/>
              <a:t>4 sources of reviews</a:t>
            </a:r>
          </a:p>
        </p:txBody>
      </p:sp>
      <p:grpSp>
        <p:nvGrpSpPr>
          <p:cNvPr id="25" name="Group 24">
            <a:extLst>
              <a:ext uri="{FF2B5EF4-FFF2-40B4-BE49-F238E27FC236}">
                <a16:creationId xmlns:a16="http://schemas.microsoft.com/office/drawing/2014/main" id="{04B9FE4F-0846-E4F9-FCBD-80C9B1426EDA}"/>
              </a:ext>
            </a:extLst>
          </p:cNvPr>
          <p:cNvGrpSpPr/>
          <p:nvPr/>
        </p:nvGrpSpPr>
        <p:grpSpPr>
          <a:xfrm>
            <a:off x="5971635" y="991190"/>
            <a:ext cx="2940482" cy="657645"/>
            <a:chOff x="5756387" y="991747"/>
            <a:chExt cx="2940482" cy="657645"/>
          </a:xfrm>
        </p:grpSpPr>
        <p:sp>
          <p:nvSpPr>
            <p:cNvPr id="26" name="Rectangle 25">
              <a:extLst>
                <a:ext uri="{FF2B5EF4-FFF2-40B4-BE49-F238E27FC236}">
                  <a16:creationId xmlns:a16="http://schemas.microsoft.com/office/drawing/2014/main" id="{59DBD8A4-8DD6-65A3-B614-FFB024D43F59}"/>
                </a:ext>
              </a:extLst>
            </p:cNvPr>
            <p:cNvSpPr/>
            <p:nvPr/>
          </p:nvSpPr>
          <p:spPr>
            <a:xfrm>
              <a:off x="6396103" y="1039722"/>
              <a:ext cx="2300766" cy="59312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b="1" dirty="0"/>
                <a:t>Review History: </a:t>
              </a:r>
              <a:br>
                <a:rPr lang="en-IN" b="1" dirty="0"/>
              </a:br>
              <a:r>
                <a:rPr lang="en-IN" b="1" dirty="0"/>
                <a:t>Jan 2013 – Aug 2017</a:t>
              </a:r>
            </a:p>
          </p:txBody>
        </p:sp>
        <p:pic>
          <p:nvPicPr>
            <p:cNvPr id="27" name="Graphic 26" descr="Daily calendar">
              <a:extLst>
                <a:ext uri="{FF2B5EF4-FFF2-40B4-BE49-F238E27FC236}">
                  <a16:creationId xmlns:a16="http://schemas.microsoft.com/office/drawing/2014/main" id="{7100D431-5F38-C177-C058-BC6F5DF1339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56387" y="991747"/>
              <a:ext cx="679226" cy="657645"/>
            </a:xfrm>
            <a:prstGeom prst="rect">
              <a:avLst/>
            </a:prstGeom>
          </p:spPr>
        </p:pic>
      </p:grpSp>
      <p:pic>
        <p:nvPicPr>
          <p:cNvPr id="29" name="Graphic 28" descr="Rating with solid fill">
            <a:extLst>
              <a:ext uri="{FF2B5EF4-FFF2-40B4-BE49-F238E27FC236}">
                <a16:creationId xmlns:a16="http://schemas.microsoft.com/office/drawing/2014/main" id="{FD9637F7-86EB-0AA9-42F1-C1008081584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85337" y="1002216"/>
            <a:ext cx="809865" cy="809865"/>
          </a:xfrm>
          <a:prstGeom prst="rect">
            <a:avLst/>
          </a:prstGeom>
        </p:spPr>
      </p:pic>
      <p:sp>
        <p:nvSpPr>
          <p:cNvPr id="31" name="Rectangle 30">
            <a:extLst>
              <a:ext uri="{FF2B5EF4-FFF2-40B4-BE49-F238E27FC236}">
                <a16:creationId xmlns:a16="http://schemas.microsoft.com/office/drawing/2014/main" id="{053DA209-A5CC-8B85-5AAA-2845317FEC5D}"/>
              </a:ext>
            </a:extLst>
          </p:cNvPr>
          <p:cNvSpPr/>
          <p:nvPr/>
        </p:nvSpPr>
        <p:spPr>
          <a:xfrm>
            <a:off x="10307437" y="1081743"/>
            <a:ext cx="1963844" cy="59312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b="1" dirty="0"/>
              <a:t>6 different Categories </a:t>
            </a:r>
          </a:p>
        </p:txBody>
      </p:sp>
      <p:sp>
        <p:nvSpPr>
          <p:cNvPr id="33" name="Rectangle 32">
            <a:extLst>
              <a:ext uri="{FF2B5EF4-FFF2-40B4-BE49-F238E27FC236}">
                <a16:creationId xmlns:a16="http://schemas.microsoft.com/office/drawing/2014/main" id="{7C2E8B61-3DBF-4211-2202-93572448E043}"/>
              </a:ext>
            </a:extLst>
          </p:cNvPr>
          <p:cNvSpPr/>
          <p:nvPr/>
        </p:nvSpPr>
        <p:spPr>
          <a:xfrm>
            <a:off x="5302277" y="4654669"/>
            <a:ext cx="2864584" cy="1585017"/>
          </a:xfrm>
          <a:prstGeom prst="rect">
            <a:avLst/>
          </a:prstGeom>
          <a:solidFill>
            <a:schemeClr val="accent5">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rgbClr val="000000"/>
                </a:solidFill>
                <a:latin typeface="Gill Sans MT" panose="020B0502020104020203"/>
              </a:rPr>
              <a:t>With four review sources, TripAdvisor has the most reviews, highlighting its importance for gathering visitor feedback.</a:t>
            </a:r>
            <a:endParaRPr lang="en-IN" dirty="0">
              <a:solidFill>
                <a:srgbClr val="000000"/>
              </a:solidFill>
              <a:latin typeface="Gill Sans MT" panose="020B0502020104020203"/>
            </a:endParaRPr>
          </a:p>
        </p:txBody>
      </p:sp>
      <p:sp>
        <p:nvSpPr>
          <p:cNvPr id="34" name="Rectangle 33">
            <a:extLst>
              <a:ext uri="{FF2B5EF4-FFF2-40B4-BE49-F238E27FC236}">
                <a16:creationId xmlns:a16="http://schemas.microsoft.com/office/drawing/2014/main" id="{639032BD-DCE3-54E3-D487-2A482D8F1A17}"/>
              </a:ext>
            </a:extLst>
          </p:cNvPr>
          <p:cNvSpPr/>
          <p:nvPr/>
        </p:nvSpPr>
        <p:spPr>
          <a:xfrm>
            <a:off x="8424775" y="4654668"/>
            <a:ext cx="2865266" cy="1585017"/>
          </a:xfrm>
          <a:prstGeom prst="rect">
            <a:avLst/>
          </a:prstGeom>
          <a:solidFill>
            <a:schemeClr val="accent5">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rgbClr val="000000"/>
                </a:solidFill>
                <a:latin typeface="Gill Sans MT" panose="020B0502020104020203"/>
              </a:rPr>
              <a:t>There are various review types, with a higher number of positive feedbacks and fewer queries and suggestions.</a:t>
            </a:r>
            <a:endParaRPr lang="en-IN" dirty="0">
              <a:solidFill>
                <a:srgbClr val="000000"/>
              </a:solidFill>
              <a:latin typeface="Gill Sans MT" panose="020B0502020104020203"/>
            </a:endParaRPr>
          </a:p>
        </p:txBody>
      </p:sp>
      <p:pic>
        <p:nvPicPr>
          <p:cNvPr id="36" name="Graphic 35" descr="Badge 4 with solid fill">
            <a:extLst>
              <a:ext uri="{FF2B5EF4-FFF2-40B4-BE49-F238E27FC236}">
                <a16:creationId xmlns:a16="http://schemas.microsoft.com/office/drawing/2014/main" id="{7D66E251-AD66-102C-0993-510125954D7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59887" y="1045521"/>
            <a:ext cx="684938" cy="684938"/>
          </a:xfrm>
          <a:prstGeom prst="rect">
            <a:avLst/>
          </a:prstGeom>
        </p:spPr>
      </p:pic>
    </p:spTree>
    <p:extLst>
      <p:ext uri="{BB962C8B-B14F-4D97-AF65-F5344CB8AC3E}">
        <p14:creationId xmlns:p14="http://schemas.microsoft.com/office/powerpoint/2010/main" val="523857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2BC1-2098-AA76-F70D-1D77EA95DB66}"/>
              </a:ext>
            </a:extLst>
          </p:cNvPr>
          <p:cNvSpPr>
            <a:spLocks noGrp="1"/>
          </p:cNvSpPr>
          <p:nvPr>
            <p:ph type="title"/>
          </p:nvPr>
        </p:nvSpPr>
        <p:spPr>
          <a:xfrm>
            <a:off x="1028700" y="341346"/>
            <a:ext cx="10134600" cy="610378"/>
          </a:xfrm>
        </p:spPr>
        <p:txBody>
          <a:bodyPr/>
          <a:lstStyle/>
          <a:p>
            <a:pPr algn="ctr"/>
            <a:r>
              <a:rPr lang="en-US" sz="2200" b="1" dirty="0">
                <a:solidFill>
                  <a:schemeClr val="tx1"/>
                </a:solidFill>
                <a:latin typeface="+mn-lt"/>
                <a:ea typeface="+mn-ea"/>
                <a:cs typeface="+mn-cs"/>
              </a:rPr>
              <a:t>DATA ISSUES </a:t>
            </a:r>
          </a:p>
        </p:txBody>
      </p:sp>
      <p:graphicFrame>
        <p:nvGraphicFramePr>
          <p:cNvPr id="4" name="Table 4">
            <a:extLst>
              <a:ext uri="{FF2B5EF4-FFF2-40B4-BE49-F238E27FC236}">
                <a16:creationId xmlns:a16="http://schemas.microsoft.com/office/drawing/2014/main" id="{071A457F-9A71-5076-D28C-29645FD9206F}"/>
              </a:ext>
            </a:extLst>
          </p:cNvPr>
          <p:cNvGraphicFramePr>
            <a:graphicFrameLocks noGrp="1"/>
          </p:cNvGraphicFramePr>
          <p:nvPr>
            <p:extLst>
              <p:ext uri="{D42A27DB-BD31-4B8C-83A1-F6EECF244321}">
                <p14:modId xmlns:p14="http://schemas.microsoft.com/office/powerpoint/2010/main" val="2601944332"/>
              </p:ext>
            </p:extLst>
          </p:nvPr>
        </p:nvGraphicFramePr>
        <p:xfrm>
          <a:off x="2032000" y="1687414"/>
          <a:ext cx="8128000" cy="3483172"/>
        </p:xfrm>
        <a:graphic>
          <a:graphicData uri="http://schemas.openxmlformats.org/drawingml/2006/table">
            <a:tbl>
              <a:tblPr firstRow="1" bandRow="1">
                <a:tableStyleId>{00A15C55-8517-42AA-B614-E9B94910E393}</a:tableStyleId>
              </a:tblPr>
              <a:tblGrid>
                <a:gridCol w="4064000">
                  <a:extLst>
                    <a:ext uri="{9D8B030D-6E8A-4147-A177-3AD203B41FA5}">
                      <a16:colId xmlns:a16="http://schemas.microsoft.com/office/drawing/2014/main" val="1991912195"/>
                    </a:ext>
                  </a:extLst>
                </a:gridCol>
                <a:gridCol w="4064000">
                  <a:extLst>
                    <a:ext uri="{9D8B030D-6E8A-4147-A177-3AD203B41FA5}">
                      <a16:colId xmlns:a16="http://schemas.microsoft.com/office/drawing/2014/main" val="1511513897"/>
                    </a:ext>
                  </a:extLst>
                </a:gridCol>
              </a:tblGrid>
              <a:tr h="483984">
                <a:tc>
                  <a:txBody>
                    <a:bodyPr/>
                    <a:lstStyle/>
                    <a:p>
                      <a:pPr algn="ctr"/>
                      <a:r>
                        <a:rPr lang="en-US" sz="2400" dirty="0">
                          <a:solidFill>
                            <a:schemeClr val="tx1"/>
                          </a:solidFill>
                        </a:rPr>
                        <a:t>Issue</a:t>
                      </a:r>
                    </a:p>
                  </a:txBody>
                  <a:tcPr/>
                </a:tc>
                <a:tc>
                  <a:txBody>
                    <a:bodyPr/>
                    <a:lstStyle/>
                    <a:p>
                      <a:pPr algn="ctr"/>
                      <a:r>
                        <a:rPr lang="en-US" sz="2400" dirty="0">
                          <a:solidFill>
                            <a:schemeClr val="tx1"/>
                          </a:solidFill>
                        </a:rPr>
                        <a:t>Remedy</a:t>
                      </a:r>
                    </a:p>
                  </a:txBody>
                  <a:tcPr/>
                </a:tc>
                <a:extLst>
                  <a:ext uri="{0D108BD9-81ED-4DB2-BD59-A6C34878D82A}">
                    <a16:rowId xmlns:a16="http://schemas.microsoft.com/office/drawing/2014/main" val="317255095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Gill Sans MT" panose="020B0502020104020203"/>
                          <a:ea typeface="+mn-ea"/>
                          <a:cs typeface="+mn-cs"/>
                        </a:rPr>
                        <a:t>Duplicate Reviews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Gill Sans MT" panose="020B0502020104020203"/>
                          <a:ea typeface="+mn-ea"/>
                          <a:cs typeface="+mn-cs"/>
                        </a:rPr>
                        <a:t>Combined columns ‘Source’, ‘Review By’ and ‘ Review Date’ . Filtered duplicates on this column</a:t>
                      </a:r>
                    </a:p>
                  </a:txBody>
                  <a:tcPr/>
                </a:tc>
                <a:extLst>
                  <a:ext uri="{0D108BD9-81ED-4DB2-BD59-A6C34878D82A}">
                    <a16:rowId xmlns:a16="http://schemas.microsoft.com/office/drawing/2014/main" val="2047323170"/>
                  </a:ext>
                </a:extLst>
              </a:tr>
              <a:tr h="10423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Gill Sans MT" panose="020B0502020104020203"/>
                          <a:ea typeface="+mn-ea"/>
                          <a:cs typeface="+mn-cs"/>
                        </a:rPr>
                        <a:t>Data inconsistencies between review subject and review text columns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000000"/>
                        </a:solidFill>
                        <a:latin typeface="Gill Sans MT" panose="020B0502020104020203"/>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Gill Sans MT" panose="020B0502020104020203"/>
                          <a:ea typeface="+mn-ea"/>
                          <a:cs typeface="+mn-cs"/>
                        </a:rPr>
                        <a:t>Merged review subject and review text columns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000000"/>
                        </a:solidFill>
                        <a:latin typeface="Gill Sans MT" panose="020B0502020104020203"/>
                        <a:ea typeface="+mn-ea"/>
                        <a:cs typeface="+mn-cs"/>
                      </a:endParaRPr>
                    </a:p>
                  </a:txBody>
                  <a:tcPr/>
                </a:tc>
                <a:extLst>
                  <a:ext uri="{0D108BD9-81ED-4DB2-BD59-A6C34878D82A}">
                    <a16:rowId xmlns:a16="http://schemas.microsoft.com/office/drawing/2014/main" val="2551898726"/>
                  </a:ext>
                </a:extLst>
              </a:tr>
              <a:tr h="10423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Gill Sans MT" panose="020B0502020104020203"/>
                          <a:ea typeface="+mn-ea"/>
                          <a:cs typeface="+mn-cs"/>
                        </a:rPr>
                        <a:t>Review text in languages other than English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Gill Sans MT" panose="020B0502020104020203"/>
                          <a:ea typeface="+mn-ea"/>
                          <a:cs typeface="+mn-cs"/>
                        </a:rPr>
                        <a:t>Performed language detection to remove non-English text</a:t>
                      </a:r>
                    </a:p>
                  </a:txBody>
                  <a:tcPr/>
                </a:tc>
                <a:extLst>
                  <a:ext uri="{0D108BD9-81ED-4DB2-BD59-A6C34878D82A}">
                    <a16:rowId xmlns:a16="http://schemas.microsoft.com/office/drawing/2014/main" val="3500630502"/>
                  </a:ext>
                </a:extLst>
              </a:tr>
            </a:tbl>
          </a:graphicData>
        </a:graphic>
      </p:graphicFrame>
    </p:spTree>
    <p:extLst>
      <p:ext uri="{BB962C8B-B14F-4D97-AF65-F5344CB8AC3E}">
        <p14:creationId xmlns:p14="http://schemas.microsoft.com/office/powerpoint/2010/main" val="1618023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CA64F9-B12B-7AB4-8828-80F8E5C131BA}"/>
              </a:ext>
            </a:extLst>
          </p:cNvPr>
          <p:cNvSpPr txBox="1"/>
          <p:nvPr/>
        </p:nvSpPr>
        <p:spPr>
          <a:xfrm>
            <a:off x="1751239" y="2721114"/>
            <a:ext cx="8689521" cy="707886"/>
          </a:xfrm>
          <a:prstGeom prst="rect">
            <a:avLst/>
          </a:prstGeom>
          <a:noFill/>
        </p:spPr>
        <p:txBody>
          <a:bodyPr wrap="square">
            <a:spAutoFit/>
          </a:bodyPr>
          <a:lstStyle/>
          <a:p>
            <a:pPr algn="ctr"/>
            <a:r>
              <a:rPr lang="en-US" sz="4000" b="1" dirty="0">
                <a:latin typeface="+mj-lt"/>
                <a:ea typeface="+mj-ea"/>
                <a:cs typeface="+mj-cs"/>
              </a:rPr>
              <a:t>EXPLORATORY DATA ANALYSIS</a:t>
            </a:r>
          </a:p>
        </p:txBody>
      </p:sp>
    </p:spTree>
    <p:extLst>
      <p:ext uri="{BB962C8B-B14F-4D97-AF65-F5344CB8AC3E}">
        <p14:creationId xmlns:p14="http://schemas.microsoft.com/office/powerpoint/2010/main" val="2935669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EE308D9-C532-5B02-BCCE-B19CB0B64324}"/>
              </a:ext>
            </a:extLst>
          </p:cNvPr>
          <p:cNvPicPr>
            <a:picLocks noChangeAspect="1"/>
          </p:cNvPicPr>
          <p:nvPr/>
        </p:nvPicPr>
        <p:blipFill>
          <a:blip r:embed="rId2"/>
          <a:stretch>
            <a:fillRect/>
          </a:stretch>
        </p:blipFill>
        <p:spPr>
          <a:xfrm>
            <a:off x="805556" y="1143000"/>
            <a:ext cx="7176393" cy="5028076"/>
          </a:xfrm>
          <a:prstGeom prst="rect">
            <a:avLst/>
          </a:prstGeom>
        </p:spPr>
      </p:pic>
      <p:sp>
        <p:nvSpPr>
          <p:cNvPr id="9" name="TextBox 8">
            <a:extLst>
              <a:ext uri="{FF2B5EF4-FFF2-40B4-BE49-F238E27FC236}">
                <a16:creationId xmlns:a16="http://schemas.microsoft.com/office/drawing/2014/main" id="{4EA0C3BA-EDC2-EA5D-FDC5-07E369D96192}"/>
              </a:ext>
            </a:extLst>
          </p:cNvPr>
          <p:cNvSpPr txBox="1"/>
          <p:nvPr/>
        </p:nvSpPr>
        <p:spPr>
          <a:xfrm>
            <a:off x="1405811" y="363758"/>
            <a:ext cx="9856237" cy="523220"/>
          </a:xfrm>
          <a:prstGeom prst="rect">
            <a:avLst/>
          </a:prstGeom>
          <a:noFill/>
        </p:spPr>
        <p:txBody>
          <a:bodyPr wrap="square">
            <a:spAutoFit/>
          </a:bodyPr>
          <a:lstStyle/>
          <a:p>
            <a:pPr algn="ctr"/>
            <a:r>
              <a:rPr lang="en-US" sz="2800" b="1" dirty="0"/>
              <a:t>NUMBER OF REVIEWS OVER THE TIME</a:t>
            </a:r>
            <a:endParaRPr lang="en-US" sz="2800" dirty="0"/>
          </a:p>
        </p:txBody>
      </p:sp>
      <p:sp>
        <p:nvSpPr>
          <p:cNvPr id="10" name="Google Shape;174;p28">
            <a:extLst>
              <a:ext uri="{FF2B5EF4-FFF2-40B4-BE49-F238E27FC236}">
                <a16:creationId xmlns:a16="http://schemas.microsoft.com/office/drawing/2014/main" id="{5D14FA54-7459-817F-A1F0-A94C9496C517}"/>
              </a:ext>
            </a:extLst>
          </p:cNvPr>
          <p:cNvSpPr/>
          <p:nvPr/>
        </p:nvSpPr>
        <p:spPr>
          <a:xfrm>
            <a:off x="8304324" y="1143000"/>
            <a:ext cx="3250976" cy="1904132"/>
          </a:xfrm>
          <a:prstGeom prst="rect">
            <a:avLst/>
          </a:prstGeom>
          <a:solidFill>
            <a:schemeClr val="accent5">
              <a:lumMod val="40000"/>
              <a:lumOff val="60000"/>
            </a:schemeClr>
          </a:solidFill>
          <a:ln>
            <a:noFill/>
          </a:ln>
        </p:spPr>
        <p:txBody>
          <a:bodyPr spcFirstLastPara="1" wrap="square" lIns="121900" tIns="121900" rIns="121900" bIns="121900" anchor="ctr" anchorCtr="0">
            <a:noAutofit/>
          </a:bodyPr>
          <a:lstStyle/>
          <a:p>
            <a:r>
              <a:rPr lang="en-US" dirty="0">
                <a:solidFill>
                  <a:srgbClr val="000000"/>
                </a:solidFill>
                <a:latin typeface="Gill Sans MT" panose="020B0502020104020203"/>
              </a:rPr>
              <a:t>The number of reviews collected has significantly increased in recent times, with the highest volume of reviews gathered during the second quarter of 2017</a:t>
            </a:r>
          </a:p>
        </p:txBody>
      </p:sp>
    </p:spTree>
    <p:extLst>
      <p:ext uri="{BB962C8B-B14F-4D97-AF65-F5344CB8AC3E}">
        <p14:creationId xmlns:p14="http://schemas.microsoft.com/office/powerpoint/2010/main" val="1398428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9B6E1-04D9-9E88-A352-E0573C9F482E}"/>
              </a:ext>
            </a:extLst>
          </p:cNvPr>
          <p:cNvSpPr>
            <a:spLocks noGrp="1"/>
          </p:cNvSpPr>
          <p:nvPr>
            <p:ph type="title"/>
          </p:nvPr>
        </p:nvSpPr>
        <p:spPr>
          <a:xfrm>
            <a:off x="935279" y="318990"/>
            <a:ext cx="10247071" cy="581025"/>
          </a:xfrm>
        </p:spPr>
        <p:txBody>
          <a:bodyPr>
            <a:normAutofit/>
          </a:bodyPr>
          <a:lstStyle/>
          <a:p>
            <a:pPr algn="ctr"/>
            <a:r>
              <a:rPr lang="en-US" sz="2900" b="1" dirty="0"/>
              <a:t>HOW THE AVERAGE RATING VARIED OVER THE TIME</a:t>
            </a:r>
          </a:p>
        </p:txBody>
      </p:sp>
      <p:pic>
        <p:nvPicPr>
          <p:cNvPr id="5" name="Content Placeholder 4">
            <a:extLst>
              <a:ext uri="{FF2B5EF4-FFF2-40B4-BE49-F238E27FC236}">
                <a16:creationId xmlns:a16="http://schemas.microsoft.com/office/drawing/2014/main" id="{C47FC6F7-DE10-AEEE-9EB4-CB595C7B1FA2}"/>
              </a:ext>
            </a:extLst>
          </p:cNvPr>
          <p:cNvPicPr>
            <a:picLocks noGrp="1" noChangeAspect="1"/>
          </p:cNvPicPr>
          <p:nvPr>
            <p:ph idx="1"/>
          </p:nvPr>
        </p:nvPicPr>
        <p:blipFill>
          <a:blip r:embed="rId2"/>
          <a:stretch>
            <a:fillRect/>
          </a:stretch>
        </p:blipFill>
        <p:spPr>
          <a:xfrm>
            <a:off x="935278" y="1230020"/>
            <a:ext cx="6958420" cy="5083497"/>
          </a:xfrm>
        </p:spPr>
      </p:pic>
      <p:pic>
        <p:nvPicPr>
          <p:cNvPr id="7" name="Picture 6">
            <a:extLst>
              <a:ext uri="{FF2B5EF4-FFF2-40B4-BE49-F238E27FC236}">
                <a16:creationId xmlns:a16="http://schemas.microsoft.com/office/drawing/2014/main" id="{285E9D64-4F50-202A-5D72-46C5AAB2AFCA}"/>
              </a:ext>
            </a:extLst>
          </p:cNvPr>
          <p:cNvPicPr>
            <a:picLocks noChangeAspect="1"/>
          </p:cNvPicPr>
          <p:nvPr/>
        </p:nvPicPr>
        <p:blipFill>
          <a:blip r:embed="rId3"/>
          <a:stretch>
            <a:fillRect/>
          </a:stretch>
        </p:blipFill>
        <p:spPr>
          <a:xfrm>
            <a:off x="5907243" y="1306220"/>
            <a:ext cx="1627032" cy="370381"/>
          </a:xfrm>
          <a:prstGeom prst="rect">
            <a:avLst/>
          </a:prstGeom>
        </p:spPr>
      </p:pic>
      <p:sp>
        <p:nvSpPr>
          <p:cNvPr id="8" name="Google Shape;174;p28">
            <a:extLst>
              <a:ext uri="{FF2B5EF4-FFF2-40B4-BE49-F238E27FC236}">
                <a16:creationId xmlns:a16="http://schemas.microsoft.com/office/drawing/2014/main" id="{EC685D6B-307B-9E68-A904-59775E012AF7}"/>
              </a:ext>
            </a:extLst>
          </p:cNvPr>
          <p:cNvSpPr/>
          <p:nvPr/>
        </p:nvSpPr>
        <p:spPr>
          <a:xfrm>
            <a:off x="8183027" y="1230020"/>
            <a:ext cx="3250976" cy="1904132"/>
          </a:xfrm>
          <a:prstGeom prst="rect">
            <a:avLst/>
          </a:prstGeom>
          <a:solidFill>
            <a:schemeClr val="accent5">
              <a:lumMod val="40000"/>
              <a:lumOff val="60000"/>
            </a:schemeClr>
          </a:solidFill>
          <a:ln>
            <a:noFill/>
          </a:ln>
        </p:spPr>
        <p:txBody>
          <a:bodyPr spcFirstLastPara="1" wrap="square" lIns="121900" tIns="121900" rIns="121900" bIns="121900" anchor="ctr" anchorCtr="0">
            <a:noAutofit/>
          </a:bodyPr>
          <a:lstStyle/>
          <a:p>
            <a:r>
              <a:rPr lang="en-US" dirty="0">
                <a:solidFill>
                  <a:srgbClr val="000000"/>
                </a:solidFill>
                <a:latin typeface="Gill Sans MT" panose="020B0502020104020203"/>
              </a:rPr>
              <a:t>The first quarter of each year has consistently exhibited lower average ratings compared to the second and third quarters</a:t>
            </a:r>
          </a:p>
        </p:txBody>
      </p:sp>
    </p:spTree>
    <p:extLst>
      <p:ext uri="{BB962C8B-B14F-4D97-AF65-F5344CB8AC3E}">
        <p14:creationId xmlns:p14="http://schemas.microsoft.com/office/powerpoint/2010/main" val="759711357"/>
      </p:ext>
    </p:extLst>
  </p:cSld>
  <p:clrMapOvr>
    <a:masterClrMapping/>
  </p:clrMapOvr>
</p:sld>
</file>

<file path=ppt/theme/theme1.xml><?xml version="1.0" encoding="utf-8"?>
<a:theme xmlns:a="http://schemas.openxmlformats.org/drawingml/2006/main" name="AdornVTI">
  <a:themeElements>
    <a:clrScheme name="AnalogousFromRegularSeed_2SEEDS">
      <a:dk1>
        <a:srgbClr val="000000"/>
      </a:dk1>
      <a:lt1>
        <a:srgbClr val="FFFFFF"/>
      </a:lt1>
      <a:dk2>
        <a:srgbClr val="351E22"/>
      </a:dk2>
      <a:lt2>
        <a:srgbClr val="E8E2E3"/>
      </a:lt2>
      <a:accent1>
        <a:srgbClr val="3BB195"/>
      </a:accent1>
      <a:accent2>
        <a:srgbClr val="47B56D"/>
      </a:accent2>
      <a:accent3>
        <a:srgbClr val="4BACC0"/>
      </a:accent3>
      <a:accent4>
        <a:srgbClr val="B13B81"/>
      </a:accent4>
      <a:accent5>
        <a:srgbClr val="C34D61"/>
      </a:accent5>
      <a:accent6>
        <a:srgbClr val="B1583B"/>
      </a:accent6>
      <a:hlink>
        <a:srgbClr val="BF3F5E"/>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TotalTime>
  <Words>968</Words>
  <Application>Microsoft Office PowerPoint</Application>
  <PresentationFormat>Widescreen</PresentationFormat>
  <Paragraphs>88</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Bembo</vt:lpstr>
      <vt:lpstr>Calibri</vt:lpstr>
      <vt:lpstr>Gill Sans MT</vt:lpstr>
      <vt:lpstr>Roboto</vt:lpstr>
      <vt:lpstr>Söhne</vt:lpstr>
      <vt:lpstr>AdornVTI</vt:lpstr>
      <vt:lpstr>PowerPoint Presentation</vt:lpstr>
      <vt:lpstr>FACTS</vt:lpstr>
      <vt:lpstr>PROBLEM STATEMENT</vt:lpstr>
      <vt:lpstr>PowerPoint Presentation</vt:lpstr>
      <vt:lpstr>5 Years of REVIEW DATA </vt:lpstr>
      <vt:lpstr>DATA ISSUES </vt:lpstr>
      <vt:lpstr>PowerPoint Presentation</vt:lpstr>
      <vt:lpstr>PowerPoint Presentation</vt:lpstr>
      <vt:lpstr>HOW THE AVERAGE RATING VARIED OVER THE TIME</vt:lpstr>
      <vt:lpstr>PowerPoint Presentation</vt:lpstr>
      <vt:lpstr>PowerPoint Presentation</vt:lpstr>
      <vt:lpstr>SENTIMENT ANALYSIS PROCEDURE</vt:lpstr>
      <vt:lpstr>HOW POSITIVE SENTIMENT VARIED IN THE REVIEWS OVER THE TIME</vt:lpstr>
      <vt:lpstr>HOW NEGATIVE SENTIMENT VARIED IN THE REVIEWS OVER THE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Shubhi</dc:creator>
  <cp:lastModifiedBy>Vishwesh Purohit</cp:lastModifiedBy>
  <cp:revision>20</cp:revision>
  <dcterms:created xsi:type="dcterms:W3CDTF">2023-03-30T23:02:23Z</dcterms:created>
  <dcterms:modified xsi:type="dcterms:W3CDTF">2024-01-12T18:06:30Z</dcterms:modified>
</cp:coreProperties>
</file>