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98" r:id="rId2"/>
    <p:sldId id="299" r:id="rId3"/>
    <p:sldId id="300" r:id="rId4"/>
    <p:sldId id="257" r:id="rId5"/>
    <p:sldId id="318" r:id="rId6"/>
    <p:sldId id="294" r:id="rId7"/>
    <p:sldId id="301" r:id="rId8"/>
    <p:sldId id="302" r:id="rId9"/>
    <p:sldId id="303" r:id="rId10"/>
    <p:sldId id="259" r:id="rId11"/>
    <p:sldId id="304" r:id="rId12"/>
    <p:sldId id="305" r:id="rId13"/>
    <p:sldId id="306" r:id="rId14"/>
    <p:sldId id="307" r:id="rId15"/>
    <p:sldId id="308" r:id="rId16"/>
    <p:sldId id="309" r:id="rId17"/>
    <p:sldId id="310" r:id="rId18"/>
    <p:sldId id="273" r:id="rId19"/>
    <p:sldId id="311" r:id="rId20"/>
    <p:sldId id="312" r:id="rId21"/>
    <p:sldId id="313" r:id="rId22"/>
    <p:sldId id="315" r:id="rId23"/>
    <p:sldId id="282" r:id="rId24"/>
    <p:sldId id="283" r:id="rId25"/>
    <p:sldId id="286" r:id="rId26"/>
    <p:sldId id="319" r:id="rId27"/>
    <p:sldId id="291" r:id="rId28"/>
    <p:sldId id="297" r:id="rId29"/>
    <p:sldId id="288" r:id="rId30"/>
    <p:sldId id="316" r:id="rId31"/>
    <p:sldId id="295" r:id="rId32"/>
    <p:sldId id="31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weshwar Reddy Veerannagari" initials="VR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9T07:04:55"/>
    </inkml:context>
    <inkml:brush xml:id="br0">
      <inkml:brushProperty name="width" value="0.05" units="cm"/>
      <inkml:brushProperty name="height" value="0.05" units="cm"/>
      <inkml:brushProperty name="color" value="#CC0066"/>
    </inkml:brush>
  </inkml:definitions>
  <inkml:trace contextRef="#ctx0" brushRef="#br0">4186 452 24575,'-95'0'0,"-21"2"0,-1-6 0,-120-18 0,124-1 0,57 10 0,-100-8 0,108 16 0,-64-15 0,31 5 0,24 3 0,-56-19 0,2-1 0,-10-2 0,65 16 0,-60-10 0,28 18 0,-24-4 0,-66-15 0,41 9 0,49 10 0,0 3 0,-152 7 0,91 3 0,54-4 0,37-2 0,0 4 0,1 1 0,-78 15 0,71-4 0,-88 23 0,133-30 0,1 1 0,0 0 0,0 2 0,1 0 0,-32 23 0,-157 145 0,141-118 0,56-51 0,0 1 0,1 0 0,0 0 0,0 1 0,1 0 0,1 0 0,0 0 0,0 1 0,1 0 0,0 0 0,-4 18 0,3-4 0,2 0 0,1 1 0,0-1 0,3 35 0,0-13 0,5 128 0,-3-164 0,0-1 0,0 1 0,1-1 0,0 0 0,1 1 0,0-2 0,1 1 0,0 0 0,0-1 0,1 0 0,0 0 0,1-1 0,0 0 0,0 0 0,1 0 0,14 11 0,11 4 0,1-1 0,1-1 0,44 18 0,6 5 0,-52-29 0,0-1 0,1-2 0,0-1 0,1-1 0,60 7 0,3 2 0,146 30 0,-170-39 0,1-3 0,-1-3 0,89-8 0,-25 1 0,1515 3 0,-1612-2 0,1-3 0,71-16 0,-68 11 0,-21 4 0,0-1 0,0-1 0,-1-2 0,0 0 0,0-1 0,-1-1 0,31-23 0,-5-2 0,83-83 0,-112 99 0,-1-1 0,-1-1 0,-2 0 0,0-1 0,-1-1 0,-1 0 0,-2-1 0,-1 0 0,0 0 0,-2-1 0,-1-1 0,-2 1 0,0-1 0,-2 0 0,-1 0 0,-1 0 0,-5-49 0,3 71 0,0 0 0,-1 1 0,1-1 0,-1 1 0,0-1 0,0 1 0,-1 0 0,1-1 0,-1 1 0,-1 0 0,1 1 0,-1-1 0,1 1 0,-1-1 0,0 1 0,-1 0 0,1 1 0,-1-1 0,0 1 0,0 0 0,0 0 0,-5-2 0,-14-5 0,-1 0 0,0 2 0,-45-9 0,7 2 0,-1-6 0,-100-47 0,144 60 0,0 1 0,-39-9 0,2 2 0,27 7 0,-1 1 0,-1 2 0,1 1 0,0 1 0,-33 3 0,-55-4 0,88-1 0,-56-16 0,38 8 0,-14-4 0,38 8 0,-1 2 0,0 1 0,-32-3 0,-135-12 0,114 9 0,-93 0 0,-1723 12 0,1882 0 0,0 0 0,0 1 0,0 0 0,0 1 0,1 0 0,-1 1 0,-20 9 0,-5 6 0,-37 26 0,-24 11 0,88-50 0,0-1 0,0 1 0,0 1 0,1 0 0,0 0 0,1 1 0,0 0 0,0 1 0,-10 12 0,14-13 0,0 0 0,0 1 0,1 0 0,0 0 0,0 0 0,1 0 0,0 1 0,1-1 0,0 1 0,0 0 0,1 0 0,1 9 0,-2 9 0,2-1 0,0 0 0,2 0 0,1 0 0,2 0 0,0 0 0,2 0 0,17 42 0,-17-50 0,2 0 0,0-1 0,1 0 0,1-1 0,0 0 0,1 0 0,1-2 0,1 1 0,29 24 0,54 49 0,-57-51 0,44 33 0,-45-46 0,2-1 0,0-2 0,2-2 0,55 18 0,37 17 0,-98-41 0,0-1 0,57 12 0,14 5 0,-81-23 0,1 0 0,-1-2 0,1-1 0,34 1 0,117-7 0,-69-1 0,496 3 0,-567 2 0,0 2 0,50 11 0,-47-7 0,70 5 0,308-12 0,-194-3 0,-202 0 0,1 0 0,-1-2 0,33-8 0,-29 5 0,56-6 0,-35 10 0,-23 3 0,0-2 0,1-1 0,29-7 0,8-6 0,-27 8 0,-1-1 0,68-30 0,-74 25 0,-1-2 0,-1-1 0,0-1 0,-1-2 0,29-27 0,-42 34 0,0-2 0,0 0 0,-2 0 0,0-1 0,-1-1 0,0 0 0,-2 0 0,0-1 0,13-37 0,-7-2 0,-1 0 0,8-96 0,-18 95 0,-2 0 0,-6-68 0,3 119 0,0 1 0,0 0 0,-1-1 0,0 1 0,0 0 0,0 0 0,-1 0 0,0 1 0,0-1 0,0 1 0,-1-1 0,1 1 0,-1 0 0,-1 1 0,1-1 0,-1 1 0,0-1 0,0 1 0,0 1 0,0-1 0,-1 1 0,-7-4 0,-11-3 0,-1 1 0,0 1 0,-1 1 0,-31-5 0,-38-10 0,11-10 0,57 20 0,0 1 0,-1 2 0,0 1 0,-1 1 0,-56-7 0,60 13 0,-3 1 0,0-1 0,0-2 0,0-1 0,0-1 0,0-1 0,-31-12 0,27 8 0,0 1 0,-1 2 0,-1 1 0,1 1 0,-1 2 0,-66 3 0,-36-3 0,94-3 0,2-1 0,-66-20 0,71 16 0,-1 2 0,0 1 0,-72-5 0,-375 13 0,200 2 0,243-4 0,1-2 0,-50-11 0,47 7 0,-71-5 0,-496 11 0,290 5 0,287-2 0,0 1 0,0 2 0,1 1 0,-37 11 0,47-10 0,0 1 0,0 1 0,1 0 0,0 2 0,1 0 0,-36 26 0,50-32 0,0 0 0,0 1 0,0-1 0,1 1 0,0 0 0,-1 1 0,2-1 0,-1 1 0,1-1 0,0 1 0,0 0 0,0 0 0,1 0 0,0 1 0,-2 10 0,3-9 0,1 0 0,0 0 0,1 0 0,0 0 0,0 0 0,0 0 0,1 0 0,0-1 0,1 1 0,-1-1 0,2 1 0,6 11 0,197 327 0,-175-290 0,40 53 0,-55-85 0,2-1 0,1-1 0,0-1 0,37 28 0,52 39 0,-71-54 0,2-2 0,1-2 0,1-2 0,1-2 0,52 23 0,269 111 0,-325-146 0,-1-1 0,2-2 0,0-1 0,62 5 0,165-6 0,458-10 0,-694-1 0,0-1 0,-1-2 0,1-2 0,-2 0 0,31-12 0,35-9 0,123-21 0,-53 11 0,-113 24 0,-1-2 0,0-2 0,65-33 0,-27 11 0,31-18 0,33-13 0,-74 42 0,119-50 0,-123 47 0,-39 18 0,41-24 0,-66 32 0,-1-1 0,0 0 0,0-1 0,-1 0 0,0 0 0,0-1 0,-1 0 0,8-11 0,33-40 0,-35 45 0,0-1 0,16-28 0,-26 38 0,0-2 0,-1 1 0,0 0 0,0-1 0,0 1 0,-1-1 0,-1 0 0,1 0 0,-1 0 0,0-11 0,-2 10 0,0 0 0,-1 0 0,0-1 0,0 1 0,-1 0 0,0 1 0,0-1 0,-1 0 0,-6-9 0,-4-6 0,-32-40 0,38 56 0,0 1 0,-1 0 0,1 0 0,-2 1 0,1 0 0,-1 1 0,0 0 0,0 0 0,0 1 0,0 0 0,-14-2 0,-40-19 0,16 4 0,-74-20 0,24 8 0,76 26 0,-1 1 0,0 1 0,0 1 0,-44-3 0,-99 9 0,70 1 0,-549-3 0,604-2 0,1-2 0,-46-10 0,42 6 0,-68-4 0,76 11 0,11 1 0,0-1 0,1-1 0,-1-1 0,-25-6 0,-182-41 0,185 39 0,0-2 0,-73-31 0,44 13 0,-117-32 0,147 55 0,-1 1 0,1 3 0,-1 2 0,-85 6 0,20-1 0,82-3 0,-155 6 0,154-3 0,1 1 0,1 2 0,-1 1 0,-31 11 0,-48 25 0,-113 37 0,201-72 0,1 0 0,1 2 0,-1 0 0,2 1 0,-1 1 0,-29 26 0,2 3 0,-46 53 0,85-85 0,0 0 0,1 0 0,0 0 0,0 1 0,1 0 0,1 0 0,0 0 0,-6 20 0,2 8 0,-5 47 0,5-27 0,0-3 0,2-1 0,3 1 0,7 105 0,-2-147 0,1-1 0,0 1 0,1-1 0,0 0 0,1 0 0,0 0 0,1 0 0,0-1 0,1 0 0,0 0 0,1-1 0,9 10 0,15 14 0,1-2 0,39 29 0,-5-5 0,-28-23 0,1-3 0,1 0 0,2-3 0,0-2 0,2-1 0,1-3 0,0-1 0,98 26 0,-89-31 0,-29-7 0,0-1 0,0-2 0,44 4 0,435-6 0,-245-6 0,547 3 0,-784-2 0,0-1 0,0-1 0,0 0 0,-1-2 0,40-15 0,-36 11 0,2 1 0,-1 2 0,37-6 0,339-64 0,-375 71 0,0-1 0,-1-2 0,0 0 0,-1-2 0,0-1 0,-1-1 0,0-1 0,-1-1 0,26-22 0,33-35 0,-3-3 0,131-160 0,-193 212 0,-2-1 0,25-49 0,-35 58 0,0 1 0,-1-1 0,-1 0 0,-1-1 0,0 1 0,0 0 0,-1-17 0,0-3 0,0-9 0,-3-47 0,0 79 0,0 1 0,-1 0 0,0-1 0,-1 1 0,0 0 0,-1 0 0,0 0 0,0 1 0,-8-13 0,-94-154 0,102 172 0,-1 0 0,1 0 0,-1 0 0,-1 1 0,1 0 0,0 0 0,-1 0 0,0 0 0,0 1 0,0 0 0,0 1 0,-1-1 0,1 1 0,-1 0 0,1 1 0,-1-1 0,-9 1 0,-16-2 0,0 2 0,-48 4 0,31 0 0,-7-2 0,0-3 0,1-2 0,-63-12 0,44-1 0,-98-36 0,145 45 0,0 1 0,-1 1 0,0 1 0,-42-1 0,-118 8 0,76 1 0,-734-3 0,818 2 0,1 2 0,0 1 0,0 1 0,1 1 0,-1 1 0,2 2 0,-31 15 0,-72 23 0,60-30 20,-48 16-1405,90-22-5441</inkml:trace>
</inkml:ink>
</file>

<file path=ppt/ink/ink2.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9T07:05:21"/>
    </inkml:context>
    <inkml:brush xml:id="br0">
      <inkml:brushProperty name="width" value="0.05" units="cm"/>
      <inkml:brushProperty name="height" value="0.05" units="cm"/>
      <inkml:brushProperty name="color" value="#CC0066"/>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9T07:05:32"/>
    </inkml:context>
    <inkml:brush xml:id="br0">
      <inkml:brushProperty name="width" value="0.05" units="cm"/>
      <inkml:brushProperty name="height" value="0.05" units="cm"/>
      <inkml:brushProperty name="color" value="#CC0066"/>
    </inkml:brush>
  </inkml:definitions>
  <inkml:trace contextRef="#ctx0" brushRef="#br0">1 0 24575</inkml:trace>
</inkml:ink>
</file>

<file path=ppt/ink/ink4.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9T07:05:32"/>
    </inkml:context>
    <inkml:brush xml:id="br0">
      <inkml:brushProperty name="width" value="0.05" units="cm"/>
      <inkml:brushProperty name="height" value="0.05" units="cm"/>
      <inkml:brushProperty name="color" value="#CC0066"/>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A02A9-F5EF-49ED-8E3D-95963F189D5F}" type="datetimeFigureOut">
              <a:rPr lang="en-IN" smtClean="0"/>
              <a:t>09-12-2022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B48D8D-B011-4F88-B9F6-9BDD74DC0A9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B48D8D-B011-4F88-B9F6-9BDD74DC0A9C}" type="slidenum">
              <a:rPr lang="en-IN" smtClean="0"/>
              <a:t>27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D654FA-9034-4AA9-9C66-B85ED1A56EDA}"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654FA-9034-4AA9-9C66-B85ED1A56EDA}"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654FA-9034-4AA9-9C66-B85ED1A56EDA}"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654FA-9034-4AA9-9C66-B85ED1A56EDA}"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654FA-9034-4AA9-9C66-B85ED1A56EDA}"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654FA-9034-4AA9-9C66-B85ED1A56EDA}"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654FA-9034-4AA9-9C66-B85ED1A56EDA}" type="datetimeFigureOut">
              <a:rPr lang="en-IN" smtClean="0"/>
              <a:t>09-12-2022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654FA-9034-4AA9-9C66-B85ED1A56EDA}" type="datetimeFigureOut">
              <a:rPr lang="en-IN" smtClean="0"/>
              <a:t>09-12-2022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654FA-9034-4AA9-9C66-B85ED1A56EDA}" type="datetimeFigureOut">
              <a:rPr lang="en-IN" smtClean="0"/>
              <a:t>09-12-2022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D654FA-9034-4AA9-9C66-B85ED1A56EDA}"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D654FA-9034-4AA9-9C66-B85ED1A56EDA}"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2000">
              <a:schemeClr val="accent4">
                <a:lumMod val="60000"/>
                <a:lumOff val="40000"/>
              </a:schemeClr>
            </a:gs>
            <a:gs pos="1000">
              <a:schemeClr val="accent3">
                <a:lumMod val="0"/>
                <a:lumOff val="100000"/>
              </a:schemeClr>
            </a:gs>
            <a:gs pos="100000">
              <a:schemeClr val="accent3">
                <a:lumMod val="10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654FA-9034-4AA9-9C66-B85ED1A56EDA}" type="datetimeFigureOut">
              <a:rPr lang="en-IN" smtClean="0"/>
              <a:t>09-12-2022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DB5FD7-FD11-4D7D-A52E-7038AA0D2ECD}"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solidFill>
                  <a:schemeClr val="bg1"/>
                </a:solidFill>
                <a:latin typeface="Times New Roman" panose="02020603050405020304" pitchFamily="18" charset="0"/>
                <a:cs typeface="Times New Roman" panose="02020603050405020304" pitchFamily="18" charset="0"/>
              </a:rPr>
              <a:t>Sales Prediction </a:t>
            </a:r>
            <a:br>
              <a:rPr lang="en-US" b="1" dirty="0">
                <a:solidFill>
                  <a:schemeClr val="bg1"/>
                </a:solidFill>
                <a:latin typeface="Times New Roman" panose="02020603050405020304" pitchFamily="18" charset="0"/>
                <a:cs typeface="Times New Roman" panose="02020603050405020304" pitchFamily="18" charset="0"/>
              </a:rPr>
            </a:br>
            <a:r>
              <a:rPr lang="en-US" sz="4000" dirty="0">
                <a:solidFill>
                  <a:schemeClr val="bg1"/>
                </a:solidFill>
                <a:latin typeface="Times New Roman" panose="02020603050405020304" pitchFamily="18" charset="0"/>
                <a:cs typeface="Times New Roman" panose="02020603050405020304" pitchFamily="18" charset="0"/>
              </a:rPr>
              <a:t>using</a:t>
            </a:r>
            <a:r>
              <a:rPr lang="en-US" dirty="0"/>
              <a:t> </a:t>
            </a:r>
            <a:br>
              <a:rPr lang="en-US" dirty="0"/>
            </a:br>
            <a:r>
              <a:rPr lang="en-US" b="1" dirty="0">
                <a:solidFill>
                  <a:schemeClr val="bg1"/>
                </a:solidFill>
                <a:latin typeface="Times New Roman" panose="02020603050405020304" pitchFamily="18" charset="0"/>
                <a:cs typeface="Times New Roman" panose="02020603050405020304" pitchFamily="18" charset="0"/>
              </a:rPr>
              <a:t>Machine learning Algorithms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951843" y="4079875"/>
            <a:ext cx="9144000" cy="1655762"/>
          </a:xfrm>
        </p:spPr>
        <p:txBody>
          <a:bodyPr/>
          <a:lstStyle/>
          <a:p>
            <a:r>
              <a:rPr lang="en-US" dirty="0"/>
              <a:t>                                                                    </a:t>
            </a:r>
            <a:r>
              <a:rPr lang="en-US" dirty="0">
                <a:solidFill>
                  <a:srgbClr val="FF0000"/>
                </a:solidFill>
                <a:latin typeface="Times New Roman" panose="02020603050405020304" pitchFamily="18" charset="0"/>
                <a:cs typeface="Times New Roman" panose="02020603050405020304" pitchFamily="18" charset="0"/>
              </a:rPr>
              <a:t>Done by</a:t>
            </a:r>
          </a:p>
          <a:p>
            <a:pPr algn="r"/>
            <a:r>
              <a:rPr lang="en-US" dirty="0">
                <a:solidFill>
                  <a:srgbClr val="FF0000"/>
                </a:solidFill>
                <a:latin typeface="Times New Roman" panose="02020603050405020304" pitchFamily="18" charset="0"/>
                <a:cs typeface="Times New Roman" panose="02020603050405020304" pitchFamily="18" charset="0"/>
              </a:rPr>
              <a:t>Vishweshwar Reddy Veerannagari</a:t>
            </a:r>
          </a:p>
          <a:p>
            <a:r>
              <a:rPr lang="en-US" dirty="0">
                <a:solidFill>
                  <a:srgbClr val="FF0000"/>
                </a:solidFill>
                <a:latin typeface="Times New Roman" panose="02020603050405020304" pitchFamily="18" charset="0"/>
                <a:cs typeface="Times New Roman" panose="02020603050405020304" pitchFamily="18" charset="0"/>
              </a:rPr>
              <a:t>                                                               vishlu6@iastate.edu</a:t>
            </a:r>
            <a:endParaRPr lang="en-IN"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bg1"/>
                </a:solidFill>
                <a:latin typeface="Aharoni" panose="02010803020104030203" pitchFamily="2" charset="-79"/>
                <a:cs typeface="Aharoni" panose="02010803020104030203" pitchFamily="2" charset="-79"/>
              </a:rPr>
              <a:t>Data Exploration</a:t>
            </a:r>
          </a:p>
        </p:txBody>
      </p:sp>
      <p:sp>
        <p:nvSpPr>
          <p:cNvPr id="3" name="Content Placeholder 2"/>
          <p:cNvSpPr>
            <a:spLocks noGrp="1"/>
          </p:cNvSpPr>
          <p:nvPr>
            <p:ph idx="1"/>
          </p:nvPr>
        </p:nvSpPr>
        <p:spPr>
          <a:xfrm>
            <a:off x="838200" y="1409075"/>
            <a:ext cx="10515600" cy="4767888"/>
          </a:xfrm>
        </p:spPr>
        <p:txBody>
          <a:bodyPr/>
          <a:lstStyle/>
          <a:p>
            <a:r>
              <a:rPr lang="en-IN" sz="2400" dirty="0">
                <a:solidFill>
                  <a:srgbClr val="C00000"/>
                </a:solidFill>
              </a:rPr>
              <a:t>Here we will be performing some data exploration and come up with some inferences about data. We will also figure out some irregularities (like missing values, zero values, and Null values) present in the data and address them according to the functionalities.</a:t>
            </a:r>
          </a:p>
          <a:p>
            <a:r>
              <a:rPr lang="en-IN" sz="2400" dirty="0">
                <a:solidFill>
                  <a:srgbClr val="C00000"/>
                </a:solidFill>
              </a:rPr>
              <a:t>Data.info()</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780" y="3366312"/>
            <a:ext cx="8064709" cy="34777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092" y="260193"/>
            <a:ext cx="10515600" cy="6425420"/>
          </a:xfrm>
        </p:spPr>
        <p:txBody>
          <a:bodyPr>
            <a:noAutofit/>
          </a:bodyPr>
          <a:lstStyle/>
          <a:p>
            <a:r>
              <a:rPr lang="en-IN" sz="2800" dirty="0">
                <a:solidFill>
                  <a:srgbClr val="C00000"/>
                </a:solidFill>
                <a:latin typeface="Times New Roman" panose="02020603050405020304" pitchFamily="18" charset="0"/>
                <a:cs typeface="Times New Roman" panose="02020603050405020304" pitchFamily="18" charset="0"/>
              </a:rPr>
              <a:t>Here if you see most of the values in the training data set are non-null, whereas the values of ‘</a:t>
            </a:r>
            <a:r>
              <a:rPr lang="en-IN" sz="2800" dirty="0" err="1">
                <a:solidFill>
                  <a:srgbClr val="C00000"/>
                </a:solidFill>
                <a:latin typeface="Times New Roman" panose="02020603050405020304" pitchFamily="18" charset="0"/>
                <a:cs typeface="Times New Roman" panose="02020603050405020304" pitchFamily="18" charset="0"/>
              </a:rPr>
              <a:t>Item_weight</a:t>
            </a:r>
            <a:r>
              <a:rPr lang="en-IN" sz="2800" dirty="0">
                <a:solidFill>
                  <a:srgbClr val="C00000"/>
                </a:solidFill>
                <a:latin typeface="Times New Roman" panose="02020603050405020304" pitchFamily="18" charset="0"/>
                <a:cs typeface="Times New Roman" panose="02020603050405020304" pitchFamily="18" charset="0"/>
              </a:rPr>
              <a:t>’ and ‘</a:t>
            </a:r>
            <a:r>
              <a:rPr lang="en-IN" sz="2800" dirty="0" err="1">
                <a:solidFill>
                  <a:srgbClr val="C00000"/>
                </a:solidFill>
                <a:latin typeface="Times New Roman" panose="02020603050405020304" pitchFamily="18" charset="0"/>
                <a:cs typeface="Times New Roman" panose="02020603050405020304" pitchFamily="18" charset="0"/>
              </a:rPr>
              <a:t>Outlet_size</a:t>
            </a:r>
            <a:r>
              <a:rPr lang="en-IN" sz="2800" dirty="0">
                <a:solidFill>
                  <a:srgbClr val="C00000"/>
                </a:solidFill>
                <a:latin typeface="Times New Roman" panose="02020603050405020304" pitchFamily="18" charset="0"/>
                <a:cs typeface="Times New Roman" panose="02020603050405020304" pitchFamily="18" charset="0"/>
              </a:rPr>
              <a:t>’ have some null values which need to be addressed.</a:t>
            </a:r>
            <a:br>
              <a:rPr lang="en-IN" sz="2800" dirty="0">
                <a:solidFill>
                  <a:srgbClr val="C00000"/>
                </a:solidFill>
                <a:latin typeface="Times New Roman" panose="02020603050405020304" pitchFamily="18" charset="0"/>
                <a:cs typeface="Times New Roman" panose="02020603050405020304" pitchFamily="18" charset="0"/>
              </a:rPr>
            </a:br>
            <a:br>
              <a:rPr lang="en-IN" sz="2800" dirty="0">
                <a:solidFill>
                  <a:srgbClr val="C00000"/>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Some of the values in ‘</a:t>
            </a:r>
            <a:r>
              <a:rPr lang="en-IN" sz="2800" dirty="0" err="1">
                <a:solidFill>
                  <a:srgbClr val="C00000"/>
                </a:solidFill>
                <a:latin typeface="Times New Roman" panose="02020603050405020304" pitchFamily="18" charset="0"/>
                <a:cs typeface="Times New Roman" panose="02020603050405020304" pitchFamily="18" charset="0"/>
              </a:rPr>
              <a:t>Item_Visibility</a:t>
            </a:r>
            <a:r>
              <a:rPr lang="en-IN" sz="2800" dirty="0">
                <a:solidFill>
                  <a:srgbClr val="C00000"/>
                </a:solidFill>
                <a:latin typeface="Times New Roman" panose="02020603050405020304" pitchFamily="18" charset="0"/>
                <a:cs typeface="Times New Roman" panose="02020603050405020304" pitchFamily="18" charset="0"/>
              </a:rPr>
              <a:t>’ are marked down as ‘0’ which might not be a null</a:t>
            </a:r>
            <a:br>
              <a:rPr lang="en-IN" sz="2800" dirty="0">
                <a:solidFill>
                  <a:srgbClr val="C00000"/>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value but will definitely</a:t>
            </a:r>
            <a:br>
              <a:rPr lang="en-IN" sz="2800" dirty="0">
                <a:solidFill>
                  <a:srgbClr val="C00000"/>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affect the accuracy of the </a:t>
            </a:r>
            <a:br>
              <a:rPr lang="en-IN" sz="2800" dirty="0">
                <a:solidFill>
                  <a:srgbClr val="C00000"/>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model.</a:t>
            </a:r>
            <a:br>
              <a:rPr lang="en-IN" sz="2800" dirty="0">
                <a:solidFill>
                  <a:srgbClr val="C00000"/>
                </a:solidFill>
                <a:latin typeface="Times New Roman" panose="02020603050405020304" pitchFamily="18" charset="0"/>
                <a:cs typeface="Times New Roman" panose="02020603050405020304" pitchFamily="18" charset="0"/>
              </a:rPr>
            </a:br>
            <a:br>
              <a:rPr lang="en-IN" sz="2800" dirty="0">
                <a:solidFill>
                  <a:srgbClr val="C00000"/>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Moreover from the 12 features</a:t>
            </a:r>
            <a:br>
              <a:rPr lang="en-IN" sz="2800" dirty="0">
                <a:solidFill>
                  <a:srgbClr val="C00000"/>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present in the data 5 are numeric</a:t>
            </a:r>
            <a:br>
              <a:rPr lang="en-IN" sz="2800" dirty="0">
                <a:solidFill>
                  <a:srgbClr val="C00000"/>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and 7 are categorial.</a:t>
            </a:r>
            <a:br>
              <a:rPr lang="en-IN" sz="2800" dirty="0">
                <a:solidFill>
                  <a:srgbClr val="C00000"/>
                </a:solidFill>
                <a:latin typeface="Times New Roman" panose="02020603050405020304" pitchFamily="18" charset="0"/>
                <a:cs typeface="Times New Roman" panose="02020603050405020304" pitchFamily="18" charset="0"/>
              </a:rPr>
            </a:br>
            <a:br>
              <a:rPr lang="en-IN" sz="2800" dirty="0">
                <a:solidFill>
                  <a:srgbClr val="C00000"/>
                </a:solidFill>
                <a:latin typeface="Times New Roman" panose="02020603050405020304" pitchFamily="18" charset="0"/>
                <a:cs typeface="Times New Roman" panose="02020603050405020304" pitchFamily="18" charset="0"/>
              </a:rPr>
            </a:br>
            <a:r>
              <a:rPr lang="en-IN" sz="2800" dirty="0" err="1">
                <a:solidFill>
                  <a:srgbClr val="C00000"/>
                </a:solidFill>
                <a:latin typeface="Times New Roman" panose="02020603050405020304" pitchFamily="18" charset="0"/>
                <a:cs typeface="Times New Roman" panose="02020603050405020304" pitchFamily="18" charset="0"/>
              </a:rPr>
              <a:t>Data.describe</a:t>
            </a:r>
            <a:r>
              <a:rPr lang="en-IN" sz="2800" dirty="0">
                <a:solidFill>
                  <a:srgbClr val="C00000"/>
                </a:solidFill>
                <a:latin typeface="Times New Roman" panose="02020603050405020304" pitchFamily="18" charset="0"/>
                <a:cs typeface="Times New Roman" panose="02020603050405020304" pitchFamily="18" charset="0"/>
              </a:rPr>
              <a:t>()</a:t>
            </a:r>
            <a:br>
              <a:rPr lang="en-IN" sz="2800" dirty="0">
                <a:solidFill>
                  <a:srgbClr val="C00000"/>
                </a:solidFill>
                <a:latin typeface="Times New Roman" panose="02020603050405020304" pitchFamily="18" charset="0"/>
                <a:cs typeface="Times New Roman" panose="02020603050405020304" pitchFamily="18" charset="0"/>
              </a:rPr>
            </a:br>
            <a:endParaRPr lang="en-IN" sz="2800"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descr="Table&#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6525" y="2600538"/>
            <a:ext cx="6561505" cy="38602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13380"/>
          </a:xfrm>
        </p:spPr>
        <p:txBody>
          <a:bodyPr>
            <a:normAutofit/>
          </a:bodyPr>
          <a:lstStyle/>
          <a:p>
            <a:pPr marL="571500" indent="-571500">
              <a:buFont typeface="Arial" panose="020B0604020202020204" pitchFamily="34" charset="0"/>
              <a:buChar char="•"/>
            </a:pPr>
            <a:r>
              <a:rPr lang="en-IN" sz="2800" dirty="0">
                <a:solidFill>
                  <a:srgbClr val="C00000"/>
                </a:solidFill>
                <a:latin typeface="Times New Roman" panose="02020603050405020304" pitchFamily="18" charset="0"/>
                <a:cs typeface="Times New Roman" panose="02020603050405020304" pitchFamily="18" charset="0"/>
              </a:rPr>
              <a:t>To check which identifier has null values and the total count of the null values. </a:t>
            </a:r>
            <a:br>
              <a:rPr lang="en-IN" sz="2800" dirty="0">
                <a:solidFill>
                  <a:srgbClr val="C00000"/>
                </a:solidFill>
                <a:latin typeface="Times New Roman" panose="02020603050405020304" pitchFamily="18" charset="0"/>
                <a:cs typeface="Times New Roman" panose="02020603050405020304" pitchFamily="18" charset="0"/>
              </a:rPr>
            </a:br>
            <a:br>
              <a:rPr lang="en-IN" sz="2800" dirty="0">
                <a:solidFill>
                  <a:srgbClr val="C00000"/>
                </a:solidFill>
                <a:latin typeface="Times New Roman" panose="02020603050405020304" pitchFamily="18" charset="0"/>
                <a:cs typeface="Times New Roman" panose="02020603050405020304" pitchFamily="18" charset="0"/>
              </a:rPr>
            </a:br>
            <a:r>
              <a:rPr lang="en-IN" sz="2800" dirty="0" err="1">
                <a:solidFill>
                  <a:srgbClr val="C00000"/>
                </a:solidFill>
                <a:latin typeface="Times New Roman" panose="02020603050405020304" pitchFamily="18" charset="0"/>
                <a:cs typeface="Times New Roman" panose="02020603050405020304" pitchFamily="18" charset="0"/>
              </a:rPr>
              <a:t>Data.isnull</a:t>
            </a:r>
            <a:r>
              <a:rPr lang="en-IN" sz="2800" dirty="0">
                <a:solidFill>
                  <a:srgbClr val="C00000"/>
                </a:solidFill>
                <a:latin typeface="Times New Roman" panose="02020603050405020304" pitchFamily="18" charset="0"/>
                <a:cs typeface="Times New Roman" panose="02020603050405020304" pitchFamily="18" charset="0"/>
              </a:rPr>
              <a:t>().sum()</a:t>
            </a:r>
          </a:p>
        </p:txBody>
      </p:sp>
      <p:pic>
        <p:nvPicPr>
          <p:cNvPr id="4" name="Content Placeholder 3" descr="Text&#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8130" y="2278505"/>
            <a:ext cx="6520721" cy="437712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919" y="225713"/>
            <a:ext cx="10515600" cy="1095087"/>
          </a:xfrm>
        </p:spPr>
        <p:txBody>
          <a:bodyPr>
            <a:normAutofit/>
          </a:bodyPr>
          <a:lstStyle/>
          <a:p>
            <a:pPr algn="ctr"/>
            <a:r>
              <a:rPr lang="en-IN" sz="5400" b="1" dirty="0">
                <a:solidFill>
                  <a:schemeClr val="bg1"/>
                </a:solidFill>
                <a:latin typeface="Times New Roman" panose="02020603050405020304" pitchFamily="18" charset="0"/>
                <a:cs typeface="Times New Roman" panose="02020603050405020304" pitchFamily="18" charset="0"/>
              </a:rPr>
              <a:t>DATA</a:t>
            </a:r>
            <a:r>
              <a:rPr lang="en-IN" sz="5400" b="1" i="1" dirty="0">
                <a:solidFill>
                  <a:schemeClr val="bg1"/>
                </a:solidFill>
                <a:latin typeface="Times New Roman" panose="02020603050405020304" pitchFamily="18" charset="0"/>
                <a:cs typeface="Times New Roman" panose="02020603050405020304" pitchFamily="18" charset="0"/>
              </a:rPr>
              <a:t> </a:t>
            </a:r>
            <a:r>
              <a:rPr lang="en-IN" sz="5400" b="1" dirty="0">
                <a:solidFill>
                  <a:schemeClr val="bg1"/>
                </a:solidFill>
                <a:latin typeface="Times New Roman" panose="02020603050405020304" pitchFamily="18" charset="0"/>
                <a:cs typeface="Times New Roman" panose="02020603050405020304" pitchFamily="18" charset="0"/>
              </a:rPr>
              <a:t>CLEANING</a:t>
            </a:r>
          </a:p>
        </p:txBody>
      </p:sp>
      <p:sp>
        <p:nvSpPr>
          <p:cNvPr id="3" name="Text Placeholder 2"/>
          <p:cNvSpPr>
            <a:spLocks noGrp="1"/>
          </p:cNvSpPr>
          <p:nvPr>
            <p:ph type="body" idx="1"/>
          </p:nvPr>
        </p:nvSpPr>
        <p:spPr>
          <a:xfrm>
            <a:off x="954314" y="4951403"/>
            <a:ext cx="10515600" cy="1500187"/>
          </a:xfrm>
        </p:spPr>
        <p:txBody>
          <a:bodyPr>
            <a:normAutofit/>
          </a:bodyPr>
          <a:lstStyle/>
          <a:p>
            <a:pPr marL="457200" indent="-457200" algn="ctr">
              <a:buFont typeface="Arial" panose="020B0604020202020204" pitchFamily="34" charset="0"/>
              <a:buChar char="•"/>
            </a:pPr>
            <a:r>
              <a:rPr lang="en-IN" sz="3200" dirty="0">
                <a:solidFill>
                  <a:srgbClr val="C00000"/>
                </a:solidFill>
                <a:latin typeface="Times New Roman" panose="02020603050405020304" pitchFamily="18" charset="0"/>
                <a:cs typeface="Times New Roman" panose="02020603050405020304" pitchFamily="18" charset="0"/>
              </a:rPr>
              <a:t>Imputing the missing values in the data and checking for outliers.</a:t>
            </a:r>
          </a:p>
        </p:txBody>
      </p:sp>
      <p:pic>
        <p:nvPicPr>
          <p:cNvPr id="4098" name="Picture 2" descr="Data Cleaning: Definition, Methods &amp; Steps | TechnologyAd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3029"/>
            <a:ext cx="12192000" cy="32802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i="1" dirty="0">
                <a:solidFill>
                  <a:schemeClr val="bg1"/>
                </a:solidFill>
                <a:latin typeface="Times New Roman" panose="02020603050405020304" pitchFamily="18" charset="0"/>
                <a:cs typeface="Times New Roman" panose="02020603050405020304" pitchFamily="18" charset="0"/>
              </a:rPr>
              <a:t>DATA CLEANING</a:t>
            </a:r>
          </a:p>
        </p:txBody>
      </p:sp>
      <p:sp>
        <p:nvSpPr>
          <p:cNvPr id="3" name="Content Placeholder 2"/>
          <p:cNvSpPr>
            <a:spLocks noGrp="1"/>
          </p:cNvSpPr>
          <p:nvPr>
            <p:ph idx="1"/>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This step critically involves imputing the missing values and treating the outliers. Though outliers removal is very important in regression techniques, advanced tree-based models are impervious to outliers.</a:t>
            </a:r>
          </a:p>
          <a:p>
            <a:endParaRPr lang="en-IN" dirty="0">
              <a:solidFill>
                <a:srgbClr val="C00000"/>
              </a:solidFill>
              <a:latin typeface="Times New Roman" panose="02020603050405020304" pitchFamily="18" charset="0"/>
              <a:cs typeface="Times New Roman" panose="02020603050405020304" pitchFamily="18" charset="0"/>
            </a:endParaRPr>
          </a:p>
          <a:p>
            <a:r>
              <a:rPr lang="en-IN" dirty="0">
                <a:solidFill>
                  <a:srgbClr val="C00000"/>
                </a:solidFill>
                <a:latin typeface="Times New Roman" panose="02020603050405020304" pitchFamily="18" charset="0"/>
                <a:cs typeface="Times New Roman" panose="02020603050405020304" pitchFamily="18" charset="0"/>
              </a:rPr>
              <a:t>So imputing the missing values for ‘</a:t>
            </a:r>
            <a:r>
              <a:rPr lang="en-IN" dirty="0" err="1">
                <a:solidFill>
                  <a:srgbClr val="C00000"/>
                </a:solidFill>
                <a:latin typeface="Times New Roman" panose="02020603050405020304" pitchFamily="18" charset="0"/>
                <a:cs typeface="Times New Roman" panose="02020603050405020304" pitchFamily="18" charset="0"/>
              </a:rPr>
              <a:t>Item_Weight</a:t>
            </a:r>
            <a:r>
              <a:rPr lang="en-IN" dirty="0">
                <a:solidFill>
                  <a:srgbClr val="C00000"/>
                </a:solidFill>
                <a:latin typeface="Times New Roman" panose="02020603050405020304" pitchFamily="18" charset="0"/>
                <a:cs typeface="Times New Roman" panose="02020603050405020304" pitchFamily="18" charset="0"/>
              </a:rPr>
              <a:t>’ and ‘</a:t>
            </a:r>
            <a:r>
              <a:rPr lang="en-IN" dirty="0" err="1">
                <a:solidFill>
                  <a:srgbClr val="C00000"/>
                </a:solidFill>
                <a:latin typeface="Times New Roman" panose="02020603050405020304" pitchFamily="18" charset="0"/>
                <a:cs typeface="Times New Roman" panose="02020603050405020304" pitchFamily="18" charset="0"/>
              </a:rPr>
              <a:t>Outlet_size</a:t>
            </a:r>
            <a:r>
              <a:rPr lang="en-IN" dirty="0">
                <a:solidFill>
                  <a:srgbClr val="C00000"/>
                </a:solidFill>
                <a:latin typeface="Times New Roman" panose="02020603050405020304" pitchFamily="18" charset="0"/>
                <a:cs typeface="Times New Roman" panose="02020603050405020304" pitchFamily="18" charset="0"/>
              </a:rPr>
              <a:t>’.</a:t>
            </a:r>
          </a:p>
          <a:p>
            <a:r>
              <a:rPr lang="en-IN" dirty="0">
                <a:solidFill>
                  <a:srgbClr val="C00000"/>
                </a:solidFill>
                <a:latin typeface="Times New Roman" panose="02020603050405020304" pitchFamily="18" charset="0"/>
                <a:cs typeface="Times New Roman" panose="02020603050405020304" pitchFamily="18" charset="0"/>
              </a:rPr>
              <a:t>Replacing the zero values present in the ‘</a:t>
            </a:r>
            <a:r>
              <a:rPr lang="en-IN" dirty="0" err="1">
                <a:solidFill>
                  <a:srgbClr val="C00000"/>
                </a:solidFill>
                <a:latin typeface="Times New Roman" panose="02020603050405020304" pitchFamily="18" charset="0"/>
                <a:cs typeface="Times New Roman" panose="02020603050405020304" pitchFamily="18" charset="0"/>
              </a:rPr>
              <a:t>Item_Visibility</a:t>
            </a:r>
            <a:r>
              <a:rPr lang="en-IN" dirty="0">
                <a:solidFill>
                  <a:srgbClr val="C00000"/>
                </a:solidFill>
                <a:latin typeface="Times New Roman" panose="02020603050405020304" pitchFamily="18" charset="0"/>
                <a:cs typeface="Times New Roman" panose="02020603050405020304" pitchFamily="18" charset="0"/>
              </a:rPr>
              <a:t>’ with suitable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33301"/>
          </a:xfrm>
        </p:spPr>
        <p:txBody>
          <a:bodyPr>
            <a:normAutofit/>
          </a:bodyPr>
          <a:lstStyle/>
          <a:p>
            <a:pPr marL="457200" indent="-457200">
              <a:buFont typeface="Arial" panose="020B0604020202020204" pitchFamily="34" charset="0"/>
              <a:buChar char="•"/>
            </a:pPr>
            <a:r>
              <a:rPr lang="en-IN" sz="3200" dirty="0">
                <a:solidFill>
                  <a:srgbClr val="C00000"/>
                </a:solidFill>
                <a:latin typeface="Times New Roman" panose="02020603050405020304" pitchFamily="18" charset="0"/>
                <a:cs typeface="Times New Roman" panose="02020603050405020304" pitchFamily="18" charset="0"/>
              </a:rPr>
              <a:t>So to fill out the missing values present in the data we compute the mean, median, and mode of the data and replace the missing values according to their category and suitable variable. </a:t>
            </a:r>
          </a:p>
        </p:txBody>
      </p:sp>
      <p:sp>
        <p:nvSpPr>
          <p:cNvPr id="3" name="Content Placeholder 2"/>
          <p:cNvSpPr>
            <a:spLocks noGrp="1"/>
          </p:cNvSpPr>
          <p:nvPr>
            <p:ph idx="1"/>
          </p:nvPr>
        </p:nvSpPr>
        <p:spPr>
          <a:xfrm>
            <a:off x="838200" y="2743199"/>
            <a:ext cx="10515600" cy="3433763"/>
          </a:xfrm>
        </p:spPr>
        <p:txBody>
          <a:bodyPr/>
          <a:lstStyle/>
          <a:p>
            <a:r>
              <a:rPr lang="en-IN" dirty="0">
                <a:solidFill>
                  <a:srgbClr val="C00000"/>
                </a:solidFill>
                <a:latin typeface="Times New Roman" panose="02020603050405020304" pitchFamily="18" charset="0"/>
                <a:cs typeface="Times New Roman" panose="02020603050405020304" pitchFamily="18" charset="0"/>
              </a:rPr>
              <a:t>Here we apply</a:t>
            </a:r>
          </a:p>
          <a:p>
            <a:endParaRPr lang="en-IN" dirty="0">
              <a:solidFill>
                <a:srgbClr val="C00000"/>
              </a:solidFill>
              <a:latin typeface="Times New Roman" panose="02020603050405020304" pitchFamily="18" charset="0"/>
              <a:cs typeface="Times New Roman" panose="02020603050405020304" pitchFamily="18" charset="0"/>
            </a:endParaRPr>
          </a:p>
          <a:p>
            <a:r>
              <a:rPr lang="en-IN" sz="2400" dirty="0">
                <a:solidFill>
                  <a:srgbClr val="C00000"/>
                </a:solidFill>
                <a:latin typeface="Times New Roman" panose="02020603050405020304" pitchFamily="18" charset="0"/>
                <a:cs typeface="Times New Roman" panose="02020603050405020304" pitchFamily="18" charset="0"/>
              </a:rPr>
              <a:t>data['</a:t>
            </a:r>
            <a:r>
              <a:rPr lang="en-IN" sz="2400" dirty="0" err="1">
                <a:solidFill>
                  <a:srgbClr val="C00000"/>
                </a:solidFill>
                <a:latin typeface="Times New Roman" panose="02020603050405020304" pitchFamily="18" charset="0"/>
                <a:cs typeface="Times New Roman" panose="02020603050405020304" pitchFamily="18" charset="0"/>
              </a:rPr>
              <a:t>Item_Weight</a:t>
            </a:r>
            <a:r>
              <a:rPr lang="en-IN" sz="2400" dirty="0">
                <a:solidFill>
                  <a:srgbClr val="C00000"/>
                </a:solidFill>
                <a:latin typeface="Times New Roman" panose="02020603050405020304" pitchFamily="18" charset="0"/>
                <a:cs typeface="Times New Roman" panose="02020603050405020304" pitchFamily="18" charset="0"/>
              </a:rPr>
              <a:t>']=data['</a:t>
            </a:r>
            <a:r>
              <a:rPr lang="en-IN" sz="2400" dirty="0" err="1">
                <a:solidFill>
                  <a:srgbClr val="C00000"/>
                </a:solidFill>
                <a:latin typeface="Times New Roman" panose="02020603050405020304" pitchFamily="18" charset="0"/>
                <a:cs typeface="Times New Roman" panose="02020603050405020304" pitchFamily="18" charset="0"/>
              </a:rPr>
              <a:t>Item_Weight</a:t>
            </a:r>
            <a:r>
              <a:rPr lang="en-IN" sz="2400" dirty="0">
                <a:solidFill>
                  <a:srgbClr val="C00000"/>
                </a:solidFill>
                <a:latin typeface="Times New Roman" panose="02020603050405020304" pitchFamily="18" charset="0"/>
                <a:cs typeface="Times New Roman" panose="02020603050405020304" pitchFamily="18" charset="0"/>
              </a:rPr>
              <a:t>'].</a:t>
            </a:r>
            <a:r>
              <a:rPr lang="en-IN" sz="2400" dirty="0" err="1">
                <a:solidFill>
                  <a:srgbClr val="C00000"/>
                </a:solidFill>
                <a:latin typeface="Times New Roman" panose="02020603050405020304" pitchFamily="18" charset="0"/>
                <a:cs typeface="Times New Roman" panose="02020603050405020304" pitchFamily="18" charset="0"/>
              </a:rPr>
              <a:t>fillna</a:t>
            </a:r>
            <a:r>
              <a:rPr lang="en-IN" sz="2400" dirty="0">
                <a:solidFill>
                  <a:srgbClr val="C00000"/>
                </a:solidFill>
                <a:latin typeface="Times New Roman" panose="02020603050405020304" pitchFamily="18" charset="0"/>
                <a:cs typeface="Times New Roman" panose="02020603050405020304" pitchFamily="18" charset="0"/>
              </a:rPr>
              <a:t>(data['</a:t>
            </a:r>
            <a:r>
              <a:rPr lang="en-IN" sz="2400" dirty="0" err="1">
                <a:solidFill>
                  <a:srgbClr val="C00000"/>
                </a:solidFill>
                <a:latin typeface="Times New Roman" panose="02020603050405020304" pitchFamily="18" charset="0"/>
                <a:cs typeface="Times New Roman" panose="02020603050405020304" pitchFamily="18" charset="0"/>
              </a:rPr>
              <a:t>Item_Weight</a:t>
            </a:r>
            <a:r>
              <a:rPr lang="en-IN" sz="2400" dirty="0">
                <a:solidFill>
                  <a:srgbClr val="C00000"/>
                </a:solidFill>
                <a:latin typeface="Times New Roman" panose="02020603050405020304" pitchFamily="18" charset="0"/>
                <a:cs typeface="Times New Roman" panose="02020603050405020304" pitchFamily="18" charset="0"/>
              </a:rPr>
              <a:t>'].mean())</a:t>
            </a:r>
          </a:p>
          <a:p>
            <a:r>
              <a:rPr lang="en-IN" sz="2400" dirty="0">
                <a:solidFill>
                  <a:srgbClr val="C00000"/>
                </a:solidFill>
                <a:latin typeface="Times New Roman" panose="02020603050405020304" pitchFamily="18" charset="0"/>
                <a:cs typeface="Times New Roman" panose="02020603050405020304" pitchFamily="18" charset="0"/>
              </a:rPr>
              <a:t>data['</a:t>
            </a:r>
            <a:r>
              <a:rPr lang="en-IN" sz="2400" dirty="0" err="1">
                <a:solidFill>
                  <a:srgbClr val="C00000"/>
                </a:solidFill>
                <a:latin typeface="Times New Roman" panose="02020603050405020304" pitchFamily="18" charset="0"/>
                <a:cs typeface="Times New Roman" panose="02020603050405020304" pitchFamily="18" charset="0"/>
              </a:rPr>
              <a:t>Outlet_Size</a:t>
            </a:r>
            <a:r>
              <a:rPr lang="en-IN" sz="2400" dirty="0">
                <a:solidFill>
                  <a:srgbClr val="C00000"/>
                </a:solidFill>
                <a:latin typeface="Times New Roman" panose="02020603050405020304" pitchFamily="18" charset="0"/>
                <a:cs typeface="Times New Roman" panose="02020603050405020304" pitchFamily="18" charset="0"/>
              </a:rPr>
              <a:t>’]=data['</a:t>
            </a:r>
            <a:r>
              <a:rPr lang="en-IN" sz="2400" dirty="0" err="1">
                <a:solidFill>
                  <a:srgbClr val="C00000"/>
                </a:solidFill>
                <a:latin typeface="Times New Roman" panose="02020603050405020304" pitchFamily="18" charset="0"/>
                <a:cs typeface="Times New Roman" panose="02020603050405020304" pitchFamily="18" charset="0"/>
              </a:rPr>
              <a:t>Outlet_Size</a:t>
            </a:r>
            <a:r>
              <a:rPr lang="en-IN" sz="2400" dirty="0">
                <a:solidFill>
                  <a:srgbClr val="C00000"/>
                </a:solidFill>
                <a:latin typeface="Times New Roman" panose="02020603050405020304" pitchFamily="18" charset="0"/>
                <a:cs typeface="Times New Roman" panose="02020603050405020304" pitchFamily="18" charset="0"/>
              </a:rPr>
              <a:t>'].</a:t>
            </a:r>
            <a:r>
              <a:rPr lang="en-IN" sz="2400" dirty="0" err="1">
                <a:solidFill>
                  <a:srgbClr val="C00000"/>
                </a:solidFill>
                <a:latin typeface="Times New Roman" panose="02020603050405020304" pitchFamily="18" charset="0"/>
                <a:cs typeface="Times New Roman" panose="02020603050405020304" pitchFamily="18" charset="0"/>
              </a:rPr>
              <a:t>fillna</a:t>
            </a:r>
            <a:r>
              <a:rPr lang="en-IN" sz="2400" dirty="0">
                <a:solidFill>
                  <a:srgbClr val="C00000"/>
                </a:solidFill>
                <a:latin typeface="Times New Roman" panose="02020603050405020304" pitchFamily="18" charset="0"/>
                <a:cs typeface="Times New Roman" panose="02020603050405020304" pitchFamily="18" charset="0"/>
              </a:rPr>
              <a:t>(data['</a:t>
            </a:r>
            <a:r>
              <a:rPr lang="en-IN" sz="2400" dirty="0" err="1">
                <a:solidFill>
                  <a:srgbClr val="C00000"/>
                </a:solidFill>
                <a:latin typeface="Times New Roman" panose="02020603050405020304" pitchFamily="18" charset="0"/>
                <a:cs typeface="Times New Roman" panose="02020603050405020304" pitchFamily="18" charset="0"/>
              </a:rPr>
              <a:t>Outlet_Size</a:t>
            </a:r>
            <a:r>
              <a:rPr lang="en-IN" sz="2400" dirty="0">
                <a:solidFill>
                  <a:srgbClr val="C00000"/>
                </a:solidFill>
                <a:latin typeface="Times New Roman" panose="02020603050405020304" pitchFamily="18" charset="0"/>
                <a:cs typeface="Times New Roman" panose="02020603050405020304" pitchFamily="18" charset="0"/>
              </a:rPr>
              <a:t>'].mode()[0])</a:t>
            </a:r>
          </a:p>
          <a:p>
            <a:endParaRPr lang="en-IN" sz="2400" dirty="0">
              <a:solidFill>
                <a:srgbClr val="C00000"/>
              </a:solidFill>
              <a:latin typeface="Times New Roman" panose="02020603050405020304" pitchFamily="18" charset="0"/>
              <a:cs typeface="Times New Roman" panose="02020603050405020304" pitchFamily="18" charset="0"/>
            </a:endParaRPr>
          </a:p>
          <a:p>
            <a:endParaRPr lang="en-IN" sz="24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solidFill>
                  <a:schemeClr val="bg1"/>
                </a:solidFill>
                <a:latin typeface="Times New Roman" panose="02020603050405020304" pitchFamily="18" charset="0"/>
                <a:cs typeface="Times New Roman" panose="02020603050405020304" pitchFamily="18" charset="0"/>
              </a:rPr>
              <a:t>Removing the Outliers:</a:t>
            </a:r>
          </a:p>
        </p:txBody>
      </p:sp>
      <p:sp>
        <p:nvSpPr>
          <p:cNvPr id="3" name="Content Placeholder 2"/>
          <p:cNvSpPr>
            <a:spLocks noGrp="1"/>
          </p:cNvSpPr>
          <p:nvPr>
            <p:ph idx="1"/>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Generally there will be some data that may not be useful for analysis and model building, identifying outliers and removing them from the data set will create a noticeable difference when the data set trained using a regression model.</a:t>
            </a:r>
          </a:p>
          <a:p>
            <a:r>
              <a:rPr lang="en-IN" dirty="0">
                <a:solidFill>
                  <a:srgbClr val="C00000"/>
                </a:solidFill>
                <a:latin typeface="Times New Roman" panose="02020603050405020304" pitchFamily="18" charset="0"/>
                <a:cs typeface="Times New Roman" panose="02020603050405020304" pitchFamily="18" charset="0"/>
              </a:rPr>
              <a:t>Such data outliers present in our data set are:</a:t>
            </a:r>
          </a:p>
          <a:p>
            <a:r>
              <a:rPr lang="en-IN" dirty="0">
                <a:solidFill>
                  <a:srgbClr val="C00000"/>
                </a:solidFill>
                <a:latin typeface="Times New Roman" panose="02020603050405020304" pitchFamily="18" charset="0"/>
                <a:cs typeface="Times New Roman" panose="02020603050405020304" pitchFamily="18" charset="0"/>
              </a:rPr>
              <a:t>‘</a:t>
            </a:r>
            <a:r>
              <a:rPr lang="en-IN" dirty="0" err="1">
                <a:solidFill>
                  <a:srgbClr val="C00000"/>
                </a:solidFill>
                <a:latin typeface="Times New Roman" panose="02020603050405020304" pitchFamily="18" charset="0"/>
                <a:cs typeface="Times New Roman" panose="02020603050405020304" pitchFamily="18" charset="0"/>
              </a:rPr>
              <a:t>Item_Identifier</a:t>
            </a:r>
            <a:r>
              <a:rPr lang="en-IN" dirty="0">
                <a:solidFill>
                  <a:srgbClr val="C00000"/>
                </a:solidFill>
                <a:latin typeface="Times New Roman" panose="02020603050405020304" pitchFamily="18" charset="0"/>
                <a:cs typeface="Times New Roman" panose="02020603050405020304" pitchFamily="18" charset="0"/>
              </a:rPr>
              <a:t>’ and ‘</a:t>
            </a:r>
            <a:r>
              <a:rPr lang="en-IN" dirty="0" err="1">
                <a:solidFill>
                  <a:srgbClr val="C00000"/>
                </a:solidFill>
                <a:latin typeface="Times New Roman" panose="02020603050405020304" pitchFamily="18" charset="0"/>
                <a:cs typeface="Times New Roman" panose="02020603050405020304" pitchFamily="18" charset="0"/>
              </a:rPr>
              <a:t>Outlet_Identifier</a:t>
            </a:r>
            <a:r>
              <a:rPr lang="en-IN" dirty="0">
                <a:solidFill>
                  <a:srgbClr val="C00000"/>
                </a:solidFill>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err="1">
                <a:solidFill>
                  <a:srgbClr val="002060"/>
                </a:solidFill>
                <a:latin typeface="Times New Roman" panose="02020603050405020304" pitchFamily="18" charset="0"/>
                <a:cs typeface="Times New Roman" panose="02020603050405020304" pitchFamily="18" charset="0"/>
              </a:rPr>
              <a:t>data.drop</a:t>
            </a:r>
            <a:r>
              <a:rPr lang="en-IN" dirty="0">
                <a:solidFill>
                  <a:srgbClr val="002060"/>
                </a:solidFill>
                <a:latin typeface="Times New Roman" panose="02020603050405020304" pitchFamily="18" charset="0"/>
                <a:cs typeface="Times New Roman" panose="02020603050405020304" pitchFamily="18" charset="0"/>
              </a:rPr>
              <a:t>(['Item_Identifier','</a:t>
            </a:r>
            <a:r>
              <a:rPr lang="en-IN" dirty="0" err="1">
                <a:solidFill>
                  <a:srgbClr val="002060"/>
                </a:solidFill>
                <a:latin typeface="Times New Roman" panose="02020603050405020304" pitchFamily="18" charset="0"/>
                <a:cs typeface="Times New Roman" panose="02020603050405020304" pitchFamily="18" charset="0"/>
              </a:rPr>
              <a:t>Outlet_Identifier</a:t>
            </a:r>
            <a:r>
              <a:rPr lang="en-IN" dirty="0">
                <a:solidFill>
                  <a:srgbClr val="002060"/>
                </a:solidFill>
                <a:latin typeface="Times New Roman" panose="02020603050405020304" pitchFamily="18" charset="0"/>
                <a:cs typeface="Times New Roman" panose="02020603050405020304" pitchFamily="18" charset="0"/>
              </a:rPr>
              <a:t>'],axis=1,inplace=True)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0"/>
            <a:ext cx="10515600" cy="1248229"/>
          </a:xfrm>
        </p:spPr>
        <p:txBody>
          <a:bodyPr/>
          <a:lstStyle/>
          <a:p>
            <a:pPr algn="ctr"/>
            <a:r>
              <a:rPr lang="en-IN" b="1" i="1" dirty="0">
                <a:solidFill>
                  <a:schemeClr val="bg1"/>
                </a:solidFill>
                <a:latin typeface="Times New Roman" panose="02020603050405020304" pitchFamily="18" charset="0"/>
                <a:cs typeface="Times New Roman" panose="02020603050405020304" pitchFamily="18" charset="0"/>
              </a:rPr>
              <a:t>FEATURE ENGINEERING</a:t>
            </a:r>
          </a:p>
        </p:txBody>
      </p:sp>
      <p:sp>
        <p:nvSpPr>
          <p:cNvPr id="3" name="Text Placeholder 2"/>
          <p:cNvSpPr>
            <a:spLocks noGrp="1"/>
          </p:cNvSpPr>
          <p:nvPr>
            <p:ph type="body" idx="1"/>
          </p:nvPr>
        </p:nvSpPr>
        <p:spPr>
          <a:xfrm>
            <a:off x="838200" y="5079677"/>
            <a:ext cx="10515600" cy="1500187"/>
          </a:xfrm>
        </p:spPr>
        <p:txBody>
          <a:bodyPr>
            <a:normAutofit/>
          </a:bodyPr>
          <a:lstStyle/>
          <a:p>
            <a:pPr marL="342900" indent="-342900" algn="ctr">
              <a:buFont typeface="Arial" panose="020B0604020202020204" pitchFamily="34" charset="0"/>
              <a:buChar char="•"/>
            </a:pPr>
            <a:r>
              <a:rPr lang="en-IN" sz="3200" dirty="0">
                <a:solidFill>
                  <a:srgbClr val="C00000"/>
                </a:solidFill>
                <a:latin typeface="Times New Roman" panose="02020603050405020304" pitchFamily="18" charset="0"/>
                <a:cs typeface="Times New Roman" panose="02020603050405020304" pitchFamily="18" charset="0"/>
              </a:rPr>
              <a:t>Modifying existing variables, and values and creating new variables along with values for model building and analysis.</a:t>
            </a:r>
          </a:p>
        </p:txBody>
      </p:sp>
      <p:pic>
        <p:nvPicPr>
          <p:cNvPr id="5122" name="Picture 2" descr="4 Tips for Advanced Feature Engineering and Preprocessing - KDnugg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8857"/>
            <a:ext cx="12192000" cy="35705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8298" y="0"/>
            <a:ext cx="10515600" cy="2308485"/>
          </a:xfrm>
        </p:spPr>
        <p:txBody>
          <a:bodyPr>
            <a:normAutofit fontScale="90000"/>
          </a:bodyPr>
          <a:lstStyle/>
          <a:p>
            <a:pPr marL="457200" indent="-457200">
              <a:buFont typeface="Arial" panose="020B0604020202020204" pitchFamily="34" charset="0"/>
              <a:buChar char="•"/>
            </a:pPr>
            <a:r>
              <a:rPr lang="en-IN" sz="2800" dirty="0">
                <a:solidFill>
                  <a:srgbClr val="C00000"/>
                </a:solidFill>
                <a:latin typeface="Times New Roman" panose="02020603050405020304" pitchFamily="18" charset="0"/>
                <a:cs typeface="Times New Roman" panose="02020603050405020304" pitchFamily="18" charset="0"/>
              </a:rPr>
              <a:t>We explored some nuances in the data during data exploration section. Now let’s move on to resolving them and making our data ready for analysis.</a:t>
            </a:r>
            <a:br>
              <a:rPr lang="en-IN" sz="2800" dirty="0">
                <a:solidFill>
                  <a:srgbClr val="C00000"/>
                </a:solidFill>
                <a:latin typeface="Times New Roman" panose="02020603050405020304" pitchFamily="18" charset="0"/>
                <a:cs typeface="Times New Roman" panose="02020603050405020304" pitchFamily="18" charset="0"/>
              </a:rPr>
            </a:br>
            <a:br>
              <a:rPr lang="en-IN" sz="2800" dirty="0">
                <a:solidFill>
                  <a:srgbClr val="C00000"/>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Here we will also create new variables using the existing ones from the data set.</a:t>
            </a:r>
            <a:br>
              <a:rPr lang="en-IN" sz="2800" dirty="0">
                <a:solidFill>
                  <a:srgbClr val="C00000"/>
                </a:solidFill>
                <a:latin typeface="Times New Roman" panose="02020603050405020304" pitchFamily="18" charset="0"/>
                <a:cs typeface="Times New Roman" panose="02020603050405020304" pitchFamily="18" charset="0"/>
              </a:rPr>
            </a:b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58781"/>
            <a:ext cx="10515600" cy="4318182"/>
          </a:xfrm>
        </p:spPr>
        <p:txBody>
          <a:bodyPr>
            <a:normAutofit/>
          </a:bodyPr>
          <a:lstStyle/>
          <a:p>
            <a:pPr marL="0" indent="0">
              <a:buNone/>
            </a:pPr>
            <a:r>
              <a:rPr lang="en-IN" dirty="0">
                <a:solidFill>
                  <a:schemeClr val="bg1"/>
                </a:solidFill>
              </a:rPr>
              <a:t>Step-1</a:t>
            </a:r>
          </a:p>
          <a:p>
            <a:r>
              <a:rPr lang="en-IN" dirty="0">
                <a:solidFill>
                  <a:schemeClr val="bg1"/>
                </a:solidFill>
              </a:rPr>
              <a:t>During Exploration, we decided to consider combining the supermarket type-2 and supermarket type-3 variables.</a:t>
            </a:r>
          </a:p>
          <a:p>
            <a:r>
              <a:rPr lang="en-IN" dirty="0">
                <a:solidFill>
                  <a:schemeClr val="bg1"/>
                </a:solidFill>
              </a:rPr>
              <a:t>But is that a correct choice?</a:t>
            </a:r>
          </a:p>
          <a:p>
            <a:r>
              <a:rPr lang="en-IN" dirty="0">
                <a:solidFill>
                  <a:schemeClr val="bg1"/>
                </a:solidFill>
              </a:rPr>
              <a:t>To check that, </a:t>
            </a:r>
            <a:r>
              <a:rPr lang="en-IN" dirty="0" err="1">
                <a:solidFill>
                  <a:schemeClr val="bg1"/>
                </a:solidFill>
              </a:rPr>
              <a:t>analyze</a:t>
            </a:r>
            <a:r>
              <a:rPr lang="en-IN" dirty="0">
                <a:solidFill>
                  <a:schemeClr val="bg1"/>
                </a:solidFill>
              </a:rPr>
              <a:t> the mean sales by type of the store. If they have similar sales, then keeping separate won’t help much.</a:t>
            </a:r>
          </a:p>
          <a:p>
            <a:endParaRPr lang="en-IN"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135" y="4676931"/>
            <a:ext cx="9308892" cy="218106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951"/>
            <a:ext cx="10515600" cy="2932710"/>
          </a:xfrm>
        </p:spPr>
        <p:txBody>
          <a:bodyPr>
            <a:normAutofit/>
          </a:bodyPr>
          <a:lstStyle/>
          <a:p>
            <a:r>
              <a:rPr lang="en-IN" sz="3200" dirty="0">
                <a:solidFill>
                  <a:schemeClr val="bg1"/>
                </a:solidFill>
                <a:latin typeface="Times New Roman" panose="02020603050405020304" pitchFamily="18" charset="0"/>
                <a:cs typeface="Times New Roman" panose="02020603050405020304" pitchFamily="18" charset="0"/>
              </a:rPr>
              <a:t>Step-2:</a:t>
            </a:r>
            <a:r>
              <a:rPr lang="en-IN" sz="3200" dirty="0">
                <a:solidFill>
                  <a:srgbClr val="C00000"/>
                </a:solidFill>
                <a:latin typeface="Times New Roman" panose="02020603050405020304" pitchFamily="18" charset="0"/>
                <a:cs typeface="Times New Roman" panose="02020603050405020304" pitchFamily="18" charset="0"/>
              </a:rPr>
              <a:t> </a:t>
            </a:r>
            <a:r>
              <a:rPr lang="en-IN" sz="2800" dirty="0">
                <a:solidFill>
                  <a:schemeClr val="bg1"/>
                </a:solidFill>
                <a:latin typeface="Times New Roman" panose="02020603050405020304" pitchFamily="18" charset="0"/>
                <a:cs typeface="Times New Roman" panose="02020603050405020304" pitchFamily="18" charset="0"/>
              </a:rPr>
              <a:t>Modify ‘</a:t>
            </a:r>
            <a:r>
              <a:rPr lang="en-IN" sz="2800" dirty="0" err="1">
                <a:solidFill>
                  <a:schemeClr val="bg1"/>
                </a:solidFill>
                <a:latin typeface="Times New Roman" panose="02020603050405020304" pitchFamily="18" charset="0"/>
                <a:cs typeface="Times New Roman" panose="02020603050405020304" pitchFamily="18" charset="0"/>
              </a:rPr>
              <a:t>Item_Visibility</a:t>
            </a:r>
            <a:r>
              <a:rPr lang="en-IN" sz="2800" dirty="0">
                <a:solidFill>
                  <a:schemeClr val="bg1"/>
                </a:solidFill>
                <a:latin typeface="Times New Roman" panose="02020603050405020304" pitchFamily="18" charset="0"/>
                <a:cs typeface="Times New Roman" panose="02020603050405020304" pitchFamily="18" charset="0"/>
              </a:rPr>
              <a:t>’</a:t>
            </a:r>
            <a:br>
              <a:rPr lang="en-IN" sz="2800" dirty="0">
                <a:solidFill>
                  <a:schemeClr val="bg1"/>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Here if you take a look, the minimum value here is 0, which makes no practical sense.</a:t>
            </a:r>
            <a:br>
              <a:rPr lang="en-IN" sz="2800" dirty="0">
                <a:solidFill>
                  <a:srgbClr val="C00000"/>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So, lets consider it like missing information and impute it with mean value of the column ‘</a:t>
            </a:r>
            <a:r>
              <a:rPr lang="en-IN" sz="2800" dirty="0" err="1">
                <a:solidFill>
                  <a:srgbClr val="C00000"/>
                </a:solidFill>
                <a:latin typeface="Times New Roman" panose="02020603050405020304" pitchFamily="18" charset="0"/>
                <a:cs typeface="Times New Roman" panose="02020603050405020304" pitchFamily="18" charset="0"/>
              </a:rPr>
              <a:t>Item_Visibility</a:t>
            </a:r>
            <a:r>
              <a:rPr lang="en-IN" sz="3200" dirty="0">
                <a:solidFill>
                  <a:srgbClr val="C00000"/>
                </a:solidFill>
                <a:latin typeface="Times New Roman" panose="02020603050405020304" pitchFamily="18" charset="0"/>
                <a:cs typeface="Times New Roman" panose="02020603050405020304" pitchFamily="18" charset="0"/>
              </a:rPr>
              <a: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571" y="2674509"/>
            <a:ext cx="9956800" cy="3987548"/>
          </a:xfrm>
        </p:spPr>
      </p:pic>
      <mc:AlternateContent xmlns:mc="http://schemas.openxmlformats.org/markup-compatibility/2006" xmlns:p14="http://schemas.microsoft.com/office/powerpoint/2010/main">
        <mc:Choice Requires="p14">
          <p:contentPart p14:bwMode="auto" r:id="rId3">
            <p14:nvContentPartPr>
              <p14:cNvPr id="9" name="Ink 8"/>
              <p14:cNvContentPartPr/>
              <p14:nvPr/>
            </p14:nvContentPartPr>
            <p14:xfrm>
              <a:off x="3515177" y="4423846"/>
              <a:ext cx="1622880" cy="599400"/>
            </p14:xfrm>
          </p:contentPart>
        </mc:Choice>
        <mc:Fallback xmlns="">
          <p:pic>
            <p:nvPicPr>
              <p:cNvPr id="9" name="Ink 8"/>
            </p:nvPicPr>
            <p:blipFill>
              <a:blip r:embed="rId4"/>
            </p:blipFill>
            <p:spPr>
              <a:xfrm>
                <a:off x="3515177" y="4423846"/>
                <a:ext cx="1622880" cy="59940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43360"/>
          </a:xfrm>
        </p:spPr>
        <p:txBody>
          <a:bodyPr/>
          <a:lstStyle/>
          <a:p>
            <a:pPr algn="ctr"/>
            <a:r>
              <a:rPr lang="en-US" dirty="0">
                <a:solidFill>
                  <a:schemeClr val="bg1"/>
                </a:solidFill>
              </a:rPr>
              <a:t>Why do we need to </a:t>
            </a:r>
            <a:r>
              <a:rPr lang="en-US" b="1" dirty="0">
                <a:solidFill>
                  <a:schemeClr val="bg1"/>
                </a:solidFill>
                <a:latin typeface="Times New Roman" panose="02020603050405020304" pitchFamily="18" charset="0"/>
                <a:cs typeface="Times New Roman" panose="02020603050405020304" pitchFamily="18" charset="0"/>
              </a:rPr>
              <a:t>Predict</a:t>
            </a:r>
            <a:r>
              <a:rPr lang="en-US" dirty="0">
                <a:solidFill>
                  <a:schemeClr val="bg1"/>
                </a:solidFill>
              </a:rPr>
              <a:t> the data</a:t>
            </a:r>
            <a:endParaRPr lang="en-IN" dirty="0">
              <a:solidFill>
                <a:schemeClr val="bg1"/>
              </a:solidFill>
            </a:endParaRPr>
          </a:p>
        </p:txBody>
      </p:sp>
      <p:pic>
        <p:nvPicPr>
          <p:cNvPr id="1026" name="Picture 2" descr="Download QUESTION MARK Free PNG transparent image and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669" y="2428407"/>
            <a:ext cx="4452079" cy="4064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714" y="130628"/>
            <a:ext cx="10628086" cy="1030515"/>
          </a:xfrm>
        </p:spPr>
        <p:txBody>
          <a:bodyPr>
            <a:normAutofit fontScale="90000"/>
          </a:bodyPr>
          <a:lstStyle/>
          <a:p>
            <a:r>
              <a:rPr lang="en-IN" dirty="0">
                <a:solidFill>
                  <a:schemeClr val="bg1"/>
                </a:solidFill>
                <a:latin typeface="Times New Roman" panose="02020603050405020304" pitchFamily="18" charset="0"/>
                <a:cs typeface="Times New Roman" panose="02020603050405020304" pitchFamily="18" charset="0"/>
              </a:rPr>
              <a:t>Step-3: Creating a broad category of type of Item. </a:t>
            </a:r>
            <a:endParaRPr lang="en-IN" dirty="0"/>
          </a:p>
        </p:txBody>
      </p:sp>
      <p:sp>
        <p:nvSpPr>
          <p:cNvPr id="3" name="Content Placeholder 2"/>
          <p:cNvSpPr>
            <a:spLocks noGrp="1"/>
          </p:cNvSpPr>
          <p:nvPr>
            <p:ph idx="1"/>
          </p:nvPr>
        </p:nvSpPr>
        <p:spPr>
          <a:xfrm>
            <a:off x="838200" y="1030514"/>
            <a:ext cx="10515600" cy="5146449"/>
          </a:xfrm>
        </p:spPr>
        <p:txBody>
          <a:bodyPr/>
          <a:lstStyle/>
          <a:p>
            <a:r>
              <a:rPr lang="en-IN" dirty="0">
                <a:solidFill>
                  <a:srgbClr val="C00000"/>
                </a:solidFill>
              </a:rPr>
              <a:t>We have seen the ‘</a:t>
            </a:r>
            <a:r>
              <a:rPr lang="en-IN" dirty="0" err="1">
                <a:solidFill>
                  <a:srgbClr val="C00000"/>
                </a:solidFill>
              </a:rPr>
              <a:t>Item_Type</a:t>
            </a:r>
            <a:r>
              <a:rPr lang="en-IN" dirty="0">
                <a:solidFill>
                  <a:srgbClr val="C00000"/>
                </a:solidFill>
              </a:rPr>
              <a:t>’ variable has 16 categories which might prove to be very useful in analysis.</a:t>
            </a:r>
          </a:p>
          <a:p>
            <a:r>
              <a:rPr lang="en-IN" dirty="0">
                <a:solidFill>
                  <a:srgbClr val="C00000"/>
                </a:solidFill>
              </a:rPr>
              <a:t>So, it will be a good idea to combine them. One way could be manually assigning a new category to each.</a:t>
            </a:r>
          </a:p>
          <a:p>
            <a:r>
              <a:rPr lang="en-IN" dirty="0">
                <a:solidFill>
                  <a:srgbClr val="C00000"/>
                </a:solidFill>
              </a:rPr>
              <a:t>But, if you observe the data column of </a:t>
            </a:r>
          </a:p>
          <a:p>
            <a:pPr marL="0" indent="0">
              <a:buNone/>
            </a:pPr>
            <a:r>
              <a:rPr lang="en-IN" dirty="0">
                <a:solidFill>
                  <a:srgbClr val="C00000"/>
                </a:solidFill>
              </a:rPr>
              <a:t>  ‘</a:t>
            </a:r>
            <a:r>
              <a:rPr lang="en-IN" dirty="0" err="1">
                <a:solidFill>
                  <a:srgbClr val="C00000"/>
                </a:solidFill>
              </a:rPr>
              <a:t>Item_Identifier</a:t>
            </a:r>
            <a:r>
              <a:rPr lang="en-IN" dirty="0">
                <a:solidFill>
                  <a:srgbClr val="C00000"/>
                </a:solidFill>
              </a:rPr>
              <a:t>’ </a:t>
            </a:r>
            <a:r>
              <a:rPr lang="en-IN" dirty="0" err="1">
                <a:solidFill>
                  <a:srgbClr val="C00000"/>
                </a:solidFill>
              </a:rPr>
              <a:t>i.e</a:t>
            </a:r>
            <a:r>
              <a:rPr lang="en-IN" dirty="0">
                <a:solidFill>
                  <a:srgbClr val="C00000"/>
                </a:solidFill>
              </a:rPr>
              <a:t> unique ID of each item </a:t>
            </a:r>
          </a:p>
          <a:p>
            <a:pPr marL="0" indent="0">
              <a:buNone/>
            </a:pPr>
            <a:r>
              <a:rPr lang="en-IN" dirty="0">
                <a:solidFill>
                  <a:srgbClr val="C00000"/>
                </a:solidFill>
              </a:rPr>
              <a:t>   starts with either</a:t>
            </a:r>
          </a:p>
          <a:p>
            <a:r>
              <a:rPr lang="en-IN" dirty="0">
                <a:solidFill>
                  <a:srgbClr val="C00000"/>
                </a:solidFill>
              </a:rPr>
              <a:t>FD=&gt; consider it as a Food</a:t>
            </a:r>
          </a:p>
          <a:p>
            <a:r>
              <a:rPr lang="en-IN" dirty="0">
                <a:solidFill>
                  <a:srgbClr val="C00000"/>
                </a:solidFill>
              </a:rPr>
              <a:t>DR=&gt; as Drinks</a:t>
            </a:r>
          </a:p>
          <a:p>
            <a:r>
              <a:rPr lang="en-IN" dirty="0">
                <a:solidFill>
                  <a:srgbClr val="C00000"/>
                </a:solidFill>
              </a:rPr>
              <a:t>NC=&gt; as Non-consumables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258" y="2409370"/>
            <a:ext cx="4688114" cy="4318001"/>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1146377" y="1015726"/>
              <a:ext cx="360" cy="360"/>
            </p14:xfrm>
          </p:contentPart>
        </mc:Choice>
        <mc:Fallback xmlns="">
          <p:pic>
            <p:nvPicPr>
              <p:cNvPr id="8" name="Ink 7"/>
            </p:nvPicPr>
            <p:blipFill>
              <a:blip r:embed="rId4"/>
            </p:blipFill>
            <p:spPr>
              <a:xfrm>
                <a:off x="1146377" y="1015726"/>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10" name="Ink 9"/>
              <p14:cNvContentPartPr/>
              <p14:nvPr/>
            </p14:nvContentPartPr>
            <p14:xfrm>
              <a:off x="-1016143" y="928966"/>
              <a:ext cx="360" cy="360"/>
            </p14:xfrm>
          </p:contentPart>
        </mc:Choice>
        <mc:Fallback xmlns="">
          <p:pic>
            <p:nvPicPr>
              <p:cNvPr id="10" name="Ink 9"/>
            </p:nvPicPr>
            <p:blipFill>
              <a:blip r:embed="rId4"/>
            </p:blipFill>
            <p:spPr>
              <a:xfrm>
                <a:off x="-1016143" y="928966"/>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11" name="Ink 10"/>
              <p14:cNvContentPartPr/>
              <p14:nvPr/>
            </p14:nvContentPartPr>
            <p14:xfrm>
              <a:off x="-1016143" y="928966"/>
              <a:ext cx="360" cy="360"/>
            </p14:xfrm>
          </p:contentPart>
        </mc:Choice>
        <mc:Fallback xmlns="">
          <p:pic>
            <p:nvPicPr>
              <p:cNvPr id="11" name="Ink 10"/>
            </p:nvPicPr>
            <p:blipFill>
              <a:blip r:embed="rId4"/>
            </p:blipFill>
            <p:spPr>
              <a:xfrm>
                <a:off x="-1016143" y="928966"/>
                <a:ext cx="360" cy="360"/>
              </a:xfrm>
              <a:prstGeom prst="rect"/>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solidFill>
                  <a:schemeClr val="bg1"/>
                </a:solidFill>
                <a:latin typeface="Times New Roman" panose="02020603050405020304" pitchFamily="18" charset="0"/>
                <a:cs typeface="Times New Roman" panose="02020603050405020304" pitchFamily="18" charset="0"/>
              </a:rPr>
              <a:t>Step-4: Categorial Variable Transformation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Here we use </a:t>
            </a:r>
            <a:r>
              <a:rPr lang="en-IN" sz="3600" b="1" dirty="0">
                <a:solidFill>
                  <a:srgbClr val="0070C0"/>
                </a:solidFill>
                <a:latin typeface="Times New Roman" panose="02020603050405020304" pitchFamily="18" charset="0"/>
                <a:cs typeface="Times New Roman" panose="02020603050405020304" pitchFamily="18" charset="0"/>
              </a:rPr>
              <a:t>one hot encoding.</a:t>
            </a:r>
          </a:p>
          <a:p>
            <a:r>
              <a:rPr lang="en-IN" dirty="0">
                <a:solidFill>
                  <a:srgbClr val="C00000"/>
                </a:solidFill>
                <a:latin typeface="Times New Roman" panose="02020603050405020304" pitchFamily="18" charset="0"/>
                <a:cs typeface="Times New Roman" panose="02020603050405020304" pitchFamily="18" charset="0"/>
              </a:rPr>
              <a:t>Earlier in data exploration, out of 12 features there are 7 Categorical variables to build a suitable model, the variable type of the entire data set is preferred. One hot encoding can be used here to achieve this.</a:t>
            </a:r>
          </a:p>
          <a:p>
            <a:r>
              <a:rPr lang="en-IN" dirty="0">
                <a:solidFill>
                  <a:srgbClr val="C00000"/>
                </a:solidFill>
                <a:latin typeface="Times New Roman" panose="02020603050405020304" pitchFamily="18" charset="0"/>
                <a:cs typeface="Times New Roman" panose="02020603050405020304" pitchFamily="18" charset="0"/>
              </a:rPr>
              <a:t>Basically we perform one hot encoding to convert categorical values into numerical values which will further provide ML algorithms to do a better job in prediction and result in higher accuracy.</a:t>
            </a:r>
          </a:p>
          <a:p>
            <a:pPr marL="0" indent="0">
              <a:buNone/>
            </a:pPr>
            <a:endParaRPr lang="en-IN"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736" y="576263"/>
            <a:ext cx="10515600" cy="2166937"/>
          </a:xfrm>
        </p:spPr>
        <p:txBody>
          <a:bodyPr/>
          <a:lstStyle/>
          <a:p>
            <a:pPr algn="ctr"/>
            <a:r>
              <a:rPr lang="en-IN" sz="6000" b="1" i="1" dirty="0">
                <a:solidFill>
                  <a:schemeClr val="bg1"/>
                </a:solidFill>
                <a:latin typeface="Times New Roman" panose="02020603050405020304" pitchFamily="18" charset="0"/>
                <a:cs typeface="Times New Roman" panose="02020603050405020304" pitchFamily="18" charset="0"/>
              </a:rPr>
              <a:t>Model Building</a:t>
            </a:r>
            <a:endParaRPr lang="en-IN" b="1" i="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1850" y="3048001"/>
            <a:ext cx="10515600" cy="3041650"/>
          </a:xfrm>
        </p:spPr>
        <p:txBody>
          <a:bodyPr>
            <a:normAutofit/>
          </a:bodyPr>
          <a:lstStyle/>
          <a:p>
            <a:pPr marL="342900" indent="-342900" algn="ctr">
              <a:buFont typeface="Arial" panose="020B0604020202020204" pitchFamily="34" charset="0"/>
              <a:buChar char="•"/>
            </a:pPr>
            <a:r>
              <a:rPr lang="en-IN" sz="2800" dirty="0">
                <a:solidFill>
                  <a:srgbClr val="C00000"/>
                </a:solidFill>
                <a:latin typeface="Times New Roman" panose="02020603050405020304" pitchFamily="18" charset="0"/>
                <a:cs typeface="Times New Roman" panose="02020603050405020304" pitchFamily="18" charset="0"/>
              </a:rPr>
              <a:t>Making predictive models on data.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i="1" dirty="0">
                <a:solidFill>
                  <a:schemeClr val="bg1"/>
                </a:solidFill>
                <a:latin typeface="Times New Roman" panose="02020603050405020304" pitchFamily="18" charset="0"/>
                <a:cs typeface="Times New Roman" panose="02020603050405020304" pitchFamily="18" charset="0"/>
              </a:rPr>
              <a:t>Segregation of Train and Test Data</a:t>
            </a:r>
          </a:p>
        </p:txBody>
      </p:sp>
      <p:sp>
        <p:nvSpPr>
          <p:cNvPr id="3" name="Content Placeholder 2"/>
          <p:cNvSpPr>
            <a:spLocks noGrp="1"/>
          </p:cNvSpPr>
          <p:nvPr>
            <p:ph idx="1"/>
          </p:nvPr>
        </p:nvSpPr>
        <p:spPr>
          <a:xfrm>
            <a:off x="838200" y="1564367"/>
            <a:ext cx="10515600" cy="5032375"/>
          </a:xfrm>
        </p:spPr>
        <p:txBody>
          <a:bodyPr>
            <a:noAutofit/>
          </a:bodyPr>
          <a:lstStyle/>
          <a:p>
            <a:r>
              <a:rPr lang="en-IN" dirty="0">
                <a:solidFill>
                  <a:schemeClr val="bg1"/>
                </a:solidFill>
                <a:latin typeface="Times New Roman" panose="02020603050405020304" pitchFamily="18" charset="0"/>
                <a:cs typeface="Times New Roman" panose="02020603050405020304" pitchFamily="18" charset="0"/>
              </a:rPr>
              <a:t>Segregating the data into train and test for model prediction</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Code:</a:t>
            </a:r>
          </a:p>
          <a:p>
            <a:pPr marL="0" indent="0">
              <a:buNone/>
            </a:pPr>
            <a:r>
              <a:rPr lang="en-IN" dirty="0">
                <a:solidFill>
                  <a:schemeClr val="bg1"/>
                </a:solidFill>
                <a:latin typeface="Times New Roman" panose="02020603050405020304" pitchFamily="18" charset="0"/>
                <a:cs typeface="Times New Roman" panose="02020603050405020304" pitchFamily="18" charset="0"/>
              </a:rPr>
              <a:t>from sklearn.model_selection import </a:t>
            </a:r>
            <a:r>
              <a:rPr lang="en-IN" dirty="0" err="1">
                <a:solidFill>
                  <a:schemeClr val="bg1"/>
                </a:solidFill>
                <a:latin typeface="Times New Roman" panose="02020603050405020304" pitchFamily="18" charset="0"/>
                <a:cs typeface="Times New Roman" panose="02020603050405020304" pitchFamily="18" charset="0"/>
              </a:rPr>
              <a:t>train_test_split</a:t>
            </a: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r>
              <a:rPr lang="en-IN" dirty="0" err="1">
                <a:solidFill>
                  <a:schemeClr val="bg1"/>
                </a:solidFill>
                <a:latin typeface="Times New Roman" panose="02020603050405020304" pitchFamily="18" charset="0"/>
                <a:cs typeface="Times New Roman" panose="02020603050405020304" pitchFamily="18" charset="0"/>
              </a:rPr>
              <a:t>x_train,x_test,y_train,y_test</a:t>
            </a:r>
            <a:r>
              <a:rPr lang="en-IN" dirty="0">
                <a:solidFill>
                  <a:schemeClr val="bg1"/>
                </a:solidFill>
                <a:latin typeface="Times New Roman" panose="02020603050405020304" pitchFamily="18" charset="0"/>
                <a:cs typeface="Times New Roman" panose="02020603050405020304" pitchFamily="18" charset="0"/>
              </a:rPr>
              <a:t> = </a:t>
            </a:r>
            <a:r>
              <a:rPr lang="en-IN" dirty="0" err="1">
                <a:solidFill>
                  <a:schemeClr val="bg1"/>
                </a:solidFill>
                <a:latin typeface="Times New Roman" panose="02020603050405020304" pitchFamily="18" charset="0"/>
                <a:cs typeface="Times New Roman" panose="02020603050405020304" pitchFamily="18" charset="0"/>
              </a:rPr>
              <a:t>train_test_split</a:t>
            </a:r>
            <a:r>
              <a:rPr lang="en-IN" dirty="0">
                <a:solidFill>
                  <a:schemeClr val="bg1"/>
                </a:solidFill>
                <a:latin typeface="Times New Roman" panose="02020603050405020304" pitchFamily="18" charset="0"/>
                <a:cs typeface="Times New Roman" panose="02020603050405020304" pitchFamily="18" charset="0"/>
              </a:rPr>
              <a:t>(</a:t>
            </a:r>
            <a:r>
              <a:rPr lang="en-IN" dirty="0" err="1">
                <a:solidFill>
                  <a:schemeClr val="bg1"/>
                </a:solidFill>
                <a:latin typeface="Times New Roman" panose="02020603050405020304" pitchFamily="18" charset="0"/>
                <a:cs typeface="Times New Roman" panose="02020603050405020304" pitchFamily="18" charset="0"/>
              </a:rPr>
              <a:t>x,y,test_size</a:t>
            </a:r>
            <a:r>
              <a:rPr lang="en-IN" dirty="0">
                <a:solidFill>
                  <a:schemeClr val="bg1"/>
                </a:solidFill>
                <a:latin typeface="Times New Roman" panose="02020603050405020304" pitchFamily="18" charset="0"/>
                <a:cs typeface="Times New Roman" panose="02020603050405020304" pitchFamily="18" charset="0"/>
              </a:rPr>
              <a:t>=.40, </a:t>
            </a:r>
            <a:r>
              <a:rPr lang="en-IN" dirty="0" err="1">
                <a:solidFill>
                  <a:schemeClr val="bg1"/>
                </a:solidFill>
                <a:latin typeface="Times New Roman" panose="02020603050405020304" pitchFamily="18" charset="0"/>
                <a:cs typeface="Times New Roman" panose="02020603050405020304" pitchFamily="18" charset="0"/>
              </a:rPr>
              <a:t>random_state</a:t>
            </a:r>
            <a:r>
              <a:rPr lang="en-IN" dirty="0">
                <a:solidFill>
                  <a:schemeClr val="bg1"/>
                </a:solidFill>
                <a:latin typeface="Times New Roman" panose="02020603050405020304" pitchFamily="18" charset="0"/>
                <a:cs typeface="Times New Roman" panose="02020603050405020304" pitchFamily="18" charset="0"/>
              </a:rPr>
              <a:t>=0)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dirty="0">
                <a:solidFill>
                  <a:schemeClr val="bg1"/>
                </a:solidFill>
                <a:latin typeface="Times New Roman" panose="02020603050405020304" pitchFamily="18" charset="0"/>
                <a:cs typeface="Times New Roman" panose="02020603050405020304" pitchFamily="18" charset="0"/>
              </a:rPr>
              <a:t>Linear Regression</a:t>
            </a:r>
          </a:p>
        </p:txBody>
      </p:sp>
      <p:sp>
        <p:nvSpPr>
          <p:cNvPr id="3" name="Content Placeholder 2"/>
          <p:cNvSpPr>
            <a:spLocks noGrp="1"/>
          </p:cNvSpPr>
          <p:nvPr>
            <p:ph idx="1"/>
          </p:nvPr>
        </p:nvSpPr>
        <p:spPr>
          <a:xfrm>
            <a:off x="838200" y="1528998"/>
            <a:ext cx="10515600" cy="5329002"/>
          </a:xfrm>
        </p:spPr>
        <p:txBody>
          <a:bodyPr>
            <a:normAutofit fontScale="85000" lnSpcReduction="20000"/>
          </a:bodyPr>
          <a:lstStyle/>
          <a:p>
            <a:pPr marL="0" indent="0">
              <a:buNone/>
            </a:pPr>
            <a:r>
              <a:rPr lang="en-IN" dirty="0">
                <a:solidFill>
                  <a:srgbClr val="C00000"/>
                </a:solidFill>
              </a:rPr>
              <a:t>from </a:t>
            </a:r>
            <a:r>
              <a:rPr lang="en-IN" dirty="0" err="1">
                <a:solidFill>
                  <a:srgbClr val="C00000"/>
                </a:solidFill>
              </a:rPr>
              <a:t>sklearn.linear_model</a:t>
            </a:r>
            <a:r>
              <a:rPr lang="en-IN" dirty="0">
                <a:solidFill>
                  <a:srgbClr val="C00000"/>
                </a:solidFill>
              </a:rPr>
              <a:t> import </a:t>
            </a:r>
            <a:r>
              <a:rPr lang="en-IN" dirty="0" err="1">
                <a:solidFill>
                  <a:srgbClr val="C00000"/>
                </a:solidFill>
              </a:rPr>
              <a:t>LinearRegression</a:t>
            </a:r>
            <a:endParaRPr lang="en-IN" dirty="0">
              <a:solidFill>
                <a:srgbClr val="C00000"/>
              </a:solidFill>
            </a:endParaRPr>
          </a:p>
          <a:p>
            <a:pPr marL="0" indent="0">
              <a:buNone/>
            </a:pPr>
            <a:r>
              <a:rPr lang="en-IN" dirty="0">
                <a:solidFill>
                  <a:srgbClr val="C00000"/>
                </a:solidFill>
              </a:rPr>
              <a:t>from </a:t>
            </a:r>
            <a:r>
              <a:rPr lang="en-IN" dirty="0" err="1">
                <a:solidFill>
                  <a:srgbClr val="C00000"/>
                </a:solidFill>
              </a:rPr>
              <a:t>sklearn.metrics</a:t>
            </a:r>
            <a:r>
              <a:rPr lang="en-IN" dirty="0">
                <a:solidFill>
                  <a:srgbClr val="C00000"/>
                </a:solidFill>
              </a:rPr>
              <a:t> import </a:t>
            </a:r>
            <a:r>
              <a:rPr lang="en-IN" dirty="0" err="1">
                <a:solidFill>
                  <a:srgbClr val="C00000"/>
                </a:solidFill>
              </a:rPr>
              <a:t>mean_squared_error</a:t>
            </a:r>
            <a:endParaRPr lang="en-IN" dirty="0">
              <a:solidFill>
                <a:srgbClr val="C00000"/>
              </a:solidFill>
            </a:endParaRPr>
          </a:p>
          <a:p>
            <a:pPr marL="0" indent="0">
              <a:buNone/>
            </a:pPr>
            <a:r>
              <a:rPr lang="en-IN" dirty="0">
                <a:solidFill>
                  <a:srgbClr val="C00000"/>
                </a:solidFill>
              </a:rPr>
              <a:t>from </a:t>
            </a:r>
            <a:r>
              <a:rPr lang="en-IN" dirty="0" err="1">
                <a:solidFill>
                  <a:srgbClr val="C00000"/>
                </a:solidFill>
              </a:rPr>
              <a:t>sklearn.metrics</a:t>
            </a:r>
            <a:r>
              <a:rPr lang="en-IN" dirty="0">
                <a:solidFill>
                  <a:srgbClr val="C00000"/>
                </a:solidFill>
              </a:rPr>
              <a:t> import r2_score</a:t>
            </a:r>
          </a:p>
          <a:p>
            <a:pPr marL="0" indent="0">
              <a:buNone/>
            </a:pPr>
            <a:endParaRPr lang="en-IN" dirty="0">
              <a:solidFill>
                <a:srgbClr val="C00000"/>
              </a:solidFill>
            </a:endParaRPr>
          </a:p>
          <a:p>
            <a:pPr marL="0" indent="0">
              <a:buNone/>
            </a:pPr>
            <a:r>
              <a:rPr lang="en-IN" dirty="0">
                <a:solidFill>
                  <a:srgbClr val="C00000"/>
                </a:solidFill>
              </a:rPr>
              <a:t>model = </a:t>
            </a:r>
            <a:r>
              <a:rPr lang="en-IN" dirty="0" err="1">
                <a:solidFill>
                  <a:srgbClr val="C00000"/>
                </a:solidFill>
              </a:rPr>
              <a:t>LinearRegression</a:t>
            </a:r>
            <a:r>
              <a:rPr lang="en-IN" dirty="0">
                <a:solidFill>
                  <a:srgbClr val="C00000"/>
                </a:solidFill>
              </a:rPr>
              <a:t>()</a:t>
            </a:r>
          </a:p>
          <a:p>
            <a:pPr marL="0" indent="0">
              <a:buNone/>
            </a:pPr>
            <a:r>
              <a:rPr lang="en-IN" dirty="0" err="1">
                <a:solidFill>
                  <a:srgbClr val="C00000"/>
                </a:solidFill>
              </a:rPr>
              <a:t>model.fit</a:t>
            </a:r>
            <a:r>
              <a:rPr lang="en-IN" dirty="0">
                <a:solidFill>
                  <a:srgbClr val="C00000"/>
                </a:solidFill>
              </a:rPr>
              <a:t>(</a:t>
            </a:r>
            <a:r>
              <a:rPr lang="en-IN" dirty="0" err="1">
                <a:solidFill>
                  <a:srgbClr val="C00000"/>
                </a:solidFill>
              </a:rPr>
              <a:t>x_train</a:t>
            </a:r>
            <a:r>
              <a:rPr lang="en-IN" dirty="0">
                <a:solidFill>
                  <a:srgbClr val="C00000"/>
                </a:solidFill>
              </a:rPr>
              <a:t>, </a:t>
            </a:r>
            <a:r>
              <a:rPr lang="en-IN" dirty="0" err="1">
                <a:solidFill>
                  <a:srgbClr val="C00000"/>
                </a:solidFill>
              </a:rPr>
              <a:t>y_train</a:t>
            </a:r>
            <a:r>
              <a:rPr lang="en-IN" dirty="0">
                <a:solidFill>
                  <a:srgbClr val="C00000"/>
                </a:solidFill>
              </a:rPr>
              <a:t>)</a:t>
            </a:r>
          </a:p>
          <a:p>
            <a:pPr marL="0" indent="0">
              <a:buNone/>
            </a:pPr>
            <a:endParaRPr lang="en-IN" dirty="0">
              <a:solidFill>
                <a:srgbClr val="C00000"/>
              </a:solidFill>
            </a:endParaRPr>
          </a:p>
          <a:p>
            <a:pPr marL="0" indent="0">
              <a:buNone/>
            </a:pPr>
            <a:r>
              <a:rPr lang="en-IN" dirty="0">
                <a:solidFill>
                  <a:srgbClr val="C00000"/>
                </a:solidFill>
              </a:rPr>
              <a:t># predicting the  test set results</a:t>
            </a:r>
          </a:p>
          <a:p>
            <a:pPr marL="0" indent="0">
              <a:buNone/>
            </a:pPr>
            <a:r>
              <a:rPr lang="en-IN" dirty="0" err="1">
                <a:solidFill>
                  <a:srgbClr val="C00000"/>
                </a:solidFill>
              </a:rPr>
              <a:t>y_pred</a:t>
            </a:r>
            <a:r>
              <a:rPr lang="en-IN" dirty="0">
                <a:solidFill>
                  <a:srgbClr val="C00000"/>
                </a:solidFill>
              </a:rPr>
              <a:t> = </a:t>
            </a:r>
            <a:r>
              <a:rPr lang="en-IN" dirty="0" err="1">
                <a:solidFill>
                  <a:srgbClr val="C00000"/>
                </a:solidFill>
              </a:rPr>
              <a:t>model.predict</a:t>
            </a:r>
            <a:r>
              <a:rPr lang="en-IN" dirty="0">
                <a:solidFill>
                  <a:srgbClr val="C00000"/>
                </a:solidFill>
              </a:rPr>
              <a:t>(</a:t>
            </a:r>
            <a:r>
              <a:rPr lang="en-IN" dirty="0" err="1">
                <a:solidFill>
                  <a:srgbClr val="C00000"/>
                </a:solidFill>
              </a:rPr>
              <a:t>x_test</a:t>
            </a:r>
            <a:r>
              <a:rPr lang="en-IN" dirty="0">
                <a:solidFill>
                  <a:srgbClr val="C00000"/>
                </a:solidFill>
              </a:rPr>
              <a:t>)</a:t>
            </a:r>
          </a:p>
          <a:p>
            <a:pPr marL="0" indent="0">
              <a:buNone/>
            </a:pPr>
            <a:r>
              <a:rPr lang="en-IN" dirty="0" err="1">
                <a:solidFill>
                  <a:srgbClr val="C00000"/>
                </a:solidFill>
              </a:rPr>
              <a:t>mse</a:t>
            </a:r>
            <a:r>
              <a:rPr lang="en-IN" dirty="0">
                <a:solidFill>
                  <a:srgbClr val="C00000"/>
                </a:solidFill>
              </a:rPr>
              <a:t> = </a:t>
            </a:r>
            <a:r>
              <a:rPr lang="en-IN" dirty="0" err="1">
                <a:solidFill>
                  <a:srgbClr val="C00000"/>
                </a:solidFill>
              </a:rPr>
              <a:t>mean_squared_error</a:t>
            </a:r>
            <a:r>
              <a:rPr lang="en-IN" dirty="0">
                <a:solidFill>
                  <a:srgbClr val="C00000"/>
                </a:solidFill>
              </a:rPr>
              <a:t>(</a:t>
            </a:r>
            <a:r>
              <a:rPr lang="en-IN" dirty="0" err="1">
                <a:solidFill>
                  <a:srgbClr val="C00000"/>
                </a:solidFill>
              </a:rPr>
              <a:t>y_test</a:t>
            </a:r>
            <a:r>
              <a:rPr lang="en-IN" dirty="0">
                <a:solidFill>
                  <a:srgbClr val="C00000"/>
                </a:solidFill>
              </a:rPr>
              <a:t>, </a:t>
            </a:r>
            <a:r>
              <a:rPr lang="en-IN" dirty="0" err="1">
                <a:solidFill>
                  <a:srgbClr val="C00000"/>
                </a:solidFill>
              </a:rPr>
              <a:t>y_pred</a:t>
            </a:r>
            <a:r>
              <a:rPr lang="en-IN" dirty="0">
                <a:solidFill>
                  <a:srgbClr val="C00000"/>
                </a:solidFill>
              </a:rPr>
              <a:t>)</a:t>
            </a:r>
          </a:p>
          <a:p>
            <a:pPr marL="0" indent="0">
              <a:buNone/>
            </a:pPr>
            <a:r>
              <a:rPr lang="en-IN" dirty="0" err="1">
                <a:solidFill>
                  <a:srgbClr val="C00000"/>
                </a:solidFill>
              </a:rPr>
              <a:t>plt.plot</a:t>
            </a:r>
            <a:r>
              <a:rPr lang="en-IN" dirty="0">
                <a:solidFill>
                  <a:srgbClr val="C00000"/>
                </a:solidFill>
              </a:rPr>
              <a:t>(</a:t>
            </a:r>
            <a:r>
              <a:rPr lang="en-IN" dirty="0" err="1">
                <a:solidFill>
                  <a:srgbClr val="C00000"/>
                </a:solidFill>
              </a:rPr>
              <a:t>y_test</a:t>
            </a:r>
            <a:r>
              <a:rPr lang="en-IN" dirty="0">
                <a:solidFill>
                  <a:srgbClr val="C00000"/>
                </a:solidFill>
              </a:rPr>
              <a:t>[0:10], </a:t>
            </a:r>
            <a:r>
              <a:rPr lang="en-IN" dirty="0" err="1">
                <a:solidFill>
                  <a:srgbClr val="C00000"/>
                </a:solidFill>
              </a:rPr>
              <a:t>y_pred</a:t>
            </a:r>
            <a:r>
              <a:rPr lang="en-IN" dirty="0">
                <a:solidFill>
                  <a:srgbClr val="C00000"/>
                </a:solidFill>
              </a:rPr>
              <a:t>[0:10])</a:t>
            </a:r>
          </a:p>
          <a:p>
            <a:pPr marL="0" indent="0">
              <a:buNone/>
            </a:pPr>
            <a:r>
              <a:rPr lang="en-IN" dirty="0">
                <a:solidFill>
                  <a:srgbClr val="C00000"/>
                </a:solidFill>
              </a:rPr>
              <a:t>print('RMSE :', </a:t>
            </a:r>
            <a:r>
              <a:rPr lang="en-IN" dirty="0" err="1">
                <a:solidFill>
                  <a:srgbClr val="C00000"/>
                </a:solidFill>
              </a:rPr>
              <a:t>np.sqrt</a:t>
            </a:r>
            <a:r>
              <a:rPr lang="en-IN" dirty="0">
                <a:solidFill>
                  <a:srgbClr val="C00000"/>
                </a:solidFill>
              </a:rPr>
              <a:t>(</a:t>
            </a:r>
            <a:r>
              <a:rPr lang="en-IN" dirty="0" err="1">
                <a:solidFill>
                  <a:srgbClr val="C00000"/>
                </a:solidFill>
              </a:rPr>
              <a:t>mse</a:t>
            </a:r>
            <a:r>
              <a:rPr lang="en-IN" dirty="0">
                <a:solidFill>
                  <a:srgbClr val="C00000"/>
                </a:solidFill>
              </a:rPr>
              <a:t>))</a:t>
            </a:r>
          </a:p>
          <a:p>
            <a:pPr marL="0" indent="0">
              <a:buNone/>
            </a:pPr>
            <a:r>
              <a:rPr lang="en-IN" dirty="0">
                <a:solidFill>
                  <a:srgbClr val="C00000"/>
                </a:solidFill>
              </a:rPr>
              <a:t>print('Variance score: %.2f' % r2_score(</a:t>
            </a:r>
            <a:r>
              <a:rPr lang="en-IN" dirty="0" err="1">
                <a:solidFill>
                  <a:srgbClr val="C00000"/>
                </a:solidFill>
              </a:rPr>
              <a:t>y_test</a:t>
            </a:r>
            <a:r>
              <a:rPr lang="en-IN" dirty="0">
                <a:solidFill>
                  <a:srgbClr val="C00000"/>
                </a:solidFill>
              </a:rPr>
              <a:t>, </a:t>
            </a:r>
            <a:r>
              <a:rPr lang="en-IN" dirty="0" err="1">
                <a:solidFill>
                  <a:srgbClr val="C00000"/>
                </a:solidFill>
              </a:rPr>
              <a:t>y_pred</a:t>
            </a:r>
            <a:r>
              <a:rPr lang="en-IN" dirty="0">
                <a:solidFill>
                  <a:srgbClr val="C00000"/>
                </a:solidFill>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dirty="0">
                <a:solidFill>
                  <a:schemeClr val="bg1"/>
                </a:solidFill>
                <a:latin typeface="Times New Roman" panose="02020603050405020304" pitchFamily="18" charset="0"/>
                <a:cs typeface="Times New Roman" panose="02020603050405020304" pitchFamily="18" charset="0"/>
              </a:rPr>
              <a:t>Random Forest</a:t>
            </a:r>
          </a:p>
        </p:txBody>
      </p:sp>
      <p:sp>
        <p:nvSpPr>
          <p:cNvPr id="3" name="Content Placeholder 2"/>
          <p:cNvSpPr>
            <a:spLocks noGrp="1"/>
          </p:cNvSpPr>
          <p:nvPr>
            <p:ph idx="1"/>
          </p:nvPr>
        </p:nvSpPr>
        <p:spPr/>
        <p:txBody>
          <a:bodyPr>
            <a:noAutofit/>
          </a:bodyPr>
          <a:lstStyle/>
          <a:p>
            <a:pPr marL="0" indent="0">
              <a:buNone/>
            </a:pPr>
            <a:r>
              <a:rPr lang="en-IN" sz="2600" dirty="0">
                <a:solidFill>
                  <a:srgbClr val="C00000"/>
                </a:solidFill>
                <a:latin typeface="Times New Roman" panose="02020603050405020304" pitchFamily="18" charset="0"/>
                <a:cs typeface="Times New Roman" panose="02020603050405020304" pitchFamily="18" charset="0"/>
              </a:rPr>
              <a:t>from sklearn.ensemble import </a:t>
            </a:r>
            <a:r>
              <a:rPr lang="en-IN" sz="2600" dirty="0" err="1">
                <a:solidFill>
                  <a:srgbClr val="C00000"/>
                </a:solidFill>
                <a:latin typeface="Times New Roman" panose="02020603050405020304" pitchFamily="18" charset="0"/>
                <a:cs typeface="Times New Roman" panose="02020603050405020304" pitchFamily="18" charset="0"/>
              </a:rPr>
              <a:t>RandomForestRegressor</a:t>
            </a:r>
            <a:endParaRPr lang="en-IN" sz="2600" dirty="0">
              <a:solidFill>
                <a:srgbClr val="C00000"/>
              </a:solidFill>
              <a:latin typeface="Times New Roman" panose="02020603050405020304" pitchFamily="18" charset="0"/>
              <a:cs typeface="Times New Roman" panose="02020603050405020304" pitchFamily="18" charset="0"/>
            </a:endParaRPr>
          </a:p>
          <a:p>
            <a:pPr marL="0" indent="0">
              <a:buNone/>
            </a:pPr>
            <a:endParaRPr lang="en-IN" sz="2600" dirty="0">
              <a:solidFill>
                <a:srgbClr val="C00000"/>
              </a:solidFill>
              <a:latin typeface="Times New Roman" panose="02020603050405020304" pitchFamily="18" charset="0"/>
              <a:cs typeface="Times New Roman" panose="02020603050405020304" pitchFamily="18" charset="0"/>
            </a:endParaRPr>
          </a:p>
          <a:p>
            <a:pPr marL="0" indent="0">
              <a:buNone/>
            </a:pPr>
            <a:r>
              <a:rPr lang="en-IN" sz="2600" dirty="0">
                <a:solidFill>
                  <a:srgbClr val="C00000"/>
                </a:solidFill>
                <a:latin typeface="Times New Roman" panose="02020603050405020304" pitchFamily="18" charset="0"/>
                <a:cs typeface="Times New Roman" panose="02020603050405020304" pitchFamily="18" charset="0"/>
              </a:rPr>
              <a:t>Parameters tuning</a:t>
            </a:r>
          </a:p>
          <a:p>
            <a:r>
              <a:rPr lang="en-IN" sz="2600" dirty="0" err="1">
                <a:solidFill>
                  <a:srgbClr val="C00000"/>
                </a:solidFill>
                <a:latin typeface="Times New Roman" panose="02020603050405020304" pitchFamily="18" charset="0"/>
                <a:cs typeface="Times New Roman" panose="02020603050405020304" pitchFamily="18" charset="0"/>
              </a:rPr>
              <a:t>n_estimators</a:t>
            </a:r>
            <a:r>
              <a:rPr lang="en-IN" sz="2600" dirty="0">
                <a:solidFill>
                  <a:srgbClr val="C00000"/>
                </a:solidFill>
                <a:latin typeface="Times New Roman" panose="02020603050405020304" pitchFamily="18" charset="0"/>
                <a:cs typeface="Times New Roman" panose="02020603050405020304" pitchFamily="18" charset="0"/>
              </a:rPr>
              <a:t>=200,  </a:t>
            </a:r>
            <a:r>
              <a:rPr lang="en-IN" sz="2600" dirty="0" err="1">
                <a:solidFill>
                  <a:srgbClr val="C00000"/>
                </a:solidFill>
                <a:latin typeface="Times New Roman" panose="02020603050405020304" pitchFamily="18" charset="0"/>
                <a:cs typeface="Times New Roman" panose="02020603050405020304" pitchFamily="18" charset="0"/>
              </a:rPr>
              <a:t>max_depth</a:t>
            </a:r>
            <a:r>
              <a:rPr lang="en-IN" sz="2600" dirty="0">
                <a:solidFill>
                  <a:srgbClr val="C00000"/>
                </a:solidFill>
                <a:latin typeface="Times New Roman" panose="02020603050405020304" pitchFamily="18" charset="0"/>
                <a:cs typeface="Times New Roman" panose="02020603050405020304" pitchFamily="18" charset="0"/>
              </a:rPr>
              <a:t>=5,  </a:t>
            </a:r>
            <a:r>
              <a:rPr lang="en-IN" sz="2600" dirty="0" err="1">
                <a:solidFill>
                  <a:srgbClr val="C00000"/>
                </a:solidFill>
                <a:latin typeface="Times New Roman" panose="02020603050405020304" pitchFamily="18" charset="0"/>
                <a:cs typeface="Times New Roman" panose="02020603050405020304" pitchFamily="18" charset="0"/>
              </a:rPr>
              <a:t>min_samples_leaf</a:t>
            </a:r>
            <a:r>
              <a:rPr lang="en-IN" sz="2600" dirty="0">
                <a:solidFill>
                  <a:srgbClr val="C00000"/>
                </a:solidFill>
                <a:latin typeface="Times New Roman" panose="02020603050405020304" pitchFamily="18" charset="0"/>
                <a:cs typeface="Times New Roman" panose="02020603050405020304" pitchFamily="18" charset="0"/>
              </a:rPr>
              <a:t>=100, </a:t>
            </a:r>
            <a:r>
              <a:rPr lang="en-IN" sz="2600" dirty="0" err="1">
                <a:solidFill>
                  <a:srgbClr val="C00000"/>
                </a:solidFill>
                <a:latin typeface="Times New Roman" panose="02020603050405020304" pitchFamily="18" charset="0"/>
                <a:cs typeface="Times New Roman" panose="02020603050405020304" pitchFamily="18" charset="0"/>
              </a:rPr>
              <a:t>n_jobs</a:t>
            </a:r>
            <a:r>
              <a:rPr lang="en-IN" sz="2600" dirty="0">
                <a:solidFill>
                  <a:srgbClr val="C00000"/>
                </a:solidFill>
                <a:latin typeface="Times New Roman" panose="02020603050405020304" pitchFamily="18" charset="0"/>
                <a:cs typeface="Times New Roman" panose="02020603050405020304" pitchFamily="18" charset="0"/>
              </a:rPr>
              <a:t>=4</a:t>
            </a:r>
          </a:p>
          <a:p>
            <a:pPr marL="0" indent="0">
              <a:buNone/>
            </a:pPr>
            <a:r>
              <a:rPr lang="en-IN" sz="2600" dirty="0" err="1">
                <a:solidFill>
                  <a:srgbClr val="C00000"/>
                </a:solidFill>
                <a:latin typeface="Times New Roman" panose="02020603050405020304" pitchFamily="18" charset="0"/>
                <a:cs typeface="Times New Roman" panose="02020603050405020304" pitchFamily="18" charset="0"/>
              </a:rPr>
              <a:t>regressor.fit</a:t>
            </a:r>
            <a:r>
              <a:rPr lang="en-IN" sz="2600" dirty="0">
                <a:solidFill>
                  <a:srgbClr val="C00000"/>
                </a:solidFill>
                <a:latin typeface="Times New Roman" panose="02020603050405020304" pitchFamily="18" charset="0"/>
                <a:cs typeface="Times New Roman" panose="02020603050405020304" pitchFamily="18" charset="0"/>
              </a:rPr>
              <a:t>(</a:t>
            </a:r>
            <a:r>
              <a:rPr lang="en-IN" sz="2600" dirty="0" err="1">
                <a:solidFill>
                  <a:srgbClr val="C00000"/>
                </a:solidFill>
                <a:latin typeface="Times New Roman" panose="02020603050405020304" pitchFamily="18" charset="0"/>
                <a:cs typeface="Times New Roman" panose="02020603050405020304" pitchFamily="18" charset="0"/>
              </a:rPr>
              <a:t>x_train,y_train</a:t>
            </a:r>
            <a:r>
              <a:rPr lang="en-IN" sz="2600" dirty="0">
                <a:solidFill>
                  <a:srgbClr val="C00000"/>
                </a:solidFill>
                <a:latin typeface="Times New Roman" panose="02020603050405020304" pitchFamily="18" charset="0"/>
                <a:cs typeface="Times New Roman" panose="02020603050405020304" pitchFamily="18" charset="0"/>
              </a:rPr>
              <a:t>)</a:t>
            </a:r>
          </a:p>
          <a:p>
            <a:pPr marL="0" indent="0">
              <a:buNone/>
            </a:pPr>
            <a:endParaRPr lang="en-IN" sz="2600" dirty="0">
              <a:solidFill>
                <a:srgbClr val="C00000"/>
              </a:solidFill>
              <a:latin typeface="Times New Roman" panose="02020603050405020304" pitchFamily="18" charset="0"/>
              <a:cs typeface="Times New Roman" panose="02020603050405020304" pitchFamily="18" charset="0"/>
            </a:endParaRPr>
          </a:p>
          <a:p>
            <a:pPr marL="0" indent="0">
              <a:buNone/>
            </a:pPr>
            <a:r>
              <a:rPr lang="en-US" sz="2600" dirty="0">
                <a:solidFill>
                  <a:srgbClr val="C00000"/>
                </a:solidFill>
                <a:latin typeface="Times New Roman" panose="02020603050405020304" pitchFamily="18" charset="0"/>
                <a:cs typeface="Times New Roman" panose="02020603050405020304" pitchFamily="18" charset="0"/>
              </a:rPr>
              <a:t>B_pred=</a:t>
            </a:r>
            <a:r>
              <a:rPr lang="en-US" sz="2600" dirty="0" err="1">
                <a:solidFill>
                  <a:srgbClr val="C00000"/>
                </a:solidFill>
                <a:latin typeface="Times New Roman" panose="02020603050405020304" pitchFamily="18" charset="0"/>
                <a:cs typeface="Times New Roman" panose="02020603050405020304" pitchFamily="18" charset="0"/>
              </a:rPr>
              <a:t>regressor.predict</a:t>
            </a:r>
            <a:r>
              <a:rPr lang="en-US" sz="2600" dirty="0">
                <a:solidFill>
                  <a:srgbClr val="C00000"/>
                </a:solidFill>
                <a:latin typeface="Times New Roman" panose="02020603050405020304" pitchFamily="18" charset="0"/>
                <a:cs typeface="Times New Roman" panose="02020603050405020304" pitchFamily="18" charset="0"/>
              </a:rPr>
              <a:t>(</a:t>
            </a:r>
            <a:r>
              <a:rPr lang="en-US" sz="2600" dirty="0" err="1">
                <a:solidFill>
                  <a:srgbClr val="C00000"/>
                </a:solidFill>
                <a:latin typeface="Times New Roman" panose="02020603050405020304" pitchFamily="18" charset="0"/>
                <a:cs typeface="Times New Roman" panose="02020603050405020304" pitchFamily="18" charset="0"/>
              </a:rPr>
              <a:t>test_data</a:t>
            </a:r>
            <a:r>
              <a:rPr lang="en-US" sz="2600" dirty="0">
                <a:solidFill>
                  <a:srgbClr val="C00000"/>
                </a:solidFill>
                <a:latin typeface="Times New Roman" panose="02020603050405020304" pitchFamily="18" charset="0"/>
                <a:cs typeface="Times New Roman" panose="02020603050405020304" pitchFamily="18" charset="0"/>
              </a:rPr>
              <a:t>)</a:t>
            </a:r>
          </a:p>
          <a:p>
            <a:pPr marL="0" indent="0">
              <a:buNone/>
            </a:pPr>
            <a:r>
              <a:rPr lang="en-US" sz="2600" dirty="0" err="1">
                <a:solidFill>
                  <a:srgbClr val="C00000"/>
                </a:solidFill>
                <a:latin typeface="Times New Roman" panose="02020603050405020304" pitchFamily="18" charset="0"/>
                <a:cs typeface="Times New Roman" panose="02020603050405020304" pitchFamily="18" charset="0"/>
              </a:rPr>
              <a:t>mse</a:t>
            </a:r>
            <a:r>
              <a:rPr lang="en-US" sz="2600" dirty="0">
                <a:solidFill>
                  <a:srgbClr val="C00000"/>
                </a:solidFill>
                <a:latin typeface="Times New Roman" panose="02020603050405020304" pitchFamily="18" charset="0"/>
                <a:cs typeface="Times New Roman" panose="02020603050405020304" pitchFamily="18" charset="0"/>
              </a:rPr>
              <a:t> = </a:t>
            </a:r>
            <a:r>
              <a:rPr lang="en-US" sz="2600" dirty="0" err="1">
                <a:solidFill>
                  <a:srgbClr val="C00000"/>
                </a:solidFill>
                <a:latin typeface="Times New Roman" panose="02020603050405020304" pitchFamily="18" charset="0"/>
                <a:cs typeface="Times New Roman" panose="02020603050405020304" pitchFamily="18" charset="0"/>
              </a:rPr>
              <a:t>mean_squared_error</a:t>
            </a:r>
            <a:r>
              <a:rPr lang="en-US" sz="2600" dirty="0">
                <a:solidFill>
                  <a:srgbClr val="C00000"/>
                </a:solidFill>
                <a:latin typeface="Times New Roman" panose="02020603050405020304" pitchFamily="18" charset="0"/>
                <a:cs typeface="Times New Roman" panose="02020603050405020304" pitchFamily="18" charset="0"/>
              </a:rPr>
              <a:t>(</a:t>
            </a:r>
            <a:r>
              <a:rPr lang="en-US" sz="2600" dirty="0" err="1">
                <a:solidFill>
                  <a:srgbClr val="C00000"/>
                </a:solidFill>
                <a:latin typeface="Times New Roman" panose="02020603050405020304" pitchFamily="18" charset="0"/>
                <a:cs typeface="Times New Roman" panose="02020603050405020304" pitchFamily="18" charset="0"/>
              </a:rPr>
              <a:t>y_test</a:t>
            </a:r>
            <a:r>
              <a:rPr lang="en-US" sz="2600" dirty="0">
                <a:solidFill>
                  <a:srgbClr val="C00000"/>
                </a:solidFill>
                <a:latin typeface="Times New Roman" panose="02020603050405020304" pitchFamily="18" charset="0"/>
                <a:cs typeface="Times New Roman" panose="02020603050405020304" pitchFamily="18" charset="0"/>
              </a:rPr>
              <a:t>, </a:t>
            </a:r>
            <a:r>
              <a:rPr lang="en-US" sz="2600" dirty="0" err="1">
                <a:solidFill>
                  <a:srgbClr val="C00000"/>
                </a:solidFill>
                <a:latin typeface="Times New Roman" panose="02020603050405020304" pitchFamily="18" charset="0"/>
                <a:cs typeface="Times New Roman" panose="02020603050405020304" pitchFamily="18" charset="0"/>
              </a:rPr>
              <a:t>y_pred</a:t>
            </a:r>
            <a:r>
              <a:rPr lang="en-US" sz="2600" dirty="0">
                <a:solidFill>
                  <a:srgbClr val="C00000"/>
                </a:solidFill>
                <a:latin typeface="Times New Roman" panose="02020603050405020304" pitchFamily="18" charset="0"/>
                <a:cs typeface="Times New Roman" panose="02020603050405020304" pitchFamily="18" charset="0"/>
              </a:rPr>
              <a:t>)</a:t>
            </a:r>
          </a:p>
          <a:p>
            <a:pPr marL="0" indent="0">
              <a:buNone/>
            </a:pPr>
            <a:r>
              <a:rPr lang="en-US" sz="2600" dirty="0">
                <a:solidFill>
                  <a:srgbClr val="C00000"/>
                </a:solidFill>
                <a:latin typeface="Times New Roman" panose="02020603050405020304" pitchFamily="18" charset="0"/>
                <a:cs typeface="Times New Roman" panose="02020603050405020304" pitchFamily="18" charset="0"/>
              </a:rPr>
              <a:t>print("RMSE :",</a:t>
            </a:r>
            <a:r>
              <a:rPr lang="en-US" sz="2600" dirty="0" err="1">
                <a:solidFill>
                  <a:srgbClr val="C00000"/>
                </a:solidFill>
                <a:latin typeface="Times New Roman" panose="02020603050405020304" pitchFamily="18" charset="0"/>
                <a:cs typeface="Times New Roman" panose="02020603050405020304" pitchFamily="18" charset="0"/>
              </a:rPr>
              <a:t>np.sqrt</a:t>
            </a:r>
            <a:r>
              <a:rPr lang="en-US" sz="2600" dirty="0">
                <a:solidFill>
                  <a:srgbClr val="C00000"/>
                </a:solidFill>
                <a:latin typeface="Times New Roman" panose="02020603050405020304" pitchFamily="18" charset="0"/>
                <a:cs typeface="Times New Roman" panose="02020603050405020304" pitchFamily="18" charset="0"/>
              </a:rPr>
              <a:t>(</a:t>
            </a:r>
            <a:r>
              <a:rPr lang="en-US" sz="2600" dirty="0" err="1">
                <a:solidFill>
                  <a:srgbClr val="C00000"/>
                </a:solidFill>
                <a:latin typeface="Times New Roman" panose="02020603050405020304" pitchFamily="18" charset="0"/>
                <a:cs typeface="Times New Roman" panose="02020603050405020304" pitchFamily="18" charset="0"/>
              </a:rPr>
              <a:t>mse</a:t>
            </a:r>
            <a:r>
              <a:rPr lang="en-US" sz="2600" dirty="0">
                <a:solidFill>
                  <a:srgbClr val="C0000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dirty="0">
                <a:solidFill>
                  <a:schemeClr val="bg1"/>
                </a:solidFill>
                <a:latin typeface="Times New Roman" panose="02020603050405020304" pitchFamily="18" charset="0"/>
                <a:cs typeface="Times New Roman" panose="02020603050405020304" pitchFamily="18" charset="0"/>
              </a:rPr>
              <a:t>Gradient Boosting Algorithm</a:t>
            </a:r>
          </a:p>
        </p:txBody>
      </p:sp>
      <p:sp>
        <p:nvSpPr>
          <p:cNvPr id="3" name="Content Placeholder 2"/>
          <p:cNvSpPr>
            <a:spLocks noGrp="1"/>
          </p:cNvSpPr>
          <p:nvPr>
            <p:ph idx="1"/>
          </p:nvPr>
        </p:nvSpPr>
        <p:spPr/>
        <p:txBody>
          <a:bodyPr/>
          <a:lstStyle/>
          <a:p>
            <a:pPr marL="0" indent="0">
              <a:buNone/>
            </a:pPr>
            <a:r>
              <a:rPr lang="en-US" dirty="0">
                <a:solidFill>
                  <a:srgbClr val="C00000"/>
                </a:solidFill>
                <a:latin typeface="Times New Roman" panose="02020603050405020304" pitchFamily="18" charset="0"/>
                <a:cs typeface="Times New Roman" panose="02020603050405020304" pitchFamily="18" charset="0"/>
              </a:rPr>
              <a:t>from </a:t>
            </a:r>
            <a:r>
              <a:rPr lang="en-US" dirty="0" err="1">
                <a:solidFill>
                  <a:srgbClr val="C00000"/>
                </a:solidFill>
                <a:latin typeface="Times New Roman" panose="02020603050405020304" pitchFamily="18" charset="0"/>
                <a:cs typeface="Times New Roman" panose="02020603050405020304" pitchFamily="18" charset="0"/>
              </a:rPr>
              <a:t>sklearn.ensemble</a:t>
            </a:r>
            <a:r>
              <a:rPr lang="en-US" dirty="0">
                <a:solidFill>
                  <a:srgbClr val="C00000"/>
                </a:solidFill>
                <a:latin typeface="Times New Roman" panose="02020603050405020304" pitchFamily="18" charset="0"/>
                <a:cs typeface="Times New Roman" panose="02020603050405020304" pitchFamily="18" charset="0"/>
              </a:rPr>
              <a:t> import </a:t>
            </a:r>
            <a:r>
              <a:rPr lang="en-US" dirty="0" err="1">
                <a:solidFill>
                  <a:srgbClr val="C00000"/>
                </a:solidFill>
                <a:latin typeface="Times New Roman" panose="02020603050405020304" pitchFamily="18" charset="0"/>
                <a:cs typeface="Times New Roman" panose="02020603050405020304" pitchFamily="18" charset="0"/>
              </a:rPr>
              <a:t>GradientBoostingRegressor</a:t>
            </a:r>
            <a:endParaRPr lang="en-US" dirty="0">
              <a:solidFill>
                <a:srgbClr val="C00000"/>
              </a:solidFill>
              <a:latin typeface="Times New Roman" panose="02020603050405020304" pitchFamily="18" charset="0"/>
              <a:cs typeface="Times New Roman" panose="02020603050405020304" pitchFamily="18" charset="0"/>
            </a:endParaRPr>
          </a:p>
          <a:p>
            <a:pPr marL="0" indent="0">
              <a:buNone/>
            </a:pPr>
            <a:endParaRPr lang="en-US" dirty="0">
              <a:solidFill>
                <a:srgbClr val="C00000"/>
              </a:solidFill>
              <a:latin typeface="Times New Roman" panose="02020603050405020304" pitchFamily="18" charset="0"/>
              <a:cs typeface="Times New Roman" panose="02020603050405020304" pitchFamily="18" charset="0"/>
            </a:endParaRPr>
          </a:p>
          <a:p>
            <a:pPr marL="0" indent="0">
              <a:buNone/>
            </a:pPr>
            <a:r>
              <a:rPr lang="en-US" dirty="0">
                <a:solidFill>
                  <a:srgbClr val="C00000"/>
                </a:solidFill>
                <a:latin typeface="Times New Roman" panose="02020603050405020304" pitchFamily="18" charset="0"/>
                <a:cs typeface="Times New Roman" panose="02020603050405020304" pitchFamily="18" charset="0"/>
              </a:rPr>
              <a:t>Parameter tuning:</a:t>
            </a:r>
          </a:p>
          <a:p>
            <a:r>
              <a:rPr lang="en-US" dirty="0">
                <a:solidFill>
                  <a:srgbClr val="C00000"/>
                </a:solidFill>
                <a:latin typeface="Times New Roman" panose="02020603050405020304" pitchFamily="18" charset="0"/>
                <a:cs typeface="Times New Roman" panose="02020603050405020304" pitchFamily="18" charset="0"/>
              </a:rPr>
              <a:t>N-estimators: 250, </a:t>
            </a:r>
            <a:r>
              <a:rPr lang="en-US" dirty="0" err="1">
                <a:solidFill>
                  <a:srgbClr val="C00000"/>
                </a:solidFill>
                <a:latin typeface="Times New Roman" panose="02020603050405020304" pitchFamily="18" charset="0"/>
                <a:cs typeface="Times New Roman" panose="02020603050405020304" pitchFamily="18" charset="0"/>
              </a:rPr>
              <a:t>Max_depth</a:t>
            </a:r>
            <a:r>
              <a:rPr lang="en-US" dirty="0">
                <a:solidFill>
                  <a:srgbClr val="C00000"/>
                </a:solidFill>
                <a:latin typeface="Times New Roman" panose="02020603050405020304" pitchFamily="18" charset="0"/>
                <a:cs typeface="Times New Roman" panose="02020603050405020304" pitchFamily="18" charset="0"/>
              </a:rPr>
              <a:t>: 5, </a:t>
            </a:r>
            <a:r>
              <a:rPr lang="en-US" dirty="0" err="1">
                <a:solidFill>
                  <a:srgbClr val="C00000"/>
                </a:solidFill>
                <a:latin typeface="Times New Roman" panose="02020603050405020304" pitchFamily="18" charset="0"/>
                <a:cs typeface="Times New Roman" panose="02020603050405020304" pitchFamily="18" charset="0"/>
              </a:rPr>
              <a:t>Learning_rate</a:t>
            </a:r>
            <a:r>
              <a:rPr lang="en-US" dirty="0">
                <a:solidFill>
                  <a:srgbClr val="C00000"/>
                </a:solidFill>
                <a:latin typeface="Times New Roman" panose="02020603050405020304" pitchFamily="18" charset="0"/>
                <a:cs typeface="Times New Roman" panose="02020603050405020304" pitchFamily="18" charset="0"/>
              </a:rPr>
              <a:t>: 0.01</a:t>
            </a:r>
          </a:p>
          <a:p>
            <a:endParaRPr lang="en-US" dirty="0">
              <a:solidFill>
                <a:srgbClr val="C00000"/>
              </a:solidFill>
              <a:latin typeface="Times New Roman" panose="02020603050405020304" pitchFamily="18" charset="0"/>
              <a:cs typeface="Times New Roman" panose="02020603050405020304" pitchFamily="18" charset="0"/>
            </a:endParaRPr>
          </a:p>
          <a:p>
            <a:pPr marL="0" indent="0">
              <a:buNone/>
            </a:pPr>
            <a:r>
              <a:rPr lang="en-IN" dirty="0" err="1">
                <a:solidFill>
                  <a:srgbClr val="C00000"/>
                </a:solidFill>
                <a:latin typeface="Times New Roman" panose="02020603050405020304" pitchFamily="18" charset="0"/>
                <a:cs typeface="Times New Roman" panose="02020603050405020304" pitchFamily="18" charset="0"/>
              </a:rPr>
              <a:t>mse</a:t>
            </a:r>
            <a:r>
              <a:rPr lang="en-IN" dirty="0">
                <a:solidFill>
                  <a:srgbClr val="C00000"/>
                </a:solidFill>
                <a:latin typeface="Times New Roman" panose="02020603050405020304" pitchFamily="18" charset="0"/>
                <a:cs typeface="Times New Roman" panose="02020603050405020304" pitchFamily="18" charset="0"/>
              </a:rPr>
              <a:t> = </a:t>
            </a:r>
            <a:r>
              <a:rPr lang="en-IN" dirty="0" err="1">
                <a:solidFill>
                  <a:srgbClr val="C00000"/>
                </a:solidFill>
                <a:latin typeface="Times New Roman" panose="02020603050405020304" pitchFamily="18" charset="0"/>
                <a:cs typeface="Times New Roman" panose="02020603050405020304" pitchFamily="18" charset="0"/>
              </a:rPr>
              <a:t>mean_squared_error</a:t>
            </a:r>
            <a:r>
              <a:rPr lang="en-IN" dirty="0">
                <a:solidFill>
                  <a:srgbClr val="C00000"/>
                </a:solidFill>
                <a:latin typeface="Times New Roman" panose="02020603050405020304" pitchFamily="18" charset="0"/>
                <a:cs typeface="Times New Roman" panose="02020603050405020304" pitchFamily="18" charset="0"/>
              </a:rPr>
              <a:t>(</a:t>
            </a:r>
            <a:r>
              <a:rPr lang="en-IN" dirty="0" err="1">
                <a:solidFill>
                  <a:srgbClr val="C00000"/>
                </a:solidFill>
                <a:latin typeface="Times New Roman" panose="02020603050405020304" pitchFamily="18" charset="0"/>
                <a:cs typeface="Times New Roman" panose="02020603050405020304" pitchFamily="18" charset="0"/>
              </a:rPr>
              <a:t>y_test</a:t>
            </a:r>
            <a:r>
              <a:rPr lang="en-IN" dirty="0">
                <a:solidFill>
                  <a:srgbClr val="C00000"/>
                </a:solidFill>
                <a:latin typeface="Times New Roman" panose="02020603050405020304" pitchFamily="18" charset="0"/>
                <a:cs typeface="Times New Roman" panose="02020603050405020304" pitchFamily="18" charset="0"/>
              </a:rPr>
              <a:t>, </a:t>
            </a:r>
            <a:r>
              <a:rPr lang="en-IN" dirty="0" err="1">
                <a:solidFill>
                  <a:srgbClr val="C00000"/>
                </a:solidFill>
                <a:latin typeface="Times New Roman" panose="02020603050405020304" pitchFamily="18" charset="0"/>
                <a:cs typeface="Times New Roman" panose="02020603050405020304" pitchFamily="18" charset="0"/>
              </a:rPr>
              <a:t>y_pred</a:t>
            </a:r>
            <a:r>
              <a:rPr lang="en-IN" dirty="0">
                <a:solidFill>
                  <a:srgbClr val="C00000"/>
                </a:solidFill>
                <a:latin typeface="Times New Roman" panose="02020603050405020304" pitchFamily="18" charset="0"/>
                <a:cs typeface="Times New Roman" panose="02020603050405020304" pitchFamily="18" charset="0"/>
              </a:rPr>
              <a:t>)</a:t>
            </a:r>
          </a:p>
          <a:p>
            <a:pPr marL="0" indent="0">
              <a:buNone/>
            </a:pPr>
            <a:r>
              <a:rPr lang="en-IN" dirty="0" err="1">
                <a:solidFill>
                  <a:srgbClr val="C00000"/>
                </a:solidFill>
                <a:latin typeface="Times New Roman" panose="02020603050405020304" pitchFamily="18" charset="0"/>
                <a:cs typeface="Times New Roman" panose="02020603050405020304" pitchFamily="18" charset="0"/>
              </a:rPr>
              <a:t>plt.plot</a:t>
            </a:r>
            <a:r>
              <a:rPr lang="en-IN" dirty="0">
                <a:solidFill>
                  <a:srgbClr val="C00000"/>
                </a:solidFill>
                <a:latin typeface="Times New Roman" panose="02020603050405020304" pitchFamily="18" charset="0"/>
                <a:cs typeface="Times New Roman" panose="02020603050405020304" pitchFamily="18" charset="0"/>
              </a:rPr>
              <a:t>(</a:t>
            </a:r>
            <a:r>
              <a:rPr lang="en-IN" dirty="0" err="1">
                <a:solidFill>
                  <a:srgbClr val="C00000"/>
                </a:solidFill>
                <a:latin typeface="Times New Roman" panose="02020603050405020304" pitchFamily="18" charset="0"/>
                <a:cs typeface="Times New Roman" panose="02020603050405020304" pitchFamily="18" charset="0"/>
              </a:rPr>
              <a:t>y_test</a:t>
            </a:r>
            <a:r>
              <a:rPr lang="en-IN" dirty="0">
                <a:solidFill>
                  <a:srgbClr val="C00000"/>
                </a:solidFill>
                <a:latin typeface="Times New Roman" panose="02020603050405020304" pitchFamily="18" charset="0"/>
                <a:cs typeface="Times New Roman" panose="02020603050405020304" pitchFamily="18" charset="0"/>
              </a:rPr>
              <a:t>, </a:t>
            </a:r>
            <a:r>
              <a:rPr lang="en-IN" dirty="0" err="1">
                <a:solidFill>
                  <a:srgbClr val="C00000"/>
                </a:solidFill>
                <a:latin typeface="Times New Roman" panose="02020603050405020304" pitchFamily="18" charset="0"/>
                <a:cs typeface="Times New Roman" panose="02020603050405020304" pitchFamily="18" charset="0"/>
              </a:rPr>
              <a:t>y_pred</a:t>
            </a:r>
            <a:r>
              <a:rPr lang="en-IN" dirty="0">
                <a:solidFill>
                  <a:srgbClr val="C00000"/>
                </a:solidFill>
                <a:latin typeface="Times New Roman" panose="02020603050405020304" pitchFamily="18" charset="0"/>
                <a:cs typeface="Times New Roman" panose="02020603050405020304" pitchFamily="18" charset="0"/>
              </a:rPr>
              <a:t>)</a:t>
            </a:r>
          </a:p>
          <a:p>
            <a:pPr marL="0" indent="0">
              <a:buNone/>
            </a:pPr>
            <a:r>
              <a:rPr lang="en-IN" dirty="0">
                <a:solidFill>
                  <a:srgbClr val="C00000"/>
                </a:solidFill>
                <a:latin typeface="Times New Roman" panose="02020603050405020304" pitchFamily="18" charset="0"/>
                <a:cs typeface="Times New Roman" panose="02020603050405020304" pitchFamily="18" charset="0"/>
              </a:rPr>
              <a:t>print('RMSE :', </a:t>
            </a:r>
            <a:r>
              <a:rPr lang="en-IN" dirty="0" err="1">
                <a:solidFill>
                  <a:srgbClr val="C00000"/>
                </a:solidFill>
                <a:latin typeface="Times New Roman" panose="02020603050405020304" pitchFamily="18" charset="0"/>
                <a:cs typeface="Times New Roman" panose="02020603050405020304" pitchFamily="18" charset="0"/>
              </a:rPr>
              <a:t>np.sqrt</a:t>
            </a:r>
            <a:r>
              <a:rPr lang="en-IN" dirty="0">
                <a:solidFill>
                  <a:srgbClr val="C00000"/>
                </a:solidFill>
                <a:latin typeface="Times New Roman" panose="02020603050405020304" pitchFamily="18" charset="0"/>
                <a:cs typeface="Times New Roman" panose="02020603050405020304" pitchFamily="18" charset="0"/>
              </a:rPr>
              <a:t>(</a:t>
            </a:r>
            <a:r>
              <a:rPr lang="en-IN" dirty="0" err="1">
                <a:solidFill>
                  <a:srgbClr val="C00000"/>
                </a:solidFill>
                <a:latin typeface="Times New Roman" panose="02020603050405020304" pitchFamily="18" charset="0"/>
                <a:cs typeface="Times New Roman" panose="02020603050405020304" pitchFamily="18" charset="0"/>
              </a:rPr>
              <a:t>mse</a:t>
            </a:r>
            <a:r>
              <a:rPr lang="en-IN" dirty="0">
                <a:solidFill>
                  <a:srgbClr val="C0000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485"/>
            <a:ext cx="10515600" cy="1150374"/>
          </a:xfrm>
        </p:spPr>
        <p:txBody>
          <a:bodyPr>
            <a:normAutofit/>
          </a:bodyPr>
          <a:lstStyle/>
          <a:p>
            <a:pPr algn="ctr"/>
            <a:r>
              <a:rPr lang="en-IN" sz="6000" dirty="0">
                <a:solidFill>
                  <a:schemeClr val="bg1"/>
                </a:solidFill>
                <a:latin typeface="Times New Roman" panose="02020603050405020304" pitchFamily="18" charset="0"/>
                <a:cs typeface="Times New Roman" panose="02020603050405020304" pitchFamily="18" charset="0"/>
              </a:rPr>
              <a:t>DECISION TREE</a:t>
            </a:r>
          </a:p>
        </p:txBody>
      </p:sp>
      <p:sp>
        <p:nvSpPr>
          <p:cNvPr id="4" name="Content Placeholder 3"/>
          <p:cNvSpPr>
            <a:spLocks noGrp="1"/>
          </p:cNvSpPr>
          <p:nvPr>
            <p:ph idx="1"/>
          </p:nvPr>
        </p:nvSpPr>
        <p:spPr>
          <a:xfrm>
            <a:off x="294968" y="1297858"/>
            <a:ext cx="11533238" cy="5412658"/>
          </a:xfrm>
        </p:spPr>
        <p:txBody>
          <a:bodyPr>
            <a:normAutofit/>
          </a:bodyPr>
          <a:lstStyle/>
          <a:p>
            <a:pPr marL="0" indent="0">
              <a:buNone/>
            </a:pPr>
            <a:r>
              <a:rPr lang="en-IN" sz="2400" dirty="0" err="1">
                <a:solidFill>
                  <a:srgbClr val="C00000"/>
                </a:solidFill>
                <a:latin typeface="Times New Roman" panose="02020603050405020304" pitchFamily="18" charset="0"/>
                <a:cs typeface="Times New Roman" panose="02020603050405020304" pitchFamily="18" charset="0"/>
              </a:rPr>
              <a:t>knn</a:t>
            </a:r>
            <a:r>
              <a:rPr lang="en-IN" sz="2400" dirty="0">
                <a:solidFill>
                  <a:srgbClr val="C00000"/>
                </a:solidFill>
                <a:latin typeface="Times New Roman" panose="02020603050405020304" pitchFamily="18" charset="0"/>
                <a:cs typeface="Times New Roman" panose="02020603050405020304" pitchFamily="18" charset="0"/>
              </a:rPr>
              <a:t> = </a:t>
            </a:r>
            <a:r>
              <a:rPr lang="en-IN" sz="2400" dirty="0" err="1">
                <a:solidFill>
                  <a:srgbClr val="C00000"/>
                </a:solidFill>
                <a:latin typeface="Times New Roman" panose="02020603050405020304" pitchFamily="18" charset="0"/>
                <a:cs typeface="Times New Roman" panose="02020603050405020304" pitchFamily="18" charset="0"/>
              </a:rPr>
              <a:t>KNeighborsRegressor</a:t>
            </a:r>
            <a:r>
              <a:rPr lang="en-IN" sz="2400" dirty="0">
                <a:solidFill>
                  <a:srgbClr val="C00000"/>
                </a:solidFill>
                <a:latin typeface="Times New Roman" panose="02020603050405020304" pitchFamily="18" charset="0"/>
                <a:cs typeface="Times New Roman" panose="02020603050405020304" pitchFamily="18" charset="0"/>
              </a:rPr>
              <a:t>(</a:t>
            </a:r>
            <a:r>
              <a:rPr lang="en-IN" sz="2400" dirty="0" err="1">
                <a:solidFill>
                  <a:srgbClr val="C00000"/>
                </a:solidFill>
                <a:latin typeface="Times New Roman" panose="02020603050405020304" pitchFamily="18" charset="0"/>
                <a:cs typeface="Times New Roman" panose="02020603050405020304" pitchFamily="18" charset="0"/>
              </a:rPr>
              <a:t>n_neighbors</a:t>
            </a:r>
            <a:r>
              <a:rPr lang="en-IN" sz="2400" dirty="0">
                <a:solidFill>
                  <a:srgbClr val="C00000"/>
                </a:solidFill>
                <a:latin typeface="Times New Roman" panose="02020603050405020304" pitchFamily="18" charset="0"/>
                <a:cs typeface="Times New Roman" panose="02020603050405020304" pitchFamily="18" charset="0"/>
              </a:rPr>
              <a:t>=10)</a:t>
            </a:r>
          </a:p>
          <a:p>
            <a:pPr marL="0" indent="0">
              <a:buNone/>
            </a:pPr>
            <a:r>
              <a:rPr lang="en-IN" sz="2400" dirty="0" err="1">
                <a:solidFill>
                  <a:srgbClr val="C00000"/>
                </a:solidFill>
                <a:latin typeface="Times New Roman" panose="02020603050405020304" pitchFamily="18" charset="0"/>
                <a:cs typeface="Times New Roman" panose="02020603050405020304" pitchFamily="18" charset="0"/>
              </a:rPr>
              <a:t>knn.fit</a:t>
            </a:r>
            <a:r>
              <a:rPr lang="en-IN" sz="2400" dirty="0">
                <a:solidFill>
                  <a:srgbClr val="C00000"/>
                </a:solidFill>
                <a:latin typeface="Times New Roman" panose="02020603050405020304" pitchFamily="18" charset="0"/>
                <a:cs typeface="Times New Roman" panose="02020603050405020304" pitchFamily="18" charset="0"/>
              </a:rPr>
              <a:t>(</a:t>
            </a:r>
            <a:r>
              <a:rPr lang="en-IN" sz="2400" dirty="0" err="1">
                <a:solidFill>
                  <a:srgbClr val="C00000"/>
                </a:solidFill>
                <a:latin typeface="Times New Roman" panose="02020603050405020304" pitchFamily="18" charset="0"/>
                <a:cs typeface="Times New Roman" panose="02020603050405020304" pitchFamily="18" charset="0"/>
              </a:rPr>
              <a:t>x_train,y_train</a:t>
            </a:r>
            <a:r>
              <a:rPr lang="en-IN" sz="2400" dirty="0">
                <a:solidFill>
                  <a:srgbClr val="C00000"/>
                </a:solidFill>
                <a:latin typeface="Times New Roman" panose="02020603050405020304" pitchFamily="18" charset="0"/>
                <a:cs typeface="Times New Roman" panose="02020603050405020304" pitchFamily="18" charset="0"/>
              </a:rPr>
              <a:t>)</a:t>
            </a:r>
          </a:p>
          <a:p>
            <a:pPr marL="0" indent="0">
              <a:buNone/>
            </a:pPr>
            <a:endParaRPr lang="en-IN" sz="2400" dirty="0">
              <a:solidFill>
                <a:srgbClr val="C00000"/>
              </a:solidFill>
              <a:latin typeface="Times New Roman" panose="02020603050405020304" pitchFamily="18" charset="0"/>
              <a:cs typeface="Times New Roman" panose="02020603050405020304" pitchFamily="18" charset="0"/>
            </a:endParaRPr>
          </a:p>
          <a:p>
            <a:pPr marL="0" indent="0">
              <a:buNone/>
            </a:pPr>
            <a:r>
              <a:rPr lang="en-IN" sz="2400" dirty="0" err="1">
                <a:solidFill>
                  <a:srgbClr val="C00000"/>
                </a:solidFill>
                <a:latin typeface="Times New Roman" panose="02020603050405020304" pitchFamily="18" charset="0"/>
                <a:cs typeface="Times New Roman" panose="02020603050405020304" pitchFamily="18" charset="0"/>
              </a:rPr>
              <a:t>y_pred</a:t>
            </a:r>
            <a:r>
              <a:rPr lang="en-IN" sz="2400" dirty="0">
                <a:solidFill>
                  <a:srgbClr val="C00000"/>
                </a:solidFill>
                <a:latin typeface="Times New Roman" panose="02020603050405020304" pitchFamily="18" charset="0"/>
                <a:cs typeface="Times New Roman" panose="02020603050405020304" pitchFamily="18" charset="0"/>
              </a:rPr>
              <a:t> = </a:t>
            </a:r>
            <a:r>
              <a:rPr lang="en-IN" sz="2400" dirty="0" err="1">
                <a:solidFill>
                  <a:srgbClr val="C00000"/>
                </a:solidFill>
                <a:latin typeface="Times New Roman" panose="02020603050405020304" pitchFamily="18" charset="0"/>
                <a:cs typeface="Times New Roman" panose="02020603050405020304" pitchFamily="18" charset="0"/>
              </a:rPr>
              <a:t>knn.predict</a:t>
            </a:r>
            <a:r>
              <a:rPr lang="en-IN" sz="2400" dirty="0">
                <a:solidFill>
                  <a:srgbClr val="C00000"/>
                </a:solidFill>
                <a:latin typeface="Times New Roman" panose="02020603050405020304" pitchFamily="18" charset="0"/>
                <a:cs typeface="Times New Roman" panose="02020603050405020304" pitchFamily="18" charset="0"/>
              </a:rPr>
              <a:t>(</a:t>
            </a:r>
            <a:r>
              <a:rPr lang="en-IN" sz="2400" dirty="0" err="1">
                <a:solidFill>
                  <a:srgbClr val="C00000"/>
                </a:solidFill>
                <a:latin typeface="Times New Roman" panose="02020603050405020304" pitchFamily="18" charset="0"/>
                <a:cs typeface="Times New Roman" panose="02020603050405020304" pitchFamily="18" charset="0"/>
              </a:rPr>
              <a:t>x_test</a:t>
            </a:r>
            <a:r>
              <a:rPr lang="en-IN" sz="2400" dirty="0">
                <a:solidFill>
                  <a:srgbClr val="C00000"/>
                </a:solidFill>
                <a:latin typeface="Times New Roman" panose="02020603050405020304" pitchFamily="18" charset="0"/>
                <a:cs typeface="Times New Roman" panose="02020603050405020304" pitchFamily="18" charset="0"/>
              </a:rPr>
              <a:t>)</a:t>
            </a:r>
          </a:p>
          <a:p>
            <a:pPr marL="0" indent="0">
              <a:buNone/>
            </a:pPr>
            <a:r>
              <a:rPr lang="en-IN" sz="2400" dirty="0" err="1">
                <a:solidFill>
                  <a:srgbClr val="C00000"/>
                </a:solidFill>
                <a:latin typeface="Times New Roman" panose="02020603050405020304" pitchFamily="18" charset="0"/>
                <a:cs typeface="Times New Roman" panose="02020603050405020304" pitchFamily="18" charset="0"/>
              </a:rPr>
              <a:t>mse</a:t>
            </a:r>
            <a:r>
              <a:rPr lang="en-IN" sz="2400" dirty="0">
                <a:solidFill>
                  <a:srgbClr val="C00000"/>
                </a:solidFill>
                <a:latin typeface="Times New Roman" panose="02020603050405020304" pitchFamily="18" charset="0"/>
                <a:cs typeface="Times New Roman" panose="02020603050405020304" pitchFamily="18" charset="0"/>
              </a:rPr>
              <a:t> = </a:t>
            </a:r>
            <a:r>
              <a:rPr lang="en-IN" sz="2400" dirty="0" err="1">
                <a:solidFill>
                  <a:srgbClr val="C00000"/>
                </a:solidFill>
                <a:latin typeface="Times New Roman" panose="02020603050405020304" pitchFamily="18" charset="0"/>
                <a:cs typeface="Times New Roman" panose="02020603050405020304" pitchFamily="18" charset="0"/>
              </a:rPr>
              <a:t>mean_squared_error</a:t>
            </a:r>
            <a:r>
              <a:rPr lang="en-IN" sz="2400" dirty="0">
                <a:solidFill>
                  <a:srgbClr val="C00000"/>
                </a:solidFill>
                <a:latin typeface="Times New Roman" panose="02020603050405020304" pitchFamily="18" charset="0"/>
                <a:cs typeface="Times New Roman" panose="02020603050405020304" pitchFamily="18" charset="0"/>
              </a:rPr>
              <a:t>(</a:t>
            </a:r>
            <a:r>
              <a:rPr lang="en-IN" sz="2400" dirty="0" err="1">
                <a:solidFill>
                  <a:srgbClr val="C00000"/>
                </a:solidFill>
                <a:latin typeface="Times New Roman" panose="02020603050405020304" pitchFamily="18" charset="0"/>
                <a:cs typeface="Times New Roman" panose="02020603050405020304" pitchFamily="18" charset="0"/>
              </a:rPr>
              <a:t>y_test</a:t>
            </a:r>
            <a:r>
              <a:rPr lang="en-IN" sz="2400" dirty="0">
                <a:solidFill>
                  <a:srgbClr val="C00000"/>
                </a:solidFill>
                <a:latin typeface="Times New Roman" panose="02020603050405020304" pitchFamily="18" charset="0"/>
                <a:cs typeface="Times New Roman" panose="02020603050405020304" pitchFamily="18" charset="0"/>
              </a:rPr>
              <a:t>, </a:t>
            </a:r>
            <a:r>
              <a:rPr lang="en-IN" sz="2400" dirty="0" err="1">
                <a:solidFill>
                  <a:srgbClr val="C00000"/>
                </a:solidFill>
                <a:latin typeface="Times New Roman" panose="02020603050405020304" pitchFamily="18" charset="0"/>
                <a:cs typeface="Times New Roman" panose="02020603050405020304" pitchFamily="18" charset="0"/>
              </a:rPr>
              <a:t>y_pred</a:t>
            </a:r>
            <a:r>
              <a:rPr lang="en-IN" sz="2400" dirty="0">
                <a:solidFill>
                  <a:srgbClr val="C00000"/>
                </a:solidFill>
                <a:latin typeface="Times New Roman" panose="02020603050405020304" pitchFamily="18" charset="0"/>
                <a:cs typeface="Times New Roman" panose="02020603050405020304" pitchFamily="18" charset="0"/>
              </a:rPr>
              <a:t>)</a:t>
            </a:r>
          </a:p>
          <a:p>
            <a:pPr marL="0" indent="0">
              <a:buNone/>
            </a:pPr>
            <a:r>
              <a:rPr lang="en-IN" sz="2400" dirty="0" err="1">
                <a:solidFill>
                  <a:srgbClr val="C00000"/>
                </a:solidFill>
                <a:latin typeface="Times New Roman" panose="02020603050405020304" pitchFamily="18" charset="0"/>
                <a:cs typeface="Times New Roman" panose="02020603050405020304" pitchFamily="18" charset="0"/>
              </a:rPr>
              <a:t>plt.plot</a:t>
            </a:r>
            <a:r>
              <a:rPr lang="en-IN" sz="2400" dirty="0">
                <a:solidFill>
                  <a:srgbClr val="C00000"/>
                </a:solidFill>
                <a:latin typeface="Times New Roman" panose="02020603050405020304" pitchFamily="18" charset="0"/>
                <a:cs typeface="Times New Roman" panose="02020603050405020304" pitchFamily="18" charset="0"/>
              </a:rPr>
              <a:t>(</a:t>
            </a:r>
            <a:r>
              <a:rPr lang="en-IN" sz="2400" dirty="0" err="1">
                <a:solidFill>
                  <a:srgbClr val="C00000"/>
                </a:solidFill>
                <a:latin typeface="Times New Roman" panose="02020603050405020304" pitchFamily="18" charset="0"/>
                <a:cs typeface="Times New Roman" panose="02020603050405020304" pitchFamily="18" charset="0"/>
              </a:rPr>
              <a:t>y_test</a:t>
            </a:r>
            <a:r>
              <a:rPr lang="en-IN" sz="2400" dirty="0">
                <a:solidFill>
                  <a:srgbClr val="C00000"/>
                </a:solidFill>
                <a:latin typeface="Times New Roman" panose="02020603050405020304" pitchFamily="18" charset="0"/>
                <a:cs typeface="Times New Roman" panose="02020603050405020304" pitchFamily="18" charset="0"/>
              </a:rPr>
              <a:t>, </a:t>
            </a:r>
            <a:r>
              <a:rPr lang="en-IN" sz="2400" dirty="0" err="1">
                <a:solidFill>
                  <a:srgbClr val="C00000"/>
                </a:solidFill>
                <a:latin typeface="Times New Roman" panose="02020603050405020304" pitchFamily="18" charset="0"/>
                <a:cs typeface="Times New Roman" panose="02020603050405020304" pitchFamily="18" charset="0"/>
              </a:rPr>
              <a:t>y_pred</a:t>
            </a:r>
            <a:r>
              <a:rPr lang="en-IN" sz="2400" dirty="0">
                <a:solidFill>
                  <a:srgbClr val="C00000"/>
                </a:solidFill>
                <a:latin typeface="Times New Roman" panose="02020603050405020304" pitchFamily="18" charset="0"/>
                <a:cs typeface="Times New Roman" panose="02020603050405020304" pitchFamily="18" charset="0"/>
              </a:rPr>
              <a:t>)</a:t>
            </a:r>
          </a:p>
          <a:p>
            <a:pPr marL="0" indent="0">
              <a:buNone/>
            </a:pPr>
            <a:r>
              <a:rPr lang="en-IN" sz="2400" dirty="0">
                <a:solidFill>
                  <a:srgbClr val="C00000"/>
                </a:solidFill>
                <a:latin typeface="Times New Roman" panose="02020603050405020304" pitchFamily="18" charset="0"/>
                <a:cs typeface="Times New Roman" panose="02020603050405020304" pitchFamily="18" charset="0"/>
              </a:rPr>
              <a:t>print('RMSE :', </a:t>
            </a:r>
            <a:r>
              <a:rPr lang="en-IN" sz="2400" dirty="0" err="1">
                <a:solidFill>
                  <a:srgbClr val="C00000"/>
                </a:solidFill>
                <a:latin typeface="Times New Roman" panose="02020603050405020304" pitchFamily="18" charset="0"/>
                <a:cs typeface="Times New Roman" panose="02020603050405020304" pitchFamily="18" charset="0"/>
              </a:rPr>
              <a:t>np.sqrt</a:t>
            </a:r>
            <a:r>
              <a:rPr lang="en-IN" sz="2400" dirty="0">
                <a:solidFill>
                  <a:srgbClr val="C00000"/>
                </a:solidFill>
                <a:latin typeface="Times New Roman" panose="02020603050405020304" pitchFamily="18" charset="0"/>
                <a:cs typeface="Times New Roman" panose="02020603050405020304" pitchFamily="18" charset="0"/>
              </a:rPr>
              <a:t>(</a:t>
            </a:r>
            <a:r>
              <a:rPr lang="en-IN" sz="2400" dirty="0" err="1">
                <a:solidFill>
                  <a:srgbClr val="C00000"/>
                </a:solidFill>
                <a:latin typeface="Times New Roman" panose="02020603050405020304" pitchFamily="18" charset="0"/>
                <a:cs typeface="Times New Roman" panose="02020603050405020304" pitchFamily="18" charset="0"/>
              </a:rPr>
              <a:t>mse</a:t>
            </a:r>
            <a:r>
              <a:rPr lang="en-IN" sz="2400" dirty="0">
                <a:solidFill>
                  <a:srgbClr val="C00000"/>
                </a:solidFill>
                <a:latin typeface="Times New Roman" panose="02020603050405020304" pitchFamily="18" charset="0"/>
                <a:cs typeface="Times New Roman" panose="02020603050405020304" pitchFamily="18" charset="0"/>
              </a:rPr>
              <a:t>))</a:t>
            </a:r>
          </a:p>
          <a:p>
            <a:pPr marL="0" indent="0">
              <a:buNone/>
            </a:pPr>
            <a:endParaRPr lang="en-IN" sz="26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a:solidFill>
                  <a:schemeClr val="bg1"/>
                </a:solidFill>
              </a:rPr>
              <a:t>RSME values of Algorithms</a:t>
            </a:r>
          </a:p>
        </p:txBody>
      </p:sp>
      <p:graphicFrame>
        <p:nvGraphicFramePr>
          <p:cNvPr id="4" name="Table 4"/>
          <p:cNvGraphicFramePr>
            <a:graphicFrameLocks noGrp="1"/>
          </p:cNvGraphicFramePr>
          <p:nvPr>
            <p:ph idx="1"/>
            <p:extLst>
              <p:ext uri="{D42A27DB-BD31-4B8C-83A1-F6EECF244321}">
                <p14:modId xmlns:p14="http://schemas.microsoft.com/office/powerpoint/2010/main" val="3546194356"/>
              </p:ext>
            </p:extLst>
          </p:nvPr>
        </p:nvGraphicFramePr>
        <p:xfrm>
          <a:off x="838199" y="1825625"/>
          <a:ext cx="10809850" cy="4667252"/>
        </p:xfrm>
        <a:graphic>
          <a:graphicData uri="http://schemas.openxmlformats.org/drawingml/2006/table">
            <a:tbl>
              <a:tblPr firstRow="1" bandRow="1">
                <a:tableStyleId>{5C22544A-7EE6-4342-B048-85BDC9FD1C3A}</a:tableStyleId>
              </a:tblPr>
              <a:tblGrid>
                <a:gridCol w="5404925">
                  <a:extLst>
                    <a:ext uri="{9D8B030D-6E8A-4147-A177-3AD203B41FA5}">
                      <a16:colId xmlns:a16="http://schemas.microsoft.com/office/drawing/2014/main" val="20000"/>
                    </a:ext>
                  </a:extLst>
                </a:gridCol>
                <a:gridCol w="5404925">
                  <a:extLst>
                    <a:ext uri="{9D8B030D-6E8A-4147-A177-3AD203B41FA5}">
                      <a16:colId xmlns:a16="http://schemas.microsoft.com/office/drawing/2014/main" val="20001"/>
                    </a:ext>
                  </a:extLst>
                </a:gridCol>
              </a:tblGrid>
              <a:tr h="1166813">
                <a:tc>
                  <a:txBody>
                    <a:bodyPr/>
                    <a:lstStyle/>
                    <a:p>
                      <a:r>
                        <a:rPr lang="en-IN" sz="3600" dirty="0"/>
                        <a:t>         </a:t>
                      </a:r>
                      <a:r>
                        <a:rPr lang="en-IN" sz="3600" b="0" dirty="0">
                          <a:solidFill>
                            <a:schemeClr val="bg1"/>
                          </a:solidFill>
                          <a:latin typeface="Times New Roman" panose="02020603050405020304" pitchFamily="18" charset="0"/>
                          <a:cs typeface="Times New Roman" panose="02020603050405020304" pitchFamily="18" charset="0"/>
                        </a:rPr>
                        <a:t>Linear Regression</a:t>
                      </a:r>
                    </a:p>
                  </a:txBody>
                  <a:tcPr/>
                </a:tc>
                <a:tc>
                  <a:txBody>
                    <a:bodyPr/>
                    <a:lstStyle/>
                    <a:p>
                      <a:pPr algn="ctr"/>
                      <a:r>
                        <a:rPr lang="en-IN" sz="3600" b="0" dirty="0"/>
                        <a:t> 1243.82</a:t>
                      </a:r>
                    </a:p>
                  </a:txBody>
                  <a:tcPr/>
                </a:tc>
                <a:extLst>
                  <a:ext uri="{0D108BD9-81ED-4DB2-BD59-A6C34878D82A}">
                    <a16:rowId xmlns:a16="http://schemas.microsoft.com/office/drawing/2014/main" val="10000"/>
                  </a:ext>
                </a:extLst>
              </a:tr>
              <a:tr h="1166813">
                <a:tc>
                  <a:txBody>
                    <a:bodyPr/>
                    <a:lstStyle/>
                    <a:p>
                      <a:pPr algn="ctr"/>
                      <a:r>
                        <a:rPr lang="en-IN" sz="3600" dirty="0">
                          <a:latin typeface="Times New Roman" panose="02020603050405020304" pitchFamily="18" charset="0"/>
                          <a:cs typeface="Times New Roman" panose="02020603050405020304" pitchFamily="18" charset="0"/>
                        </a:rPr>
                        <a:t>Random Forest</a:t>
                      </a:r>
                    </a:p>
                  </a:txBody>
                  <a:tcPr/>
                </a:tc>
                <a:tc>
                  <a:txBody>
                    <a:bodyPr/>
                    <a:lstStyle/>
                    <a:p>
                      <a:pPr algn="ctr"/>
                      <a:r>
                        <a:rPr lang="en-IN" dirty="0"/>
                        <a:t> </a:t>
                      </a:r>
                      <a:r>
                        <a:rPr lang="en-IN" sz="3600" b="0" dirty="0"/>
                        <a:t>1226.40</a:t>
                      </a:r>
                    </a:p>
                  </a:txBody>
                  <a:tcPr/>
                </a:tc>
                <a:extLst>
                  <a:ext uri="{0D108BD9-81ED-4DB2-BD59-A6C34878D82A}">
                    <a16:rowId xmlns:a16="http://schemas.microsoft.com/office/drawing/2014/main" val="10001"/>
                  </a:ext>
                </a:extLst>
              </a:tr>
              <a:tr h="1166813">
                <a:tc>
                  <a:txBody>
                    <a:bodyPr/>
                    <a:lstStyle/>
                    <a:p>
                      <a:r>
                        <a:rPr lang="en-IN" sz="2800" b="1" dirty="0">
                          <a:latin typeface="Times New Roman" panose="02020603050405020304" pitchFamily="18" charset="0"/>
                          <a:cs typeface="Times New Roman" panose="02020603050405020304" pitchFamily="18" charset="0"/>
                        </a:rPr>
                        <a:t>          </a:t>
                      </a:r>
                      <a:r>
                        <a:rPr lang="en-IN" sz="3600" b="0" dirty="0">
                          <a:latin typeface="Times New Roman" panose="02020603050405020304" pitchFamily="18" charset="0"/>
                          <a:cs typeface="Times New Roman" panose="02020603050405020304" pitchFamily="18" charset="0"/>
                        </a:rPr>
                        <a:t>Decision Tree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IN" sz="1600" dirty="0"/>
                    </a:p>
                    <a:p>
                      <a:pPr algn="ctr"/>
                      <a:r>
                        <a:rPr lang="en-IN" sz="3600" b="0" dirty="0"/>
                        <a:t>1149.11</a:t>
                      </a:r>
                    </a:p>
                  </a:txBody>
                  <a:tcPr/>
                </a:tc>
                <a:extLst>
                  <a:ext uri="{0D108BD9-81ED-4DB2-BD59-A6C34878D82A}">
                    <a16:rowId xmlns:a16="http://schemas.microsoft.com/office/drawing/2014/main" val="10002"/>
                  </a:ext>
                </a:extLst>
              </a:tr>
              <a:tr h="1166813">
                <a:tc>
                  <a:txBody>
                    <a:bodyPr/>
                    <a:lstStyle/>
                    <a:p>
                      <a:pPr algn="ctr"/>
                      <a:r>
                        <a:rPr lang="en-IN" sz="3200" dirty="0">
                          <a:latin typeface="Times New Roman" panose="02020603050405020304" pitchFamily="18" charset="0"/>
                          <a:cs typeface="Times New Roman" panose="02020603050405020304" pitchFamily="18" charset="0"/>
                        </a:rPr>
                        <a:t>Gradient Boosting Regressor</a:t>
                      </a:r>
                      <a:r>
                        <a:rPr lang="en-IN" sz="2800" dirty="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a:txBody>
                  <a:tcPr/>
                </a:tc>
                <a:tc>
                  <a:txBody>
                    <a:bodyPr/>
                    <a:lstStyle/>
                    <a:p>
                      <a:pPr algn="ctr"/>
                      <a:r>
                        <a:rPr lang="en-IN" sz="3600" dirty="0"/>
                        <a:t>1099.02</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i="1" dirty="0">
                <a:solidFill>
                  <a:schemeClr val="bg1"/>
                </a:solidFill>
                <a:latin typeface="Times New Roman" panose="02020603050405020304" pitchFamily="18" charset="0"/>
                <a:cs typeface="Times New Roman" panose="02020603050405020304" pitchFamily="18" charset="0"/>
              </a:rPr>
              <a:t>RESULTS</a:t>
            </a:r>
          </a:p>
        </p:txBody>
      </p:sp>
      <p:sp>
        <p:nvSpPr>
          <p:cNvPr id="3" name="Content Placeholder 2"/>
          <p:cNvSpPr>
            <a:spLocks noGrp="1"/>
          </p:cNvSpPr>
          <p:nvPr>
            <p:ph idx="1"/>
          </p:nvPr>
        </p:nvSpPr>
        <p:spPr/>
        <p:txBody>
          <a:bodyPr>
            <a:normAutofit/>
          </a:bodyPr>
          <a:lstStyle/>
          <a:p>
            <a:r>
              <a:rPr lang="en-US" dirty="0">
                <a:solidFill>
                  <a:srgbClr val="C00000"/>
                </a:solidFill>
                <a:latin typeface="Times New Roman" panose="02020603050405020304" pitchFamily="18" charset="0"/>
                <a:cs typeface="Times New Roman" panose="02020603050405020304" pitchFamily="18" charset="0"/>
              </a:rPr>
              <a:t>Various machine learning algorithms like </a:t>
            </a:r>
          </a:p>
          <a:p>
            <a:r>
              <a:rPr lang="en-US" dirty="0">
                <a:solidFill>
                  <a:srgbClr val="C00000"/>
                </a:solidFill>
                <a:latin typeface="Times New Roman" panose="02020603050405020304" pitchFamily="18" charset="0"/>
                <a:cs typeface="Times New Roman" panose="02020603050405020304" pitchFamily="18" charset="0"/>
              </a:rPr>
              <a:t>Linear Regression</a:t>
            </a:r>
          </a:p>
          <a:p>
            <a:r>
              <a:rPr lang="en-US" dirty="0">
                <a:solidFill>
                  <a:srgbClr val="C00000"/>
                </a:solidFill>
                <a:latin typeface="Times New Roman" panose="02020603050405020304" pitchFamily="18" charset="0"/>
                <a:cs typeface="Times New Roman" panose="02020603050405020304" pitchFamily="18" charset="0"/>
              </a:rPr>
              <a:t> Random Forest</a:t>
            </a:r>
          </a:p>
          <a:p>
            <a:r>
              <a:rPr lang="en-US" dirty="0">
                <a:solidFill>
                  <a:srgbClr val="C00000"/>
                </a:solidFill>
                <a:latin typeface="Times New Roman" panose="02020603050405020304" pitchFamily="18" charset="0"/>
                <a:cs typeface="Times New Roman" panose="02020603050405020304" pitchFamily="18" charset="0"/>
              </a:rPr>
              <a:t> Decision Tree</a:t>
            </a:r>
          </a:p>
          <a:p>
            <a:r>
              <a:rPr lang="en-US" dirty="0">
                <a:solidFill>
                  <a:srgbClr val="C00000"/>
                </a:solidFill>
                <a:latin typeface="Times New Roman" panose="02020603050405020304" pitchFamily="18" charset="0"/>
                <a:cs typeface="Times New Roman" panose="02020603050405020304" pitchFamily="18" charset="0"/>
              </a:rPr>
              <a:t> Gradient Boost has been built to predict the sales revenue of marts and malls. It’s been found that the most efficient algorithm to predict the sales revenue is observed with Gradient Boosting, and  Decision Tree algorithms have the least RMSE value compared to Linear Regression, and Random Forest algorithms.</a:t>
            </a:r>
            <a:endParaRPr lang="en-IN"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i="1" dirty="0">
                <a:solidFill>
                  <a:schemeClr val="bg1"/>
                </a:solidFill>
                <a:latin typeface="Times New Roman" panose="02020603050405020304" pitchFamily="18" charset="0"/>
                <a:cs typeface="Times New Roman" panose="02020603050405020304" pitchFamily="18" charset="0"/>
              </a:rPr>
              <a:t>Forecasting</a:t>
            </a:r>
            <a:r>
              <a:rPr lang="en-US" sz="6000" b="1" dirty="0">
                <a:solidFill>
                  <a:schemeClr val="bg1"/>
                </a:solidFill>
                <a:latin typeface="Times New Roman" panose="02020603050405020304" pitchFamily="18" charset="0"/>
                <a:cs typeface="Times New Roman" panose="02020603050405020304" pitchFamily="18" charset="0"/>
              </a:rPr>
              <a:t> provides </a:t>
            </a:r>
            <a:r>
              <a:rPr lang="en-US" dirty="0"/>
              <a:t>-</a:t>
            </a:r>
            <a:endParaRPr lang="en-IN" dirty="0"/>
          </a:p>
        </p:txBody>
      </p:sp>
      <p:graphicFrame>
        <p:nvGraphicFramePr>
          <p:cNvPr id="3" name="Table 3"/>
          <p:cNvGraphicFramePr>
            <a:graphicFrameLocks noGrp="1"/>
          </p:cNvGraphicFramePr>
          <p:nvPr/>
        </p:nvGraphicFramePr>
        <p:xfrm>
          <a:off x="3280764" y="2083633"/>
          <a:ext cx="7587105" cy="3882452"/>
        </p:xfrm>
        <a:graphic>
          <a:graphicData uri="http://schemas.openxmlformats.org/drawingml/2006/table">
            <a:tbl>
              <a:tblPr firstRow="1" bandRow="1">
                <a:tableStyleId>{5C22544A-7EE6-4342-B048-85BDC9FD1C3A}</a:tableStyleId>
              </a:tblPr>
              <a:tblGrid>
                <a:gridCol w="7587105">
                  <a:extLst>
                    <a:ext uri="{9D8B030D-6E8A-4147-A177-3AD203B41FA5}">
                      <a16:colId xmlns:a16="http://schemas.microsoft.com/office/drawing/2014/main" val="20000"/>
                    </a:ext>
                  </a:extLst>
                </a:gridCol>
              </a:tblGrid>
              <a:tr h="874216">
                <a:tc>
                  <a:txBody>
                    <a:bodyPr/>
                    <a:lstStyle/>
                    <a:p>
                      <a:pPr marL="342900" indent="-3429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  Managing of Work Force</a:t>
                      </a:r>
                      <a:endParaRPr lang="en-IN" sz="2800" dirty="0">
                        <a:solidFill>
                          <a:schemeClr val="bg1"/>
                        </a:solidFill>
                        <a:latin typeface="Times New Roman" panose="02020603050405020304" pitchFamily="18" charset="0"/>
                        <a:cs typeface="Times New Roman" panose="02020603050405020304" pitchFamily="18" charset="0"/>
                      </a:endParaRPr>
                    </a:p>
                  </a:txBody>
                  <a:tcPr>
                    <a:solidFill>
                      <a:schemeClr val="tx1">
                        <a:lumMod val="65000"/>
                      </a:schemeClr>
                    </a:solidFill>
                  </a:tcPr>
                </a:tc>
                <a:extLst>
                  <a:ext uri="{0D108BD9-81ED-4DB2-BD59-A6C34878D82A}">
                    <a16:rowId xmlns:a16="http://schemas.microsoft.com/office/drawing/2014/main" val="10000"/>
                  </a:ext>
                </a:extLst>
              </a:tr>
              <a:tr h="876596">
                <a:tc>
                  <a:txBody>
                    <a:bodyPr/>
                    <a:lstStyle/>
                    <a:p>
                      <a:pPr marL="285750" indent="-28575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   In-Out flow of Cash</a:t>
                      </a:r>
                      <a:endParaRPr lang="en-IN" sz="2800" b="1" dirty="0">
                        <a:solidFill>
                          <a:schemeClr val="bg1"/>
                        </a:solidFill>
                        <a:latin typeface="Times New Roman" panose="02020603050405020304" pitchFamily="18" charset="0"/>
                        <a:cs typeface="Times New Roman" panose="02020603050405020304" pitchFamily="18" charset="0"/>
                      </a:endParaRPr>
                    </a:p>
                  </a:txBody>
                  <a:tcPr>
                    <a:solidFill>
                      <a:schemeClr val="tx1">
                        <a:lumMod val="65000"/>
                      </a:schemeClr>
                    </a:solidFill>
                  </a:tcPr>
                </a:tc>
                <a:extLst>
                  <a:ext uri="{0D108BD9-81ED-4DB2-BD59-A6C34878D82A}">
                    <a16:rowId xmlns:a16="http://schemas.microsoft.com/office/drawing/2014/main" val="10001"/>
                  </a:ext>
                </a:extLst>
              </a:tr>
              <a:tr h="1065820">
                <a:tc>
                  <a:txBody>
                    <a:bodyPr/>
                    <a:lstStyle/>
                    <a:p>
                      <a:pPr marL="457200" indent="-45720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 Decision-making can be done more precisely</a:t>
                      </a:r>
                      <a:endParaRPr lang="en-IN" sz="2800" b="1" dirty="0">
                        <a:solidFill>
                          <a:schemeClr val="bg1"/>
                        </a:solidFill>
                        <a:latin typeface="Times New Roman" panose="02020603050405020304" pitchFamily="18" charset="0"/>
                        <a:cs typeface="Times New Roman" panose="02020603050405020304" pitchFamily="18" charset="0"/>
                      </a:endParaRPr>
                    </a:p>
                  </a:txBody>
                  <a:tcPr>
                    <a:solidFill>
                      <a:schemeClr val="tx1">
                        <a:lumMod val="65000"/>
                      </a:schemeClr>
                    </a:solidFill>
                  </a:tcPr>
                </a:tc>
                <a:extLst>
                  <a:ext uri="{0D108BD9-81ED-4DB2-BD59-A6C34878D82A}">
                    <a16:rowId xmlns:a16="http://schemas.microsoft.com/office/drawing/2014/main" val="10002"/>
                  </a:ext>
                </a:extLst>
              </a:tr>
              <a:tr h="1065820">
                <a:tc>
                  <a:txBody>
                    <a:bodyPr/>
                    <a:lstStyle/>
                    <a:p>
                      <a:pPr marL="457200" indent="-45720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 Formulate a business plan effectively</a:t>
                      </a:r>
                      <a:endParaRPr lang="en-IN" sz="2800" b="1" dirty="0">
                        <a:solidFill>
                          <a:schemeClr val="bg1"/>
                        </a:solidFill>
                        <a:latin typeface="Times New Roman" panose="02020603050405020304" pitchFamily="18" charset="0"/>
                        <a:cs typeface="Times New Roman" panose="02020603050405020304" pitchFamily="18" charset="0"/>
                      </a:endParaRPr>
                    </a:p>
                  </a:txBody>
                  <a:tcPr>
                    <a:solidFill>
                      <a:schemeClr val="tx1">
                        <a:lumMod val="65000"/>
                      </a:scheme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i="1" dirty="0">
                <a:solidFill>
                  <a:schemeClr val="bg1"/>
                </a:solidFill>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norm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Multiple instances of parameters and various factors can be used to make this sales prediction more innovative and successful.</a:t>
            </a:r>
          </a:p>
          <a:p>
            <a:pPr algn="l"/>
            <a:r>
              <a:rPr lang="en-US" b="0" i="0" dirty="0">
                <a:solidFill>
                  <a:srgbClr val="000000"/>
                </a:solidFill>
                <a:effectLst/>
                <a:latin typeface="Times New Roman" panose="02020603050405020304" pitchFamily="18" charset="0"/>
                <a:cs typeface="Times New Roman" panose="02020603050405020304" pitchFamily="18" charset="0"/>
              </a:rPr>
              <a:t>Accuracy, which plays a key role in prediction-based systems, can be significantly increased as the number of parameters used is increased.</a:t>
            </a:r>
          </a:p>
          <a:p>
            <a:pPr algn="l"/>
            <a:r>
              <a:rPr lang="en-US" b="0" i="0" dirty="0">
                <a:solidFill>
                  <a:srgbClr val="000000"/>
                </a:solidFill>
                <a:effectLst/>
                <a:latin typeface="Times New Roman" panose="02020603050405020304" pitchFamily="18" charset="0"/>
                <a:cs typeface="Times New Roman" panose="02020603050405020304" pitchFamily="18" charset="0"/>
              </a:rPr>
              <a:t>The project can be further collaborated in a web-based application with in-built intelligence by virtue of the Internet of Things (IoT), to be more feasible for use. </a:t>
            </a:r>
          </a:p>
          <a:p>
            <a:pPr algn="l"/>
            <a:r>
              <a:rPr lang="en-US" b="0" i="0" dirty="0">
                <a:solidFill>
                  <a:srgbClr val="000000"/>
                </a:solidFill>
                <a:effectLst/>
                <a:latin typeface="Times New Roman" panose="02020603050405020304" pitchFamily="18" charset="0"/>
                <a:cs typeface="Times New Roman" panose="02020603050405020304" pitchFamily="18" charset="0"/>
              </a:rPr>
              <a:t>When combined with effective data mining methods and properties, the traditional means could be seen to make a higher and positive effect on the overall development of the corporation’s tasks.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i="1" dirty="0">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Basics of machine learning and the associated data processing and modeling algorithms have been described, followed by their application for the task of sales prediction in Big Mart shopping centers at different locations.</a:t>
            </a:r>
          </a:p>
          <a:p>
            <a:pPr algn="l"/>
            <a:r>
              <a:rPr lang="en-US" b="0" i="0" dirty="0">
                <a:solidFill>
                  <a:srgbClr val="000000"/>
                </a:solidFill>
                <a:effectLst/>
                <a:latin typeface="Times New Roman" panose="02020603050405020304" pitchFamily="18" charset="0"/>
                <a:cs typeface="Times New Roman" panose="02020603050405020304" pitchFamily="18" charset="0"/>
              </a:rPr>
              <a:t> On implementation the prediction results show the correlation among different attributes considered and how a particular location of medium size recorded the highest sales.</a:t>
            </a:r>
          </a:p>
          <a:p>
            <a:pPr algn="l"/>
            <a:r>
              <a:rPr lang="en-US" dirty="0">
                <a:solidFill>
                  <a:srgbClr val="000000"/>
                </a:solidFill>
                <a:latin typeface="Times New Roman" panose="02020603050405020304" pitchFamily="18" charset="0"/>
                <a:cs typeface="Times New Roman" panose="02020603050405020304" pitchFamily="18" charset="0"/>
              </a:rPr>
              <a:t>Now it is evident in a way we can recommend</a:t>
            </a:r>
            <a:r>
              <a:rPr lang="en-US" b="0" i="0" dirty="0">
                <a:solidFill>
                  <a:srgbClr val="000000"/>
                </a:solidFill>
                <a:effectLst/>
                <a:latin typeface="Times New Roman" panose="02020603050405020304" pitchFamily="18" charset="0"/>
                <a:cs typeface="Times New Roman" panose="02020603050405020304" pitchFamily="18" charset="0"/>
              </a:rPr>
              <a:t> other shopping locations should follow similar patterns for improved sales.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1789"/>
          </a:xfrm>
        </p:spPr>
        <p:txBody>
          <a:bodyPr/>
          <a:lstStyle/>
          <a:p>
            <a:pPr algn="ctr"/>
            <a:r>
              <a:rPr lang="en-IN" b="1" i="1" dirty="0">
                <a:solidFill>
                  <a:schemeClr val="bg1"/>
                </a:solidFill>
                <a:latin typeface="Times New Roman" panose="02020603050405020304" pitchFamily="18" charset="0"/>
                <a:cs typeface="Times New Roman" panose="02020603050405020304" pitchFamily="18" charset="0"/>
              </a:rPr>
              <a:t>THANK YOU </a:t>
            </a: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                                      </a:t>
            </a:r>
            <a:r>
              <a:rPr lang="en-IN" sz="2800" dirty="0">
                <a:solidFill>
                  <a:schemeClr val="bg1"/>
                </a:solidFill>
                <a:latin typeface="Times New Roman" panose="02020603050405020304" pitchFamily="18" charset="0"/>
                <a:cs typeface="Times New Roman" panose="02020603050405020304" pitchFamily="18" charset="0"/>
              </a:rPr>
              <a:t>Vishweshwar Reddy Veerannagari</a:t>
            </a:r>
            <a:br>
              <a:rPr lang="en-IN" sz="2000"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i="1" dirty="0">
                <a:solidFill>
                  <a:schemeClr val="bg1"/>
                </a:solidFill>
                <a:latin typeface="Times New Roman" panose="02020603050405020304" pitchFamily="18" charset="0"/>
                <a:cs typeface="Times New Roman" panose="02020603050405020304" pitchFamily="18" charset="0"/>
              </a:rPr>
              <a:t>Problem Statement </a:t>
            </a:r>
          </a:p>
        </p:txBody>
      </p:sp>
      <p:sp>
        <p:nvSpPr>
          <p:cNvPr id="3" name="Content Placeholder 2"/>
          <p:cNvSpPr>
            <a:spLocks noGrp="1"/>
          </p:cNvSpPr>
          <p:nvPr>
            <p:ph idx="1"/>
          </p:nvPr>
        </p:nvSpPr>
        <p:spPr>
          <a:xfrm>
            <a:off x="838200" y="1690688"/>
            <a:ext cx="10515600" cy="4351338"/>
          </a:xfrm>
        </p:spPr>
        <p:txBody>
          <a:bodyPr>
            <a:noAutofit/>
          </a:bodyPr>
          <a:lstStyle/>
          <a:p>
            <a:r>
              <a:rPr lang="en-IN" dirty="0">
                <a:solidFill>
                  <a:srgbClr val="C00000"/>
                </a:solidFill>
                <a:latin typeface="Times New Roman" panose="02020603050405020304" pitchFamily="18" charset="0"/>
                <a:cs typeface="Times New Roman" panose="02020603050405020304" pitchFamily="18" charset="0"/>
              </a:rPr>
              <a:t>Nowadays Big shopping malls and Marts keep the track of their sales data for each and every individual item for predicting future demand of the customer and updating the inventory management as well.</a:t>
            </a:r>
          </a:p>
          <a:p>
            <a:r>
              <a:rPr lang="en-IN" dirty="0">
                <a:solidFill>
                  <a:srgbClr val="C00000"/>
                </a:solidFill>
                <a:latin typeface="Times New Roman" panose="02020603050405020304" pitchFamily="18" charset="0"/>
                <a:cs typeface="Times New Roman" panose="02020603050405020304" pitchFamily="18" charset="0"/>
              </a:rPr>
              <a:t>These data stores basically contain a large number of customer data and individual item attributes in a data warehouse</a:t>
            </a:r>
          </a:p>
          <a:p>
            <a:r>
              <a:rPr lang="en-IN" dirty="0">
                <a:solidFill>
                  <a:srgbClr val="C00000"/>
                </a:solidFill>
                <a:latin typeface="Times New Roman" panose="02020603050405020304" pitchFamily="18" charset="0"/>
                <a:cs typeface="Times New Roman" panose="02020603050405020304" pitchFamily="18" charset="0"/>
              </a:rPr>
              <a:t>Further anomalies and frequent patterns are detected by mining data from the data warehouse.</a:t>
            </a:r>
          </a:p>
          <a:p>
            <a:r>
              <a:rPr lang="en-IN" dirty="0">
                <a:solidFill>
                  <a:srgbClr val="C00000"/>
                </a:solidFill>
                <a:latin typeface="Times New Roman" panose="02020603050405020304" pitchFamily="18" charset="0"/>
                <a:cs typeface="Times New Roman" panose="02020603050405020304" pitchFamily="18" charset="0"/>
              </a:rPr>
              <a:t>The resultant data can be used for predicting future sales volume with the help of different ML techniques for Big Malls.</a:t>
            </a:r>
          </a:p>
          <a:p>
            <a:r>
              <a:rPr lang="en-IN" dirty="0">
                <a:solidFill>
                  <a:srgbClr val="C00000"/>
                </a:solidFill>
                <a:latin typeface="Times New Roman" panose="02020603050405020304" pitchFamily="18" charset="0"/>
                <a:cs typeface="Times New Roman" panose="02020603050405020304" pitchFamily="18" charset="0"/>
              </a:rPr>
              <a:t>A comparative analysis of existing model with other in terms of performance Metrix is used for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a:solidFill>
                  <a:schemeClr val="bg1"/>
                </a:solidFill>
                <a:latin typeface="Times New Roman" panose="02020603050405020304" pitchFamily="18" charset="0"/>
                <a:cs typeface="Times New Roman" panose="02020603050405020304" pitchFamily="18" charset="0"/>
              </a:rPr>
              <a:t>Collection and Segregation of Data.</a:t>
            </a:r>
          </a:p>
        </p:txBody>
      </p:sp>
      <p:sp>
        <p:nvSpPr>
          <p:cNvPr id="3" name="Content Placeholder 2"/>
          <p:cNvSpPr>
            <a:spLocks noGrp="1"/>
          </p:cNvSpPr>
          <p:nvPr>
            <p:ph idx="1"/>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The entire data set consists over 1400 data points.(Data set from Kaggle).</a:t>
            </a:r>
          </a:p>
          <a:p>
            <a:pPr marL="0" indent="0">
              <a:buNone/>
            </a:pPr>
            <a:endParaRPr lang="en-IN" dirty="0">
              <a:solidFill>
                <a:srgbClr val="C00000"/>
              </a:solidFill>
              <a:latin typeface="Times New Roman" panose="02020603050405020304" pitchFamily="18" charset="0"/>
              <a:cs typeface="Times New Roman" panose="02020603050405020304" pitchFamily="18" charset="0"/>
            </a:endParaRPr>
          </a:p>
          <a:p>
            <a:r>
              <a:rPr lang="en-IN" dirty="0">
                <a:solidFill>
                  <a:srgbClr val="C00000"/>
                </a:solidFill>
                <a:latin typeface="Times New Roman" panose="02020603050405020304" pitchFamily="18" charset="0"/>
                <a:cs typeface="Times New Roman" panose="02020603050405020304" pitchFamily="18" charset="0"/>
              </a:rPr>
              <a:t>Out of which the data set is divided into</a:t>
            </a:r>
          </a:p>
          <a:p>
            <a:pPr algn="ctr"/>
            <a:r>
              <a:rPr lang="en-IN" dirty="0">
                <a:solidFill>
                  <a:srgbClr val="C00000"/>
                </a:solidFill>
                <a:latin typeface="Times New Roman" panose="02020603050405020304" pitchFamily="18" charset="0"/>
                <a:cs typeface="Times New Roman" panose="02020603050405020304" pitchFamily="18" charset="0"/>
              </a:rPr>
              <a:t>Training set-60%(around 8000 data points)</a:t>
            </a:r>
          </a:p>
          <a:p>
            <a:pPr algn="ctr"/>
            <a:r>
              <a:rPr lang="en-IN" dirty="0">
                <a:solidFill>
                  <a:srgbClr val="C00000"/>
                </a:solidFill>
                <a:latin typeface="Times New Roman" panose="02020603050405020304" pitchFamily="18" charset="0"/>
                <a:cs typeface="Times New Roman" panose="02020603050405020304" pitchFamily="18" charset="0"/>
              </a:rPr>
              <a:t>Validation set-20%</a:t>
            </a:r>
          </a:p>
          <a:p>
            <a:pPr algn="ctr"/>
            <a:r>
              <a:rPr lang="en-IN" dirty="0">
                <a:solidFill>
                  <a:srgbClr val="C00000"/>
                </a:solidFill>
                <a:latin typeface="Times New Roman" panose="02020603050405020304" pitchFamily="18" charset="0"/>
                <a:cs typeface="Times New Roman" panose="02020603050405020304" pitchFamily="18" charset="0"/>
              </a:rPr>
              <a:t>Testing set-20%</a:t>
            </a:r>
          </a:p>
          <a:p>
            <a:pPr marL="0" indent="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a:solidFill>
                  <a:schemeClr val="bg1"/>
                </a:solidFill>
              </a:rPr>
              <a:t>Expected Procedures</a:t>
            </a:r>
          </a:p>
        </p:txBody>
      </p:sp>
      <p:sp>
        <p:nvSpPr>
          <p:cNvPr id="3" name="Content Placeholder 2"/>
          <p:cNvSpPr>
            <a:spLocks noGrp="1"/>
          </p:cNvSpPr>
          <p:nvPr>
            <p:ph sz="half" idx="1"/>
          </p:nvPr>
        </p:nvSpPr>
        <p:spPr>
          <a:xfrm>
            <a:off x="990600" y="1917083"/>
            <a:ext cx="5181600" cy="4351338"/>
          </a:xfrm>
        </p:spPr>
        <p:txBody>
          <a:bodyPr>
            <a:normAutofit fontScale="85000" lnSpcReduction="2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sz="4600" b="1" dirty="0">
                <a:solidFill>
                  <a:schemeClr val="bg1"/>
                </a:solidFill>
              </a:rPr>
              <a:t>ARCHITECTURE</a:t>
            </a:r>
            <a:r>
              <a:rPr lang="en-IN" dirty="0"/>
              <a:t>   </a:t>
            </a:r>
          </a:p>
        </p:txBody>
      </p:sp>
      <p:sp>
        <p:nvSpPr>
          <p:cNvPr id="4" name="Content Placeholder 3"/>
          <p:cNvSpPr>
            <a:spLocks noGrp="1"/>
          </p:cNvSpPr>
          <p:nvPr>
            <p:ph sz="half" idx="2"/>
          </p:nvPr>
        </p:nvSpPr>
        <p:spPr>
          <a:xfrm>
            <a:off x="6172200" y="1487714"/>
            <a:ext cx="5181600" cy="5005161"/>
          </a:xfrm>
        </p:spPr>
        <p:txBody>
          <a:bodyPr>
            <a:normAutofit fontScale="85000" lnSpcReduction="20000"/>
          </a:bodyPr>
          <a:lstStyle/>
          <a:p>
            <a:pPr marL="0" indent="0" algn="ctr">
              <a:buNone/>
            </a:pPr>
            <a:r>
              <a:rPr lang="en-IN" b="1" dirty="0">
                <a:solidFill>
                  <a:schemeClr val="bg1"/>
                </a:solidFill>
              </a:rPr>
              <a:t>HYPOTHESIS GENERATION </a:t>
            </a:r>
          </a:p>
          <a:p>
            <a:pPr marL="0" indent="0" algn="ctr">
              <a:buNone/>
            </a:pPr>
            <a:endParaRPr lang="en-IN" b="1" dirty="0">
              <a:solidFill>
                <a:schemeClr val="bg1"/>
              </a:solidFill>
            </a:endParaRPr>
          </a:p>
          <a:p>
            <a:pPr marL="0" indent="0" algn="ctr">
              <a:buNone/>
            </a:pPr>
            <a:endParaRPr lang="en-IN" b="1" dirty="0">
              <a:solidFill>
                <a:schemeClr val="bg1"/>
              </a:solidFill>
            </a:endParaRPr>
          </a:p>
          <a:p>
            <a:pPr marL="0" indent="0" algn="ctr">
              <a:buNone/>
            </a:pPr>
            <a:r>
              <a:rPr lang="en-IN" b="1" dirty="0">
                <a:solidFill>
                  <a:schemeClr val="bg1"/>
                </a:solidFill>
              </a:rPr>
              <a:t>DATA EXPLORATION</a:t>
            </a:r>
          </a:p>
          <a:p>
            <a:pPr marL="0" indent="0">
              <a:buNone/>
            </a:pPr>
            <a:endParaRPr lang="en-IN" dirty="0"/>
          </a:p>
          <a:p>
            <a:pPr marL="0" indent="0" algn="ctr">
              <a:buNone/>
            </a:pPr>
            <a:endParaRPr lang="en-IN" b="1" dirty="0">
              <a:solidFill>
                <a:schemeClr val="bg1"/>
              </a:solidFill>
            </a:endParaRPr>
          </a:p>
          <a:p>
            <a:pPr marL="0" indent="0" algn="ctr">
              <a:buNone/>
            </a:pPr>
            <a:r>
              <a:rPr lang="en-IN" b="1" dirty="0">
                <a:solidFill>
                  <a:schemeClr val="bg1"/>
                </a:solidFill>
              </a:rPr>
              <a:t>DATA CLEANING</a:t>
            </a:r>
          </a:p>
          <a:p>
            <a:pPr marL="0" indent="0">
              <a:buNone/>
            </a:pPr>
            <a:r>
              <a:rPr lang="en-IN" dirty="0"/>
              <a:t>                            </a:t>
            </a:r>
          </a:p>
          <a:p>
            <a:pPr marL="0" indent="0">
              <a:buNone/>
            </a:pPr>
            <a:endParaRPr lang="en-IN" dirty="0"/>
          </a:p>
          <a:p>
            <a:pPr marL="0" indent="0" algn="ctr">
              <a:buNone/>
            </a:pPr>
            <a:r>
              <a:rPr lang="en-IN" b="1" dirty="0">
                <a:solidFill>
                  <a:schemeClr val="bg1"/>
                </a:solidFill>
              </a:rPr>
              <a:t>FEATURE ENGINEERING</a:t>
            </a:r>
          </a:p>
          <a:p>
            <a:endParaRPr lang="en-IN" dirty="0"/>
          </a:p>
          <a:p>
            <a:pPr marL="0" indent="0">
              <a:buNone/>
            </a:pPr>
            <a:endParaRPr lang="en-IN" dirty="0"/>
          </a:p>
          <a:p>
            <a:pPr marL="0" indent="0" algn="ctr">
              <a:buNone/>
            </a:pPr>
            <a:r>
              <a:rPr lang="en-IN" dirty="0"/>
              <a:t> </a:t>
            </a:r>
            <a:r>
              <a:rPr lang="en-IN" b="1" dirty="0">
                <a:solidFill>
                  <a:schemeClr val="bg1"/>
                </a:solidFill>
              </a:rPr>
              <a:t>MODEL BUILDING</a:t>
            </a:r>
          </a:p>
          <a:p>
            <a:endParaRPr lang="en-IN" dirty="0"/>
          </a:p>
        </p:txBody>
      </p:sp>
      <p:sp>
        <p:nvSpPr>
          <p:cNvPr id="8" name="Arrow: Right 7"/>
          <p:cNvSpPr/>
          <p:nvPr/>
        </p:nvSpPr>
        <p:spPr>
          <a:xfrm>
            <a:off x="4719056" y="3295878"/>
            <a:ext cx="2017486" cy="523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9" name="Arrow: Down 8"/>
          <p:cNvSpPr/>
          <p:nvPr/>
        </p:nvSpPr>
        <p:spPr>
          <a:xfrm>
            <a:off x="8603338" y="2953654"/>
            <a:ext cx="250371"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p:cNvSpPr/>
          <p:nvPr/>
        </p:nvSpPr>
        <p:spPr>
          <a:xfrm>
            <a:off x="8603338" y="4254823"/>
            <a:ext cx="250371"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Arrow: Down 10"/>
          <p:cNvSpPr/>
          <p:nvPr/>
        </p:nvSpPr>
        <p:spPr>
          <a:xfrm flipH="1">
            <a:off x="8568863" y="5328290"/>
            <a:ext cx="284846"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Down 4"/>
          <p:cNvSpPr/>
          <p:nvPr/>
        </p:nvSpPr>
        <p:spPr>
          <a:xfrm>
            <a:off x="8603341" y="1786357"/>
            <a:ext cx="250371"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10723"/>
            <a:ext cx="10515600" cy="1081048"/>
          </a:xfrm>
        </p:spPr>
        <p:txBody>
          <a:bodyPr>
            <a:normAutofit/>
          </a:bodyPr>
          <a:lstStyle/>
          <a:p>
            <a:pPr algn="ctr"/>
            <a:r>
              <a:rPr lang="en-IN" b="1" dirty="0">
                <a:solidFill>
                  <a:schemeClr val="bg1"/>
                </a:solidFill>
                <a:latin typeface="Times New Roman" panose="02020603050405020304" pitchFamily="18" charset="0"/>
                <a:cs typeface="Times New Roman" panose="02020603050405020304" pitchFamily="18" charset="0"/>
              </a:rPr>
              <a:t>HYPOTHESIS GENERATION</a:t>
            </a:r>
          </a:p>
        </p:txBody>
      </p:sp>
      <p:sp>
        <p:nvSpPr>
          <p:cNvPr id="3" name="Text Placeholder 2"/>
          <p:cNvSpPr>
            <a:spLocks noGrp="1"/>
          </p:cNvSpPr>
          <p:nvPr>
            <p:ph type="body" idx="1"/>
          </p:nvPr>
        </p:nvSpPr>
        <p:spPr>
          <a:xfrm>
            <a:off x="715736" y="5147090"/>
            <a:ext cx="10515600" cy="1500187"/>
          </a:xfrm>
        </p:spPr>
        <p:txBody>
          <a:bodyPr>
            <a:normAutofit/>
          </a:bodyPr>
          <a:lstStyle/>
          <a:p>
            <a:pPr marL="457200" indent="-457200" algn="ctr">
              <a:buFont typeface="Arial" panose="020B0604020202020204" pitchFamily="34" charset="0"/>
              <a:buChar char="•"/>
            </a:pPr>
            <a:r>
              <a:rPr lang="en-IN" sz="3200" dirty="0">
                <a:solidFill>
                  <a:srgbClr val="C00000"/>
                </a:solidFill>
                <a:latin typeface="Times New Roman" panose="02020603050405020304" pitchFamily="18" charset="0"/>
                <a:cs typeface="Times New Roman" panose="02020603050405020304" pitchFamily="18" charset="0"/>
              </a:rPr>
              <a:t>Understanding the problem better by brainstorming possible factors that can impact the outcome.</a:t>
            </a:r>
          </a:p>
        </p:txBody>
      </p:sp>
      <p:pic>
        <p:nvPicPr>
          <p:cNvPr id="3074" name="Picture 2" descr="Hypothesis Generation for Data Science Pro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9509"/>
            <a:ext cx="12192000" cy="34598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a:solidFill>
                  <a:schemeClr val="bg1"/>
                </a:solidFill>
                <a:latin typeface="Times New Roman" panose="02020603050405020304" pitchFamily="18" charset="0"/>
                <a:cs typeface="Times New Roman" panose="02020603050405020304" pitchFamily="18" charset="0"/>
              </a:rPr>
              <a:t>Store level Hypothesis</a:t>
            </a:r>
          </a:p>
        </p:txBody>
      </p:sp>
      <p:sp>
        <p:nvSpPr>
          <p:cNvPr id="4" name="Content Placeholder 3"/>
          <p:cNvSpPr>
            <a:spLocks noGrp="1"/>
          </p:cNvSpPr>
          <p:nvPr>
            <p:ph idx="1"/>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City Type: </a:t>
            </a:r>
            <a:r>
              <a:rPr lang="en-IN" dirty="0">
                <a:solidFill>
                  <a:srgbClr val="0070C0"/>
                </a:solidFill>
                <a:latin typeface="Times New Roman" panose="02020603050405020304" pitchFamily="18" charset="0"/>
                <a:cs typeface="Times New Roman" panose="02020603050405020304" pitchFamily="18" charset="0"/>
              </a:rPr>
              <a:t>Stores located in urban or Tier-1 should have higher sales due to the higher income levels of the people there.</a:t>
            </a:r>
          </a:p>
          <a:p>
            <a:r>
              <a:rPr lang="en-IN" b="1" dirty="0">
                <a:solidFill>
                  <a:schemeClr val="bg1"/>
                </a:solidFill>
                <a:latin typeface="Times New Roman" panose="02020603050405020304" pitchFamily="18" charset="0"/>
                <a:cs typeface="Times New Roman" panose="02020603050405020304" pitchFamily="18" charset="0"/>
              </a:rPr>
              <a:t>Population Density: </a:t>
            </a:r>
            <a:r>
              <a:rPr lang="en-IN" dirty="0">
                <a:solidFill>
                  <a:srgbClr val="0070C0"/>
                </a:solidFill>
                <a:latin typeface="Times New Roman" panose="02020603050405020304" pitchFamily="18" charset="0"/>
                <a:cs typeface="Times New Roman" panose="02020603050405020304" pitchFamily="18" charset="0"/>
              </a:rPr>
              <a:t>Stores located in densely populated areas should have higher sales due to more demand.</a:t>
            </a:r>
          </a:p>
          <a:p>
            <a:r>
              <a:rPr lang="en-IN" b="1" dirty="0">
                <a:solidFill>
                  <a:schemeClr val="bg1"/>
                </a:solidFill>
                <a:latin typeface="Times New Roman" panose="02020603050405020304" pitchFamily="18" charset="0"/>
                <a:cs typeface="Times New Roman" panose="02020603050405020304" pitchFamily="18" charset="0"/>
              </a:rPr>
              <a:t>Store Capacity: </a:t>
            </a:r>
            <a:r>
              <a:rPr lang="en-IN" dirty="0">
                <a:solidFill>
                  <a:srgbClr val="0070C0"/>
                </a:solidFill>
                <a:latin typeface="Times New Roman" panose="02020603050405020304" pitchFamily="18" charset="0"/>
                <a:cs typeface="Times New Roman" panose="02020603050405020304" pitchFamily="18" charset="0"/>
              </a:rPr>
              <a:t>Stores which are very big in size should have higher demands as they act like one-stop shops and people would prefer getting everything from one place.</a:t>
            </a:r>
          </a:p>
          <a:p>
            <a:r>
              <a:rPr lang="en-IN" b="1" dirty="0">
                <a:solidFill>
                  <a:schemeClr val="bg1"/>
                </a:solidFill>
                <a:latin typeface="Times New Roman" panose="02020603050405020304" pitchFamily="18" charset="0"/>
                <a:cs typeface="Times New Roman" panose="02020603050405020304" pitchFamily="18" charset="0"/>
              </a:rPr>
              <a:t>Customer Behaviour: </a:t>
            </a:r>
            <a:r>
              <a:rPr lang="en-IN" dirty="0">
                <a:solidFill>
                  <a:srgbClr val="0070C0"/>
                </a:solidFill>
                <a:latin typeface="Times New Roman" panose="02020603050405020304" pitchFamily="18" charset="0"/>
                <a:cs typeface="Times New Roman" panose="02020603050405020304" pitchFamily="18" charset="0"/>
              </a:rPr>
              <a:t>Stores keeping the right set of products to meet the local needs of customers will have higher sales.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5654"/>
            <a:ext cx="10515600" cy="1164803"/>
          </a:xfrm>
        </p:spPr>
        <p:txBody>
          <a:bodyPr/>
          <a:lstStyle/>
          <a:p>
            <a:pPr algn="ctr"/>
            <a:r>
              <a:rPr lang="en-IN" b="1" i="1" dirty="0">
                <a:solidFill>
                  <a:schemeClr val="bg1"/>
                </a:solidFill>
                <a:latin typeface="Times New Roman" panose="02020603050405020304" pitchFamily="18" charset="0"/>
                <a:cs typeface="Times New Roman" panose="02020603050405020304" pitchFamily="18" charset="0"/>
              </a:rPr>
              <a:t>DATA</a:t>
            </a:r>
            <a:r>
              <a:rPr lang="en-IN" i="1" dirty="0"/>
              <a:t> </a:t>
            </a:r>
            <a:r>
              <a:rPr lang="en-IN" b="1" i="1" dirty="0">
                <a:solidFill>
                  <a:schemeClr val="bg1"/>
                </a:solidFill>
                <a:latin typeface="Times New Roman" panose="02020603050405020304" pitchFamily="18" charset="0"/>
                <a:cs typeface="Times New Roman" panose="02020603050405020304" pitchFamily="18" charset="0"/>
              </a:rPr>
              <a:t>EXPLORATION</a:t>
            </a:r>
          </a:p>
        </p:txBody>
      </p:sp>
      <p:sp>
        <p:nvSpPr>
          <p:cNvPr id="3" name="Text Placeholder 2"/>
          <p:cNvSpPr>
            <a:spLocks noGrp="1"/>
          </p:cNvSpPr>
          <p:nvPr>
            <p:ph type="body" idx="1"/>
          </p:nvPr>
        </p:nvSpPr>
        <p:spPr>
          <a:xfrm>
            <a:off x="838200" y="5042159"/>
            <a:ext cx="10515600" cy="1500187"/>
          </a:xfrm>
        </p:spPr>
        <p:txBody>
          <a:bodyPr>
            <a:normAutofit/>
          </a:bodyPr>
          <a:lstStyle/>
          <a:p>
            <a:pPr marL="457200" indent="-457200" algn="ctr">
              <a:buFont typeface="Arial" panose="020B0604020202020204" pitchFamily="34" charset="0"/>
              <a:buChar char="•"/>
            </a:pPr>
            <a:r>
              <a:rPr lang="en-IN" sz="3200" dirty="0">
                <a:solidFill>
                  <a:srgbClr val="C00000"/>
                </a:solidFill>
                <a:latin typeface="Times New Roman" panose="02020603050405020304" pitchFamily="18" charset="0"/>
                <a:cs typeface="Times New Roman" panose="02020603050405020304" pitchFamily="18" charset="0"/>
              </a:rPr>
              <a:t>Looking at the categorical and continuous feature summaries and making inferences about the data.</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402</TotalTime>
  <Words>1862</Words>
  <Application>Microsoft Office PowerPoint</Application>
  <PresentationFormat>Widescreen</PresentationFormat>
  <Paragraphs>171</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Aharoni</vt:lpstr>
      <vt:lpstr>Arial</vt:lpstr>
      <vt:lpstr>Calibri</vt:lpstr>
      <vt:lpstr>Calibri Light</vt:lpstr>
      <vt:lpstr>Times New Roman</vt:lpstr>
      <vt:lpstr>Office Theme</vt:lpstr>
      <vt:lpstr>Sales Prediction  using  Machine learning Algorithms</vt:lpstr>
      <vt:lpstr>Why do we need to Predict the data</vt:lpstr>
      <vt:lpstr>Forecasting provides -</vt:lpstr>
      <vt:lpstr>Problem Statement </vt:lpstr>
      <vt:lpstr>Collection and Segregation of Data.</vt:lpstr>
      <vt:lpstr>Expected Procedures</vt:lpstr>
      <vt:lpstr>HYPOTHESIS GENERATION</vt:lpstr>
      <vt:lpstr>Store level Hypothesis</vt:lpstr>
      <vt:lpstr>DATA EXPLORATION</vt:lpstr>
      <vt:lpstr>Data Exploration</vt:lpstr>
      <vt:lpstr>Here if you see most of the values in the training data set are non-null, whereas the values of ‘Item_weight’ and ‘Outlet_size’ have some null values which need to be addressed.  Some of the values in ‘Item_Visibility’ are marked down as ‘0’ which might not be a null value but will definitely affect the accuracy of the  model.  Moreover from the 12 features present in the data 5 are numeric and 7 are categorial.  Data.describe() </vt:lpstr>
      <vt:lpstr>To check which identifier has null values and the total count of the null values.   Data.isnull().sum()</vt:lpstr>
      <vt:lpstr>DATA CLEANING</vt:lpstr>
      <vt:lpstr>DATA CLEANING</vt:lpstr>
      <vt:lpstr>So to fill out the missing values present in the data we compute the mean, median, and mode of the data and replace the missing values according to their category and suitable variable. </vt:lpstr>
      <vt:lpstr>Removing the Outliers:</vt:lpstr>
      <vt:lpstr>FEATURE ENGINEERING</vt:lpstr>
      <vt:lpstr>We explored some nuances in the data during data exploration section. Now let’s move on to resolving them and making our data ready for analysis.  Here we will also create new variables using the existing ones from the data set. </vt:lpstr>
      <vt:lpstr>Step-2: Modify ‘Item_Visibility’ Here if you take a look, the minimum value here is 0, which makes no practical sense. So, lets consider it like missing information and impute it with mean value of the column ‘Item_Visibility’.</vt:lpstr>
      <vt:lpstr>Step-3: Creating a broad category of type of Item. </vt:lpstr>
      <vt:lpstr>Step-4: Categorial Variable Transformation</vt:lpstr>
      <vt:lpstr>Model Building</vt:lpstr>
      <vt:lpstr>Segregation of Train and Test Data</vt:lpstr>
      <vt:lpstr>Linear Regression</vt:lpstr>
      <vt:lpstr>Random Forest</vt:lpstr>
      <vt:lpstr>Gradient Boosting Algorithm</vt:lpstr>
      <vt:lpstr>DECISION TREE</vt:lpstr>
      <vt:lpstr>RSME values of Algorithms</vt:lpstr>
      <vt:lpstr>RESULTS</vt:lpstr>
      <vt:lpstr>FUTURE SCOPE</vt:lpstr>
      <vt:lpstr>CONCLUSION</vt:lpstr>
      <vt:lpstr>THANK YOU                                          Vishweshwar Reddy Veerannagari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Mart Sales Prediction</dc:title>
  <dc:creator>17211a04p9</dc:creator>
  <cp:lastModifiedBy>Veerannagari, Vishweshwar Reddy</cp:lastModifiedBy>
  <cp:revision>59</cp:revision>
  <dcterms:created xsi:type="dcterms:W3CDTF">2021-03-25T08:01:00Z</dcterms:created>
  <dcterms:modified xsi:type="dcterms:W3CDTF">2022-12-10T07:20:45Z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1033-11.2.0.11417</vt:lpwstr>
  </property>
  <property fmtid="{D5CDD505-2E9C-101B-9397-08002B2CF9AE}" pid="3" name="ICV">
    <vt:lpwstr>51C99615ABD94C7AAD3DB08CCB6EFD0E</vt:lpwstr>
  </property>
</Properties>
</file>