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6"/>
  </p:notesMasterIdLst>
  <p:handoutMasterIdLst>
    <p:handoutMasterId r:id="rId17"/>
  </p:handoutMasterIdLst>
  <p:sldIdLst>
    <p:sldId id="987" r:id="rId3"/>
    <p:sldId id="1002" r:id="rId4"/>
    <p:sldId id="1004" r:id="rId5"/>
    <p:sldId id="990" r:id="rId6"/>
    <p:sldId id="991" r:id="rId7"/>
    <p:sldId id="1005" r:id="rId8"/>
    <p:sldId id="1006" r:id="rId9"/>
    <p:sldId id="1007" r:id="rId10"/>
    <p:sldId id="1009" r:id="rId11"/>
    <p:sldId id="1003" r:id="rId12"/>
    <p:sldId id="1008" r:id="rId13"/>
    <p:sldId id="998" r:id="rId14"/>
    <p:sldId id="428" r:id="rId15"/>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E1F0FF"/>
    <a:srgbClr val="C1E0FF"/>
    <a:srgbClr val="FBF1B3"/>
    <a:srgbClr val="FFFFCC"/>
    <a:srgbClr val="EBF0F2"/>
    <a:srgbClr val="D5DFE4"/>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310" y="7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6/28/2023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6/28/2023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28,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28,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28,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28,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June 28,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June 28,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June 28,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June 28,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June 28, 2023</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28,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28,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28,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28,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28,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6/28/2023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1BF816-E59D-8E7F-EFC3-1DBBD48F9073}"/>
              </a:ext>
            </a:extLst>
          </p:cNvPr>
          <p:cNvSpPr txBox="1"/>
          <p:nvPr/>
        </p:nvSpPr>
        <p:spPr>
          <a:xfrm>
            <a:off x="459441" y="1501066"/>
            <a:ext cx="8265459" cy="4278094"/>
          </a:xfrm>
          <a:prstGeom prst="rect">
            <a:avLst/>
          </a:prstGeom>
          <a:noFill/>
        </p:spPr>
        <p:txBody>
          <a:bodyPr wrap="square">
            <a:spAutoFit/>
          </a:bodyPr>
          <a:lstStyle/>
          <a:p>
            <a:pPr algn="ctr"/>
            <a:r>
              <a:rPr lang="en-IN" sz="3200" b="1" i="0" u="none" strike="noStrike" dirty="0">
                <a:solidFill>
                  <a:schemeClr val="bg1"/>
                </a:solidFill>
                <a:effectLst/>
                <a:latin typeface="Times New Roman" panose="02020603050405020304" pitchFamily="18" charset="0"/>
                <a:cs typeface="Times New Roman" panose="02020603050405020304" pitchFamily="18" charset="0"/>
              </a:rPr>
              <a:t>Institute of Aeronautical Engineering.</a:t>
            </a:r>
          </a:p>
          <a:p>
            <a:pPr algn="ctr"/>
            <a:r>
              <a:rPr lang="en-IN" sz="2400" dirty="0">
                <a:solidFill>
                  <a:schemeClr val="bg1"/>
                </a:solidFill>
                <a:latin typeface="Times New Roman" panose="02020603050405020304" pitchFamily="18" charset="0"/>
                <a:cs typeface="Times New Roman" panose="02020603050405020304" pitchFamily="18" charset="0"/>
              </a:rPr>
              <a:t>Dundigal-Hyderabad</a:t>
            </a:r>
          </a:p>
          <a:p>
            <a:pPr algn="ctr"/>
            <a:endParaRPr lang="en-IN" sz="2400" dirty="0">
              <a:solidFill>
                <a:schemeClr val="bg1"/>
              </a:solidFill>
              <a:latin typeface="Times New Roman" panose="02020603050405020304" pitchFamily="18" charset="0"/>
              <a:cs typeface="Times New Roman" panose="02020603050405020304" pitchFamily="18" charset="0"/>
            </a:endParaRPr>
          </a:p>
          <a:p>
            <a:pPr algn="ctr"/>
            <a:r>
              <a:rPr lang="en-IN" sz="3200" b="1" dirty="0">
                <a:solidFill>
                  <a:schemeClr val="bg1"/>
                </a:solidFill>
                <a:latin typeface="Times New Roman" panose="02020603050405020304" pitchFamily="18" charset="0"/>
                <a:cs typeface="Times New Roman" panose="02020603050405020304" pitchFamily="18" charset="0"/>
              </a:rPr>
              <a:t>VI-Semester</a:t>
            </a:r>
          </a:p>
          <a:p>
            <a:pPr algn="ctr"/>
            <a:endParaRPr lang="en-IN" sz="3200"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IN" sz="3200" b="1" dirty="0">
                <a:solidFill>
                  <a:schemeClr val="bg1"/>
                </a:solidFill>
                <a:latin typeface="Times New Roman" panose="02020603050405020304" pitchFamily="18" charset="0"/>
                <a:cs typeface="Times New Roman" panose="02020603050405020304" pitchFamily="18" charset="0"/>
              </a:rPr>
              <a:t>Computer Science and Engineering.</a:t>
            </a:r>
          </a:p>
          <a:p>
            <a:pPr algn="ctr"/>
            <a:endParaRPr lang="en-IN" sz="3200" b="1" dirty="0">
              <a:solidFill>
                <a:schemeClr val="bg1"/>
              </a:solidFill>
              <a:latin typeface="Times New Roman" panose="02020603050405020304" pitchFamily="18" charset="0"/>
              <a:cs typeface="Times New Roman" panose="02020603050405020304" pitchFamily="18" charset="0"/>
            </a:endParaRPr>
          </a:p>
          <a:p>
            <a:pPr algn="ctr"/>
            <a:r>
              <a:rPr lang="en-IN" sz="3200" b="1" i="0" u="none" strike="noStrike" dirty="0">
                <a:solidFill>
                  <a:schemeClr val="accent5">
                    <a:lumMod val="50000"/>
                  </a:schemeClr>
                </a:solidFill>
                <a:effectLst/>
                <a:latin typeface="Times New Roman" panose="02020603050405020304" pitchFamily="18" charset="0"/>
                <a:cs typeface="Times New Roman" panose="02020603050405020304" pitchFamily="18" charset="0"/>
              </a:rPr>
              <a:t>ExEEd- </a:t>
            </a:r>
            <a:r>
              <a:rPr lang="en-IN" sz="3200" b="1" dirty="0">
                <a:solidFill>
                  <a:schemeClr val="accent5">
                    <a:lumMod val="50000"/>
                  </a:schemeClr>
                </a:solidFill>
                <a:latin typeface="Times New Roman" panose="02020603050405020304" pitchFamily="18" charset="0"/>
                <a:cs typeface="Times New Roman" panose="02020603050405020304" pitchFamily="18" charset="0"/>
              </a:rPr>
              <a:t>Research</a:t>
            </a:r>
            <a:r>
              <a:rPr lang="en-IN" sz="3200" b="1" i="0" u="none" strike="noStrike" dirty="0">
                <a:solidFill>
                  <a:schemeClr val="accent5">
                    <a:lumMod val="50000"/>
                  </a:schemeClr>
                </a:solidFill>
                <a:effectLst/>
                <a:latin typeface="Times New Roman" panose="02020603050405020304" pitchFamily="18" charset="0"/>
                <a:cs typeface="Times New Roman" panose="02020603050405020304" pitchFamily="18" charset="0"/>
              </a:rPr>
              <a:t> Based Learning.</a:t>
            </a:r>
          </a:p>
          <a:p>
            <a:pPr algn="ct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2054" name="Picture 6" descr="Institute of Aeronautical Engineering - YouTube">
            <a:extLst>
              <a:ext uri="{FF2B5EF4-FFF2-40B4-BE49-F238E27FC236}">
                <a16:creationId xmlns:a16="http://schemas.microsoft.com/office/drawing/2014/main" id="{658E7860-9FDD-C626-F68F-5A93EFEC40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8627"/>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223CF5-E8EB-903F-82F0-5757380558C5}"/>
              </a:ext>
            </a:extLst>
          </p:cNvPr>
          <p:cNvSpPr>
            <a:spLocks noGrp="1"/>
          </p:cNvSpPr>
          <p:nvPr>
            <p:ph type="sldNum" sz="quarter" idx="12"/>
          </p:nvPr>
        </p:nvSpPr>
        <p:spPr/>
        <p:txBody>
          <a:bodyPr/>
          <a:lstStyle/>
          <a:p>
            <a:pPr>
              <a:defRPr/>
            </a:pPr>
            <a:fld id="{F0EEE149-5D86-4BF5-BCC2-4D8A9996A715}" type="slidenum">
              <a:rPr lang="en-US" smtClean="0"/>
              <a:pPr>
                <a:defRPr/>
              </a:pPr>
              <a:t>10</a:t>
            </a:fld>
            <a:endParaRPr lang="en-US"/>
          </a:p>
        </p:txBody>
      </p:sp>
      <p:sp>
        <p:nvSpPr>
          <p:cNvPr id="6" name="TextBox 5">
            <a:extLst>
              <a:ext uri="{FF2B5EF4-FFF2-40B4-BE49-F238E27FC236}">
                <a16:creationId xmlns:a16="http://schemas.microsoft.com/office/drawing/2014/main" id="{CF9FC28E-258F-7BA0-D2B3-B9BD1DE13488}"/>
              </a:ext>
            </a:extLst>
          </p:cNvPr>
          <p:cNvSpPr txBox="1"/>
          <p:nvPr/>
        </p:nvSpPr>
        <p:spPr>
          <a:xfrm>
            <a:off x="714639" y="1132336"/>
            <a:ext cx="7438761" cy="4893647"/>
          </a:xfrm>
          <a:prstGeom prst="rect">
            <a:avLst/>
          </a:prstGeom>
          <a:noFill/>
        </p:spPr>
        <p:txBody>
          <a:bodyPr wrap="square">
            <a:spAutoFit/>
          </a:bodyPr>
          <a:lstStyle/>
          <a:p>
            <a:pPr algn="just" rtl="0">
              <a:spcBef>
                <a:spcPts val="0"/>
              </a:spcBef>
              <a:spcAft>
                <a:spcPts val="0"/>
              </a:spcAft>
            </a:pPr>
            <a:r>
              <a:rPr lang="en-US" sz="2400" b="1" i="0" u="sng" dirty="0">
                <a:solidFill>
                  <a:schemeClr val="bg1"/>
                </a:solidFill>
                <a:effectLst/>
                <a:latin typeface="Times New Roman" panose="02020603050405020304" pitchFamily="18" charset="0"/>
                <a:cs typeface="Times New Roman" panose="02020603050405020304" pitchFamily="18" charset="0"/>
              </a:rPr>
              <a:t>Software Requirements</a:t>
            </a:r>
          </a:p>
          <a:p>
            <a:pPr algn="just" rtl="0">
              <a:spcBef>
                <a:spcPts val="0"/>
              </a:spcBef>
              <a:spcAft>
                <a:spcPts val="0"/>
              </a:spcAft>
            </a:pPr>
            <a:endParaRPr lang="en-US" sz="2400" b="1" i="0" u="sng"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rPr>
              <a:t>Operating System	</a:t>
            </a:r>
            <a:r>
              <a:rPr lang="en-US" sz="2400" dirty="0">
                <a:solidFill>
                  <a:schemeClr val="bg1"/>
                </a:solidFill>
                <a:latin typeface="Times New Roman" panose="02020603050405020304" pitchFamily="18" charset="0"/>
                <a:ea typeface="Calibri" panose="020F0502020204030204" pitchFamily="34" charset="0"/>
              </a:rPr>
              <a:t>	</a:t>
            </a:r>
            <a:r>
              <a:rPr lang="en-US" sz="2400" dirty="0">
                <a:solidFill>
                  <a:schemeClr val="bg1"/>
                </a:solidFill>
                <a:effectLst/>
                <a:latin typeface="Times New Roman" panose="02020603050405020304" pitchFamily="18" charset="0"/>
                <a:ea typeface="Calibri" panose="020F0502020204030204" pitchFamily="34" charset="0"/>
              </a:rPr>
              <a:t>:  	Windows 7</a:t>
            </a:r>
          </a:p>
          <a:p>
            <a:pPr>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rPr>
              <a:t>Programming Language</a:t>
            </a:r>
            <a:r>
              <a:rPr lang="en-US" sz="2400" dirty="0">
                <a:solidFill>
                  <a:schemeClr val="bg1"/>
                </a:solidFill>
                <a:latin typeface="Times New Roman" panose="02020603050405020304" pitchFamily="18" charset="0"/>
                <a:ea typeface="Calibri" panose="020F0502020204030204" pitchFamily="34" charset="0"/>
              </a:rPr>
              <a:t> 	: 	</a:t>
            </a:r>
            <a:r>
              <a:rPr lang="en-US" sz="2400" dirty="0">
                <a:solidFill>
                  <a:schemeClr val="bg1"/>
                </a:solidFill>
                <a:effectLst/>
                <a:latin typeface="Times New Roman" panose="02020603050405020304" pitchFamily="18" charset="0"/>
                <a:ea typeface="Calibri" panose="020F0502020204030204" pitchFamily="34" charset="0"/>
              </a:rPr>
              <a:t>Java 1.8</a:t>
            </a:r>
          </a:p>
          <a:p>
            <a:pPr>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rPr>
              <a:t>Api 				</a:t>
            </a:r>
            <a:r>
              <a:rPr lang="en-US" sz="2400" dirty="0">
                <a:solidFill>
                  <a:schemeClr val="bg1"/>
                </a:solidFill>
                <a:latin typeface="Times New Roman" panose="02020603050405020304" pitchFamily="18" charset="0"/>
                <a:ea typeface="Calibri" panose="020F0502020204030204" pitchFamily="34" charset="0"/>
              </a:rPr>
              <a:t>:   	</a:t>
            </a:r>
            <a:r>
              <a:rPr lang="en-US" sz="2400" dirty="0">
                <a:solidFill>
                  <a:schemeClr val="bg1"/>
                </a:solidFill>
                <a:effectLst/>
                <a:latin typeface="Times New Roman" panose="02020603050405020304" pitchFamily="18" charset="0"/>
                <a:ea typeface="Calibri" panose="020F0502020204030204" pitchFamily="34" charset="0"/>
              </a:rPr>
              <a:t>Mail Api</a:t>
            </a:r>
          </a:p>
          <a:p>
            <a:pPr marL="0" indent="0">
              <a:buNone/>
            </a:pPr>
            <a:endParaRPr lang="en-US" sz="2400" dirty="0">
              <a:solidFill>
                <a:schemeClr val="bg1"/>
              </a:solidFill>
              <a:latin typeface="Times New Roman" panose="02020603050405020304" pitchFamily="18" charset="0"/>
            </a:endParaRPr>
          </a:p>
          <a:p>
            <a:pPr marL="0" indent="0">
              <a:buNone/>
            </a:pPr>
            <a:endParaRPr lang="en-US" sz="2400" dirty="0">
              <a:solidFill>
                <a:schemeClr val="bg1"/>
              </a:solidFill>
              <a:latin typeface="Times New Roman" panose="02020603050405020304" pitchFamily="18" charset="0"/>
            </a:endParaRPr>
          </a:p>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Hardware Requirements</a:t>
            </a:r>
          </a:p>
          <a:p>
            <a:pPr marL="0" indent="0">
              <a:buNone/>
            </a:pPr>
            <a:endParaRPr lang="en-US" sz="2400" b="1" u="sng"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Processor  				:     Intel </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i3</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Hard Disk 				:     20GB or above</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Ram					:     1 GB or  above</a:t>
            </a:r>
          </a:p>
          <a:p>
            <a:pPr algn="just" rtl="0">
              <a:spcBef>
                <a:spcPts val="0"/>
              </a:spcBef>
              <a:spcAft>
                <a:spcPts val="0"/>
              </a:spcAft>
            </a:pPr>
            <a:endParaRPr lang="en-US" sz="2400" b="0" dirty="0">
              <a:solidFill>
                <a:schemeClr val="bg1"/>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9279BA9-5D2D-F1CC-AE18-BF77FA50FFBE}"/>
              </a:ext>
            </a:extLst>
          </p:cNvPr>
          <p:cNvSpPr txBox="1"/>
          <p:nvPr/>
        </p:nvSpPr>
        <p:spPr>
          <a:xfrm>
            <a:off x="135467" y="155287"/>
            <a:ext cx="4622800" cy="584775"/>
          </a:xfrm>
          <a:prstGeom prst="rect">
            <a:avLst/>
          </a:prstGeom>
          <a:noFill/>
        </p:spPr>
        <p:txBody>
          <a:bodyPr wrap="square">
            <a:spAutoFit/>
          </a:bodyPr>
          <a:lstStyle/>
          <a:p>
            <a:r>
              <a:rPr lang="en-IN" sz="3200" b="1" i="0" dirty="0">
                <a:effectLst/>
                <a:latin typeface="Times New Roman" panose="02020603050405020304" pitchFamily="18" charset="0"/>
                <a:cs typeface="Times New Roman" panose="02020603050405020304" pitchFamily="18" charset="0"/>
              </a:rPr>
              <a:t>Requirements</a:t>
            </a:r>
            <a:endParaRPr lang="en-IN" sz="3200" b="1" dirty="0">
              <a:latin typeface="Times New Roman" panose="02020603050405020304" pitchFamily="18" charset="0"/>
              <a:cs typeface="Times New Roman" panose="02020603050405020304" pitchFamily="18" charset="0"/>
            </a:endParaRPr>
          </a:p>
        </p:txBody>
      </p:sp>
      <p:pic>
        <p:nvPicPr>
          <p:cNvPr id="3" name="Picture 6" descr="Institute of Aeronautical Engineering - YouTube">
            <a:extLst>
              <a:ext uri="{FF2B5EF4-FFF2-40B4-BE49-F238E27FC236}">
                <a16:creationId xmlns:a16="http://schemas.microsoft.com/office/drawing/2014/main" id="{439BAD6E-6CD5-C68B-37FB-B614204341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1403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9C4631-4180-7232-6B58-CE36AD87F092}"/>
              </a:ext>
            </a:extLst>
          </p:cNvPr>
          <p:cNvSpPr>
            <a:spLocks noGrp="1"/>
          </p:cNvSpPr>
          <p:nvPr>
            <p:ph type="sldNum" sz="quarter" idx="12"/>
          </p:nvPr>
        </p:nvSpPr>
        <p:spPr/>
        <p:txBody>
          <a:bodyPr/>
          <a:lstStyle/>
          <a:p>
            <a:pPr>
              <a:defRPr/>
            </a:pPr>
            <a:fld id="{F0EEE149-5D86-4BF5-BCC2-4D8A9996A715}" type="slidenum">
              <a:rPr lang="en-US" smtClean="0"/>
              <a:pPr>
                <a:defRPr/>
              </a:pPr>
              <a:t>11</a:t>
            </a:fld>
            <a:endParaRPr lang="en-US"/>
          </a:p>
        </p:txBody>
      </p:sp>
      <p:sp>
        <p:nvSpPr>
          <p:cNvPr id="7" name="TextBox 6">
            <a:extLst>
              <a:ext uri="{FF2B5EF4-FFF2-40B4-BE49-F238E27FC236}">
                <a16:creationId xmlns:a16="http://schemas.microsoft.com/office/drawing/2014/main" id="{612F2EA4-A31F-E899-17C4-1FFB86B11343}"/>
              </a:ext>
            </a:extLst>
          </p:cNvPr>
          <p:cNvSpPr txBox="1"/>
          <p:nvPr/>
        </p:nvSpPr>
        <p:spPr>
          <a:xfrm>
            <a:off x="135467" y="155287"/>
            <a:ext cx="4622800" cy="584775"/>
          </a:xfrm>
          <a:prstGeom prst="rect">
            <a:avLst/>
          </a:prstGeom>
          <a:noFill/>
        </p:spPr>
        <p:txBody>
          <a:bodyPr wrap="square">
            <a:spAutoFit/>
          </a:bodyPr>
          <a:lstStyle/>
          <a:p>
            <a:r>
              <a:rPr lang="en-IN" sz="3200" b="1" i="0" dirty="0">
                <a:effectLst/>
                <a:latin typeface="Times New Roman" panose="02020603050405020304" pitchFamily="18" charset="0"/>
                <a:cs typeface="Times New Roman" panose="02020603050405020304" pitchFamily="18" charset="0"/>
              </a:rPr>
              <a:t>Dataset Output</a:t>
            </a:r>
            <a:endParaRPr lang="en-IN" sz="32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B98A8D4-7F45-7055-A2E1-11E01C557DAB}"/>
              </a:ext>
            </a:extLst>
          </p:cNvPr>
          <p:cNvPicPr>
            <a:picLocks noChangeAspect="1"/>
          </p:cNvPicPr>
          <p:nvPr/>
        </p:nvPicPr>
        <p:blipFill rotWithShape="1">
          <a:blip r:embed="rId2">
            <a:extLst>
              <a:ext uri="{28A0092B-C50C-407E-A947-70E740481C1C}">
                <a14:useLocalDpi xmlns:a14="http://schemas.microsoft.com/office/drawing/2010/main" val="0"/>
              </a:ext>
            </a:extLst>
          </a:blip>
          <a:srcRect l="9357" t="1442" r="8604" b="11676"/>
          <a:stretch/>
        </p:blipFill>
        <p:spPr>
          <a:xfrm>
            <a:off x="534837" y="1315360"/>
            <a:ext cx="5633049" cy="4299722"/>
          </a:xfrm>
          <a:prstGeom prst="rect">
            <a:avLst/>
          </a:prstGeom>
        </p:spPr>
      </p:pic>
      <p:pic>
        <p:nvPicPr>
          <p:cNvPr id="3" name="Picture 6" descr="Institute of Aeronautical Engineering - YouTube">
            <a:extLst>
              <a:ext uri="{FF2B5EF4-FFF2-40B4-BE49-F238E27FC236}">
                <a16:creationId xmlns:a16="http://schemas.microsoft.com/office/drawing/2014/main" id="{EB104DBF-1AF9-AF58-40E6-0BD03887AA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32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0890CC-8DE4-D250-E843-BB3662B3EB2B}"/>
              </a:ext>
            </a:extLst>
          </p:cNvPr>
          <p:cNvSpPr txBox="1"/>
          <p:nvPr/>
        </p:nvSpPr>
        <p:spPr>
          <a:xfrm>
            <a:off x="190340" y="155287"/>
            <a:ext cx="3156867" cy="584775"/>
          </a:xfrm>
          <a:prstGeom prst="rect">
            <a:avLst/>
          </a:prstGeom>
          <a:noFill/>
        </p:spPr>
        <p:txBody>
          <a:bodyPr wrap="square">
            <a:spAutoFit/>
          </a:bodyPr>
          <a:lstStyle/>
          <a:p>
            <a:r>
              <a:rPr lang="en-IN" sz="3200" b="1" i="0" u="none" strike="noStrike" dirty="0">
                <a:effectLst/>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5C564CE-FAEC-98FC-66A7-2D360D4288B7}"/>
              </a:ext>
            </a:extLst>
          </p:cNvPr>
          <p:cNvSpPr txBox="1"/>
          <p:nvPr/>
        </p:nvSpPr>
        <p:spPr>
          <a:xfrm>
            <a:off x="190340" y="2116852"/>
            <a:ext cx="8462682" cy="2831544"/>
          </a:xfrm>
          <a:prstGeom prst="rect">
            <a:avLst/>
          </a:prstGeom>
          <a:noFill/>
        </p:spPr>
        <p:txBody>
          <a:bodyPr wrap="square">
            <a:spAutoFit/>
          </a:bodyPr>
          <a:lstStyle/>
          <a:p>
            <a:pPr marL="342900" indent="-342900" algn="just">
              <a:buFont typeface="Wingdings" panose="05000000000000000000" pitchFamily="2" charset="2"/>
              <a:buChar char="Ø"/>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have contributed in the designing and development of a user space cryptographic  file system. We have balanced the design goals like security, performance convenient and undependability of the system. We have achieved the high security by including the 	support of the Data Encryption Standard (DES). The performance is achieved with the help of on-demand computing concept which is that we are going to encrypt all files. It 	saves the  performance overhead of the system. The system is very convenient to the users. And the in dependability is achieved with the help of the java technology which is highly portable. So the complete system is a highly independent of the configuration.</a:t>
            </a: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3" name="Picture 6" descr="Institute of Aeronautical Engineering - YouTube">
            <a:extLst>
              <a:ext uri="{FF2B5EF4-FFF2-40B4-BE49-F238E27FC236}">
                <a16:creationId xmlns:a16="http://schemas.microsoft.com/office/drawing/2014/main" id="{C408B386-74ED-51BA-913D-057A34C633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626"/>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23026"/>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dirty="0" smtClean="0"/>
              <a:pPr>
                <a:defRPr/>
              </a:pPr>
              <a:t>13</a:t>
            </a:fld>
            <a:endParaRPr lang="en-US"/>
          </a:p>
        </p:txBody>
      </p:sp>
      <p:pic>
        <p:nvPicPr>
          <p:cNvPr id="3" name="Picture 6" descr="Institute of Aeronautical Engineering - YouTube">
            <a:extLst>
              <a:ext uri="{FF2B5EF4-FFF2-40B4-BE49-F238E27FC236}">
                <a16:creationId xmlns:a16="http://schemas.microsoft.com/office/drawing/2014/main" id="{EA7E3FE6-AAFC-4226-2D6D-9ACA1E7332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1102"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199A15-192F-F17B-C39F-B0B4D4B0823C}"/>
              </a:ext>
            </a:extLst>
          </p:cNvPr>
          <p:cNvSpPr txBox="1"/>
          <p:nvPr/>
        </p:nvSpPr>
        <p:spPr>
          <a:xfrm>
            <a:off x="555812" y="1641099"/>
            <a:ext cx="8034515" cy="769441"/>
          </a:xfrm>
          <a:prstGeom prst="rect">
            <a:avLst/>
          </a:prstGeom>
          <a:noFill/>
        </p:spPr>
        <p:txBody>
          <a:bodyPr wrap="square" rtlCol="0">
            <a:spAutoFit/>
          </a:bodyPr>
          <a:lstStyle/>
          <a:p>
            <a:pPr algn="ctr"/>
            <a:r>
              <a:rPr lang="en-IN" sz="4400" b="1" dirty="0">
                <a:solidFill>
                  <a:schemeClr val="bg1"/>
                </a:solidFill>
                <a:latin typeface="Times New Roman" panose="02020603050405020304" pitchFamily="18" charset="0"/>
                <a:cs typeface="Times New Roman" panose="02020603050405020304" pitchFamily="18" charset="0"/>
              </a:rPr>
              <a:t>File Encryption System</a:t>
            </a:r>
          </a:p>
        </p:txBody>
      </p:sp>
      <p:graphicFrame>
        <p:nvGraphicFramePr>
          <p:cNvPr id="6" name="Table 6">
            <a:extLst>
              <a:ext uri="{FF2B5EF4-FFF2-40B4-BE49-F238E27FC236}">
                <a16:creationId xmlns:a16="http://schemas.microsoft.com/office/drawing/2014/main" id="{64F4FDA2-CAE3-B937-8995-162DB57FF01E}"/>
              </a:ext>
            </a:extLst>
          </p:cNvPr>
          <p:cNvGraphicFramePr>
            <a:graphicFrameLocks noGrp="1"/>
          </p:cNvGraphicFramePr>
          <p:nvPr>
            <p:extLst>
              <p:ext uri="{D42A27DB-BD31-4B8C-83A1-F6EECF244321}">
                <p14:modId xmlns:p14="http://schemas.microsoft.com/office/powerpoint/2010/main" val="1864324269"/>
              </p:ext>
            </p:extLst>
          </p:nvPr>
        </p:nvGraphicFramePr>
        <p:xfrm>
          <a:off x="555812" y="2725271"/>
          <a:ext cx="7883310" cy="1484318"/>
        </p:xfrm>
        <a:graphic>
          <a:graphicData uri="http://schemas.openxmlformats.org/drawingml/2006/table">
            <a:tbl>
              <a:tblPr firstRow="1" bandRow="1">
                <a:tableStyleId>{93296810-A885-4BE3-A3E7-6D5BEEA58F35}</a:tableStyleId>
              </a:tblPr>
              <a:tblGrid>
                <a:gridCol w="890841">
                  <a:extLst>
                    <a:ext uri="{9D8B030D-6E8A-4147-A177-3AD203B41FA5}">
                      <a16:colId xmlns:a16="http://schemas.microsoft.com/office/drawing/2014/main" val="3898975667"/>
                    </a:ext>
                  </a:extLst>
                </a:gridCol>
                <a:gridCol w="2730900">
                  <a:extLst>
                    <a:ext uri="{9D8B030D-6E8A-4147-A177-3AD203B41FA5}">
                      <a16:colId xmlns:a16="http://schemas.microsoft.com/office/drawing/2014/main" val="4094392126"/>
                    </a:ext>
                  </a:extLst>
                </a:gridCol>
                <a:gridCol w="2287093">
                  <a:extLst>
                    <a:ext uri="{9D8B030D-6E8A-4147-A177-3AD203B41FA5}">
                      <a16:colId xmlns:a16="http://schemas.microsoft.com/office/drawing/2014/main" val="1843221112"/>
                    </a:ext>
                  </a:extLst>
                </a:gridCol>
                <a:gridCol w="1974476">
                  <a:extLst>
                    <a:ext uri="{9D8B030D-6E8A-4147-A177-3AD203B41FA5}">
                      <a16:colId xmlns:a16="http://schemas.microsoft.com/office/drawing/2014/main" val="542350296"/>
                    </a:ext>
                  </a:extLst>
                </a:gridCol>
              </a:tblGrid>
              <a:tr h="783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Times New Roman" panose="02020603050405020304" pitchFamily="18" charset="0"/>
                          <a:cs typeface="Times New Roman" panose="02020603050405020304" pitchFamily="18" charset="0"/>
                        </a:rPr>
                        <a:t>S. No.</a:t>
                      </a:r>
                      <a:endParaRPr lang="en-IN" sz="20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bg1"/>
                          </a:solidFill>
                          <a:latin typeface="Times New Roman" panose="02020603050405020304" pitchFamily="18" charset="0"/>
                          <a:cs typeface="Times New Roman" panose="02020603050405020304" pitchFamily="18" charset="0"/>
                        </a:rPr>
                        <a:t>Name</a:t>
                      </a:r>
                      <a:endParaRPr lang="en-IN"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bg1"/>
                          </a:solidFill>
                          <a:latin typeface="Times New Roman" panose="02020603050405020304" pitchFamily="18" charset="0"/>
                          <a:cs typeface="Times New Roman" panose="02020603050405020304" pitchFamily="18" charset="0"/>
                        </a:rPr>
                        <a:t>Roll No.</a:t>
                      </a:r>
                      <a:endParaRPr lang="en-IN"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bg1"/>
                          </a:solidFill>
                          <a:latin typeface="Times New Roman" panose="02020603050405020304" pitchFamily="18" charset="0"/>
                          <a:cs typeface="Times New Roman" panose="02020603050405020304" pitchFamily="18" charset="0"/>
                        </a:rPr>
                        <a:t>Branch &amp; Sec</a:t>
                      </a:r>
                      <a:endParaRPr lang="en-IN" sz="20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6888577"/>
                  </a:ext>
                </a:extLst>
              </a:tr>
              <a:tr h="653749">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Vishweshwar Bitla</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20951A05Q0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CSE-B</a:t>
                      </a:r>
                    </a:p>
                  </a:txBody>
                  <a:tcPr/>
                </a:tc>
                <a:extLst>
                  <a:ext uri="{0D108BD9-81ED-4DB2-BD59-A6C34878D82A}">
                    <a16:rowId xmlns:a16="http://schemas.microsoft.com/office/drawing/2014/main" val="976098524"/>
                  </a:ext>
                </a:extLst>
              </a:tr>
            </a:tbl>
          </a:graphicData>
        </a:graphic>
      </p:graphicFrame>
      <p:pic>
        <p:nvPicPr>
          <p:cNvPr id="3" name="Picture 6" descr="Institute of Aeronautical Engineering - YouTube">
            <a:extLst>
              <a:ext uri="{FF2B5EF4-FFF2-40B4-BE49-F238E27FC236}">
                <a16:creationId xmlns:a16="http://schemas.microsoft.com/office/drawing/2014/main" id="{1F0F9DD9-4D32-C126-C198-9FB16A53F7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1870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570943-1808-EA07-C810-DBEC21426E76}"/>
              </a:ext>
            </a:extLst>
          </p:cNvPr>
          <p:cNvSpPr>
            <a:spLocks noGrp="1"/>
          </p:cNvSpPr>
          <p:nvPr>
            <p:ph type="sldNum" sz="quarter" idx="12"/>
          </p:nvPr>
        </p:nvSpPr>
        <p:spPr/>
        <p:txBody>
          <a:bodyPr/>
          <a:lstStyle/>
          <a:p>
            <a:pPr>
              <a:defRPr/>
            </a:pPr>
            <a:fld id="{F0EEE149-5D86-4BF5-BCC2-4D8A9996A715}" type="slidenum">
              <a:rPr lang="en-US" smtClean="0"/>
              <a:pPr>
                <a:defRPr/>
              </a:pPr>
              <a:t>3</a:t>
            </a:fld>
            <a:endParaRPr lang="en-US"/>
          </a:p>
        </p:txBody>
      </p:sp>
      <p:sp>
        <p:nvSpPr>
          <p:cNvPr id="11" name="TextBox 10">
            <a:extLst>
              <a:ext uri="{FF2B5EF4-FFF2-40B4-BE49-F238E27FC236}">
                <a16:creationId xmlns:a16="http://schemas.microsoft.com/office/drawing/2014/main" id="{B8D45EDA-03B9-636A-EA11-BE7C9FD854D4}"/>
              </a:ext>
            </a:extLst>
          </p:cNvPr>
          <p:cNvSpPr txBox="1"/>
          <p:nvPr/>
        </p:nvSpPr>
        <p:spPr>
          <a:xfrm>
            <a:off x="343949" y="219876"/>
            <a:ext cx="4630722" cy="584775"/>
          </a:xfrm>
          <a:prstGeom prst="rect">
            <a:avLst/>
          </a:prstGeom>
          <a:noFill/>
        </p:spPr>
        <p:txBody>
          <a:bodyPr wrap="square">
            <a:spAutoFit/>
          </a:bodyPr>
          <a:lstStyle/>
          <a:p>
            <a:pPr marL="12700" rtl="0">
              <a:spcBef>
                <a:spcPts val="0"/>
              </a:spcBef>
              <a:spcAft>
                <a:spcPts val="0"/>
              </a:spcAft>
            </a:pPr>
            <a:r>
              <a:rPr lang="en-IN" sz="3200" b="1" dirty="0">
                <a:latin typeface="Times New Roman" panose="02020603050405020304" pitchFamily="18" charset="0"/>
                <a:cs typeface="Times New Roman" panose="02020603050405020304" pitchFamily="18" charset="0"/>
              </a:rPr>
              <a:t>H</a:t>
            </a:r>
            <a:r>
              <a:rPr lang="en-IN" sz="3200" b="1" i="0" dirty="0">
                <a:effectLst/>
                <a:latin typeface="Times New Roman" panose="02020603050405020304" pitchFamily="18" charset="0"/>
                <a:cs typeface="Times New Roman" panose="02020603050405020304" pitchFamily="18" charset="0"/>
              </a:rPr>
              <a:t>ighlights</a:t>
            </a:r>
            <a:endParaRPr lang="en-IN" sz="3200" b="1" dirty="0">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DE4B9E3-984D-BE70-F46E-D0DF87509968}"/>
              </a:ext>
            </a:extLst>
          </p:cNvPr>
          <p:cNvSpPr txBox="1"/>
          <p:nvPr/>
        </p:nvSpPr>
        <p:spPr>
          <a:xfrm>
            <a:off x="491067" y="1690062"/>
            <a:ext cx="8161865" cy="4247317"/>
          </a:xfrm>
          <a:prstGeom prst="rect">
            <a:avLst/>
          </a:prstGeom>
          <a:noFill/>
        </p:spPr>
        <p:txBody>
          <a:bodyPr wrap="square">
            <a:spAutoFit/>
          </a:bodyPr>
          <a:lstStyle/>
          <a:p>
            <a:pPr marL="285750" indent="-28575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The project  is application for storing data securely in local computer. access control is one of the fundamental security services in the computer system. </a:t>
            </a:r>
          </a:p>
          <a:p>
            <a:pPr marL="285750" indent="-285750" algn="just">
              <a:buFont typeface="Wingdings" panose="05000000000000000000" pitchFamily="2" charset="2"/>
              <a:buChar char="Ø"/>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It is a mechanism for constraining the interaction between users and protected resources. File is one of the important resources of the computer system. That must be protected from the unauthorized access that it can’t be tempered or stolen by intruders. </a:t>
            </a:r>
          </a:p>
          <a:p>
            <a:pPr marL="285750" indent="-285750" algn="just">
              <a:buFont typeface="Wingdings" panose="05000000000000000000" pitchFamily="2" charset="2"/>
              <a:buChar char="Ø"/>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The file security can enforced using cryptographic techniques. With the help of these techniques the important files are encrypted and authorized users are given appropriate cryptographic keys</a:t>
            </a:r>
          </a:p>
          <a:p>
            <a:pPr marL="285750" indent="-285750" algn="just">
              <a:buFont typeface="Wingdings" panose="05000000000000000000" pitchFamily="2" charset="2"/>
              <a:buChar char="Ø"/>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2" name="Picture 6" descr="Institute of Aeronautical Engineering - YouTube">
            <a:extLst>
              <a:ext uri="{FF2B5EF4-FFF2-40B4-BE49-F238E27FC236}">
                <a16:creationId xmlns:a16="http://schemas.microsoft.com/office/drawing/2014/main" id="{0F9FB25A-BC02-8190-D4C2-C96E46A9FA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6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26C5B-0726-AFE3-1AF5-43FB899853E5}"/>
              </a:ext>
            </a:extLst>
          </p:cNvPr>
          <p:cNvSpPr txBox="1"/>
          <p:nvPr/>
        </p:nvSpPr>
        <p:spPr>
          <a:xfrm>
            <a:off x="325225" y="181046"/>
            <a:ext cx="4628560" cy="523220"/>
          </a:xfrm>
          <a:prstGeom prst="rect">
            <a:avLst/>
          </a:prstGeom>
          <a:noFill/>
        </p:spPr>
        <p:txBody>
          <a:bodyPr wrap="square">
            <a:spAutoFit/>
          </a:bodyPr>
          <a:lstStyle/>
          <a:p>
            <a:pPr marL="12700" rtl="0">
              <a:spcBef>
                <a:spcPts val="0"/>
              </a:spcBef>
              <a:spcAft>
                <a:spcPts val="0"/>
              </a:spcAft>
            </a:pPr>
            <a:r>
              <a:rPr lang="en-IN" sz="2800" b="1" dirty="0">
                <a:latin typeface="Times New Roman" panose="02020603050405020304" pitchFamily="18" charset="0"/>
                <a:cs typeface="Times New Roman" panose="02020603050405020304" pitchFamily="18" charset="0"/>
              </a:rPr>
              <a:t>Abstract</a:t>
            </a:r>
            <a:endParaRPr lang="en-IN" sz="2800" b="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F39D3C-8751-8EC5-50B7-2D7B38813A41}"/>
              </a:ext>
            </a:extLst>
          </p:cNvPr>
          <p:cNvSpPr txBox="1"/>
          <p:nvPr/>
        </p:nvSpPr>
        <p:spPr>
          <a:xfrm>
            <a:off x="517585" y="2067931"/>
            <a:ext cx="8428007" cy="2585323"/>
          </a:xfrm>
          <a:prstGeom prst="rect">
            <a:avLst/>
          </a:prstGeom>
          <a:noFill/>
        </p:spPr>
        <p:txBody>
          <a:bodyPr wrap="square">
            <a:spAutoFit/>
          </a:bodyPr>
          <a:lstStyle/>
          <a:p>
            <a:pPr marR="430530" algn="just">
              <a:spcAft>
                <a:spcPts val="15"/>
              </a:spcAft>
            </a:pPr>
            <a:r>
              <a:rPr lang="en-US"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File Security System aims to protect sensitive data through encryption, preventing unauthorized access, modification, and misuse. It converts text into encrypted form, ensuring confidentiality. The system implements specified algorithms and encryption standards, enabling secure information transfer and unreadable storage for unauthorized users. Authorized decryption allows restoration of original data. Authentication and authorization mechanisms validate user legitimacy and uphold authentication standards. Objectives include data safeguarding, encryption implementation, secure data transfer, unreadable storage, decryption facilitation, and user authorization validation.</a:t>
            </a:r>
            <a:endParaRPr lang="en-IN"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6" descr="Institute of Aeronautical Engineering - YouTube">
            <a:extLst>
              <a:ext uri="{FF2B5EF4-FFF2-40B4-BE49-F238E27FC236}">
                <a16:creationId xmlns:a16="http://schemas.microsoft.com/office/drawing/2014/main" id="{E9C23AB5-752B-39B3-DA63-F90FFFF15D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4A5DA4-3E2E-8146-C16C-5B50DAC38CE7}"/>
              </a:ext>
            </a:extLst>
          </p:cNvPr>
          <p:cNvSpPr txBox="1"/>
          <p:nvPr/>
        </p:nvSpPr>
        <p:spPr>
          <a:xfrm>
            <a:off x="300180" y="118936"/>
            <a:ext cx="462856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P</a:t>
            </a:r>
            <a:r>
              <a:rPr lang="en-IN" sz="3200" b="1" i="0" dirty="0">
                <a:effectLst/>
                <a:latin typeface="Times New Roman" panose="02020603050405020304" pitchFamily="18" charset="0"/>
                <a:cs typeface="Times New Roman" panose="02020603050405020304" pitchFamily="18" charset="0"/>
              </a:rPr>
              <a:t>roblem </a:t>
            </a:r>
            <a:r>
              <a:rPr lang="en-IN" sz="3200" b="1" dirty="0">
                <a:latin typeface="Times New Roman" panose="02020603050405020304" pitchFamily="18" charset="0"/>
                <a:cs typeface="Times New Roman" panose="02020603050405020304" pitchFamily="18" charset="0"/>
              </a:rPr>
              <a:t>P</a:t>
            </a:r>
            <a:r>
              <a:rPr lang="en-IN" sz="3200" b="1" i="0" dirty="0">
                <a:effectLst/>
                <a:latin typeface="Times New Roman" panose="02020603050405020304" pitchFamily="18" charset="0"/>
                <a:cs typeface="Times New Roman" panose="02020603050405020304" pitchFamily="18" charset="0"/>
              </a:rPr>
              <a:t>erformance</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8E29382-86C0-238C-815A-70ADF503154C}"/>
              </a:ext>
            </a:extLst>
          </p:cNvPr>
          <p:cNvSpPr txBox="1"/>
          <p:nvPr/>
        </p:nvSpPr>
        <p:spPr>
          <a:xfrm>
            <a:off x="419100" y="1997839"/>
            <a:ext cx="8305800" cy="2862322"/>
          </a:xfrm>
          <a:prstGeom prst="rect">
            <a:avLst/>
          </a:prstGeom>
          <a:noFill/>
        </p:spPr>
        <p:txBody>
          <a:bodyPr wrap="square">
            <a:spAutoFit/>
          </a:bodyPr>
          <a:lstStyle/>
          <a:p>
            <a:pPr marL="342900" indent="-34290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file security can enforced using cryptographic techniques. With the help of these techniques the important files are encrypted and authorized users are given appropriate cryptographic keys</a:t>
            </a:r>
          </a:p>
          <a:p>
            <a:pPr marL="342900" indent="-342900" algn="just">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unauthorized user can’t access the important data. The encryption takes place for the selected files (important ones which requires the security) only</a:t>
            </a:r>
          </a:p>
          <a:p>
            <a:pPr marL="342900" indent="-342900" algn="just">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solidFill>
                  <a:schemeClr val="bg1"/>
                </a:solidFill>
                <a:effectLst/>
                <a:latin typeface="Times New Roman" panose="02020603050405020304" pitchFamily="18" charset="0"/>
                <a:ea typeface="Calibri" panose="020F0502020204030204" pitchFamily="34" charset="0"/>
              </a:rPr>
              <a:t>The performance is achieved with the help of on-demand computing concept which is that we are going to encrypt all files. It saves the  performance overhead of the system.</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6" descr="Institute of Aeronautical Engineering - YouTube">
            <a:extLst>
              <a:ext uri="{FF2B5EF4-FFF2-40B4-BE49-F238E27FC236}">
                <a16:creationId xmlns:a16="http://schemas.microsoft.com/office/drawing/2014/main" id="{D6C5D9A3-B97E-D62F-57D1-70DA08B9F1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3F6BF0-73F0-C62B-D159-DC3E0068BD74}"/>
              </a:ext>
            </a:extLst>
          </p:cNvPr>
          <p:cNvSpPr>
            <a:spLocks noGrp="1"/>
          </p:cNvSpPr>
          <p:nvPr>
            <p:ph type="sldNum" sz="quarter" idx="12"/>
          </p:nvPr>
        </p:nvSpPr>
        <p:spPr/>
        <p:txBody>
          <a:bodyPr/>
          <a:lstStyle/>
          <a:p>
            <a:pPr>
              <a:defRPr/>
            </a:pPr>
            <a:fld id="{F0EEE149-5D86-4BF5-BCC2-4D8A9996A715}" type="slidenum">
              <a:rPr lang="en-US" smtClean="0"/>
              <a:pPr>
                <a:defRPr/>
              </a:pPr>
              <a:t>6</a:t>
            </a:fld>
            <a:endParaRPr lang="en-US"/>
          </a:p>
        </p:txBody>
      </p:sp>
      <p:sp>
        <p:nvSpPr>
          <p:cNvPr id="7" name="TextBox 6">
            <a:extLst>
              <a:ext uri="{FF2B5EF4-FFF2-40B4-BE49-F238E27FC236}">
                <a16:creationId xmlns:a16="http://schemas.microsoft.com/office/drawing/2014/main" id="{508AA81A-CB74-07E7-9611-E7423E4A9555}"/>
              </a:ext>
            </a:extLst>
          </p:cNvPr>
          <p:cNvSpPr txBox="1"/>
          <p:nvPr/>
        </p:nvSpPr>
        <p:spPr>
          <a:xfrm>
            <a:off x="184558" y="155287"/>
            <a:ext cx="4630722"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M</a:t>
            </a:r>
            <a:r>
              <a:rPr lang="en-IN" sz="3200" b="1" i="0" dirty="0">
                <a:effectLst/>
                <a:latin typeface="Times New Roman" panose="02020603050405020304" pitchFamily="18" charset="0"/>
                <a:cs typeface="Times New Roman" panose="02020603050405020304" pitchFamily="18" charset="0"/>
              </a:rPr>
              <a:t>ethodology</a:t>
            </a:r>
            <a:r>
              <a:rPr lang="en-IN" sz="3200" b="1" i="0" dirty="0">
                <a:solidFill>
                  <a:srgbClr val="FFFF00"/>
                </a:solidFill>
                <a:effectLst/>
                <a:latin typeface="Times New Roman" panose="02020603050405020304" pitchFamily="18" charset="0"/>
                <a:cs typeface="Times New Roman" panose="02020603050405020304" pitchFamily="18" charset="0"/>
              </a:rPr>
              <a:t> </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AC1C2F2-2AAF-2999-8437-3198D5ED97E0}"/>
              </a:ext>
            </a:extLst>
          </p:cNvPr>
          <p:cNvSpPr txBox="1"/>
          <p:nvPr/>
        </p:nvSpPr>
        <p:spPr>
          <a:xfrm>
            <a:off x="184557" y="1043710"/>
            <a:ext cx="8139933" cy="5355312"/>
          </a:xfrm>
          <a:prstGeom prst="rect">
            <a:avLst/>
          </a:prstGeom>
          <a:noFill/>
        </p:spPr>
        <p:txBody>
          <a:bodyPr wrap="square">
            <a:spAutoFit/>
          </a:bodyPr>
          <a:lstStyle/>
          <a:p>
            <a:pPr marL="285750" indent="-285750" algn="just">
              <a:buFont typeface="Wingdings" panose="05000000000000000000" pitchFamily="2" charset="2"/>
              <a:buChar char="Ø"/>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We use Cryptography to store the data on server with securely. There are to important concepts of cryptography ,first  is Encryption and Second is Decryption. </a:t>
            </a:r>
          </a:p>
          <a:p>
            <a:pPr marL="285750" indent="-285750" algn="just">
              <a:buFont typeface="Wingdings" panose="05000000000000000000" pitchFamily="2" charset="2"/>
              <a:buChar char="Ø"/>
              <a:defRPr/>
            </a:pPr>
            <a:endPar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Encryption is the process in which the plain text is changed into cipher  text and decryption is just reverse process of encryption that means cipher text is changed into plain text. There are various  techniques of Encryption and Decryption.</a:t>
            </a:r>
          </a:p>
          <a:p>
            <a:pPr marL="285750" indent="-285750" algn="just">
              <a:buFont typeface="Wingdings" panose="05000000000000000000" pitchFamily="2" charset="2"/>
              <a:buChar char="Ø"/>
              <a:defRPr/>
            </a:pPr>
            <a:endPar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defRPr/>
            </a:pPr>
            <a:r>
              <a:rPr lang="en-US" dirty="0">
                <a:solidFill>
                  <a:schemeClr val="bg1"/>
                </a:solidFill>
                <a:latin typeface="Times New Roman" panose="02020603050405020304" pitchFamily="18" charset="0"/>
                <a:cs typeface="Times New Roman" panose="02020603050405020304" pitchFamily="18" charset="0"/>
              </a:rPr>
              <a:t>This project is totally made in Java , T</a:t>
            </a:r>
            <a:r>
              <a:rPr lang="en-US" b="0" i="0" dirty="0">
                <a:solidFill>
                  <a:schemeClr val="bg1"/>
                </a:solidFill>
                <a:effectLst/>
                <a:latin typeface="Times New Roman" panose="02020603050405020304" pitchFamily="18" charset="0"/>
                <a:cs typeface="Times New Roman" panose="02020603050405020304" pitchFamily="18" charset="0"/>
              </a:rPr>
              <a:t>he most important features of the Java language are Simple, Object-oriented, Platform Independent, Secured, Robust, Portable, etc.</a:t>
            </a:r>
            <a:r>
              <a:rPr lang="en-IN" dirty="0">
                <a:solidFill>
                  <a:srgbClr val="000000"/>
                </a:solidFill>
                <a:effectLst/>
                <a:latin typeface="Times New Roman" panose="02020603050405020304" pitchFamily="18" charset="0"/>
                <a:ea typeface="Times New Roman" panose="02020603050405020304" pitchFamily="18" charset="0"/>
              </a:rPr>
              <a:t> </a:t>
            </a:r>
          </a:p>
          <a:p>
            <a:pPr marL="285750" indent="-285750" algn="just">
              <a:buFont typeface="Wingdings" panose="05000000000000000000" pitchFamily="2" charset="2"/>
              <a:buChar char="Ø"/>
              <a:defRPr/>
            </a:pPr>
            <a:endParaRPr lang="en-IN"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defRPr/>
            </a:pPr>
            <a:r>
              <a:rPr lang="en-IN" dirty="0">
                <a:solidFill>
                  <a:srgbClr val="000000"/>
                </a:solidFill>
                <a:effectLst/>
                <a:latin typeface="Times New Roman" panose="02020603050405020304" pitchFamily="18" charset="0"/>
                <a:ea typeface="Times New Roman" panose="02020603050405020304" pitchFamily="18" charset="0"/>
              </a:rPr>
              <a:t>We use Java Mail Api from Java. The Java Mail is an API that is used to compose,  write and read electronic messages (emails).The Java Mail API provides protocol independent and platform-independent framework for sending and receiving mails.  The javax.mail and javax.mail.activation packages contains the core classes of  JavaMail API. Using These classes we can send and receive the mails with the  application or software</a:t>
            </a:r>
            <a:endParaRPr lang="en-US" b="0" i="0" dirty="0">
              <a:solidFill>
                <a:schemeClr val="bg1"/>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chemeClr val="bg1"/>
                </a:solidFill>
                <a:effectLst/>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defRPr/>
            </a:pPr>
            <a:endPar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6" name="Picture 6" descr="Institute of Aeronautical Engineering - YouTube">
            <a:extLst>
              <a:ext uri="{FF2B5EF4-FFF2-40B4-BE49-F238E27FC236}">
                <a16:creationId xmlns:a16="http://schemas.microsoft.com/office/drawing/2014/main" id="{AB6CDCDF-B99F-2C68-21FC-D5252E6754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55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1B78FB-D9AC-9133-48CE-9CA876A438EA}"/>
              </a:ext>
            </a:extLst>
          </p:cNvPr>
          <p:cNvSpPr>
            <a:spLocks noGrp="1"/>
          </p:cNvSpPr>
          <p:nvPr>
            <p:ph type="sldNum" sz="quarter" idx="12"/>
          </p:nvPr>
        </p:nvSpPr>
        <p:spPr/>
        <p:txBody>
          <a:bodyPr/>
          <a:lstStyle/>
          <a:p>
            <a:pPr>
              <a:defRPr/>
            </a:pPr>
            <a:fld id="{F0EEE149-5D86-4BF5-BCC2-4D8A9996A715}" type="slidenum">
              <a:rPr lang="en-US" smtClean="0"/>
              <a:pPr>
                <a:defRPr/>
              </a:pPr>
              <a:t>7</a:t>
            </a:fld>
            <a:endParaRPr lang="en-US"/>
          </a:p>
        </p:txBody>
      </p:sp>
      <p:sp>
        <p:nvSpPr>
          <p:cNvPr id="8" name="TextBox 7">
            <a:extLst>
              <a:ext uri="{FF2B5EF4-FFF2-40B4-BE49-F238E27FC236}">
                <a16:creationId xmlns:a16="http://schemas.microsoft.com/office/drawing/2014/main" id="{4C00FEEB-D32D-37E8-5744-8FCE1F7F5101}"/>
              </a:ext>
            </a:extLst>
          </p:cNvPr>
          <p:cNvSpPr txBox="1"/>
          <p:nvPr/>
        </p:nvSpPr>
        <p:spPr>
          <a:xfrm>
            <a:off x="177800" y="170934"/>
            <a:ext cx="46228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Working</a:t>
            </a:r>
          </a:p>
        </p:txBody>
      </p:sp>
      <p:sp>
        <p:nvSpPr>
          <p:cNvPr id="11" name="TextBox 10">
            <a:extLst>
              <a:ext uri="{FF2B5EF4-FFF2-40B4-BE49-F238E27FC236}">
                <a16:creationId xmlns:a16="http://schemas.microsoft.com/office/drawing/2014/main" id="{155C3973-BD9F-1107-21DF-2ACAC69C3839}"/>
              </a:ext>
            </a:extLst>
          </p:cNvPr>
          <p:cNvSpPr txBox="1"/>
          <p:nvPr/>
        </p:nvSpPr>
        <p:spPr>
          <a:xfrm>
            <a:off x="392981" y="1186956"/>
            <a:ext cx="7823200" cy="2308324"/>
          </a:xfrm>
          <a:prstGeom prst="rect">
            <a:avLst/>
          </a:prstGeom>
          <a:noFill/>
        </p:spPr>
        <p:txBody>
          <a:bodyPr wrap="square">
            <a:spAutoFit/>
          </a:bodyPr>
          <a:lstStyle/>
          <a:p>
            <a:pPr marL="457200" indent="-45720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The application will take the file location as input and return the encrypted file using some cryptographic algorithms</a:t>
            </a:r>
          </a:p>
          <a:p>
            <a:endParaRPr lang="en-US" sz="1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Then the decryption key for the file is sent to the mail of the given user</a:t>
            </a:r>
          </a:p>
          <a:p>
            <a:pPr marL="457200" indent="-457200" algn="just">
              <a:buFont typeface="Wingdings" panose="05000000000000000000" pitchFamily="2" charset="2"/>
              <a:buChar char="Ø"/>
            </a:pPr>
            <a:endParaRPr lang="en-US" sz="1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also take care in protecting the standards used in ciphering the text, and should manage the abstraction of principles applied from time to time</a:t>
            </a: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8A1F5E-2C7A-9D0C-5CD4-A732333F600E}"/>
              </a:ext>
            </a:extLst>
          </p:cNvPr>
          <p:cNvPicPr>
            <a:picLocks noChangeAspect="1"/>
          </p:cNvPicPr>
          <p:nvPr/>
        </p:nvPicPr>
        <p:blipFill>
          <a:blip r:embed="rId2"/>
          <a:stretch>
            <a:fillRect/>
          </a:stretch>
        </p:blipFill>
        <p:spPr>
          <a:xfrm>
            <a:off x="1510845" y="3357722"/>
            <a:ext cx="4682921" cy="2800230"/>
          </a:xfrm>
          <a:prstGeom prst="rect">
            <a:avLst/>
          </a:prstGeom>
        </p:spPr>
      </p:pic>
      <p:pic>
        <p:nvPicPr>
          <p:cNvPr id="6" name="Picture 6" descr="Institute of Aeronautical Engineering - YouTube">
            <a:extLst>
              <a:ext uri="{FF2B5EF4-FFF2-40B4-BE49-F238E27FC236}">
                <a16:creationId xmlns:a16="http://schemas.microsoft.com/office/drawing/2014/main" id="{B8A80C59-ED0D-6A35-2932-14ABE00AF1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79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F9B185-34C3-CEC0-21CF-BE824F0B66B6}"/>
              </a:ext>
            </a:extLst>
          </p:cNvPr>
          <p:cNvSpPr>
            <a:spLocks noGrp="1"/>
          </p:cNvSpPr>
          <p:nvPr>
            <p:ph type="sldNum" sz="quarter" idx="12"/>
          </p:nvPr>
        </p:nvSpPr>
        <p:spPr/>
        <p:txBody>
          <a:bodyPr/>
          <a:lstStyle/>
          <a:p>
            <a:pPr>
              <a:defRPr/>
            </a:pPr>
            <a:fld id="{F0EEE149-5D86-4BF5-BCC2-4D8A9996A715}" type="slidenum">
              <a:rPr lang="en-US" smtClean="0"/>
              <a:pPr>
                <a:defRPr/>
              </a:pPr>
              <a:t>8</a:t>
            </a:fld>
            <a:endParaRPr lang="en-US"/>
          </a:p>
        </p:txBody>
      </p:sp>
      <p:sp>
        <p:nvSpPr>
          <p:cNvPr id="6" name="TextBox 5">
            <a:extLst>
              <a:ext uri="{FF2B5EF4-FFF2-40B4-BE49-F238E27FC236}">
                <a16:creationId xmlns:a16="http://schemas.microsoft.com/office/drawing/2014/main" id="{64376DED-E70F-9D09-F465-A7B6BA573299}"/>
              </a:ext>
            </a:extLst>
          </p:cNvPr>
          <p:cNvSpPr txBox="1"/>
          <p:nvPr/>
        </p:nvSpPr>
        <p:spPr>
          <a:xfrm>
            <a:off x="203200" y="155287"/>
            <a:ext cx="4622800" cy="584775"/>
          </a:xfrm>
          <a:prstGeom prst="rect">
            <a:avLst/>
          </a:prstGeom>
          <a:noFill/>
        </p:spPr>
        <p:txBody>
          <a:bodyPr wrap="square">
            <a:spAutoFit/>
          </a:bodyPr>
          <a:lstStyle/>
          <a:p>
            <a:r>
              <a:rPr lang="en-IN" sz="3200" b="1" i="0" dirty="0">
                <a:effectLst/>
                <a:latin typeface="Times New Roman" panose="02020603050405020304" pitchFamily="18" charset="0"/>
                <a:cs typeface="Times New Roman" panose="02020603050405020304" pitchFamily="18" charset="0"/>
              </a:rPr>
              <a:t>Data</a:t>
            </a: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65E5048-ADC8-A886-0807-67F2F882C00F}"/>
              </a:ext>
            </a:extLst>
          </p:cNvPr>
          <p:cNvPicPr>
            <a:picLocks noChangeAspect="1"/>
          </p:cNvPicPr>
          <p:nvPr/>
        </p:nvPicPr>
        <p:blipFill>
          <a:blip r:embed="rId2"/>
          <a:stretch>
            <a:fillRect/>
          </a:stretch>
        </p:blipFill>
        <p:spPr>
          <a:xfrm>
            <a:off x="622410" y="998009"/>
            <a:ext cx="6294665" cy="4861981"/>
          </a:xfrm>
          <a:prstGeom prst="rect">
            <a:avLst/>
          </a:prstGeom>
        </p:spPr>
      </p:pic>
      <p:pic>
        <p:nvPicPr>
          <p:cNvPr id="5" name="Picture 6" descr="Institute of Aeronautical Engineering - YouTube">
            <a:extLst>
              <a:ext uri="{FF2B5EF4-FFF2-40B4-BE49-F238E27FC236}">
                <a16:creationId xmlns:a16="http://schemas.microsoft.com/office/drawing/2014/main" id="{F2B472CF-F1A1-74F3-4909-CEDD49A26A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80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732DB7-6256-07D2-453B-E169A9FB055C}"/>
              </a:ext>
            </a:extLst>
          </p:cNvPr>
          <p:cNvSpPr>
            <a:spLocks noGrp="1"/>
          </p:cNvSpPr>
          <p:nvPr>
            <p:ph type="sldNum" sz="quarter" idx="12"/>
          </p:nvPr>
        </p:nvSpPr>
        <p:spPr/>
        <p:txBody>
          <a:bodyPr/>
          <a:lstStyle/>
          <a:p>
            <a:pPr>
              <a:defRPr/>
            </a:pPr>
            <a:fld id="{F0EEE149-5D86-4BF5-BCC2-4D8A9996A715}" type="slidenum">
              <a:rPr lang="en-US" smtClean="0"/>
              <a:pPr>
                <a:defRPr/>
              </a:pPr>
              <a:t>9</a:t>
            </a:fld>
            <a:endParaRPr lang="en-US"/>
          </a:p>
        </p:txBody>
      </p:sp>
      <p:pic>
        <p:nvPicPr>
          <p:cNvPr id="6" name="Picture 5">
            <a:extLst>
              <a:ext uri="{FF2B5EF4-FFF2-40B4-BE49-F238E27FC236}">
                <a16:creationId xmlns:a16="http://schemas.microsoft.com/office/drawing/2014/main" id="{65834DAF-7C6B-BB21-C749-B5EF8BF997D0}"/>
              </a:ext>
            </a:extLst>
          </p:cNvPr>
          <p:cNvPicPr>
            <a:picLocks noChangeAspect="1"/>
          </p:cNvPicPr>
          <p:nvPr/>
        </p:nvPicPr>
        <p:blipFill>
          <a:blip r:embed="rId2"/>
          <a:stretch>
            <a:fillRect/>
          </a:stretch>
        </p:blipFill>
        <p:spPr>
          <a:xfrm>
            <a:off x="487392" y="1059727"/>
            <a:ext cx="6966542" cy="5018490"/>
          </a:xfrm>
          <a:prstGeom prst="rect">
            <a:avLst/>
          </a:prstGeom>
        </p:spPr>
      </p:pic>
      <p:sp>
        <p:nvSpPr>
          <p:cNvPr id="7" name="TextBox 6">
            <a:extLst>
              <a:ext uri="{FF2B5EF4-FFF2-40B4-BE49-F238E27FC236}">
                <a16:creationId xmlns:a16="http://schemas.microsoft.com/office/drawing/2014/main" id="{E5E9423C-9C82-4F04-4D0B-750AFB0EF9EB}"/>
              </a:ext>
            </a:extLst>
          </p:cNvPr>
          <p:cNvSpPr txBox="1"/>
          <p:nvPr/>
        </p:nvSpPr>
        <p:spPr>
          <a:xfrm>
            <a:off x="203200" y="155287"/>
            <a:ext cx="4622800" cy="584775"/>
          </a:xfrm>
          <a:prstGeom prst="rect">
            <a:avLst/>
          </a:prstGeom>
          <a:noFill/>
        </p:spPr>
        <p:txBody>
          <a:bodyPr wrap="square">
            <a:spAutoFit/>
          </a:bodyPr>
          <a:lstStyle/>
          <a:p>
            <a:r>
              <a:rPr lang="en-IN" sz="3200" b="1" i="0" dirty="0">
                <a:effectLst/>
                <a:latin typeface="Times New Roman" panose="02020603050405020304" pitchFamily="18" charset="0"/>
                <a:cs typeface="Times New Roman" panose="02020603050405020304" pitchFamily="18" charset="0"/>
              </a:rPr>
              <a:t>Data</a:t>
            </a:r>
            <a:endParaRPr lang="en-IN" sz="3200" b="1" dirty="0">
              <a:latin typeface="Times New Roman" panose="02020603050405020304" pitchFamily="18" charset="0"/>
              <a:cs typeface="Times New Roman" panose="02020603050405020304" pitchFamily="18" charset="0"/>
            </a:endParaRPr>
          </a:p>
        </p:txBody>
      </p:sp>
      <p:pic>
        <p:nvPicPr>
          <p:cNvPr id="8" name="Picture 6" descr="Institute of Aeronautical Engineering - YouTube">
            <a:extLst>
              <a:ext uri="{FF2B5EF4-FFF2-40B4-BE49-F238E27FC236}">
                <a16:creationId xmlns:a16="http://schemas.microsoft.com/office/drawing/2014/main" id="{F1411DC9-7BE2-8CD0-E9B7-073A256A1C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813812"/>
      </p:ext>
    </p:extLst>
  </p:cSld>
  <p:clrMapOvr>
    <a:masterClrMapping/>
  </p:clrMapOvr>
</p:sld>
</file>

<file path=ppt/theme/theme1.xml><?xml version="1.0" encoding="utf-8"?>
<a:theme xmlns:a="http://schemas.openxmlformats.org/drawingml/2006/main" name="Technic">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1155</TotalTime>
  <Words>756</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Brush Script MT</vt:lpstr>
      <vt:lpstr>Calibri</vt:lpstr>
      <vt:lpstr>Franklin Gothic Book</vt:lpstr>
      <vt:lpstr>Times New Roman</vt:lpstr>
      <vt:lpstr>Wingdings</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Vishweshwar Bitla</cp:lastModifiedBy>
  <cp:revision>10</cp:revision>
  <dcterms:created xsi:type="dcterms:W3CDTF">2011-03-29T09:15:57Z</dcterms:created>
  <dcterms:modified xsi:type="dcterms:W3CDTF">2023-06-28T06:37:32Z</dcterms:modified>
</cp:coreProperties>
</file>