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9" r:id="rId5"/>
    <p:sldId id="257" r:id="rId6"/>
    <p:sldId id="258" r:id="rId7"/>
    <p:sldId id="259" r:id="rId8"/>
    <p:sldId id="270" r:id="rId9"/>
    <p:sldId id="260" r:id="rId10"/>
    <p:sldId id="261"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9900"/>
    <a:srgbClr val="220F51"/>
    <a:srgbClr val="40AA4D"/>
    <a:srgbClr val="2DB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87A8A-B5A1-4D87-A2FB-D6A380B1A58B}" type="doc">
      <dgm:prSet loTypeId="urn:diagrams.loki3.com/VaryingWidthList" loCatId="list" qsTypeId="urn:microsoft.com/office/officeart/2005/8/quickstyle/simple1" qsCatId="simple" csTypeId="urn:microsoft.com/office/officeart/2005/8/colors/accent1_2" csCatId="accent1" phldr="1"/>
      <dgm:spPr/>
    </dgm:pt>
    <dgm:pt modelId="{26A19316-FB2E-4CDC-B0F8-80008946CB80}">
      <dgm:prSet phldrT="[Text]"/>
      <dgm:spPr>
        <a:solidFill>
          <a:schemeClr val="tx2">
            <a:lumMod val="60000"/>
            <a:lumOff val="40000"/>
          </a:schemeClr>
        </a:solid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mn-lt"/>
              <a:cs typeface="Calibri" panose="020F0502020204030204" pitchFamily="34" charset="0"/>
            </a:rPr>
            <a:t>Maharashtra</a:t>
          </a:r>
          <a:endParaRPr lang="en-IN" dirty="0">
            <a:solidFill>
              <a:schemeClr val="tx1"/>
            </a:solidFill>
            <a:latin typeface="+mn-lt"/>
            <a:cs typeface="Calibri" panose="020F0502020204030204" pitchFamily="34" charset="0"/>
          </a:endParaRPr>
        </a:p>
      </dgm:t>
    </dgm:pt>
    <dgm:pt modelId="{2A37D0A5-B1E8-47F1-8090-9A5847795B1B}" type="parTrans" cxnId="{3627A370-119F-4CFE-9B65-E64FAA7123EB}">
      <dgm:prSet/>
      <dgm:spPr/>
      <dgm:t>
        <a:bodyPr/>
        <a:lstStyle/>
        <a:p>
          <a:endParaRPr lang="en-IN"/>
        </a:p>
      </dgm:t>
    </dgm:pt>
    <dgm:pt modelId="{EF1D1D55-AA91-4FEE-A144-317E418B54A3}" type="sibTrans" cxnId="{3627A370-119F-4CFE-9B65-E64FAA7123EB}">
      <dgm:prSet/>
      <dgm:spPr/>
      <dgm:t>
        <a:bodyPr/>
        <a:lstStyle/>
        <a:p>
          <a:endParaRPr lang="en-IN"/>
        </a:p>
      </dgm:t>
    </dgm:pt>
    <dgm:pt modelId="{7A34E190-70EF-423F-82C5-53C8747DFDB9}">
      <dgm:prSet phldrT="[Text]"/>
      <dgm:spPr>
        <a:solidFill>
          <a:schemeClr val="tx2">
            <a:lumMod val="60000"/>
            <a:lumOff val="40000"/>
          </a:schemeClr>
        </a:solid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mn-lt"/>
              <a:cs typeface="Calibri" panose="020F0502020204030204" pitchFamily="34" charset="0"/>
            </a:rPr>
            <a:t>Tamilnadu</a:t>
          </a:r>
          <a:endParaRPr lang="en-IN" dirty="0">
            <a:solidFill>
              <a:schemeClr val="tx1"/>
            </a:solidFill>
            <a:latin typeface="+mn-lt"/>
            <a:cs typeface="Calibri" panose="020F0502020204030204" pitchFamily="34" charset="0"/>
          </a:endParaRPr>
        </a:p>
      </dgm:t>
    </dgm:pt>
    <dgm:pt modelId="{6692BBBE-ED44-48C0-B724-0F4B548BE420}" type="parTrans" cxnId="{30595F76-2112-4E77-A931-73B4F1124E3D}">
      <dgm:prSet/>
      <dgm:spPr/>
      <dgm:t>
        <a:bodyPr/>
        <a:lstStyle/>
        <a:p>
          <a:endParaRPr lang="en-IN"/>
        </a:p>
      </dgm:t>
    </dgm:pt>
    <dgm:pt modelId="{3532B080-4F49-43B1-81B8-714B64045D85}" type="sibTrans" cxnId="{30595F76-2112-4E77-A931-73B4F1124E3D}">
      <dgm:prSet/>
      <dgm:spPr/>
      <dgm:t>
        <a:bodyPr/>
        <a:lstStyle/>
        <a:p>
          <a:endParaRPr lang="en-IN"/>
        </a:p>
      </dgm:t>
    </dgm:pt>
    <dgm:pt modelId="{A59B0F58-CA5E-4F90-9B63-BF8C742A354A}">
      <dgm:prSet phldrT="[Text]"/>
      <dgm:spPr>
        <a:solidFill>
          <a:schemeClr val="tx2">
            <a:lumMod val="60000"/>
            <a:lumOff val="40000"/>
          </a:schemeClr>
        </a:solid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tx1"/>
              </a:solidFill>
              <a:latin typeface="+mn-lt"/>
              <a:cs typeface="Calibri" panose="020F0502020204030204" pitchFamily="34" charset="0"/>
            </a:rPr>
            <a:t>Andhra Pradesh</a:t>
          </a:r>
          <a:endParaRPr lang="en-IN" dirty="0">
            <a:solidFill>
              <a:schemeClr val="tx1"/>
            </a:solidFill>
            <a:latin typeface="+mn-lt"/>
            <a:cs typeface="Calibri" panose="020F0502020204030204" pitchFamily="34" charset="0"/>
          </a:endParaRPr>
        </a:p>
      </dgm:t>
    </dgm:pt>
    <dgm:pt modelId="{536B9311-8F06-4BAE-9476-6CC8D49B5C63}" type="parTrans" cxnId="{C7C90B86-2191-4765-9CD7-96B15930EF58}">
      <dgm:prSet/>
      <dgm:spPr/>
      <dgm:t>
        <a:bodyPr/>
        <a:lstStyle/>
        <a:p>
          <a:endParaRPr lang="en-IN"/>
        </a:p>
      </dgm:t>
    </dgm:pt>
    <dgm:pt modelId="{FC7653BF-5E20-404D-B41B-52B019ECF006}" type="sibTrans" cxnId="{C7C90B86-2191-4765-9CD7-96B15930EF58}">
      <dgm:prSet/>
      <dgm:spPr/>
      <dgm:t>
        <a:bodyPr/>
        <a:lstStyle/>
        <a:p>
          <a:endParaRPr lang="en-IN"/>
        </a:p>
      </dgm:t>
    </dgm:pt>
    <dgm:pt modelId="{490C0972-299D-4E78-B9AC-3A9933B01558}" type="pres">
      <dgm:prSet presAssocID="{43D87A8A-B5A1-4D87-A2FB-D6A380B1A58B}" presName="Name0" presStyleCnt="0">
        <dgm:presLayoutVars>
          <dgm:resizeHandles/>
        </dgm:presLayoutVars>
      </dgm:prSet>
      <dgm:spPr/>
    </dgm:pt>
    <dgm:pt modelId="{F293D33E-620E-4A85-BF7F-84FB031AF255}" type="pres">
      <dgm:prSet presAssocID="{26A19316-FB2E-4CDC-B0F8-80008946CB80}" presName="text" presStyleLbl="node1" presStyleIdx="0" presStyleCnt="3" custScaleX="77912" custScaleY="21484" custLinFactY="8072" custLinFactNeighborX="784" custLinFactNeighborY="100000">
        <dgm:presLayoutVars>
          <dgm:bulletEnabled val="1"/>
        </dgm:presLayoutVars>
      </dgm:prSet>
      <dgm:spPr/>
    </dgm:pt>
    <dgm:pt modelId="{A40ECD61-046F-4448-90E6-8E9E75E02517}" type="pres">
      <dgm:prSet presAssocID="{EF1D1D55-AA91-4FEE-A144-317E418B54A3}" presName="space" presStyleCnt="0"/>
      <dgm:spPr/>
    </dgm:pt>
    <dgm:pt modelId="{15D8901E-7FC2-40BC-8BC5-1CD2ADB44671}" type="pres">
      <dgm:prSet presAssocID="{7A34E190-70EF-423F-82C5-53C8747DFDB9}" presName="text" presStyleLbl="node1" presStyleIdx="1" presStyleCnt="3" custScaleX="114390" custScaleY="19997" custLinFactNeighborX="5998" custLinFactNeighborY="83838">
        <dgm:presLayoutVars>
          <dgm:bulletEnabled val="1"/>
        </dgm:presLayoutVars>
      </dgm:prSet>
      <dgm:spPr/>
    </dgm:pt>
    <dgm:pt modelId="{AC44ECD1-9B0E-4D33-BFBF-E301AD7424FD}" type="pres">
      <dgm:prSet presAssocID="{3532B080-4F49-43B1-81B8-714B64045D85}" presName="space" presStyleCnt="0"/>
      <dgm:spPr/>
    </dgm:pt>
    <dgm:pt modelId="{DC6E2544-0284-46BD-8D78-3E99A4582AB7}" type="pres">
      <dgm:prSet presAssocID="{A59B0F58-CA5E-4F90-9B63-BF8C742A354A}" presName="text" presStyleLbl="node1" presStyleIdx="2" presStyleCnt="3" custScaleX="150378" custScaleY="17615" custLinFactNeighborX="22068" custLinFactNeighborY="-95421">
        <dgm:presLayoutVars>
          <dgm:bulletEnabled val="1"/>
        </dgm:presLayoutVars>
      </dgm:prSet>
      <dgm:spPr/>
    </dgm:pt>
  </dgm:ptLst>
  <dgm:cxnLst>
    <dgm:cxn modelId="{49A9E23C-C03E-4218-B383-CABA40512356}" type="presOf" srcId="{A59B0F58-CA5E-4F90-9B63-BF8C742A354A}" destId="{DC6E2544-0284-46BD-8D78-3E99A4582AB7}" srcOrd="0" destOrd="0" presId="urn:diagrams.loki3.com/VaryingWidthList"/>
    <dgm:cxn modelId="{20F04263-F91A-47C8-A8FC-31F9864DA75B}" type="presOf" srcId="{7A34E190-70EF-423F-82C5-53C8747DFDB9}" destId="{15D8901E-7FC2-40BC-8BC5-1CD2ADB44671}" srcOrd="0" destOrd="0" presId="urn:diagrams.loki3.com/VaryingWidthList"/>
    <dgm:cxn modelId="{3627A370-119F-4CFE-9B65-E64FAA7123EB}" srcId="{43D87A8A-B5A1-4D87-A2FB-D6A380B1A58B}" destId="{26A19316-FB2E-4CDC-B0F8-80008946CB80}" srcOrd="0" destOrd="0" parTransId="{2A37D0A5-B1E8-47F1-8090-9A5847795B1B}" sibTransId="{EF1D1D55-AA91-4FEE-A144-317E418B54A3}"/>
    <dgm:cxn modelId="{30595F76-2112-4E77-A931-73B4F1124E3D}" srcId="{43D87A8A-B5A1-4D87-A2FB-D6A380B1A58B}" destId="{7A34E190-70EF-423F-82C5-53C8747DFDB9}" srcOrd="1" destOrd="0" parTransId="{6692BBBE-ED44-48C0-B724-0F4B548BE420}" sibTransId="{3532B080-4F49-43B1-81B8-714B64045D85}"/>
    <dgm:cxn modelId="{C7C90B86-2191-4765-9CD7-96B15930EF58}" srcId="{43D87A8A-B5A1-4D87-A2FB-D6A380B1A58B}" destId="{A59B0F58-CA5E-4F90-9B63-BF8C742A354A}" srcOrd="2" destOrd="0" parTransId="{536B9311-8F06-4BAE-9476-6CC8D49B5C63}" sibTransId="{FC7653BF-5E20-404D-B41B-52B019ECF006}"/>
    <dgm:cxn modelId="{C1C7E48D-E916-4B43-B599-09B458BACFBE}" type="presOf" srcId="{43D87A8A-B5A1-4D87-A2FB-D6A380B1A58B}" destId="{490C0972-299D-4E78-B9AC-3A9933B01558}" srcOrd="0" destOrd="0" presId="urn:diagrams.loki3.com/VaryingWidthList"/>
    <dgm:cxn modelId="{79BEEAAC-3DF5-4FCD-949D-260986474869}" type="presOf" srcId="{26A19316-FB2E-4CDC-B0F8-80008946CB80}" destId="{F293D33E-620E-4A85-BF7F-84FB031AF255}" srcOrd="0" destOrd="0" presId="urn:diagrams.loki3.com/VaryingWidthList"/>
    <dgm:cxn modelId="{C392ACE4-4F9E-458E-9851-480B45012BF4}" type="presParOf" srcId="{490C0972-299D-4E78-B9AC-3A9933B01558}" destId="{F293D33E-620E-4A85-BF7F-84FB031AF255}" srcOrd="0" destOrd="0" presId="urn:diagrams.loki3.com/VaryingWidthList"/>
    <dgm:cxn modelId="{E9033187-AB09-4309-82B3-C07A2AF64923}" type="presParOf" srcId="{490C0972-299D-4E78-B9AC-3A9933B01558}" destId="{A40ECD61-046F-4448-90E6-8E9E75E02517}" srcOrd="1" destOrd="0" presId="urn:diagrams.loki3.com/VaryingWidthList"/>
    <dgm:cxn modelId="{ACBF9D05-BC31-45F5-89A1-7C9012FF4202}" type="presParOf" srcId="{490C0972-299D-4E78-B9AC-3A9933B01558}" destId="{15D8901E-7FC2-40BC-8BC5-1CD2ADB44671}" srcOrd="2" destOrd="0" presId="urn:diagrams.loki3.com/VaryingWidthList"/>
    <dgm:cxn modelId="{ECEE1015-1136-45D2-A242-E454F6E5DF55}" type="presParOf" srcId="{490C0972-299D-4E78-B9AC-3A9933B01558}" destId="{AC44ECD1-9B0E-4D33-BFBF-E301AD7424FD}" srcOrd="3" destOrd="0" presId="urn:diagrams.loki3.com/VaryingWidthList"/>
    <dgm:cxn modelId="{2E580B31-7A67-4C9D-AB9F-E010B7D76243}" type="presParOf" srcId="{490C0972-299D-4E78-B9AC-3A9933B01558}" destId="{DC6E2544-0284-46BD-8D78-3E99A4582AB7}"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3D33E-620E-4A85-BF7F-84FB031AF255}">
      <dsp:nvSpPr>
        <dsp:cNvPr id="0" name=""/>
        <dsp:cNvSpPr/>
      </dsp:nvSpPr>
      <dsp:spPr>
        <a:xfrm>
          <a:off x="549225" y="1224640"/>
          <a:ext cx="1717959" cy="920809"/>
        </a:xfrm>
        <a:prstGeom prst="rect">
          <a:avLst/>
        </a:prstGeom>
        <a:solidFill>
          <a:schemeClr val="tx2">
            <a:lumMod val="60000"/>
            <a:lumOff val="40000"/>
          </a:schemeClr>
        </a:solidFill>
        <a:ln w="12700" cap="flat" cmpd="sng" algn="ctr">
          <a:solidFill>
            <a:schemeClr val="tx2"/>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mn-lt"/>
              <a:cs typeface="Calibri" panose="020F0502020204030204" pitchFamily="34" charset="0"/>
            </a:rPr>
            <a:t>Maharashtra</a:t>
          </a:r>
          <a:endParaRPr lang="en-IN" sz="2200" kern="1200" dirty="0">
            <a:solidFill>
              <a:schemeClr val="tx1"/>
            </a:solidFill>
            <a:latin typeface="+mn-lt"/>
            <a:cs typeface="Calibri" panose="020F0502020204030204" pitchFamily="34" charset="0"/>
          </a:endParaRPr>
        </a:p>
      </dsp:txBody>
      <dsp:txXfrm>
        <a:off x="549225" y="1224640"/>
        <a:ext cx="1717959" cy="920809"/>
      </dsp:txXfrm>
    </dsp:sp>
    <dsp:sp modelId="{15D8901E-7FC2-40BC-8BC5-1CD2ADB44671}">
      <dsp:nvSpPr>
        <dsp:cNvPr id="0" name=""/>
        <dsp:cNvSpPr/>
      </dsp:nvSpPr>
      <dsp:spPr>
        <a:xfrm>
          <a:off x="630643" y="1979147"/>
          <a:ext cx="1698691" cy="857076"/>
        </a:xfrm>
        <a:prstGeom prst="rect">
          <a:avLst/>
        </a:prstGeom>
        <a:solidFill>
          <a:schemeClr val="tx2">
            <a:lumMod val="60000"/>
            <a:lumOff val="40000"/>
          </a:schemeClr>
        </a:solidFill>
        <a:ln w="12700" cap="flat" cmpd="sng" algn="ctr">
          <a:solidFill>
            <a:schemeClr val="tx2"/>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mn-lt"/>
              <a:cs typeface="Calibri" panose="020F0502020204030204" pitchFamily="34" charset="0"/>
            </a:rPr>
            <a:t>Tamilnadu</a:t>
          </a:r>
          <a:endParaRPr lang="en-IN" sz="2200" kern="1200" dirty="0">
            <a:solidFill>
              <a:schemeClr val="tx1"/>
            </a:solidFill>
            <a:latin typeface="+mn-lt"/>
            <a:cs typeface="Calibri" panose="020F0502020204030204" pitchFamily="34" charset="0"/>
          </a:endParaRPr>
        </a:p>
      </dsp:txBody>
      <dsp:txXfrm>
        <a:off x="630643" y="1979147"/>
        <a:ext cx="1698691" cy="857076"/>
      </dsp:txXfrm>
    </dsp:sp>
    <dsp:sp modelId="{DC6E2544-0284-46BD-8D78-3E99A4582AB7}">
      <dsp:nvSpPr>
        <dsp:cNvPr id="0" name=""/>
        <dsp:cNvSpPr/>
      </dsp:nvSpPr>
      <dsp:spPr>
        <a:xfrm>
          <a:off x="769402" y="2666371"/>
          <a:ext cx="1759422" cy="754983"/>
        </a:xfrm>
        <a:prstGeom prst="rect">
          <a:avLst/>
        </a:prstGeom>
        <a:solidFill>
          <a:schemeClr val="tx2">
            <a:lumMod val="60000"/>
            <a:lumOff val="40000"/>
          </a:schemeClr>
        </a:solidFill>
        <a:ln w="12700" cap="flat" cmpd="sng" algn="ctr">
          <a:solidFill>
            <a:schemeClr val="tx2"/>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mn-lt"/>
              <a:cs typeface="Calibri" panose="020F0502020204030204" pitchFamily="34" charset="0"/>
            </a:rPr>
            <a:t>Andhra Pradesh</a:t>
          </a:r>
          <a:endParaRPr lang="en-IN" sz="2200" kern="1200" dirty="0">
            <a:solidFill>
              <a:schemeClr val="tx1"/>
            </a:solidFill>
            <a:latin typeface="+mn-lt"/>
            <a:cs typeface="Calibri" panose="020F0502020204030204" pitchFamily="34" charset="0"/>
          </a:endParaRPr>
        </a:p>
      </dsp:txBody>
      <dsp:txXfrm>
        <a:off x="769402" y="2666371"/>
        <a:ext cx="1759422" cy="75498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A070A-AC88-4B7F-BD96-8E6D4F57EAAF}"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0FE1DD7-889E-410A-BA74-5ED3F1D14F8D}" type="slidenum">
              <a:rPr lang="en-IN" smtClean="0"/>
              <a:t>‹#›</a:t>
            </a:fld>
            <a:endParaRPr lang="en-IN"/>
          </a:p>
        </p:txBody>
      </p:sp>
    </p:spTree>
    <p:extLst>
      <p:ext uri="{BB962C8B-B14F-4D97-AF65-F5344CB8AC3E}">
        <p14:creationId xmlns:p14="http://schemas.microsoft.com/office/powerpoint/2010/main" val="345693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A070A-AC88-4B7F-BD96-8E6D4F57EAAF}"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333709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A070A-AC88-4B7F-BD96-8E6D4F57EAAF}"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40458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A070A-AC88-4B7F-BD96-8E6D4F57EAAF}"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342970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A070A-AC88-4B7F-BD96-8E6D4F57EAAF}" type="datetimeFigureOut">
              <a:rPr lang="en-IN" smtClean="0"/>
              <a:t>12-12-2020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FE1DD7-889E-410A-BA74-5ED3F1D14F8D}" type="slidenum">
              <a:rPr lang="en-IN" smtClean="0"/>
              <a:t>‹#›</a:t>
            </a:fld>
            <a:endParaRPr lang="en-IN"/>
          </a:p>
        </p:txBody>
      </p:sp>
    </p:spTree>
    <p:extLst>
      <p:ext uri="{BB962C8B-B14F-4D97-AF65-F5344CB8AC3E}">
        <p14:creationId xmlns:p14="http://schemas.microsoft.com/office/powerpoint/2010/main" val="222177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A070A-AC88-4B7F-BD96-8E6D4F57EAAF}"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101075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A070A-AC88-4B7F-BD96-8E6D4F57EAAF}" type="datetimeFigureOut">
              <a:rPr lang="en-IN" smtClean="0"/>
              <a:t>12-12-2020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373066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A070A-AC88-4B7F-BD96-8E6D4F57EAAF}" type="datetimeFigureOut">
              <a:rPr lang="en-IN" smtClean="0"/>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115998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A070A-AC88-4B7F-BD96-8E6D4F57EAAF}" type="datetimeFigureOut">
              <a:rPr lang="en-IN" smtClean="0"/>
              <a:t>12-12-2020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29579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A070A-AC88-4B7F-BD96-8E6D4F57EAAF}"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399872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A070A-AC88-4B7F-BD96-8E6D4F57EAAF}" type="datetimeFigureOut">
              <a:rPr lang="en-IN" smtClean="0"/>
              <a:t>12-12-2020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0FE1DD7-889E-410A-BA74-5ED3F1D14F8D}" type="slidenum">
              <a:rPr lang="en-IN" smtClean="0"/>
              <a:t>‹#›</a:t>
            </a:fld>
            <a:endParaRPr lang="en-IN"/>
          </a:p>
        </p:txBody>
      </p:sp>
    </p:spTree>
    <p:extLst>
      <p:ext uri="{BB962C8B-B14F-4D97-AF65-F5344CB8AC3E}">
        <p14:creationId xmlns:p14="http://schemas.microsoft.com/office/powerpoint/2010/main" val="58095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A070A-AC88-4B7F-BD96-8E6D4F57EAAF}" type="datetimeFigureOut">
              <a:rPr lang="en-IN" smtClean="0"/>
              <a:t>12-12-2020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0FE1DD7-889E-410A-BA74-5ED3F1D14F8D}" type="slidenum">
              <a:rPr lang="en-IN" smtClean="0"/>
              <a:t>‹#›</a:t>
            </a:fld>
            <a:endParaRPr lang="en-IN"/>
          </a:p>
        </p:txBody>
      </p:sp>
    </p:spTree>
    <p:extLst>
      <p:ext uri="{BB962C8B-B14F-4D97-AF65-F5344CB8AC3E}">
        <p14:creationId xmlns:p14="http://schemas.microsoft.com/office/powerpoint/2010/main" val="675752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earch=covi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DE8-04C2-4EAB-AF85-4ACFB9E9AE2A}"/>
              </a:ext>
            </a:extLst>
          </p:cNvPr>
          <p:cNvSpPr>
            <a:spLocks noGrp="1"/>
          </p:cNvSpPr>
          <p:nvPr>
            <p:ph type="ctrTitle"/>
          </p:nvPr>
        </p:nvSpPr>
        <p:spPr/>
        <p:txBody>
          <a:bodyPr/>
          <a:lstStyle/>
          <a:p>
            <a:r>
              <a:rPr lang="en-US" dirty="0"/>
              <a:t>Covid-19</a:t>
            </a:r>
            <a:endParaRPr lang="en-IN" dirty="0"/>
          </a:p>
        </p:txBody>
      </p:sp>
      <p:sp>
        <p:nvSpPr>
          <p:cNvPr id="3" name="Subtitle 2">
            <a:extLst>
              <a:ext uri="{FF2B5EF4-FFF2-40B4-BE49-F238E27FC236}">
                <a16:creationId xmlns:a16="http://schemas.microsoft.com/office/drawing/2014/main" id="{97DCABC4-5AD0-47DB-83C4-D61EAC498910}"/>
              </a:ext>
            </a:extLst>
          </p:cNvPr>
          <p:cNvSpPr>
            <a:spLocks noGrp="1"/>
          </p:cNvSpPr>
          <p:nvPr>
            <p:ph type="subTitle" idx="1"/>
          </p:nvPr>
        </p:nvSpPr>
        <p:spPr>
          <a:xfrm>
            <a:off x="1051560" y="4582303"/>
            <a:ext cx="7891272" cy="1586677"/>
          </a:xfrm>
        </p:spPr>
        <p:txBody>
          <a:bodyPr>
            <a:normAutofit fontScale="92500" lnSpcReduction="10000"/>
          </a:bodyPr>
          <a:lstStyle/>
          <a:p>
            <a:r>
              <a:rPr lang="en-US" dirty="0"/>
              <a:t>INSAID</a:t>
            </a:r>
          </a:p>
          <a:p>
            <a:r>
              <a:rPr lang="en-US" dirty="0"/>
              <a:t>Tableau Project </a:t>
            </a:r>
          </a:p>
          <a:p>
            <a:r>
              <a:rPr lang="en-US" dirty="0"/>
              <a:t>By Vishweshwar Satpute</a:t>
            </a:r>
          </a:p>
          <a:p>
            <a:r>
              <a:rPr lang="en-US" dirty="0"/>
              <a:t>November 19 Batch.</a:t>
            </a:r>
          </a:p>
          <a:p>
            <a:endParaRPr lang="en-IN" dirty="0"/>
          </a:p>
        </p:txBody>
      </p:sp>
    </p:spTree>
    <p:extLst>
      <p:ext uri="{BB962C8B-B14F-4D97-AF65-F5344CB8AC3E}">
        <p14:creationId xmlns:p14="http://schemas.microsoft.com/office/powerpoint/2010/main" val="132792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4">
            <a:extLst>
              <a:ext uri="{FF2B5EF4-FFF2-40B4-BE49-F238E27FC236}">
                <a16:creationId xmlns:a16="http://schemas.microsoft.com/office/drawing/2014/main" id="{E4B9BDF8-4EF9-4614-8800-8E9EC37C4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70" y="-45289"/>
            <a:ext cx="9796530" cy="6903289"/>
          </a:xfrm>
          <a:prstGeom prst="rect">
            <a:avLst/>
          </a:prstGeom>
        </p:spPr>
      </p:pic>
      <p:sp>
        <p:nvSpPr>
          <p:cNvPr id="2" name="TextBox 1">
            <a:extLst>
              <a:ext uri="{FF2B5EF4-FFF2-40B4-BE49-F238E27FC236}">
                <a16:creationId xmlns:a16="http://schemas.microsoft.com/office/drawing/2014/main" id="{57DDB618-8F7F-400B-9CF6-A0AC2DEEBAB5}"/>
              </a:ext>
            </a:extLst>
          </p:cNvPr>
          <p:cNvSpPr txBox="1"/>
          <p:nvPr/>
        </p:nvSpPr>
        <p:spPr>
          <a:xfrm>
            <a:off x="206063" y="463640"/>
            <a:ext cx="2031325" cy="584775"/>
          </a:xfrm>
          <a:prstGeom prst="rect">
            <a:avLst/>
          </a:prstGeom>
          <a:noFill/>
        </p:spPr>
        <p:txBody>
          <a:bodyPr wrap="none" rtlCol="0">
            <a:spAutoFit/>
          </a:bodyPr>
          <a:lstStyle/>
          <a:p>
            <a:r>
              <a:rPr lang="en-US" sz="3200" dirty="0">
                <a:latin typeface="+mj-lt"/>
              </a:rPr>
              <a:t>Past 6-months</a:t>
            </a:r>
            <a:endParaRPr lang="en-IN" sz="3200" dirty="0">
              <a:latin typeface="+mj-lt"/>
            </a:endParaRPr>
          </a:p>
        </p:txBody>
      </p:sp>
      <p:sp>
        <p:nvSpPr>
          <p:cNvPr id="3" name="TextBox 2">
            <a:extLst>
              <a:ext uri="{FF2B5EF4-FFF2-40B4-BE49-F238E27FC236}">
                <a16:creationId xmlns:a16="http://schemas.microsoft.com/office/drawing/2014/main" id="{A5FD8E3A-3919-4E7B-A663-E15FAB4235CE}"/>
              </a:ext>
            </a:extLst>
          </p:cNvPr>
          <p:cNvSpPr txBox="1"/>
          <p:nvPr/>
        </p:nvSpPr>
        <p:spPr>
          <a:xfrm>
            <a:off x="206062" y="2099254"/>
            <a:ext cx="2031326" cy="3108543"/>
          </a:xfrm>
          <a:prstGeom prst="rect">
            <a:avLst/>
          </a:prstGeom>
          <a:noFill/>
        </p:spPr>
        <p:txBody>
          <a:bodyPr wrap="square" rtlCol="0">
            <a:spAutoFit/>
          </a:bodyPr>
          <a:lstStyle/>
          <a:p>
            <a:pPr algn="ctr"/>
            <a:r>
              <a:rPr lang="en-US" sz="2800" dirty="0">
                <a:latin typeface="+mj-lt"/>
              </a:rPr>
              <a:t>Looking at the analysis October has a down fall which is a ray of hope for new beginning </a:t>
            </a:r>
            <a:endParaRPr lang="en-IN" sz="2800" dirty="0">
              <a:latin typeface="+mj-lt"/>
            </a:endParaRP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5">
            <a:extLst>
              <a:ext uri="{FF2B5EF4-FFF2-40B4-BE49-F238E27FC236}">
                <a16:creationId xmlns:a16="http://schemas.microsoft.com/office/drawing/2014/main" id="{E5196DB4-3CD2-4826-8E8F-067027254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837" y="0"/>
            <a:ext cx="9410163" cy="6858000"/>
          </a:xfrm>
          <a:prstGeom prst="rect">
            <a:avLst/>
          </a:prstGeom>
        </p:spPr>
      </p:pic>
      <p:graphicFrame>
        <p:nvGraphicFramePr>
          <p:cNvPr id="2" name="Diagram 1">
            <a:extLst>
              <a:ext uri="{FF2B5EF4-FFF2-40B4-BE49-F238E27FC236}">
                <a16:creationId xmlns:a16="http://schemas.microsoft.com/office/drawing/2014/main" id="{BB22F12C-41A2-4C76-89F5-2A1FA8A7929E}"/>
              </a:ext>
            </a:extLst>
          </p:cNvPr>
          <p:cNvGraphicFramePr/>
          <p:nvPr>
            <p:extLst>
              <p:ext uri="{D42A27DB-BD31-4B8C-83A1-F6EECF244321}">
                <p14:modId xmlns:p14="http://schemas.microsoft.com/office/powerpoint/2010/main" val="844266730"/>
              </p:ext>
            </p:extLst>
          </p:nvPr>
        </p:nvGraphicFramePr>
        <p:xfrm>
          <a:off x="0" y="1556794"/>
          <a:ext cx="2781837" cy="4290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owchart: Process 2">
            <a:extLst>
              <a:ext uri="{FF2B5EF4-FFF2-40B4-BE49-F238E27FC236}">
                <a16:creationId xmlns:a16="http://schemas.microsoft.com/office/drawing/2014/main" id="{DDD4561B-ADD7-42D6-996E-42851E7E6D0E}"/>
              </a:ext>
            </a:extLst>
          </p:cNvPr>
          <p:cNvSpPr/>
          <p:nvPr/>
        </p:nvSpPr>
        <p:spPr>
          <a:xfrm>
            <a:off x="90152" y="1891644"/>
            <a:ext cx="2691685" cy="851556"/>
          </a:xfrm>
          <a:prstGeom prst="flowChartProcess">
            <a:avLst/>
          </a:prstGeom>
          <a:solidFill>
            <a:schemeClr val="tx2">
              <a:lumMod val="60000"/>
              <a:lumOff val="40000"/>
            </a:schemeClr>
          </a:solid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cs typeface="Calibri" panose="020F0502020204030204" pitchFamily="34" charset="0"/>
              </a:rPr>
              <a:t>Top Cured States</a:t>
            </a:r>
            <a:endParaRPr lang="en-IN" sz="2700" dirty="0">
              <a:solidFill>
                <a:schemeClr val="tx1"/>
              </a:solidFill>
              <a:cs typeface="Calibri" panose="020F050202020403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0C47-F330-48AB-A03D-77277D6BC88A}"/>
              </a:ext>
            </a:extLst>
          </p:cNvPr>
          <p:cNvSpPr>
            <a:spLocks noGrp="1"/>
          </p:cNvSpPr>
          <p:nvPr>
            <p:ph type="ctrTitle"/>
          </p:nvPr>
        </p:nvSpPr>
        <p:spPr/>
        <p:txBody>
          <a:bodyPr/>
          <a:lstStyle/>
          <a:p>
            <a:pPr algn="ctr"/>
            <a:r>
              <a:rPr lang="en-US" dirty="0"/>
              <a:t>    Thank You.</a:t>
            </a:r>
            <a:endParaRPr lang="en-IN" dirty="0"/>
          </a:p>
        </p:txBody>
      </p:sp>
      <p:pic>
        <p:nvPicPr>
          <p:cNvPr id="5" name="Content Placeholder 4">
            <a:extLst>
              <a:ext uri="{FF2B5EF4-FFF2-40B4-BE49-F238E27FC236}">
                <a16:creationId xmlns:a16="http://schemas.microsoft.com/office/drawing/2014/main" id="{1B8B78F1-EB0E-4475-BE91-CC8D821DA64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73480" y="1853164"/>
            <a:ext cx="2730500" cy="2193925"/>
          </a:xfrm>
        </p:spPr>
      </p:pic>
    </p:spTree>
    <p:extLst>
      <p:ext uri="{BB962C8B-B14F-4D97-AF65-F5344CB8AC3E}">
        <p14:creationId xmlns:p14="http://schemas.microsoft.com/office/powerpoint/2010/main" val="97009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46815B-3528-4E0C-AD51-5CD4DF9FF9C6}"/>
              </a:ext>
            </a:extLst>
          </p:cNvPr>
          <p:cNvSpPr>
            <a:spLocks noGrp="1"/>
          </p:cNvSpPr>
          <p:nvPr>
            <p:ph type="title"/>
          </p:nvPr>
        </p:nvSpPr>
        <p:spPr/>
        <p:txBody>
          <a:bodyPr/>
          <a:lstStyle/>
          <a:p>
            <a:r>
              <a:rPr lang="en-US" dirty="0"/>
              <a:t>Resources</a:t>
            </a:r>
            <a:endParaRPr lang="en-IN" dirty="0"/>
          </a:p>
        </p:txBody>
      </p:sp>
      <p:sp>
        <p:nvSpPr>
          <p:cNvPr id="6" name="Content Placeholder 5">
            <a:extLst>
              <a:ext uri="{FF2B5EF4-FFF2-40B4-BE49-F238E27FC236}">
                <a16:creationId xmlns:a16="http://schemas.microsoft.com/office/drawing/2014/main" id="{FD7512E7-C263-47FD-840A-CBB92F3A221E}"/>
              </a:ext>
            </a:extLst>
          </p:cNvPr>
          <p:cNvSpPr>
            <a:spLocks noGrp="1"/>
          </p:cNvSpPr>
          <p:nvPr>
            <p:ph idx="1"/>
          </p:nvPr>
        </p:nvSpPr>
        <p:spPr/>
        <p:txBody>
          <a:bodyPr/>
          <a:lstStyle/>
          <a:p>
            <a:pPr marL="0" indent="0">
              <a:buNone/>
            </a:pPr>
            <a:r>
              <a:rPr lang="en-IN" sz="2400" dirty="0">
                <a:latin typeface="+mj-lt"/>
              </a:rPr>
              <a:t>Please find the data description and source for the covid project here.</a:t>
            </a:r>
          </a:p>
          <a:p>
            <a:pPr marL="0" indent="0">
              <a:buNone/>
            </a:pPr>
            <a:r>
              <a:rPr lang="en-US" sz="2400" dirty="0">
                <a:latin typeface="+mj-lt"/>
              </a:rPr>
              <a:t>The dataset maintained and updated by the Johns Hopkins University Center for Systems Science and Engineering. Tableau cleans, reshapes, and makes this data ready for your analysis, and is updated at approximately 7 p.m. PST.</a:t>
            </a:r>
            <a:endParaRPr lang="en-IN" sz="2400" dirty="0">
              <a:latin typeface="+mj-lt"/>
            </a:endParaRPr>
          </a:p>
          <a:p>
            <a:pPr marL="0" indent="0">
              <a:buNone/>
            </a:pPr>
            <a:endParaRPr lang="en-US" dirty="0">
              <a:hlinkClick r:id="" action="ppaction://noaction"/>
            </a:endParaRPr>
          </a:p>
          <a:p>
            <a:r>
              <a:rPr lang="en-US" dirty="0">
                <a:hlinkClick r:id="" action="ppaction://noaction"/>
              </a:rPr>
              <a:t>World Covid Activity</a:t>
            </a:r>
            <a:endParaRPr lang="en-US" dirty="0"/>
          </a:p>
          <a:p>
            <a:r>
              <a:rPr lang="en-IN" dirty="0">
                <a:solidFill>
                  <a:srgbClr val="202124"/>
                </a:solidFill>
                <a:hlinkClick r:id="rId2"/>
              </a:rPr>
              <a:t>C</a:t>
            </a:r>
            <a:r>
              <a:rPr lang="en-IN" i="0" dirty="0">
                <a:solidFill>
                  <a:srgbClr val="202124"/>
                </a:solidFill>
                <a:effectLst/>
                <a:hlinkClick r:id="rId2"/>
              </a:rPr>
              <a:t>ovid_19_India </a:t>
            </a:r>
            <a:endParaRPr lang="en-IN" i="0" dirty="0">
              <a:solidFill>
                <a:srgbClr val="202124"/>
              </a:solidFill>
              <a:effectLst/>
            </a:endParaRPr>
          </a:p>
        </p:txBody>
      </p:sp>
    </p:spTree>
    <p:extLst>
      <p:ext uri="{BB962C8B-B14F-4D97-AF65-F5344CB8AC3E}">
        <p14:creationId xmlns:p14="http://schemas.microsoft.com/office/powerpoint/2010/main" val="207323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F094-8556-4F08-B190-5FF396BE1645}"/>
              </a:ext>
            </a:extLst>
          </p:cNvPr>
          <p:cNvSpPr>
            <a:spLocks noGrp="1"/>
          </p:cNvSpPr>
          <p:nvPr>
            <p:ph type="title"/>
          </p:nvPr>
        </p:nvSpPr>
        <p:spPr/>
        <p:txBody>
          <a:bodyPr>
            <a:normAutofit/>
          </a:bodyPr>
          <a:lstStyle/>
          <a:p>
            <a:pPr algn="ctr"/>
            <a:r>
              <a:rPr lang="en-US" sz="3000" dirty="0"/>
              <a:t>Protect yourself and others by making these 6 simple precautions your new habits</a:t>
            </a:r>
            <a:endParaRPr lang="en-IN" sz="3000" dirty="0"/>
          </a:p>
        </p:txBody>
      </p:sp>
      <p:sp>
        <p:nvSpPr>
          <p:cNvPr id="3" name="Content Placeholder 2">
            <a:extLst>
              <a:ext uri="{FF2B5EF4-FFF2-40B4-BE49-F238E27FC236}">
                <a16:creationId xmlns:a16="http://schemas.microsoft.com/office/drawing/2014/main" id="{EC1D85A1-EFF1-4FD3-A9A3-859B4A280667}"/>
              </a:ext>
            </a:extLst>
          </p:cNvPr>
          <p:cNvSpPr>
            <a:spLocks noGrp="1"/>
          </p:cNvSpPr>
          <p:nvPr>
            <p:ph idx="1"/>
          </p:nvPr>
        </p:nvSpPr>
        <p:spPr>
          <a:xfrm>
            <a:off x="1069848" y="1828799"/>
            <a:ext cx="6812022" cy="4855335"/>
          </a:xfrm>
        </p:spPr>
        <p:txBody>
          <a:bodyPr anchor="ctr">
            <a:normAutofit/>
          </a:bodyPr>
          <a:lstStyle/>
          <a:p>
            <a:pPr algn="just">
              <a:buFont typeface="Arial" panose="020B0604020202020204" pitchFamily="34" charset="0"/>
              <a:buChar char="•"/>
            </a:pPr>
            <a:r>
              <a:rPr lang="en-US" sz="2400" dirty="0">
                <a:latin typeface="+mj-lt"/>
              </a:rPr>
              <a:t>Clean your hands often</a:t>
            </a:r>
          </a:p>
          <a:p>
            <a:pPr algn="just">
              <a:buFont typeface="Arial" panose="020B0604020202020204" pitchFamily="34" charset="0"/>
              <a:buChar char="•"/>
            </a:pPr>
            <a:r>
              <a:rPr lang="en-US" sz="2400" dirty="0">
                <a:latin typeface="+mj-lt"/>
              </a:rPr>
              <a:t>Cough or sneeze in your bent elbow - not your hands!</a:t>
            </a:r>
          </a:p>
          <a:p>
            <a:pPr>
              <a:buFont typeface="Arial" panose="020B0604020202020204" pitchFamily="34" charset="0"/>
              <a:buChar char="•"/>
            </a:pPr>
            <a:r>
              <a:rPr lang="en-US" sz="2400" dirty="0">
                <a:latin typeface="+mj-lt"/>
              </a:rPr>
              <a:t>Avoid touching your eyes, nose and mouth</a:t>
            </a:r>
          </a:p>
          <a:p>
            <a:pPr>
              <a:buFont typeface="Arial" panose="020B0604020202020204" pitchFamily="34" charset="0"/>
              <a:buChar char="•"/>
            </a:pPr>
            <a:r>
              <a:rPr lang="en-US" sz="2400" dirty="0">
                <a:latin typeface="+mj-lt"/>
              </a:rPr>
              <a:t>Limit social gatherings and time spent in crowded places</a:t>
            </a:r>
          </a:p>
          <a:p>
            <a:pPr>
              <a:buFont typeface="Arial" panose="020B0604020202020204" pitchFamily="34" charset="0"/>
              <a:buChar char="•"/>
            </a:pPr>
            <a:r>
              <a:rPr lang="en-US" sz="2400" dirty="0">
                <a:latin typeface="+mj-lt"/>
              </a:rPr>
              <a:t>Avoid close contact with someone who is sick</a:t>
            </a:r>
          </a:p>
          <a:p>
            <a:pPr>
              <a:buFont typeface="Arial" panose="020B0604020202020204" pitchFamily="34" charset="0"/>
              <a:buChar char="•"/>
            </a:pPr>
            <a:r>
              <a:rPr lang="en-US" sz="2400" dirty="0">
                <a:latin typeface="+mj-lt"/>
              </a:rPr>
              <a:t>Clean and disinfect frequently touched objects and surfaces</a:t>
            </a:r>
          </a:p>
          <a:p>
            <a:endParaRPr lang="en-IN" sz="2400" b="1" dirty="0"/>
          </a:p>
        </p:txBody>
      </p:sp>
      <p:pic>
        <p:nvPicPr>
          <p:cNvPr id="5" name="Picture 4">
            <a:extLst>
              <a:ext uri="{FF2B5EF4-FFF2-40B4-BE49-F238E27FC236}">
                <a16:creationId xmlns:a16="http://schemas.microsoft.com/office/drawing/2014/main" id="{EF4878AE-7C8A-4448-A293-4538554AE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081" y="2093976"/>
            <a:ext cx="3959764" cy="3959764"/>
          </a:xfrm>
          <a:prstGeom prst="rect">
            <a:avLst/>
          </a:prstGeom>
        </p:spPr>
      </p:pic>
    </p:spTree>
    <p:extLst>
      <p:ext uri="{BB962C8B-B14F-4D97-AF65-F5344CB8AC3E}">
        <p14:creationId xmlns:p14="http://schemas.microsoft.com/office/powerpoint/2010/main" val="249005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87BA14-19E8-4FB0-938D-A2F268820700}"/>
              </a:ext>
            </a:extLst>
          </p:cNvPr>
          <p:cNvSpPr>
            <a:spLocks noGrp="1"/>
          </p:cNvSpPr>
          <p:nvPr>
            <p:ph type="title"/>
          </p:nvPr>
        </p:nvSpPr>
        <p:spPr/>
        <p:txBody>
          <a:bodyPr/>
          <a:lstStyle/>
          <a:p>
            <a:pPr algn="ctr"/>
            <a:r>
              <a:rPr lang="en-US" sz="3000" cap="all" dirty="0">
                <a:blipFill>
                  <a:blip r:embed="rId2">
                    <a:extLst>
                      <a:ext uri="{28A0092B-C50C-407E-A947-70E740481C1C}">
                        <a14:useLocalDpi xmlns:a14="http://schemas.microsoft.com/office/drawing/2010/main" val="0"/>
                      </a:ext>
                    </a:extLst>
                  </a:blip>
                  <a:tile tx="6350" ty="-127000" sx="65000" sy="64000" flip="none" algn="tl"/>
                </a:blipFill>
                <a:latin typeface="Rockwell Condensed (Headings)"/>
              </a:rPr>
              <a:t>Lets see the total Covid Positive Cases in different Continents.</a:t>
            </a:r>
            <a:endParaRPr lang="en-IN" sz="3000" cap="all" dirty="0">
              <a:blipFill>
                <a:blip r:embed="rId2">
                  <a:extLst>
                    <a:ext uri="{28A0092B-C50C-407E-A947-70E740481C1C}">
                      <a14:useLocalDpi xmlns:a14="http://schemas.microsoft.com/office/drawing/2010/main" val="0"/>
                    </a:ext>
                  </a:extLst>
                </a:blip>
                <a:tile tx="6350" ty="-127000" sx="65000" sy="64000" flip="none" algn="tl"/>
              </a:blipFill>
              <a:latin typeface="Rockwell Condensed (Headings)"/>
            </a:endParaRPr>
          </a:p>
        </p:txBody>
      </p:sp>
      <p:pic>
        <p:nvPicPr>
          <p:cNvPr id="7" name="Content Placeholder 6">
            <a:extLst>
              <a:ext uri="{FF2B5EF4-FFF2-40B4-BE49-F238E27FC236}">
                <a16:creationId xmlns:a16="http://schemas.microsoft.com/office/drawing/2014/main" id="{9C4FB156-E2D5-426A-915B-919E00C60D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0053" y="2232701"/>
            <a:ext cx="4233060" cy="2392598"/>
          </a:xfrm>
          <a:ln>
            <a:solidFill>
              <a:schemeClr val="tx1"/>
            </a:solidFill>
          </a:ln>
        </p:spPr>
      </p:pic>
      <p:pic>
        <p:nvPicPr>
          <p:cNvPr id="9" name="Picture 8">
            <a:extLst>
              <a:ext uri="{FF2B5EF4-FFF2-40B4-BE49-F238E27FC236}">
                <a16:creationId xmlns:a16="http://schemas.microsoft.com/office/drawing/2014/main" id="{F08E393F-FF75-4EF4-B250-C2B9EAC15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509" y="2099740"/>
            <a:ext cx="4051077" cy="2658520"/>
          </a:xfrm>
          <a:prstGeom prst="rect">
            <a:avLst/>
          </a:prstGeom>
          <a:ln>
            <a:solidFill>
              <a:schemeClr val="tx2"/>
            </a:solidFill>
          </a:ln>
        </p:spPr>
      </p:pic>
      <p:sp>
        <p:nvSpPr>
          <p:cNvPr id="10" name="TextBox 9">
            <a:extLst>
              <a:ext uri="{FF2B5EF4-FFF2-40B4-BE49-F238E27FC236}">
                <a16:creationId xmlns:a16="http://schemas.microsoft.com/office/drawing/2014/main" id="{38CE4600-A203-4ED7-87EC-66D599CB99FA}"/>
              </a:ext>
            </a:extLst>
          </p:cNvPr>
          <p:cNvSpPr txBox="1"/>
          <p:nvPr/>
        </p:nvSpPr>
        <p:spPr>
          <a:xfrm>
            <a:off x="2472744" y="5254580"/>
            <a:ext cx="1521250" cy="461665"/>
          </a:xfrm>
          <a:prstGeom prst="rect">
            <a:avLst/>
          </a:prstGeom>
          <a:noFill/>
        </p:spPr>
        <p:txBody>
          <a:bodyPr wrap="none" rtlCol="0">
            <a:spAutoFit/>
          </a:bodyPr>
          <a:lstStyle/>
          <a:p>
            <a:r>
              <a:rPr lang="en-US" sz="2400" dirty="0">
                <a:latin typeface="Rockwell Condensed (Headings)"/>
              </a:rPr>
              <a:t>Total Positive</a:t>
            </a:r>
            <a:endParaRPr lang="en-IN" sz="2400" dirty="0">
              <a:latin typeface="Rockwell Condensed (Headings)"/>
            </a:endParaRPr>
          </a:p>
        </p:txBody>
      </p:sp>
      <p:sp>
        <p:nvSpPr>
          <p:cNvPr id="12" name="TextBox 11">
            <a:extLst>
              <a:ext uri="{FF2B5EF4-FFF2-40B4-BE49-F238E27FC236}">
                <a16:creationId xmlns:a16="http://schemas.microsoft.com/office/drawing/2014/main" id="{F238A546-46D5-4266-9856-107247EE36FD}"/>
              </a:ext>
            </a:extLst>
          </p:cNvPr>
          <p:cNvSpPr txBox="1"/>
          <p:nvPr/>
        </p:nvSpPr>
        <p:spPr>
          <a:xfrm>
            <a:off x="8304832" y="5254580"/>
            <a:ext cx="1403718" cy="461665"/>
          </a:xfrm>
          <a:prstGeom prst="rect">
            <a:avLst/>
          </a:prstGeom>
          <a:noFill/>
        </p:spPr>
        <p:txBody>
          <a:bodyPr wrap="none" rtlCol="0">
            <a:spAutoFit/>
          </a:bodyPr>
          <a:lstStyle/>
          <a:p>
            <a:r>
              <a:rPr lang="en-US" sz="2400" dirty="0">
                <a:latin typeface="Rockwell Condensed (Headings)"/>
              </a:rPr>
              <a:t>Total Deaths</a:t>
            </a:r>
            <a:endParaRPr lang="en-IN" sz="2400" dirty="0">
              <a:latin typeface="Rockwell Condensed (Headings)"/>
            </a:endParaRPr>
          </a:p>
        </p:txBody>
      </p:sp>
    </p:spTree>
    <p:extLst>
      <p:ext uri="{BB962C8B-B14F-4D97-AF65-F5344CB8AC3E}">
        <p14:creationId xmlns:p14="http://schemas.microsoft.com/office/powerpoint/2010/main" val="269489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6">
            <a:extLst>
              <a:ext uri="{FF2B5EF4-FFF2-40B4-BE49-F238E27FC236}">
                <a16:creationId xmlns:a16="http://schemas.microsoft.com/office/drawing/2014/main" id="{6DC605E0-973F-4A49-9916-E801DCE62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
            <a:extLst>
              <a:ext uri="{FF2B5EF4-FFF2-40B4-BE49-F238E27FC236}">
                <a16:creationId xmlns:a16="http://schemas.microsoft.com/office/drawing/2014/main" id="{362653CD-58C9-4F62-893F-C1D7924F6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2">
            <a:extLst>
              <a:ext uri="{FF2B5EF4-FFF2-40B4-BE49-F238E27FC236}">
                <a16:creationId xmlns:a16="http://schemas.microsoft.com/office/drawing/2014/main" id="{3CACBBE5-1728-41EC-89CA-A51465CE0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52" y="-12074"/>
            <a:ext cx="10236848" cy="6870074"/>
          </a:xfrm>
          <a:prstGeom prst="rect">
            <a:avLst/>
          </a:prstGeom>
        </p:spPr>
      </p:pic>
      <p:sp>
        <p:nvSpPr>
          <p:cNvPr id="2" name="TextBox 1">
            <a:extLst>
              <a:ext uri="{FF2B5EF4-FFF2-40B4-BE49-F238E27FC236}">
                <a16:creationId xmlns:a16="http://schemas.microsoft.com/office/drawing/2014/main" id="{014E75D4-48CF-416B-9796-660DF45833AC}"/>
              </a:ext>
            </a:extLst>
          </p:cNvPr>
          <p:cNvSpPr txBox="1"/>
          <p:nvPr/>
        </p:nvSpPr>
        <p:spPr>
          <a:xfrm>
            <a:off x="-1" y="435371"/>
            <a:ext cx="1955151" cy="584775"/>
          </a:xfrm>
          <a:prstGeom prst="rect">
            <a:avLst/>
          </a:prstGeom>
          <a:noFill/>
        </p:spPr>
        <p:txBody>
          <a:bodyPr wrap="none" rtlCol="0">
            <a:spAutoFit/>
          </a:bodyPr>
          <a:lstStyle/>
          <a:p>
            <a:r>
              <a:rPr lang="en-US" sz="3200" dirty="0">
                <a:latin typeface="+mj-lt"/>
              </a:rPr>
              <a:t>Forecast</a:t>
            </a:r>
            <a:r>
              <a:rPr lang="en-US" sz="3200" dirty="0">
                <a:latin typeface="Rockwell Condensed (Headings)"/>
              </a:rPr>
              <a:t> Data</a:t>
            </a:r>
            <a:endParaRPr lang="en-IN" sz="3200" dirty="0">
              <a:latin typeface="Rockwell Condensed (Headings)"/>
            </a:endParaRPr>
          </a:p>
        </p:txBody>
      </p:sp>
      <p:pic>
        <p:nvPicPr>
          <p:cNvPr id="5" name="Picture 4">
            <a:extLst>
              <a:ext uri="{FF2B5EF4-FFF2-40B4-BE49-F238E27FC236}">
                <a16:creationId xmlns:a16="http://schemas.microsoft.com/office/drawing/2014/main" id="{5E6A7A7E-A9CC-4D67-A189-5A9A58E6D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1843"/>
            <a:ext cx="1955151" cy="398601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B4A4DC-0981-4D3E-899F-8E4D6380E3B9}"/>
              </a:ext>
            </a:extLst>
          </p:cNvPr>
          <p:cNvSpPr>
            <a:spLocks noGrp="1"/>
          </p:cNvSpPr>
          <p:nvPr>
            <p:ph type="ctrTitle"/>
          </p:nvPr>
        </p:nvSpPr>
        <p:spPr>
          <a:xfrm>
            <a:off x="1112520" y="1403927"/>
            <a:ext cx="9966960" cy="3035808"/>
          </a:xfrm>
        </p:spPr>
        <p:txBody>
          <a:bodyPr/>
          <a:lstStyle/>
          <a:p>
            <a:pPr algn="ctr"/>
            <a:r>
              <a:rPr lang="en-US" dirty="0"/>
              <a:t>Lets look at India</a:t>
            </a:r>
            <a:endParaRPr lang="en-IN" dirty="0"/>
          </a:p>
        </p:txBody>
      </p:sp>
    </p:spTree>
    <p:extLst>
      <p:ext uri="{BB962C8B-B14F-4D97-AF65-F5344CB8AC3E}">
        <p14:creationId xmlns:p14="http://schemas.microsoft.com/office/powerpoint/2010/main" val="78949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3">
            <a:extLst>
              <a:ext uri="{FF2B5EF4-FFF2-40B4-BE49-F238E27FC236}">
                <a16:creationId xmlns:a16="http://schemas.microsoft.com/office/drawing/2014/main" id="{F7862BFF-E06F-42E7-B50A-B4F17B420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229</TotalTime>
  <Words>190</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Rockwell</vt:lpstr>
      <vt:lpstr>Rockwell Condensed</vt:lpstr>
      <vt:lpstr>Rockwell Condensed (Headings)</vt:lpstr>
      <vt:lpstr>Wingdings</vt:lpstr>
      <vt:lpstr>Wood Type</vt:lpstr>
      <vt:lpstr>Covid-19</vt:lpstr>
      <vt:lpstr>Resources</vt:lpstr>
      <vt:lpstr>Protect yourself and others by making these 6 simple precautions your new habits</vt:lpstr>
      <vt:lpstr>Lets see the total Covid Positive Cases in different Continents.</vt:lpstr>
      <vt:lpstr>PowerPoint Presentation</vt:lpstr>
      <vt:lpstr>PowerPoint Presentation</vt:lpstr>
      <vt:lpstr>PowerPoint Presentation</vt:lpstr>
      <vt:lpstr>Lets look at India</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
  <cp:lastModifiedBy>satpute vishweshwar</cp:lastModifiedBy>
  <cp:revision>18</cp:revision>
  <dcterms:created xsi:type="dcterms:W3CDTF">2020-10-29T16:51:39Z</dcterms:created>
  <dcterms:modified xsi:type="dcterms:W3CDTF">2020-12-12T11:16:58Z</dcterms:modified>
</cp:coreProperties>
</file>