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A2F5-3A73-4006-916F-C04AD101AEA7}"/>
              </a:ext>
            </a:extLst>
          </p:cNvPr>
          <p:cNvSpPr>
            <a:spLocks noGrp="1"/>
          </p:cNvSpPr>
          <p:nvPr>
            <p:ph type="ctrTitle"/>
          </p:nvPr>
        </p:nvSpPr>
        <p:spPr>
          <a:xfrm>
            <a:off x="1700212" y="91422"/>
            <a:ext cx="8791575" cy="2387600"/>
          </a:xfrm>
        </p:spPr>
        <p:txBody>
          <a:bodyPr/>
          <a:lstStyle/>
          <a:p>
            <a:r>
              <a:rPr lang="en-IN" dirty="0">
                <a:solidFill>
                  <a:schemeClr val="bg1"/>
                </a:solidFill>
                <a:latin typeface="Algerian" panose="04020705040A02060702" pitchFamily="82" charset="0"/>
              </a:rPr>
              <a:t>1.9 Design considerations for mobile computing</a:t>
            </a:r>
          </a:p>
        </p:txBody>
      </p:sp>
      <p:sp>
        <p:nvSpPr>
          <p:cNvPr id="3" name="Subtitle 2">
            <a:extLst>
              <a:ext uri="{FF2B5EF4-FFF2-40B4-BE49-F238E27FC236}">
                <a16:creationId xmlns:a16="http://schemas.microsoft.com/office/drawing/2014/main" id="{EE47D6BF-CB66-4C38-8475-4C67667FD2E7}"/>
              </a:ext>
            </a:extLst>
          </p:cNvPr>
          <p:cNvSpPr>
            <a:spLocks noGrp="1"/>
          </p:cNvSpPr>
          <p:nvPr>
            <p:ph type="subTitle" idx="1"/>
          </p:nvPr>
        </p:nvSpPr>
        <p:spPr>
          <a:xfrm>
            <a:off x="7257243" y="3167648"/>
            <a:ext cx="8791575" cy="2843865"/>
          </a:xfrm>
        </p:spPr>
        <p:txBody>
          <a:bodyPr>
            <a:normAutofit fontScale="70000" lnSpcReduction="20000"/>
          </a:bodyPr>
          <a:lstStyle/>
          <a:p>
            <a:r>
              <a:rPr lang="en-IN" sz="2200" dirty="0"/>
              <a:t>Prepared by</a:t>
            </a:r>
          </a:p>
          <a:p>
            <a:r>
              <a:rPr lang="en-IN" sz="2200" dirty="0"/>
              <a:t>196140307025(</a:t>
            </a:r>
            <a:r>
              <a:rPr lang="en-IN" sz="2200" dirty="0" err="1"/>
              <a:t>Darji</a:t>
            </a:r>
            <a:r>
              <a:rPr lang="en-IN" sz="2200" dirty="0"/>
              <a:t> Diya)</a:t>
            </a:r>
          </a:p>
          <a:p>
            <a:r>
              <a:rPr lang="en-IN" sz="2200" dirty="0"/>
              <a:t>196140307044(</a:t>
            </a:r>
            <a:r>
              <a:rPr lang="en-IN" sz="2200" dirty="0" err="1"/>
              <a:t>Mokshaa</a:t>
            </a:r>
            <a:r>
              <a:rPr lang="en-IN" sz="2200" dirty="0"/>
              <a:t> </a:t>
            </a:r>
            <a:r>
              <a:rPr lang="en-IN" sz="2200" dirty="0" err="1"/>
              <a:t>joshi</a:t>
            </a:r>
            <a:r>
              <a:rPr lang="en-IN" sz="2200" dirty="0"/>
              <a:t>)</a:t>
            </a:r>
          </a:p>
          <a:p>
            <a:r>
              <a:rPr lang="en-IN" sz="2200" dirty="0"/>
              <a:t>196140307063(Shrestha miskin)</a:t>
            </a:r>
          </a:p>
          <a:p>
            <a:r>
              <a:rPr lang="en-IN" sz="2200" dirty="0"/>
              <a:t>196140307088(</a:t>
            </a:r>
            <a:r>
              <a:rPr lang="en-IN" sz="2200" dirty="0" err="1"/>
              <a:t>Drashti</a:t>
            </a:r>
            <a:r>
              <a:rPr lang="en-IN" sz="2200" dirty="0"/>
              <a:t> </a:t>
            </a:r>
            <a:r>
              <a:rPr lang="en-IN" sz="2200" dirty="0" err="1"/>
              <a:t>patel</a:t>
            </a:r>
            <a:r>
              <a:rPr lang="en-IN" sz="2200" dirty="0"/>
              <a:t>)</a:t>
            </a:r>
          </a:p>
          <a:p>
            <a:r>
              <a:rPr lang="en-IN" sz="2200" dirty="0"/>
              <a:t>196140307143(</a:t>
            </a:r>
            <a:r>
              <a:rPr lang="en-IN" sz="2200" dirty="0" err="1"/>
              <a:t>Vrunda</a:t>
            </a:r>
            <a:r>
              <a:rPr lang="en-IN" sz="2200" dirty="0"/>
              <a:t> Thakkar)</a:t>
            </a:r>
          </a:p>
          <a:p>
            <a:r>
              <a:rPr lang="en-IN" sz="2200" dirty="0"/>
              <a:t>196140307145(</a:t>
            </a:r>
            <a:r>
              <a:rPr lang="en-IN" sz="2200" dirty="0" err="1"/>
              <a:t>kiran</a:t>
            </a:r>
            <a:r>
              <a:rPr lang="en-IN" sz="2200" dirty="0"/>
              <a:t> </a:t>
            </a:r>
            <a:r>
              <a:rPr lang="en-IN" sz="2200" dirty="0" err="1"/>
              <a:t>Tomar</a:t>
            </a:r>
            <a:r>
              <a:rPr lang="en-IN" sz="2200" dirty="0"/>
              <a:t>)</a:t>
            </a:r>
          </a:p>
          <a:p>
            <a:r>
              <a:rPr lang="en-IN" sz="2200" dirty="0"/>
              <a:t>196140307146(</a:t>
            </a:r>
            <a:r>
              <a:rPr lang="en-IN" sz="2200" dirty="0" err="1"/>
              <a:t>disha</a:t>
            </a:r>
            <a:r>
              <a:rPr lang="en-IN" sz="2200" dirty="0"/>
              <a:t> </a:t>
            </a:r>
            <a:r>
              <a:rPr lang="en-IN" sz="2200" dirty="0" err="1"/>
              <a:t>Trapasiya</a:t>
            </a:r>
            <a:r>
              <a:rPr lang="en-IN" sz="2200" dirty="0"/>
              <a:t>)</a:t>
            </a:r>
          </a:p>
          <a:p>
            <a:endParaRPr lang="en-IN" sz="800" dirty="0"/>
          </a:p>
        </p:txBody>
      </p:sp>
    </p:spTree>
    <p:extLst>
      <p:ext uri="{BB962C8B-B14F-4D97-AF65-F5344CB8AC3E}">
        <p14:creationId xmlns:p14="http://schemas.microsoft.com/office/powerpoint/2010/main" val="130730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22BB-CCF4-4AEC-B3AE-EE0823AE6E83}"/>
              </a:ext>
            </a:extLst>
          </p:cNvPr>
          <p:cNvSpPr>
            <a:spLocks noGrp="1"/>
          </p:cNvSpPr>
          <p:nvPr>
            <p:ph idx="1"/>
          </p:nvPr>
        </p:nvSpPr>
        <p:spPr>
          <a:xfrm>
            <a:off x="1006941" y="582051"/>
            <a:ext cx="9905999" cy="4993995"/>
          </a:xfrm>
        </p:spPr>
        <p:txBody>
          <a:bodyPr>
            <a:noAutofit/>
          </a:bodyPr>
          <a:lstStyle/>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Network communication on device is slow and costly. Reduce network traffic by combining several commands in one request e.g. committing added, updated and deleted record in one request instead of firing separate request on each add/update/delete.</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Compress large text / XML data to lesser network traffic. Design for asynchronous communication.</a:t>
            </a:r>
          </a:p>
          <a:p>
            <a:pPr marL="0" indent="0">
              <a:buNone/>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Mobile elements are also resource poor relative to static hosts. For these reasons, there are approaches that treat the mobile unit as a dumb terminal running just a user-interface.</a:t>
            </a:r>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FAE66-0C3F-4106-B247-2DD36F6173DF}"/>
              </a:ext>
            </a:extLst>
          </p:cNvPr>
          <p:cNvSpPr/>
          <p:nvPr/>
        </p:nvSpPr>
        <p:spPr>
          <a:xfrm rot="20126681">
            <a:off x="2480269" y="2170473"/>
            <a:ext cx="6532631" cy="1200329"/>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 You</a:t>
            </a:r>
          </a:p>
        </p:txBody>
      </p:sp>
    </p:spTree>
    <p:extLst>
      <p:ext uri="{BB962C8B-B14F-4D97-AF65-F5344CB8AC3E}">
        <p14:creationId xmlns:p14="http://schemas.microsoft.com/office/powerpoint/2010/main" val="377539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EF0E4-E0B3-4349-A0C3-941095CA0B82}"/>
              </a:ext>
            </a:extLst>
          </p:cNvPr>
          <p:cNvSpPr>
            <a:spLocks noGrp="1"/>
          </p:cNvSpPr>
          <p:nvPr>
            <p:ph type="body" sz="half" idx="2"/>
          </p:nvPr>
        </p:nvSpPr>
        <p:spPr>
          <a:xfrm>
            <a:off x="773857" y="904781"/>
            <a:ext cx="6451696" cy="4133384"/>
          </a:xfrm>
        </p:spPr>
        <p:txBody>
          <a:bodyPr>
            <a:normAutofit lnSpcReduction="10000"/>
          </a:bodyPr>
          <a:lstStyle/>
          <a:p>
            <a:pPr algn="just"/>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The </a:t>
            </a:r>
            <a:r>
              <a:rPr lang="en-US" sz="2400" b="1" i="0" dirty="0">
                <a:solidFill>
                  <a:schemeClr val="bg1">
                    <a:lumMod val="95000"/>
                    <a:lumOff val="5000"/>
                  </a:schemeClr>
                </a:solidFill>
                <a:effectLst/>
                <a:latin typeface="Times New Roman" panose="02020603050405020304" pitchFamily="18" charset="0"/>
                <a:cs typeface="Times New Roman" panose="02020603050405020304" pitchFamily="18" charset="0"/>
              </a:rPr>
              <a:t>mobile computing</a:t>
            </a: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 environment is constrained in many ways. Mobile elements themselves are resource-poor and unreliable. Their network connectivity is often achieved through low-bandwidth wireless links.</a:t>
            </a:r>
          </a:p>
          <a:p>
            <a:pPr algn="just"/>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These severe restrictions have a great impact on the design and structure of mobile computing applications and motivate the development of new computing models.</a:t>
            </a:r>
          </a:p>
          <a:p>
            <a:pPr marL="0" indent="0" algn="just">
              <a:buNone/>
            </a:pPr>
            <a:endPar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6648EDB0-05B7-4A8D-AEBC-67DC0D724B4F}"/>
              </a:ext>
            </a:extLst>
          </p:cNvPr>
          <p:cNvSpPr>
            <a:spLocks noChangeAspect="1" noChangeArrowheads="1"/>
          </p:cNvSpPr>
          <p:nvPr/>
        </p:nvSpPr>
        <p:spPr bwMode="auto">
          <a:xfrm>
            <a:off x="5629835" y="27925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a:extLst>
              <a:ext uri="{FF2B5EF4-FFF2-40B4-BE49-F238E27FC236}">
                <a16:creationId xmlns:a16="http://schemas.microsoft.com/office/drawing/2014/main" id="{DFD58ACA-2D57-4ECD-B772-A839C3CDAD2C}"/>
              </a:ext>
            </a:extLst>
          </p:cNvPr>
          <p:cNvSpPr/>
          <p:nvPr/>
        </p:nvSpPr>
        <p:spPr>
          <a:xfrm>
            <a:off x="7611035" y="1021976"/>
            <a:ext cx="4392706" cy="318247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3905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D5E42-75D1-4577-9C5B-B8FBE02CD041}"/>
              </a:ext>
            </a:extLst>
          </p:cNvPr>
          <p:cNvSpPr>
            <a:spLocks noGrp="1"/>
          </p:cNvSpPr>
          <p:nvPr>
            <p:ph idx="1"/>
          </p:nvPr>
        </p:nvSpPr>
        <p:spPr>
          <a:xfrm>
            <a:off x="953153" y="967533"/>
            <a:ext cx="9905999" cy="4079595"/>
          </a:xfrm>
        </p:spPr>
        <p:txBody>
          <a:bodyPr>
            <a:normAutofit fontScale="92500" lnSpcReduction="10000"/>
          </a:bodyPr>
          <a:lstStyle/>
          <a:p>
            <a:r>
              <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rPr>
              <a:t>These </a:t>
            </a:r>
            <a:r>
              <a:rPr lang="en-US" b="1" i="0" dirty="0">
                <a:solidFill>
                  <a:schemeClr val="bg1">
                    <a:lumMod val="95000"/>
                    <a:lumOff val="5000"/>
                  </a:schemeClr>
                </a:solidFill>
                <a:effectLst/>
                <a:latin typeface="Times New Roman" panose="02020603050405020304" pitchFamily="18" charset="0"/>
                <a:cs typeface="Times New Roman" panose="02020603050405020304" pitchFamily="18" charset="0"/>
              </a:rPr>
              <a:t>mobile computing models must provide</a:t>
            </a:r>
            <a:r>
              <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rPr>
              <a:t> efficient access to both existing and new applications which is a key requirement for the wide acceptance of mobile computing.</a:t>
            </a:r>
          </a:p>
          <a:p>
            <a:r>
              <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rPr>
              <a:t>An </a:t>
            </a:r>
            <a:r>
              <a:rPr lang="en-US" b="1" i="0" dirty="0">
                <a:solidFill>
                  <a:schemeClr val="bg1">
                    <a:lumMod val="95000"/>
                    <a:lumOff val="5000"/>
                  </a:schemeClr>
                </a:solidFill>
                <a:effectLst/>
                <a:latin typeface="Times New Roman" panose="02020603050405020304" pitchFamily="18" charset="0"/>
                <a:cs typeface="Times New Roman" panose="02020603050405020304" pitchFamily="18" charset="0"/>
              </a:rPr>
              <a:t>important design consideration is the type of functionality assigned to mobile hosts</a:t>
            </a:r>
            <a:r>
              <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rPr>
              <a:t>. Mobile units are still characterized as unreliable and prone to hard failures, i.e., theft, loss or accidental damage.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Mobile computing environment needs to be context independent as well as context-sensitive. Here “Context” means all information that help determine the state of object. The object can be person/device/place/physical or computational object/any other entity that is being tracked by the system</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7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05CB-773E-4EFD-A6B0-1778402AF24E}"/>
              </a:ext>
            </a:extLst>
          </p:cNvPr>
          <p:cNvSpPr>
            <a:spLocks noGrp="1"/>
          </p:cNvSpPr>
          <p:nvPr>
            <p:ph type="title"/>
          </p:nvPr>
        </p:nvSpPr>
        <p:spPr>
          <a:xfrm>
            <a:off x="1060730" y="116494"/>
            <a:ext cx="9905998" cy="1559906"/>
          </a:xfrm>
        </p:spPr>
        <p:txBody>
          <a:bodyPr>
            <a:normAutofit/>
          </a:bodyPr>
          <a:lstStyle/>
          <a:p>
            <a:r>
              <a:rPr lang="en-US" sz="2800" b="1" i="0" dirty="0">
                <a:solidFill>
                  <a:schemeClr val="bg1"/>
                </a:solidFill>
                <a:effectLst/>
                <a:latin typeface="Algerian" panose="04020705040A02060702" pitchFamily="82" charset="0"/>
              </a:rPr>
              <a:t>Thus following requirements must be considered for mobile computing environment:</a:t>
            </a:r>
            <a:endParaRPr lang="en-IN" sz="28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359F0DE-E4C8-4CEF-8D6E-0DCF692C2E84}"/>
              </a:ext>
            </a:extLst>
          </p:cNvPr>
          <p:cNvSpPr>
            <a:spLocks noGrp="1"/>
          </p:cNvSpPr>
          <p:nvPr>
            <p:ph idx="1"/>
          </p:nvPr>
        </p:nvSpPr>
        <p:spPr>
          <a:xfrm>
            <a:off x="1060729" y="1506071"/>
            <a:ext cx="9905999" cy="4455458"/>
          </a:xfrm>
        </p:spPr>
        <p:txBody>
          <a:bodyPr>
            <a:noAutofit/>
          </a:bodyPr>
          <a:lstStyle/>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Before designing mobile application you need to determine type of application.</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If your application requires local processing. access to local resources than consider designing a native application.</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A native application is hard to maintain. requires separate distribution and upgrade infrastructure, are compatible only with target device/platform, requires more effort (sometimes huge) to port on different devices.</a:t>
            </a:r>
          </a:p>
          <a:p>
            <a:pPr marL="0" indent="0">
              <a:buNone/>
            </a:pPr>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9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248B9-97C0-40EA-A8F4-927ED16145CB}"/>
              </a:ext>
            </a:extLst>
          </p:cNvPr>
          <p:cNvSpPr>
            <a:spLocks noGrp="1"/>
          </p:cNvSpPr>
          <p:nvPr>
            <p:ph idx="1"/>
          </p:nvPr>
        </p:nvSpPr>
        <p:spPr>
          <a:xfrm>
            <a:off x="1053353" y="465509"/>
            <a:ext cx="9905999" cy="5119503"/>
          </a:xfrm>
        </p:spPr>
        <p:txBody>
          <a:bodyPr>
            <a:noAutofit/>
          </a:bodyPr>
          <a:lstStyle/>
          <a:p>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A mobile web application is compatible with all devices with internet connection and a browser</a:t>
            </a:r>
          </a:p>
          <a:p>
            <a:pPr algn="just">
              <a:buFont typeface="Arial" panose="020B0604020202020204" pitchFamily="34" charset="0"/>
              <a:buChar char="•"/>
            </a:pPr>
            <a:r>
              <a:rPr lang="en-IN"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Target device and platform (OS) plays a key role throughout design decisions making process.</a:t>
            </a:r>
          </a:p>
          <a:p>
            <a:pPr algn="just">
              <a:buFont typeface="Arial" panose="020B0604020202020204" pitchFamily="34" charset="0"/>
              <a:buChar char="•"/>
            </a:pPr>
            <a:r>
              <a:rPr lang="en-IN"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Design decisions are influenced by target device’s screen size, resolution, orientations, memory, CPU performance characteristics. Operating systems capabilities, device hardware, user input mechanism (touch/non-touch), sensors (such as GPS or accelerometer etc.</a:t>
            </a:r>
          </a:p>
          <a:p>
            <a:endParaRPr lang="en-IN" sz="2800" dirty="0"/>
          </a:p>
        </p:txBody>
      </p:sp>
    </p:spTree>
    <p:extLst>
      <p:ext uri="{BB962C8B-B14F-4D97-AF65-F5344CB8AC3E}">
        <p14:creationId xmlns:p14="http://schemas.microsoft.com/office/powerpoint/2010/main" val="149969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94324-675C-4650-B186-730A1010660D}"/>
              </a:ext>
            </a:extLst>
          </p:cNvPr>
          <p:cNvSpPr>
            <a:spLocks noGrp="1"/>
          </p:cNvSpPr>
          <p:nvPr>
            <p:ph idx="1"/>
          </p:nvPr>
        </p:nvSpPr>
        <p:spPr>
          <a:xfrm>
            <a:off x="926259" y="895817"/>
            <a:ext cx="9905999" cy="4276818"/>
          </a:xfrm>
        </p:spPr>
        <p:txBody>
          <a:bodyPr>
            <a:noAutofit/>
          </a:bodyPr>
          <a:lstStyle/>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User interface should be rich, intuitive and responsive. While using mobile application user is often distracted by external or internal (e.g. incoming call when user is in middle of a wizard) events. These events have to be factored in design.</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Screens should be identified with consideration that user is often focused on discrete individual task. Long data entry forms may irritate user and should ask for absolutely required data/information.</a:t>
            </a:r>
          </a:p>
          <a:p>
            <a:pPr marL="0" indent="0">
              <a:buNone/>
            </a:pPr>
            <a:endParaRPr lang="en-IN" sz="2800" b="1" dirty="0"/>
          </a:p>
        </p:txBody>
      </p:sp>
    </p:spTree>
    <p:extLst>
      <p:ext uri="{BB962C8B-B14F-4D97-AF65-F5344CB8AC3E}">
        <p14:creationId xmlns:p14="http://schemas.microsoft.com/office/powerpoint/2010/main" val="401693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D5FC1-2589-4911-938C-9EB51A808D86}"/>
              </a:ext>
            </a:extLst>
          </p:cNvPr>
          <p:cNvSpPr>
            <a:spLocks noGrp="1"/>
          </p:cNvSpPr>
          <p:nvPr>
            <p:ph idx="1"/>
          </p:nvPr>
        </p:nvSpPr>
        <p:spPr>
          <a:xfrm>
            <a:off x="971083" y="322076"/>
            <a:ext cx="9905999" cy="5110536"/>
          </a:xfrm>
        </p:spPr>
        <p:txBody>
          <a:bodyPr>
            <a:noAutofit/>
          </a:bodyPr>
          <a:lstStyle/>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Every design decision should take into account the limited CPU, memory and battery life. Reading and writing to memory, wireless connections, specialized hardware, and processor speed all have an impact on the overall power usage.</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One cannot afford a long running process in application.</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In some cases, application processing should be offloaded from the device to avoid excessive resource consumption e.g. using notification or app directed SMS instead of polling to monitor a value/flag on server.</a:t>
            </a:r>
          </a:p>
          <a:p>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31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0B763-594F-4B62-A65C-0CA5E51408FA}"/>
              </a:ext>
            </a:extLst>
          </p:cNvPr>
          <p:cNvSpPr>
            <a:spLocks noGrp="1"/>
          </p:cNvSpPr>
          <p:nvPr>
            <p:ph idx="1"/>
          </p:nvPr>
        </p:nvSpPr>
        <p:spPr>
          <a:xfrm>
            <a:off x="809718" y="322074"/>
            <a:ext cx="9905999" cy="5271902"/>
          </a:xfrm>
        </p:spPr>
        <p:txBody>
          <a:bodyPr>
            <a:noAutofit/>
          </a:bodyPr>
          <a:lstStyle/>
          <a:p>
            <a:pPr lvl="1" algn="just"/>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There is high technology fragmentation in Mobile world. It is very unlikely that an application will target only one platform or only one device. In near future, requirement like same code base should support iPhone and iPad or Android Phone and Android tablet will arise. Architect should consider portability as important architectural goal.</a:t>
            </a:r>
          </a:p>
          <a:p>
            <a:pPr lvl="1" algn="just"/>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If you are developing for more than one device, design first for the subset of functionality that exists on all of the devices, and then customize for device-specific features when they are detected.</a:t>
            </a:r>
          </a:p>
          <a:p>
            <a:pPr marL="0" indent="0">
              <a:buNone/>
            </a:pPr>
            <a:br>
              <a:rPr lang="en-US" sz="2800" dirty="0">
                <a:solidFill>
                  <a:schemeClr val="bg1">
                    <a:lumMod val="95000"/>
                    <a:lumOff val="5000"/>
                  </a:schemeClr>
                </a:solidFill>
                <a:latin typeface="Times New Roman" panose="02020603050405020304" pitchFamily="18" charset="0"/>
                <a:cs typeface="Times New Roman" panose="02020603050405020304" pitchFamily="18" charset="0"/>
              </a:rPr>
            </a:br>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21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F118E-1A21-4B81-9F08-20D6E6CEEC4C}"/>
              </a:ext>
            </a:extLst>
          </p:cNvPr>
          <p:cNvSpPr>
            <a:spLocks noGrp="1"/>
          </p:cNvSpPr>
          <p:nvPr>
            <p:ph idx="1"/>
          </p:nvPr>
        </p:nvSpPr>
        <p:spPr>
          <a:xfrm>
            <a:off x="980048" y="949603"/>
            <a:ext cx="9905999" cy="4814701"/>
          </a:xfrm>
        </p:spPr>
        <p:txBody>
          <a:bodyPr>
            <a:normAutofit/>
          </a:bodyPr>
          <a:lstStyle/>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Devices are more vulnerable than desktop, primarily due to lack of awareness. Moreover device can be lost easily. Ensure that the device – server communication is secured and server accepts request only from authentic source (device).</a:t>
            </a:r>
          </a:p>
          <a:p>
            <a:pPr algn="just">
              <a:buFont typeface="Arial" panose="020B0604020202020204" pitchFamily="34" charset="0"/>
              <a:buChar char="•"/>
            </a:pP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If you are storing any confidential application or configuration data locally. ensure that the data is encrypted.</a:t>
            </a:r>
          </a:p>
          <a:p>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35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792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Times New Roman</vt:lpstr>
      <vt:lpstr>Tw Cen MT</vt:lpstr>
      <vt:lpstr>Circuit</vt:lpstr>
      <vt:lpstr>1.9 Design considerations for mobile computing</vt:lpstr>
      <vt:lpstr>PowerPoint Presentation</vt:lpstr>
      <vt:lpstr>PowerPoint Presentation</vt:lpstr>
      <vt:lpstr>Thus following requirements must be considered for mobile computing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 Design considerations for mobile computing</dc:title>
  <dc:creator>SUNILBHAI DARJI</dc:creator>
  <cp:lastModifiedBy>SUNILBHAI DARJI</cp:lastModifiedBy>
  <cp:revision>4</cp:revision>
  <dcterms:created xsi:type="dcterms:W3CDTF">2022-01-05T10:53:07Z</dcterms:created>
  <dcterms:modified xsi:type="dcterms:W3CDTF">2022-01-05T12:44:36Z</dcterms:modified>
</cp:coreProperties>
</file>