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A387FB-89D7-4EFE-8657-D28F71744A37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  <a:latin typeface="Lucida Bright" panose="02040602050505020304" pitchFamily="18" charset="0"/>
            </a:rPr>
            <a:t>A time-domain reflectometer (TDR) is an electronic instrument used to determine the characteristics of electrical lines by observing reflected waveforms.</a:t>
          </a:r>
          <a:endParaRPr lang="en-US" sz="1800" b="1" dirty="0">
            <a:solidFill>
              <a:schemeClr val="tx1"/>
            </a:solidFill>
            <a:latin typeface="Lucida Bright" panose="02040602050505020304" pitchFamily="18" charset="0"/>
          </a:endParaRPr>
        </a:p>
      </dgm:t>
    </dgm:pt>
    <dgm:pt modelId="{4C8C1B58-F012-4702-A5DF-4EBE79459456}" type="parTrans" cxnId="{7A6E6535-1BAC-498D-91C9-E0C7A0DFC9E0}">
      <dgm:prSet/>
      <dgm:spPr/>
      <dgm:t>
        <a:bodyPr/>
        <a:lstStyle/>
        <a:p>
          <a:endParaRPr lang="en-IN"/>
        </a:p>
      </dgm:t>
    </dgm:pt>
    <dgm:pt modelId="{26331F46-E8AC-4B1E-936F-DF37A288E12A}" type="sibTrans" cxnId="{7A6E6535-1BAC-498D-91C9-E0C7A0DFC9E0}">
      <dgm:prSet/>
      <dgm:spPr/>
      <dgm:t>
        <a:bodyPr/>
        <a:lstStyle/>
        <a:p>
          <a:endParaRPr lang="en-IN"/>
        </a:p>
      </dgm:t>
    </dgm:pt>
    <dgm:pt modelId="{8B416065-3CA9-4F23-9635-1999F65EB248}">
      <dgm:prSet custT="1"/>
      <dgm:spPr/>
      <dgm:t>
        <a:bodyPr/>
        <a:lstStyle/>
        <a:p>
          <a:r>
            <a:rPr lang="en-IN" sz="1800" b="1" i="0" dirty="0">
              <a:solidFill>
                <a:schemeClr val="tx1"/>
              </a:solidFill>
              <a:latin typeface="Lucida Bright" panose="02040602050505020304" pitchFamily="18" charset="0"/>
            </a:rPr>
            <a:t>Sends sonar like electrical signal into actable and can determine the location of a break in the cable.</a:t>
          </a:r>
          <a:endParaRPr lang="en-IN" sz="1800" b="1" dirty="0">
            <a:solidFill>
              <a:schemeClr val="tx1"/>
            </a:solidFill>
            <a:latin typeface="Lucida Bright" panose="02040602050505020304" pitchFamily="18" charset="0"/>
          </a:endParaRPr>
        </a:p>
      </dgm:t>
    </dgm:pt>
    <dgm:pt modelId="{0B0F219D-BCEB-4716-A263-C627711C2577}" type="parTrans" cxnId="{86FDCFCA-C3AF-4735-83F5-DA08EE3CF8DB}">
      <dgm:prSet/>
      <dgm:spPr/>
      <dgm:t>
        <a:bodyPr/>
        <a:lstStyle/>
        <a:p>
          <a:endParaRPr lang="en-IN"/>
        </a:p>
      </dgm:t>
    </dgm:pt>
    <dgm:pt modelId="{3CA9161A-6D34-474F-A104-E54C97883D76}" type="sibTrans" cxnId="{86FDCFCA-C3AF-4735-83F5-DA08EE3CF8DB}">
      <dgm:prSet/>
      <dgm:spPr/>
      <dgm:t>
        <a:bodyPr/>
        <a:lstStyle/>
        <a:p>
          <a:endParaRPr lang="en-IN"/>
        </a:p>
      </dgm:t>
    </dgm:pt>
    <dgm:pt modelId="{7C63D68B-C80A-4F11-B777-7065F3467805}">
      <dgm:prSet custT="1"/>
      <dgm:spPr/>
      <dgm:t>
        <a:bodyPr/>
        <a:lstStyle/>
        <a:p>
          <a:r>
            <a:rPr lang="en-IN" sz="1800" b="1" i="0" dirty="0">
              <a:solidFill>
                <a:schemeClr val="tx1"/>
              </a:solidFill>
              <a:latin typeface="Lucida Bright" panose="02040602050505020304" pitchFamily="18" charset="0"/>
            </a:rPr>
            <a:t>Network performance suffers when the cable is not intact. If the TDR locates a problem , the problem is analysed and the results are displayed.</a:t>
          </a:r>
          <a:endParaRPr lang="en-IN" sz="1800" b="1" dirty="0">
            <a:solidFill>
              <a:schemeClr val="tx1"/>
            </a:solidFill>
            <a:latin typeface="Lucida Bright" panose="02040602050505020304" pitchFamily="18" charset="0"/>
          </a:endParaRPr>
        </a:p>
      </dgm:t>
    </dgm:pt>
    <dgm:pt modelId="{3ABDC2BC-8F8B-4347-AA38-027C96125536}" type="parTrans" cxnId="{87706F0B-3EEC-4A2B-AEAA-A1700872F516}">
      <dgm:prSet/>
      <dgm:spPr/>
      <dgm:t>
        <a:bodyPr/>
        <a:lstStyle/>
        <a:p>
          <a:endParaRPr lang="en-IN"/>
        </a:p>
      </dgm:t>
    </dgm:pt>
    <dgm:pt modelId="{E465BEAB-D132-4770-A4EE-40139D7A1A86}" type="sibTrans" cxnId="{87706F0B-3EEC-4A2B-AEAA-A1700872F516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A0C537E9-CF05-4708-98B3-2553142E84C3}" type="pres">
      <dgm:prSet presAssocID="{73A387FB-89D7-4EFE-8657-D28F71744A37}" presName="text_1" presStyleLbl="node1" presStyleIdx="0" presStyleCnt="3">
        <dgm:presLayoutVars>
          <dgm:bulletEnabled val="1"/>
        </dgm:presLayoutVars>
      </dgm:prSet>
      <dgm:spPr/>
    </dgm:pt>
    <dgm:pt modelId="{2B3AE1CF-32EE-4E15-9C6A-3838B175A375}" type="pres">
      <dgm:prSet presAssocID="{73A387FB-89D7-4EFE-8657-D28F71744A37}" presName="accent_1" presStyleCnt="0"/>
      <dgm:spPr/>
    </dgm:pt>
    <dgm:pt modelId="{F4C6B9B7-F1FC-4B1B-AD5B-5771C995EE85}" type="pres">
      <dgm:prSet presAssocID="{73A387FB-89D7-4EFE-8657-D28F71744A37}" presName="accentRepeatNode" presStyleLbl="solidFgAcc1" presStyleIdx="0" presStyleCnt="3" custLinFactNeighborX="4550" custLinFactNeighborY="-3609"/>
      <dgm:spPr/>
    </dgm:pt>
    <dgm:pt modelId="{3DC8B138-E985-4D55-9598-971B3259CA05}" type="pres">
      <dgm:prSet presAssocID="{8B416065-3CA9-4F23-9635-1999F65EB248}" presName="text_2" presStyleLbl="node1" presStyleIdx="1" presStyleCnt="3">
        <dgm:presLayoutVars>
          <dgm:bulletEnabled val="1"/>
        </dgm:presLayoutVars>
      </dgm:prSet>
      <dgm:spPr/>
    </dgm:pt>
    <dgm:pt modelId="{3AEC52E5-1E6C-4CBB-B147-041DAE63BC50}" type="pres">
      <dgm:prSet presAssocID="{8B416065-3CA9-4F23-9635-1999F65EB248}" presName="accent_2" presStyleCnt="0"/>
      <dgm:spPr/>
    </dgm:pt>
    <dgm:pt modelId="{6FC0AA23-E9EF-4B8B-9C2E-CE74E4F2CCC5}" type="pres">
      <dgm:prSet presAssocID="{8B416065-3CA9-4F23-9635-1999F65EB248}" presName="accentRepeatNode" presStyleLbl="solidFgAcc1" presStyleIdx="1" presStyleCnt="3"/>
      <dgm:spPr/>
    </dgm:pt>
    <dgm:pt modelId="{D318EA2F-5E72-4BA3-BCF3-2BA1597ED7A2}" type="pres">
      <dgm:prSet presAssocID="{7C63D68B-C80A-4F11-B777-7065F3467805}" presName="text_3" presStyleLbl="node1" presStyleIdx="2" presStyleCnt="3">
        <dgm:presLayoutVars>
          <dgm:bulletEnabled val="1"/>
        </dgm:presLayoutVars>
      </dgm:prSet>
      <dgm:spPr/>
    </dgm:pt>
    <dgm:pt modelId="{6D4B64E4-B3A0-4E7E-AB58-A1DC864D0881}" type="pres">
      <dgm:prSet presAssocID="{7C63D68B-C80A-4F11-B777-7065F3467805}" presName="accent_3" presStyleCnt="0"/>
      <dgm:spPr/>
    </dgm:pt>
    <dgm:pt modelId="{B9D3C877-2429-4871-8344-69A4E705CC00}" type="pres">
      <dgm:prSet presAssocID="{7C63D68B-C80A-4F11-B777-7065F3467805}" presName="accentRepeatNode" presStyleLbl="solidFgAcc1" presStyleIdx="2" presStyleCnt="3"/>
      <dgm:spPr/>
    </dgm:pt>
  </dgm:ptLst>
  <dgm:cxnLst>
    <dgm:cxn modelId="{87706F0B-3EEC-4A2B-AEAA-A1700872F516}" srcId="{7E5AA53B-3EEE-4DE4-BB81-9044890C2946}" destId="{7C63D68B-C80A-4F11-B777-7065F3467805}" srcOrd="2" destOrd="0" parTransId="{3ABDC2BC-8F8B-4347-AA38-027C96125536}" sibTransId="{E465BEAB-D132-4770-A4EE-40139D7A1A86}"/>
    <dgm:cxn modelId="{F136D111-1AC6-46D7-AA5D-3A7E7415B070}" type="presOf" srcId="{8B416065-3CA9-4F23-9635-1999F65EB248}" destId="{3DC8B138-E985-4D55-9598-971B3259CA05}" srcOrd="0" destOrd="0" presId="urn:microsoft.com/office/officeart/2008/layout/VerticalCurvedList"/>
    <dgm:cxn modelId="{DB481B18-19CF-456B-AE81-8A329BDF2168}" type="presOf" srcId="{26331F46-E8AC-4B1E-936F-DF37A288E12A}" destId="{D79B43FC-100B-4A0D-A4D5-0D2D04B99064}" srcOrd="0" destOrd="0" presId="urn:microsoft.com/office/officeart/2008/layout/VerticalCurvedList"/>
    <dgm:cxn modelId="{7A6E6535-1BAC-498D-91C9-E0C7A0DFC9E0}" srcId="{7E5AA53B-3EEE-4DE4-BB81-9044890C2946}" destId="{73A387FB-89D7-4EFE-8657-D28F71744A37}" srcOrd="0" destOrd="0" parTransId="{4C8C1B58-F012-4702-A5DF-4EBE79459456}" sibTransId="{26331F46-E8AC-4B1E-936F-DF37A288E12A}"/>
    <dgm:cxn modelId="{2AABC850-8201-4F2F-B9CE-B091D66F2F4D}" type="presOf" srcId="{73A387FB-89D7-4EFE-8657-D28F71744A37}" destId="{A0C537E9-CF05-4708-98B3-2553142E84C3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E1A9D39B-48C4-477E-8667-71F3A41A0D5C}" type="presOf" srcId="{7C63D68B-C80A-4F11-B777-7065F3467805}" destId="{D318EA2F-5E72-4BA3-BCF3-2BA1597ED7A2}" srcOrd="0" destOrd="0" presId="urn:microsoft.com/office/officeart/2008/layout/VerticalCurvedList"/>
    <dgm:cxn modelId="{86FDCFCA-C3AF-4735-83F5-DA08EE3CF8DB}" srcId="{7E5AA53B-3EEE-4DE4-BB81-9044890C2946}" destId="{8B416065-3CA9-4F23-9635-1999F65EB248}" srcOrd="1" destOrd="0" parTransId="{0B0F219D-BCEB-4716-A263-C627711C2577}" sibTransId="{3CA9161A-6D34-474F-A104-E54C97883D76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A0EFF481-988E-46A0-B5F4-C96255D6A5E6}" type="presParOf" srcId="{90561C55-3C6E-4D53-85E1-2C50BCDDA392}" destId="{A0C537E9-CF05-4708-98B3-2553142E84C3}" srcOrd="1" destOrd="0" presId="urn:microsoft.com/office/officeart/2008/layout/VerticalCurvedList"/>
    <dgm:cxn modelId="{414361FF-F827-4169-88CB-2828D599CEAD}" type="presParOf" srcId="{90561C55-3C6E-4D53-85E1-2C50BCDDA392}" destId="{2B3AE1CF-32EE-4E15-9C6A-3838B175A375}" srcOrd="2" destOrd="0" presId="urn:microsoft.com/office/officeart/2008/layout/VerticalCurvedList"/>
    <dgm:cxn modelId="{F644E2C6-9225-4E28-84E6-DEAF57A8FB7F}" type="presParOf" srcId="{2B3AE1CF-32EE-4E15-9C6A-3838B175A375}" destId="{F4C6B9B7-F1FC-4B1B-AD5B-5771C995EE85}" srcOrd="0" destOrd="0" presId="urn:microsoft.com/office/officeart/2008/layout/VerticalCurvedList"/>
    <dgm:cxn modelId="{9633EC20-A762-4DCE-9E49-0017330FC807}" type="presParOf" srcId="{90561C55-3C6E-4D53-85E1-2C50BCDDA392}" destId="{3DC8B138-E985-4D55-9598-971B3259CA05}" srcOrd="3" destOrd="0" presId="urn:microsoft.com/office/officeart/2008/layout/VerticalCurvedList"/>
    <dgm:cxn modelId="{F3028E9B-4AF7-4242-ADE3-4CE6B8BE2C23}" type="presParOf" srcId="{90561C55-3C6E-4D53-85E1-2C50BCDDA392}" destId="{3AEC52E5-1E6C-4CBB-B147-041DAE63BC50}" srcOrd="4" destOrd="0" presId="urn:microsoft.com/office/officeart/2008/layout/VerticalCurvedList"/>
    <dgm:cxn modelId="{060D7C92-82C4-487D-AB4B-FD1C12A224A5}" type="presParOf" srcId="{3AEC52E5-1E6C-4CBB-B147-041DAE63BC50}" destId="{6FC0AA23-E9EF-4B8B-9C2E-CE74E4F2CCC5}" srcOrd="0" destOrd="0" presId="urn:microsoft.com/office/officeart/2008/layout/VerticalCurvedList"/>
    <dgm:cxn modelId="{759273D1-F1C0-4741-9E25-505AA5184B22}" type="presParOf" srcId="{90561C55-3C6E-4D53-85E1-2C50BCDDA392}" destId="{D318EA2F-5E72-4BA3-BCF3-2BA1597ED7A2}" srcOrd="5" destOrd="0" presId="urn:microsoft.com/office/officeart/2008/layout/VerticalCurvedList"/>
    <dgm:cxn modelId="{A3921C84-CA11-4B40-840A-4A0E13ED810C}" type="presParOf" srcId="{90561C55-3C6E-4D53-85E1-2C50BCDDA392}" destId="{6D4B64E4-B3A0-4E7E-AB58-A1DC864D0881}" srcOrd="6" destOrd="0" presId="urn:microsoft.com/office/officeart/2008/layout/VerticalCurvedList"/>
    <dgm:cxn modelId="{45DBA8B5-65F2-4A02-A8AC-DEBAD1D32FD9}" type="presParOf" srcId="{6D4B64E4-B3A0-4E7E-AB58-A1DC864D0881}" destId="{B9D3C877-2429-4871-8344-69A4E705CC00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129025" y="-785701"/>
          <a:ext cx="6108042" cy="6108042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537E9-CF05-4708-98B3-2553142E84C3}">
      <dsp:nvSpPr>
        <dsp:cNvPr id="0" name=""/>
        <dsp:cNvSpPr/>
      </dsp:nvSpPr>
      <dsp:spPr>
        <a:xfrm>
          <a:off x="629685" y="453663"/>
          <a:ext cx="10628171" cy="9073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19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  <a:latin typeface="Lucida Bright" panose="02040602050505020304" pitchFamily="18" charset="0"/>
            </a:rPr>
            <a:t>A time-domain reflectometer (TDR) is an electronic instrument used to determine the characteristics of electrical lines by observing reflected waveforms.</a:t>
          </a:r>
          <a:endParaRPr lang="en-US" sz="1800" b="1" kern="1200" dirty="0">
            <a:solidFill>
              <a:schemeClr val="tx1"/>
            </a:solidFill>
            <a:latin typeface="Lucida Bright" panose="02040602050505020304" pitchFamily="18" charset="0"/>
          </a:endParaRPr>
        </a:p>
      </dsp:txBody>
      <dsp:txXfrm>
        <a:off x="629685" y="453663"/>
        <a:ext cx="10628171" cy="907327"/>
      </dsp:txXfrm>
    </dsp:sp>
    <dsp:sp modelId="{F4C6B9B7-F1FC-4B1B-AD5B-5771C995EE85}">
      <dsp:nvSpPr>
        <dsp:cNvPr id="0" name=""/>
        <dsp:cNvSpPr/>
      </dsp:nvSpPr>
      <dsp:spPr>
        <a:xfrm>
          <a:off x="114209" y="299316"/>
          <a:ext cx="1134159" cy="11341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8B138-E985-4D55-9598-971B3259CA05}">
      <dsp:nvSpPr>
        <dsp:cNvPr id="0" name=""/>
        <dsp:cNvSpPr/>
      </dsp:nvSpPr>
      <dsp:spPr>
        <a:xfrm>
          <a:off x="959499" y="1814655"/>
          <a:ext cx="10298358" cy="9073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19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  <a:latin typeface="Lucida Bright" panose="02040602050505020304" pitchFamily="18" charset="0"/>
            </a:rPr>
            <a:t>Sends sonar like electrical signal into actable and can determine the location of a break in the cable.</a:t>
          </a:r>
          <a:endParaRPr lang="en-IN" sz="1800" b="1" kern="1200" dirty="0">
            <a:solidFill>
              <a:schemeClr val="tx1"/>
            </a:solidFill>
            <a:latin typeface="Lucida Bright" panose="02040602050505020304" pitchFamily="18" charset="0"/>
          </a:endParaRPr>
        </a:p>
      </dsp:txBody>
      <dsp:txXfrm>
        <a:off x="959499" y="1814655"/>
        <a:ext cx="10298358" cy="907327"/>
      </dsp:txXfrm>
    </dsp:sp>
    <dsp:sp modelId="{6FC0AA23-E9EF-4B8B-9C2E-CE74E4F2CCC5}">
      <dsp:nvSpPr>
        <dsp:cNvPr id="0" name=""/>
        <dsp:cNvSpPr/>
      </dsp:nvSpPr>
      <dsp:spPr>
        <a:xfrm>
          <a:off x="392419" y="1701239"/>
          <a:ext cx="1134159" cy="11341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8EA2F-5E72-4BA3-BCF3-2BA1597ED7A2}">
      <dsp:nvSpPr>
        <dsp:cNvPr id="0" name=""/>
        <dsp:cNvSpPr/>
      </dsp:nvSpPr>
      <dsp:spPr>
        <a:xfrm>
          <a:off x="629685" y="3175647"/>
          <a:ext cx="10628171" cy="9073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19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  <a:latin typeface="Lucida Bright" panose="02040602050505020304" pitchFamily="18" charset="0"/>
            </a:rPr>
            <a:t>Network performance suffers when the cable is not intact. If the TDR locates a problem , the problem is analysed and the results are displayed.</a:t>
          </a:r>
          <a:endParaRPr lang="en-IN" sz="1800" b="1" kern="1200" dirty="0">
            <a:solidFill>
              <a:schemeClr val="tx1"/>
            </a:solidFill>
            <a:latin typeface="Lucida Bright" panose="02040602050505020304" pitchFamily="18" charset="0"/>
          </a:endParaRPr>
        </a:p>
      </dsp:txBody>
      <dsp:txXfrm>
        <a:off x="629685" y="3175647"/>
        <a:ext cx="10628171" cy="907327"/>
      </dsp:txXfrm>
    </dsp:sp>
    <dsp:sp modelId="{B9D3C877-2429-4871-8344-69A4E705CC00}">
      <dsp:nvSpPr>
        <dsp:cNvPr id="0" name=""/>
        <dsp:cNvSpPr/>
      </dsp:nvSpPr>
      <dsp:spPr>
        <a:xfrm>
          <a:off x="62605" y="3062231"/>
          <a:ext cx="1134159" cy="11341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9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9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9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9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9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69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48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52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20" y="71728"/>
            <a:ext cx="12191980" cy="6857990"/>
          </a:xfrm>
          <a:prstGeom prst="rect">
            <a:avLst/>
          </a:prstGeom>
        </p:spPr>
      </p:pic>
      <p:grpSp>
        <p:nvGrpSpPr>
          <p:cNvPr id="25" name="Group 16"/>
          <p:cNvGrpSpPr>
            <a:grpSpLocks no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8591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4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446534" y="1458694"/>
            <a:ext cx="10993549" cy="1962497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Troubleshooting Tools-hardware tools</a:t>
            </a:r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581194" y="4438303"/>
            <a:ext cx="10993546" cy="1962497"/>
          </a:xfrm>
        </p:spPr>
        <p:txBody>
          <a:bodyPr>
            <a:normAutofit fontScale="86250" lnSpcReduction="10000"/>
          </a:bodyPr>
          <a:lstStyle/>
          <a:p>
            <a:pPr lvl="8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                                                                         Prepared by</a:t>
            </a:r>
          </a:p>
          <a:p>
            <a:pPr lvl="8" algn="l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                                                                            Diya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Darji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     (196140307025)</a:t>
            </a:r>
          </a:p>
          <a:p>
            <a:pPr lvl="8" algn="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Shrestha Miskin(196140307063)</a:t>
            </a:r>
          </a:p>
          <a:p>
            <a:pPr lvl="8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                                                                           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Drashti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Patel    (196140307088)</a:t>
            </a:r>
          </a:p>
          <a:p>
            <a:pPr lvl="8" algn="r"/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Vrunda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Thakar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(196140307143)</a:t>
            </a:r>
          </a:p>
          <a:p>
            <a:pPr lvl="8" algn="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 Disha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Trapasiya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(196140307146)</a:t>
            </a:r>
          </a:p>
          <a:p>
            <a:endParaRPr lang="en-US" dirty="0">
              <a:solidFill>
                <a:srgbClr val="7CEBFF"/>
              </a:solidFill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581192" y="448235"/>
            <a:ext cx="11029616" cy="1308847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latin typeface="Algerian" panose="04020705040A02060702" pitchFamily="82" charset="0"/>
              </a:rPr>
            </a:br>
            <a:br>
              <a:rPr lang="en-IN" sz="4400" dirty="0">
                <a:latin typeface="Algerian" panose="04020705040A02060702" pitchFamily="82" charset="0"/>
              </a:rPr>
            </a:br>
            <a:br>
              <a:rPr lang="en-IN" sz="4400" dirty="0">
                <a:latin typeface="Algerian" panose="04020705040A02060702" pitchFamily="82" charset="0"/>
              </a:rPr>
            </a:br>
            <a:r>
              <a:rPr lang="en-IN" sz="4400" dirty="0">
                <a:latin typeface="Algerian" panose="04020705040A02060702" pitchFamily="82" charset="0"/>
              </a:rPr>
              <a:t> Hardware Troubleshooting tools 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394447" y="2026023"/>
            <a:ext cx="11385177" cy="468854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Lucida Bright" panose="02040602050505020304" pitchFamily="18" charset="0"/>
              </a:rPr>
              <a:t>Hardware troubleshooting is the process of reviewing, diagnosing and identifying operational or technical problems within a hardware device or equipment.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Lucida Bright" panose="02040602050505020304" pitchFamily="18" charset="0"/>
              </a:rPr>
              <a:t>It aims to resolve physical and logical problems and issues within a computing hardware.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Lucida Bright" panose="02040602050505020304" pitchFamily="18" charset="0"/>
              </a:rPr>
              <a:t>Hardware troubleshooting is done by hardware or technical support technician.</a:t>
            </a: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Digital Voltmeter </a:t>
            </a:r>
          </a:p>
        </p:txBody>
      </p:sp>
      <p:pic>
        <p:nvPicPr>
          <p:cNvPr id="2097153" name="Picture 2" descr="Buy DT-830D Mini Digital Multimeter With Buzzer Overload Protection Safety  Voltage Ampere Ohm Tester Probe DC AC LCD Online - Get 39% Of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9577" y="2320507"/>
            <a:ext cx="4679576" cy="409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48616" name="TextBox 9"/>
          <p:cNvSpPr txBox="1"/>
          <p:nvPr/>
        </p:nvSpPr>
        <p:spPr>
          <a:xfrm>
            <a:off x="5649886" y="1892943"/>
            <a:ext cx="6120773" cy="4705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sz="2000" dirty="0">
                <a:latin typeface="Lucida Bright" panose="02040602050505020304" pitchFamily="18" charset="0"/>
              </a:rPr>
              <a:t>Digital Voltmeter abbreviated as DVM is an instrument used to measure the electrical potential difference between two points in a circuit. </a:t>
            </a:r>
            <a:endParaRPr lang="en-IN" sz="2000" dirty="0">
              <a:latin typeface="Lucida Bright" panose="02040602050505020304" pitchFamily="18" charset="0"/>
            </a:endParaRPr>
          </a:p>
          <a:p>
            <a:pPr algn="l"/>
            <a:endParaRPr lang="en-IN" sz="2000" dirty="0">
              <a:latin typeface="Lucida Bright" panose="02040602050505020304" pitchFamily="18" charset="0"/>
            </a:endParaRPr>
          </a:p>
          <a:p>
            <a:pPr algn="l"/>
            <a:r>
              <a:rPr sz="2000" dirty="0">
                <a:latin typeface="Lucida Bright" panose="02040602050505020304" pitchFamily="18" charset="0"/>
              </a:rPr>
              <a:t>The voltage could be an alternating current (AC) or direct current (DC).</a:t>
            </a:r>
            <a:endParaRPr lang="en-IN" sz="2000" dirty="0">
              <a:latin typeface="Lucida Bright" panose="02040602050505020304" pitchFamily="18" charset="0"/>
            </a:endParaRPr>
          </a:p>
          <a:p>
            <a:pPr algn="l"/>
            <a:endParaRPr lang="en-IN" sz="2000" dirty="0">
              <a:latin typeface="Lucida Bright" panose="02040602050505020304" pitchFamily="18" charset="0"/>
            </a:endParaRPr>
          </a:p>
          <a:p>
            <a:pPr algn="l"/>
            <a:r>
              <a:rPr sz="2000" dirty="0">
                <a:latin typeface="Lucida Bright" panose="02040602050505020304" pitchFamily="18" charset="0"/>
              </a:rPr>
              <a:t> It measures the input voltage after converting the analog voltage to digital voltage and displays it in number format using a convertor.</a:t>
            </a:r>
            <a:endParaRPr lang="en-IN" sz="2000" dirty="0">
              <a:latin typeface="Lucida Bright" panose="02040602050505020304" pitchFamily="18" charset="0"/>
            </a:endParaRPr>
          </a:p>
          <a:p>
            <a:pPr algn="l"/>
            <a:r>
              <a:rPr sz="2000" dirty="0">
                <a:latin typeface="Lucida Bright" panose="02040602050505020304" pitchFamily="18" charset="0"/>
              </a:rPr>
              <a:t> </a:t>
            </a:r>
            <a:endParaRPr lang="en-IN" sz="2000" dirty="0">
              <a:latin typeface="Lucida Bright" panose="02040602050505020304" pitchFamily="18" charset="0"/>
            </a:endParaRPr>
          </a:p>
          <a:p>
            <a:pPr algn="l"/>
            <a:r>
              <a:rPr sz="2000" dirty="0">
                <a:latin typeface="Lucida Bright" panose="02040602050505020304" pitchFamily="18" charset="0"/>
              </a:rPr>
              <a:t>The usage of digital voltmeter has increased the speed and accuracy with which the readings are noted.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effectLst/>
                <a:latin typeface="Algerian" panose="04020705040A02060702" pitchFamily="82" charset="0"/>
              </a:rPr>
              <a:t>Time-Domain Reflectometers(TDRs)</a:t>
            </a:r>
            <a:endParaRPr lang="en-IN" sz="4000" dirty="0"/>
          </a:p>
        </p:txBody>
      </p:sp>
      <p:pic>
        <p:nvPicPr>
          <p:cNvPr id="2097154" name="Picture 2" descr="Amazon.com: 32dB/30dB Optical Time Domain Reflectometer OTDR VFL1mW 100km  1310¡À20mm/1550¡À20mm AC100-240V(US Plug) : Everything Els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9533" y="2114503"/>
            <a:ext cx="6054181" cy="39008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8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14"/>
          <p:cNvGrpSpPr>
            <a:grpSpLocks noGrp="1" noRot="1" noChangeAspect="1" noMove="1" noResize="1"/>
          </p:cNvGrpSpPr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048619" name="Rectangle 1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0" name="Rectangle 16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1" name="Rectangle 1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587629" y="704487"/>
            <a:ext cx="7107518" cy="1121871"/>
          </a:xfrm>
        </p:spPr>
        <p:txBody>
          <a:bodyPr anchor="ctr">
            <a:normAutofit/>
          </a:bodyPr>
          <a:lstStyle/>
          <a:p>
            <a:pPr algn="ctr"/>
            <a:br>
              <a:rPr lang="en-IN" b="0" i="0" dirty="0">
                <a:effectLst/>
                <a:latin typeface="Arial" panose="020B0604020202020204" pitchFamily="34" charset="0"/>
              </a:rPr>
            </a:br>
            <a:r>
              <a:rPr lang="en-IN" b="0" i="0" dirty="0">
                <a:effectLst/>
                <a:latin typeface="Algerian" panose="04020705040A02060702" pitchFamily="82" charset="0"/>
              </a:rPr>
              <a:t>Time-Domain Reflectometers(TDRs)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194304" name="Content Placeholder 5" descr="SmartArt"/>
          <p:cNvGraphicFramePr>
            <a:graphicFrameLocks noGrp="1"/>
          </p:cNvGraphicFramePr>
          <p:nvPr>
            <p:ph idx="1"/>
          </p:nvPr>
        </p:nvGraphicFramePr>
        <p:xfrm>
          <a:off x="593630" y="1703293"/>
          <a:ext cx="11320463" cy="4536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2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" name="Group 13"/>
          <p:cNvGrpSpPr>
            <a:grpSpLocks no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8628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9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0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1" name="Subtitle 2"/>
          <p:cNvSpPr>
            <a:spLocks noGrp="1"/>
          </p:cNvSpPr>
          <p:nvPr>
            <p:ph type="subTitle" idx="1"/>
          </p:nvPr>
        </p:nvSpPr>
        <p:spPr>
          <a:xfrm>
            <a:off x="12235382" y="1586051"/>
            <a:ext cx="252193" cy="1709059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48632" name="TextBox 3"/>
          <p:cNvSpPr txBox="1"/>
          <p:nvPr/>
        </p:nvSpPr>
        <p:spPr>
          <a:xfrm>
            <a:off x="1030941" y="1021976"/>
            <a:ext cx="2336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48633" name="TextBox 5"/>
          <p:cNvSpPr txBox="1"/>
          <p:nvPr/>
        </p:nvSpPr>
        <p:spPr>
          <a:xfrm>
            <a:off x="582706" y="1005839"/>
            <a:ext cx="7345953" cy="128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0" i="0" dirty="0">
                <a:effectLst/>
                <a:latin typeface="Algerian" panose="04020705040A02060702" pitchFamily="82" charset="0"/>
              </a:rPr>
              <a:t>Oscilloscope</a:t>
            </a:r>
          </a:p>
          <a:p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1048634" name="TextBox 6"/>
          <p:cNvSpPr txBox="1"/>
          <p:nvPr/>
        </p:nvSpPr>
        <p:spPr>
          <a:xfrm>
            <a:off x="170329" y="1945341"/>
            <a:ext cx="775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048635" name="TextBox 7"/>
          <p:cNvSpPr txBox="1"/>
          <p:nvPr/>
        </p:nvSpPr>
        <p:spPr>
          <a:xfrm>
            <a:off x="251012" y="2008094"/>
            <a:ext cx="7512423" cy="4053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0" i="0" dirty="0">
                <a:effectLst/>
                <a:latin typeface="Lucida Bright" panose="02040602050505020304" pitchFamily="18" charset="0"/>
              </a:rPr>
              <a:t>Oscilloscopes are advanced pieces of electronic equipment that measure signal voltage per unit of time and display the result on a monitor.</a:t>
            </a:r>
          </a:p>
          <a:p>
            <a:endParaRPr lang="en-IN" sz="2000" dirty="0">
              <a:latin typeface="Lucida Bright" panose="02040602050505020304" pitchFamily="18" charset="0"/>
            </a:endParaRPr>
          </a:p>
          <a:p>
            <a:r>
              <a:rPr lang="en-US" sz="2000" b="0" i="0" dirty="0">
                <a:effectLst/>
                <a:latin typeface="Lucida Bright" panose="02040602050505020304" pitchFamily="18" charset="0"/>
              </a:rPr>
              <a:t>The oscilloscope can be adjusted so that repetitive signals can be displayed as persistent waveforms on the screen. A </a:t>
            </a:r>
            <a:r>
              <a:rPr lang="en-US" sz="2000" b="1" i="0" dirty="0">
                <a:effectLst/>
                <a:latin typeface="Lucida Bright" panose="02040602050505020304" pitchFamily="18" charset="0"/>
              </a:rPr>
              <a:t>storage oscilloscope</a:t>
            </a:r>
            <a:r>
              <a:rPr lang="en-US" sz="2000" b="0" i="0" dirty="0">
                <a:effectLst/>
                <a:latin typeface="Lucida Bright" panose="02040602050505020304" pitchFamily="18" charset="0"/>
              </a:rPr>
              <a:t> can capture a single event and display it continuously, so the user can observe events that would otherwise appear too briefly to be seen directly.</a:t>
            </a:r>
          </a:p>
          <a:p>
            <a:endParaRPr lang="en-US" sz="2000" dirty="0">
              <a:latin typeface="Lucida Bright" panose="02040602050505020304" pitchFamily="18" charset="0"/>
            </a:endParaRPr>
          </a:p>
          <a:p>
            <a:r>
              <a:rPr lang="en-IN" sz="2000" b="0" i="0" dirty="0">
                <a:effectLst/>
                <a:latin typeface="Lucida Bright" panose="02040602050505020304" pitchFamily="18" charset="0"/>
              </a:rPr>
              <a:t>When used with TDRs , an oscilloscopes an display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Lucida Bright" panose="02040602050505020304" pitchFamily="18" charset="0"/>
              </a:rPr>
              <a:t>Shorts.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Lucida Bright" panose="02040602050505020304" pitchFamily="18" charset="0"/>
              </a:rPr>
              <a:t>Sharp bends or crimps in the cable. 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pic>
        <p:nvPicPr>
          <p:cNvPr id="2097155" name="Picture 4" descr="How to Use an Oscilloscope - learn.sparkfun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6971" y="2210500"/>
            <a:ext cx="3653672" cy="2436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0" i="0" dirty="0">
                <a:effectLst/>
                <a:latin typeface="Algerian" panose="04020705040A02060702" pitchFamily="82" charset="0"/>
              </a:rPr>
              <a:t>Cross over Cables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455686" y="2234284"/>
            <a:ext cx="7729089" cy="4175481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1667" lnSpcReduction="10000"/>
          </a:bodyPr>
          <a:lstStyle/>
          <a:p>
            <a:pPr marL="0" indent="0" algn="l">
              <a:buNone/>
            </a:pPr>
            <a:endParaRPr lang="en-US" sz="24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Ethernet crossover cable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 cable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connect computing devices together directly. </a:t>
            </a:r>
          </a:p>
          <a:p>
            <a:pPr marL="0" indent="0" algn="l">
              <a:buNone/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most often used to connect two devices of the same type,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 two computers (via their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 controllers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or two switches to each other. By contrast, straight through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cables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used to connect devices of different types, such as a computer to a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switch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Intentionally crossed wiring in the crossover cable connects the transmit signals at one end to the receive signals at the other end.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2" descr="How to identify a crossover Ethernet cable - Quo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6245" y="2700448"/>
            <a:ext cx="3010069" cy="30100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Content Placeholder 2"/>
          <p:cNvSpPr>
            <a:spLocks noGrp="1"/>
          </p:cNvSpPr>
          <p:nvPr>
            <p:ph idx="4294967295"/>
          </p:nvPr>
        </p:nvSpPr>
        <p:spPr>
          <a:xfrm>
            <a:off x="313765" y="618565"/>
            <a:ext cx="11658600" cy="6113928"/>
          </a:xfrm>
          <a:effectLst>
            <a:reflection blurRad="6350" stA="50000" endA="300" endPos="900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Algerian" panose="04020705040A02060702" pitchFamily="82" charset="0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453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Gill Sans MT</vt:lpstr>
      <vt:lpstr>Lucida Bright</vt:lpstr>
      <vt:lpstr>Times New Roman</vt:lpstr>
      <vt:lpstr>Wingdings 2</vt:lpstr>
      <vt:lpstr>Dividend</vt:lpstr>
      <vt:lpstr>Troubleshooting Tools-hardware tools</vt:lpstr>
      <vt:lpstr>    Hardware Troubleshooting tools </vt:lpstr>
      <vt:lpstr>Digital Voltmeter </vt:lpstr>
      <vt:lpstr>Time-Domain Reflectometers(TDRs)</vt:lpstr>
      <vt:lpstr> Time-Domain Reflectometers(TDRs)</vt:lpstr>
      <vt:lpstr>PowerPoint Presentation</vt:lpstr>
      <vt:lpstr>Cross over Cables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Tools-hardware tools</dc:title>
  <dc:creator>SUNILBHAI DARJI</dc:creator>
  <cp:lastModifiedBy>SUNILBHAI DARJI</cp:lastModifiedBy>
  <cp:revision>2</cp:revision>
  <dcterms:created xsi:type="dcterms:W3CDTF">2022-03-10T04:52:48Z</dcterms:created>
  <dcterms:modified xsi:type="dcterms:W3CDTF">2022-03-14T05:01:29Z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ee782a169779486fbab720553f21be10</vt:lpwstr>
  </property>
</Properties>
</file>