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1" r:id="rId3"/>
    <p:sldId id="259" r:id="rId4"/>
    <p:sldId id="260" r:id="rId5"/>
    <p:sldId id="257" r:id="rId6"/>
    <p:sldId id="258" r:id="rId7"/>
    <p:sldId id="263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34904-DD4A-4EB8-A377-0F27A9F274C1}" type="datetimeFigureOut">
              <a:rPr lang="en-PK" smtClean="0"/>
              <a:t>06/09/2021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1788E-C8AB-48AC-B882-92FD9BE93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1385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https://numpy.org/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1788E-C8AB-48AC-B882-92FD9BE935C1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939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D262-82D3-4DA6-80F2-F8B176D04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CF3EF-9B62-48B8-8BDE-C60E0F51A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915F-A8EB-4641-866F-4B8B223B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76B-3DA8-426B-9525-D1A0B9E6DA5E}" type="datetimeFigureOut">
              <a:rPr lang="en-PK" smtClean="0"/>
              <a:t>06/09/2021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DD90-0FE2-4FBE-8E45-4FE0D153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6ADE-C313-41BB-B193-C012C047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1F2-6B66-4287-8046-A3F3BDF8DD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861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F7F5-75FA-4746-9E2B-CB5CDF70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030BF-2E08-43F9-88F6-957CF95D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DB50E-27C0-4C87-B43D-EB1F92A2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76B-3DA8-426B-9525-D1A0B9E6DA5E}" type="datetimeFigureOut">
              <a:rPr lang="en-PK" smtClean="0"/>
              <a:t>06/09/2021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EB59B-3E74-4D68-A5E5-5FF942BB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BF10-CA85-409E-8CA0-6D9FE20B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1F2-6B66-4287-8046-A3F3BDF8DD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085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CCF2E-B62B-410F-81E4-91FC93279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96D4F-8ACC-4EB4-ABBF-540C4E322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82640-F594-4911-9597-2C548CDF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76B-3DA8-426B-9525-D1A0B9E6DA5E}" type="datetimeFigureOut">
              <a:rPr lang="en-PK" smtClean="0"/>
              <a:t>06/09/2021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2CBA-525B-489A-B608-FC26E5A6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39C0D-F0D9-475C-82A8-744E1C71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1F2-6B66-4287-8046-A3F3BDF8DD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60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0F0E-B26F-4519-933B-7F880DE8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5136-8897-45C5-8299-D714E979C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E5AF-3FAE-4D2A-8F41-7608E9F9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76B-3DA8-426B-9525-D1A0B9E6DA5E}" type="datetimeFigureOut">
              <a:rPr lang="en-PK" smtClean="0"/>
              <a:t>06/09/2021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ED12F-8198-40B5-87B6-CA7577F3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4725-376E-42DA-B707-997807B4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1F2-6B66-4287-8046-A3F3BDF8DD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879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5D1A-1559-4E2D-A733-238C5C8E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D58-0D86-4340-B6FF-A038258B9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A98B5-9584-47C6-B6E9-F6A9AAE7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76B-3DA8-426B-9525-D1A0B9E6DA5E}" type="datetimeFigureOut">
              <a:rPr lang="en-PK" smtClean="0"/>
              <a:t>06/09/2021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11F7-59AC-45F6-B498-E269DB00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AE0A3-2CD1-4322-A17D-BB67F7E6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1F2-6B66-4287-8046-A3F3BDF8DD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683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5C34-BB75-4C28-A61F-B00556BA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2E5C-0D67-4B31-9809-FB6B3009F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EB0FC-1992-4F1B-8FB4-10A983495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7C826-918E-4432-BBF0-19078AE1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76B-3DA8-426B-9525-D1A0B9E6DA5E}" type="datetimeFigureOut">
              <a:rPr lang="en-PK" smtClean="0"/>
              <a:t>06/09/2021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51D61-6B19-4231-9C55-934C6BDA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E0E1F-4675-4A77-B19E-596D4FC0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1F2-6B66-4287-8046-A3F3BDF8DD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973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A69D-5C1D-4255-814C-62E4C64B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CFDDB-FA4B-482F-9D48-F6CB4042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1F34-0D64-4AB0-9F61-2AE507313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C8B98-66A8-4C0D-AC9C-8AD4CE129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F4A80-C317-406C-8123-C6163E446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220D8-50CF-4CF5-9322-2CFC5CBA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76B-3DA8-426B-9525-D1A0B9E6DA5E}" type="datetimeFigureOut">
              <a:rPr lang="en-PK" smtClean="0"/>
              <a:t>06/09/2021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27EDB-3159-4F06-B1A9-87F1F3B1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20936-6F23-48F4-8C7E-FF3300D8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1F2-6B66-4287-8046-A3F3BDF8DD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364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E509-4910-4F85-BA4C-50EA4D5C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B8A07-6541-4669-93F8-B9550D2D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76B-3DA8-426B-9525-D1A0B9E6DA5E}" type="datetimeFigureOut">
              <a:rPr lang="en-PK" smtClean="0"/>
              <a:t>06/09/2021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469F1-0716-4B5C-BB73-05C880E7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97F28-1BC2-4E15-97F1-F5AFD824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1F2-6B66-4287-8046-A3F3BDF8DD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834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DD0BE-B595-4344-A034-07DE8762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76B-3DA8-426B-9525-D1A0B9E6DA5E}" type="datetimeFigureOut">
              <a:rPr lang="en-PK" smtClean="0"/>
              <a:t>06/09/2021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ECCA6-8661-4D3A-A251-30B4BE2F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7D0E8-2A28-4541-AE8E-80066194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1F2-6B66-4287-8046-A3F3BDF8DD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676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981C-42C2-4830-8CB6-757ECAB0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1867-388A-4396-B9AC-9240C4A2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F264E-D17D-4878-8DAF-27A89F21C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C8856-60FD-4CDB-9723-5C4398FC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76B-3DA8-426B-9525-D1A0B9E6DA5E}" type="datetimeFigureOut">
              <a:rPr lang="en-PK" smtClean="0"/>
              <a:t>06/09/2021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6BD8E-2B90-411B-AC07-A873F985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153B-ECFE-4703-A921-C065AAAD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1F2-6B66-4287-8046-A3F3BDF8DD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086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EA83-EEC1-4918-B726-64BAC325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5927-6961-43FA-A4DF-D45BC3C10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04DC5-BA5C-41A8-9F3A-A196126FF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CD1A3-A650-4D86-ACDC-31CE77E8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076B-3DA8-426B-9525-D1A0B9E6DA5E}" type="datetimeFigureOut">
              <a:rPr lang="en-PK" smtClean="0"/>
              <a:t>06/09/2021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F1446-9DA6-4302-A15A-7D4F9E17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7EBD3-D2C3-4958-A513-28401DA9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1F2-6B66-4287-8046-A3F3BDF8DD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987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2DD3B-AAED-46AA-A43C-9792845B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B950-4B96-467B-B2B7-4F2C0041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037EB-1A39-4C1C-93C6-F8D409C80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076B-3DA8-426B-9525-D1A0B9E6DA5E}" type="datetimeFigureOut">
              <a:rPr lang="en-PK" smtClean="0"/>
              <a:t>06/09/2021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BB6F-845C-47A4-A3B5-AAEFE7DCE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3ED7-823D-4CDF-95A2-4E0DBF095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81F2-6B66-4287-8046-A3F3BDF8DD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1916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.com/python-tutorial/libraries/numpy" TargetMode="External"/><Relationship Id="rId2" Type="http://schemas.openxmlformats.org/officeDocument/2006/relationships/hyperlink" Target="https://mode.com/python-tutorial/libraries/matplotli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D057-BF00-4C0A-A860-96AC285BB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E078A-A98C-4B58-B6EA-E25F1BA1D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Ahsan Ijaz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8345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71886D-19DE-4EB9-B3FC-F6B07377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473615"/>
            <a:ext cx="11315920" cy="161175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NumPy</a:t>
            </a:r>
            <a:endParaRPr lang="en-P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F6E7-3596-4030-96FB-955CD87E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318" y="2378076"/>
            <a:ext cx="4053545" cy="3889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raphik Web"/>
              </a:rPr>
              <a:t>NumPy (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Graphik Web"/>
              </a:rPr>
              <a:t>Num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Graphik Web"/>
              </a:rPr>
              <a:t>erical 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Graphik Web"/>
              </a:rPr>
              <a:t>Py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Graphik Web"/>
              </a:rPr>
              <a:t>thon) is a </a:t>
            </a:r>
            <a:r>
              <a:rPr lang="en-US" sz="1800" i="0" dirty="0">
                <a:solidFill>
                  <a:srgbClr val="202124"/>
                </a:solidFill>
                <a:effectLst/>
                <a:latin typeface="Graphik Web"/>
              </a:rPr>
              <a:t>Python library used for working with arrays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Graphik Web"/>
              </a:rPr>
              <a:t>. It also has functions for working in domain of linear algebra,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Graphik Web"/>
              </a:rPr>
              <a:t>fourier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Graphik Web"/>
              </a:rPr>
              <a:t> transform, and matrices. NumPy was created in 2005 by Travis Oliphant</a:t>
            </a:r>
            <a:endParaRPr lang="en-US" sz="1800" b="0" i="0" cap="all" dirty="0">
              <a:solidFill>
                <a:srgbClr val="4A4A4A"/>
              </a:solidFill>
              <a:effectLst/>
              <a:latin typeface="Graphik Web"/>
            </a:endParaRPr>
          </a:p>
          <a:p>
            <a:r>
              <a:rPr lang="en-US" sz="1800" b="0" i="0" cap="all" dirty="0">
                <a:solidFill>
                  <a:srgbClr val="4A4A4A"/>
                </a:solidFill>
                <a:effectLst/>
                <a:latin typeface="Graphik Web"/>
              </a:rPr>
              <a:t>POWERFUL N-DIMENSIONAL ARRAYS</a:t>
            </a:r>
          </a:p>
          <a:p>
            <a:r>
              <a:rPr lang="en-US" sz="1800" b="0" i="0" cap="all" dirty="0">
                <a:solidFill>
                  <a:srgbClr val="4A4A4A"/>
                </a:solidFill>
                <a:effectLst/>
                <a:latin typeface="Graphik Web"/>
              </a:rPr>
              <a:t>NUMERICAL COMPUTING TOOLS</a:t>
            </a:r>
            <a:endParaRPr lang="en-US" sz="1800" cap="all" dirty="0">
              <a:solidFill>
                <a:srgbClr val="4A4A4A"/>
              </a:solidFill>
              <a:latin typeface="Graphik Web"/>
            </a:endParaRPr>
          </a:p>
          <a:p>
            <a:r>
              <a:rPr lang="en-US" sz="1800" b="0" i="0" cap="all" dirty="0">
                <a:solidFill>
                  <a:srgbClr val="4A4A4A"/>
                </a:solidFill>
                <a:effectLst/>
                <a:latin typeface="Graphik Web"/>
              </a:rPr>
              <a:t>INTEROPERABLE</a:t>
            </a:r>
          </a:p>
          <a:p>
            <a:r>
              <a:rPr lang="en-US" sz="1800" b="0" i="0" cap="all" dirty="0">
                <a:solidFill>
                  <a:srgbClr val="4A4A4A"/>
                </a:solidFill>
                <a:effectLst/>
                <a:latin typeface="Graphik Web"/>
              </a:rPr>
              <a:t>PERFORMANT</a:t>
            </a:r>
            <a:endParaRPr lang="en-US" sz="1800" cap="all" dirty="0">
              <a:solidFill>
                <a:srgbClr val="4A4A4A"/>
              </a:solidFill>
              <a:latin typeface="Graphik Web"/>
            </a:endParaRPr>
          </a:p>
          <a:p>
            <a:r>
              <a:rPr lang="en-US" sz="1800" b="0" i="0" cap="all" dirty="0">
                <a:solidFill>
                  <a:srgbClr val="4A4A4A"/>
                </a:solidFill>
                <a:effectLst/>
                <a:latin typeface="Graphik Web"/>
              </a:rPr>
              <a:t>EASY TO USE</a:t>
            </a:r>
          </a:p>
          <a:p>
            <a:r>
              <a:rPr lang="en-US" sz="1800" b="0" i="0" cap="all" dirty="0">
                <a:solidFill>
                  <a:srgbClr val="4A4A4A"/>
                </a:solidFill>
                <a:effectLst/>
                <a:latin typeface="Graphik Web"/>
              </a:rPr>
              <a:t>OPEN SOURCE</a:t>
            </a:r>
            <a:endParaRPr lang="en-PK" sz="1800" dirty="0">
              <a:latin typeface="Graphik Web"/>
            </a:endParaRPr>
          </a:p>
        </p:txBody>
      </p:sp>
      <p:pic>
        <p:nvPicPr>
          <p:cNvPr id="5122" name="Picture 2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17AB8411-DF6F-4A22-854C-4BC41084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007151"/>
            <a:ext cx="5568479" cy="22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77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C363F0-5DB9-498D-81A2-05176EDF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Matplotlib</a:t>
            </a:r>
            <a:endParaRPr lang="en-P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75F8-E862-4692-9B01-D437921E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Graphik Web"/>
              </a:rPr>
              <a:t>Matplotlib is a comprehensive library for creating static, animated, and interactive visualizations in Python.</a:t>
            </a:r>
            <a:endParaRPr lang="en-PK" dirty="0">
              <a:latin typeface="Graphik Web"/>
            </a:endParaRPr>
          </a:p>
        </p:txBody>
      </p:sp>
      <p:pic>
        <p:nvPicPr>
          <p:cNvPr id="3078" name="Picture 6" descr="Some examples Basic Scatterplots with Matplotlib in Python">
            <a:extLst>
              <a:ext uri="{FF2B5EF4-FFF2-40B4-BE49-F238E27FC236}">
                <a16:creationId xmlns:a16="http://schemas.microsoft.com/office/drawing/2014/main" id="{7EAED11D-4535-4C51-AF9A-20A36CB78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5607" y="2354089"/>
            <a:ext cx="5846259" cy="204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Matplotlib: Python plotting — Matplotlib 3.4.3 documentation">
            <a:extLst>
              <a:ext uri="{FF2B5EF4-FFF2-40B4-BE49-F238E27FC236}">
                <a16:creationId xmlns:a16="http://schemas.microsoft.com/office/drawing/2014/main" id="{5DE10F8C-754A-4288-BD35-F9EA8CE733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3080" name="Picture 8" descr="Matplotlib Tutorial | Python Matplotlib Library with Examples | Edureka">
            <a:extLst>
              <a:ext uri="{FF2B5EF4-FFF2-40B4-BE49-F238E27FC236}">
                <a16:creationId xmlns:a16="http://schemas.microsoft.com/office/drawing/2014/main" id="{1DDE3FE9-41B7-4DDE-8E79-1E75F5929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7"/>
          <a:stretch/>
        </p:blipFill>
        <p:spPr bwMode="auto">
          <a:xfrm>
            <a:off x="1047280" y="4503911"/>
            <a:ext cx="10381821" cy="21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5F6EBC-A3F8-435A-A833-948F5846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SciPy</a:t>
            </a:r>
            <a:endParaRPr lang="en-PK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29C1-8A87-4C0E-90DC-05ED6661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353727" cy="3563159"/>
          </a:xfrm>
        </p:spPr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Graphik Web"/>
              </a:rPr>
              <a:t>SciPy in Python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Graphik Web"/>
              </a:rPr>
              <a:t> is an open-source library used for solving mathematical, scientific, engineering, and technical problems. </a:t>
            </a:r>
          </a:p>
          <a:p>
            <a:r>
              <a:rPr lang="en-US" sz="1800" b="0" i="0" dirty="0">
                <a:solidFill>
                  <a:srgbClr val="222222"/>
                </a:solidFill>
                <a:effectLst/>
                <a:latin typeface="Graphik Web"/>
              </a:rPr>
              <a:t>It allows users to manipulate the data and visualize the data using a wide range of high-level Python commands. </a:t>
            </a:r>
          </a:p>
          <a:p>
            <a:r>
              <a:rPr lang="en-US" sz="1800" b="0" i="0" dirty="0">
                <a:solidFill>
                  <a:srgbClr val="222222"/>
                </a:solidFill>
                <a:effectLst/>
                <a:latin typeface="Graphik Web"/>
              </a:rPr>
              <a:t>SciPy is built on the Python NumPy extension.</a:t>
            </a:r>
            <a:endParaRPr lang="en-PK" dirty="0">
              <a:latin typeface="Graphik Web"/>
            </a:endParaRPr>
          </a:p>
        </p:txBody>
      </p:sp>
      <p:pic>
        <p:nvPicPr>
          <p:cNvPr id="4098" name="Picture 2" descr="SciPy, a Python library for mathematics, science and engineering –  Meccanismo Complesso">
            <a:extLst>
              <a:ext uri="{FF2B5EF4-FFF2-40B4-BE49-F238E27FC236}">
                <a16:creationId xmlns:a16="http://schemas.microsoft.com/office/drawing/2014/main" id="{90263C65-FFF2-4AFB-A177-2C8E38F98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080" y="2502165"/>
            <a:ext cx="5366720" cy="320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43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C5B569-ABBA-4075-9223-9E220DAD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Pandas library</a:t>
            </a:r>
            <a:endParaRPr lang="en-P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32A1-F7B1-4DFE-9C07-D729DF563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1700" b="0" i="0" dirty="0">
                <a:effectLst/>
                <a:latin typeface="Graphik Web"/>
              </a:rPr>
              <a:t>Python library for data analysis</a:t>
            </a:r>
          </a:p>
          <a:p>
            <a:r>
              <a:rPr lang="en-US" sz="1700" b="0" i="0" dirty="0">
                <a:effectLst/>
                <a:latin typeface="Graphik Web"/>
              </a:rPr>
              <a:t>It has an extremely active </a:t>
            </a:r>
            <a:r>
              <a:rPr lang="en-US" sz="1700" b="0" i="0" u="none" strike="noStrike" dirty="0">
                <a:effectLst/>
                <a:latin typeface="Graphik Web"/>
              </a:rPr>
              <a:t>community of contributors</a:t>
            </a:r>
            <a:endParaRPr lang="en-US" sz="1700" u="none" strike="noStrike" dirty="0">
              <a:latin typeface="Graphik Web"/>
            </a:endParaRPr>
          </a:p>
          <a:p>
            <a:r>
              <a:rPr lang="en-US" sz="1700" b="0" i="0" dirty="0">
                <a:effectLst/>
                <a:latin typeface="Graphik Web"/>
              </a:rPr>
              <a:t>Pandas is built on top of two core Python libraries</a:t>
            </a:r>
          </a:p>
          <a:p>
            <a:pPr lvl="1"/>
            <a:r>
              <a:rPr lang="en-US" sz="1700" b="0" i="0" u="none" strike="noStrike" dirty="0">
                <a:effectLst/>
                <a:latin typeface="Graphik Web"/>
                <a:hlinkClick r:id="rId2"/>
              </a:rPr>
              <a:t>matplotlib</a:t>
            </a:r>
            <a:r>
              <a:rPr lang="en-US" sz="1700" b="0" i="0" dirty="0">
                <a:effectLst/>
                <a:latin typeface="Graphik Web"/>
              </a:rPr>
              <a:t> for data visualization</a:t>
            </a:r>
          </a:p>
          <a:p>
            <a:pPr lvl="1"/>
            <a:r>
              <a:rPr lang="en-US" sz="1700" b="0" i="0" u="none" strike="noStrike" dirty="0">
                <a:effectLst/>
                <a:latin typeface="Graphik Web"/>
                <a:hlinkClick r:id="rId3"/>
              </a:rPr>
              <a:t>NumPy</a:t>
            </a:r>
            <a:r>
              <a:rPr lang="en-US" sz="1700" b="0" i="0" dirty="0">
                <a:effectLst/>
                <a:latin typeface="Graphik Web"/>
              </a:rPr>
              <a:t> for mathematical operations.</a:t>
            </a:r>
          </a:p>
          <a:p>
            <a:pPr marL="457200" lvl="1" indent="0">
              <a:buNone/>
            </a:pPr>
            <a:r>
              <a:rPr lang="en-US" sz="1700" b="0" i="0" dirty="0">
                <a:effectLst/>
                <a:latin typeface="Graphik Web"/>
              </a:rPr>
              <a:t>Pandas acts as a wrapper over these libraries, allowing you to access many of matplotlib's and NumPy's methods with less code.</a:t>
            </a:r>
            <a:endParaRPr lang="en-US" sz="1700" dirty="0">
              <a:latin typeface="Graphik Web"/>
            </a:endParaRPr>
          </a:p>
        </p:txBody>
      </p:sp>
      <p:pic>
        <p:nvPicPr>
          <p:cNvPr id="1026" name="Picture 2" descr="Few Things You Should Be Able to Do With the Pandas Library. | by Promise  Shittu | The Startup | Medium">
            <a:extLst>
              <a:ext uri="{FF2B5EF4-FFF2-40B4-BE49-F238E27FC236}">
                <a16:creationId xmlns:a16="http://schemas.microsoft.com/office/drawing/2014/main" id="{25A3A74D-5CBC-40F7-B319-16123CF76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892" y="3270649"/>
            <a:ext cx="4802404" cy="200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98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2D3067-9F25-4CB7-B67A-74BBFD11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Before Pandas</a:t>
            </a:r>
            <a:endParaRPr lang="en-P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92E0-29B5-4955-A258-20F22504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0" i="0" dirty="0">
                <a:effectLst/>
                <a:latin typeface="Graphik Web"/>
              </a:rPr>
              <a:t>Most analysts used Python for data munging and preparation, and then switched to a more domain specific language like R for the rest of their workflow</a:t>
            </a:r>
          </a:p>
          <a:p>
            <a:pPr marL="0" indent="0">
              <a:buNone/>
            </a:pPr>
            <a:r>
              <a:rPr lang="en-US" sz="1900" b="0" i="0" dirty="0">
                <a:effectLst/>
                <a:latin typeface="Graphik Web"/>
              </a:rPr>
              <a:t>Pandas introduced </a:t>
            </a:r>
            <a:r>
              <a:rPr lang="en-US" sz="1900" b="0" i="0" strike="noStrike" dirty="0">
                <a:effectLst/>
                <a:latin typeface="Graphik Web"/>
              </a:rPr>
              <a:t>objects for storing data</a:t>
            </a:r>
            <a:r>
              <a:rPr lang="en-US" sz="1900" b="0" i="0" dirty="0">
                <a:effectLst/>
                <a:latin typeface="Graphik Web"/>
              </a:rPr>
              <a:t> that make analytical tasks easier: </a:t>
            </a:r>
          </a:p>
          <a:p>
            <a:pPr lvl="1"/>
            <a:r>
              <a:rPr lang="en-US" sz="1900" b="0" i="0" dirty="0">
                <a:effectLst/>
                <a:latin typeface="Graphik Web"/>
              </a:rPr>
              <a:t>Series, which have a list-like structure</a:t>
            </a:r>
          </a:p>
          <a:p>
            <a:pPr lvl="1"/>
            <a:r>
              <a:rPr lang="en-US" sz="1900" b="0" i="0" dirty="0" err="1">
                <a:effectLst/>
                <a:latin typeface="Graphik Web"/>
              </a:rPr>
              <a:t>DataFrames</a:t>
            </a:r>
            <a:r>
              <a:rPr lang="en-US" sz="1900" b="0" i="0" dirty="0">
                <a:effectLst/>
                <a:latin typeface="Graphik Web"/>
              </a:rPr>
              <a:t>, which have a tabular structure.</a:t>
            </a:r>
            <a:endParaRPr lang="en-PK" sz="1900" dirty="0"/>
          </a:p>
        </p:txBody>
      </p:sp>
      <p:pic>
        <p:nvPicPr>
          <p:cNvPr id="2050" name="Picture 2" descr="Few Things You Should Be Able to Do With the Pandas Library. | by Promise  Shittu | The Startup | Medium">
            <a:extLst>
              <a:ext uri="{FF2B5EF4-FFF2-40B4-BE49-F238E27FC236}">
                <a16:creationId xmlns:a16="http://schemas.microsoft.com/office/drawing/2014/main" id="{3A2827DE-2E26-475C-97B4-7CBE8D8E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892" y="3270649"/>
            <a:ext cx="4802404" cy="200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2D3067-9F25-4CB7-B67A-74BBFD11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Scikit-learn</a:t>
            </a:r>
            <a:endParaRPr lang="en-PK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92E0-29B5-4955-A258-20F22504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0" i="0" dirty="0">
                <a:effectLst/>
                <a:latin typeface="Graphik Web"/>
              </a:rPr>
              <a:t>Scikit-learn is a free machine learning library for Python. </a:t>
            </a:r>
          </a:p>
          <a:p>
            <a:pPr marL="0" indent="0">
              <a:buNone/>
            </a:pPr>
            <a:r>
              <a:rPr lang="en-US" sz="1900" b="0" i="0" dirty="0">
                <a:effectLst/>
                <a:latin typeface="Graphik Web"/>
              </a:rPr>
              <a:t>It features various algorithms like support vector machine, random forests, and k-nearest </a:t>
            </a:r>
            <a:r>
              <a:rPr lang="en-US" sz="1900" b="0" i="0" dirty="0" err="1">
                <a:effectLst/>
                <a:latin typeface="Graphik Web"/>
              </a:rPr>
              <a:t>neighbours</a:t>
            </a:r>
            <a:r>
              <a:rPr lang="en-US" sz="1900" b="0" i="0" dirty="0">
                <a:effectLst/>
                <a:latin typeface="Graphik Web"/>
              </a:rPr>
              <a:t>.</a:t>
            </a:r>
          </a:p>
          <a:p>
            <a:pPr marL="0" indent="0">
              <a:buNone/>
            </a:pPr>
            <a:r>
              <a:rPr lang="en-US" sz="1900" dirty="0">
                <a:latin typeface="Graphik Web"/>
              </a:rPr>
              <a:t>I</a:t>
            </a:r>
            <a:r>
              <a:rPr lang="en-US" sz="1900" b="0" i="0" dirty="0">
                <a:effectLst/>
                <a:latin typeface="Graphik Web"/>
              </a:rPr>
              <a:t>t supports:</a:t>
            </a:r>
          </a:p>
          <a:p>
            <a:pPr lvl="1"/>
            <a:r>
              <a:rPr lang="en-US" sz="1800" b="0" i="0" dirty="0">
                <a:effectLst/>
                <a:latin typeface="Graphik Web"/>
              </a:rPr>
              <a:t>Python numerical (NumPy)</a:t>
            </a:r>
          </a:p>
          <a:p>
            <a:pPr lvl="1"/>
            <a:r>
              <a:rPr lang="en-US" sz="1800" dirty="0">
                <a:latin typeface="Graphik Web"/>
              </a:rPr>
              <a:t>S</a:t>
            </a:r>
            <a:r>
              <a:rPr lang="en-US" sz="1800" b="0" i="0" dirty="0">
                <a:effectLst/>
                <a:latin typeface="Graphik Web"/>
              </a:rPr>
              <a:t>cientific libraries like SciPy.</a:t>
            </a:r>
          </a:p>
        </p:txBody>
      </p:sp>
      <p:pic>
        <p:nvPicPr>
          <p:cNvPr id="12" name="Picture 2" descr="SKLearn | Scikit-Learn In Python | SciKit Learn Tutorial">
            <a:extLst>
              <a:ext uri="{FF2B5EF4-FFF2-40B4-BE49-F238E27FC236}">
                <a16:creationId xmlns:a16="http://schemas.microsoft.com/office/drawing/2014/main" id="{C8C2A025-B832-4DC9-84D6-D9D1BE2F4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031" y="3314004"/>
            <a:ext cx="53911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26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288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Graphik Web</vt:lpstr>
      <vt:lpstr>Office Theme</vt:lpstr>
      <vt:lpstr>Python Libraries</vt:lpstr>
      <vt:lpstr>NumPy</vt:lpstr>
      <vt:lpstr>Matplotlib</vt:lpstr>
      <vt:lpstr>SciPy</vt:lpstr>
      <vt:lpstr>Pandas library</vt:lpstr>
      <vt:lpstr>Before Pandas</vt:lpstr>
      <vt:lpstr>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Alishba  Tahir</dc:creator>
  <cp:lastModifiedBy>Alishba  Tahir</cp:lastModifiedBy>
  <cp:revision>14</cp:revision>
  <dcterms:created xsi:type="dcterms:W3CDTF">2021-09-06T08:06:46Z</dcterms:created>
  <dcterms:modified xsi:type="dcterms:W3CDTF">2021-09-06T09:02:04Z</dcterms:modified>
</cp:coreProperties>
</file>