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65" r:id="rId2"/>
    <p:sldId id="386" r:id="rId3"/>
    <p:sldId id="319" r:id="rId4"/>
    <p:sldId id="429" r:id="rId5"/>
    <p:sldId id="430" r:id="rId6"/>
    <p:sldId id="431" r:id="rId7"/>
    <p:sldId id="432" r:id="rId8"/>
    <p:sldId id="434" r:id="rId9"/>
    <p:sldId id="433" r:id="rId10"/>
    <p:sldId id="435" r:id="rId11"/>
    <p:sldId id="436" r:id="rId12"/>
    <p:sldId id="316" r:id="rId13"/>
  </p:sldIdLst>
  <p:sldSz cx="24793575" cy="14382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C0A"/>
    <a:srgbClr val="A74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2" autoAdjust="0"/>
    <p:restoredTop sz="96296"/>
  </p:normalViewPr>
  <p:slideViewPr>
    <p:cSldViewPr snapToGrid="0">
      <p:cViewPr varScale="1">
        <p:scale>
          <a:sx n="60" d="100"/>
          <a:sy n="60" d="100"/>
        </p:scale>
        <p:origin x="5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6A6D9-1C47-5740-8B6E-E530FB51F31D}" type="datetimeFigureOut">
              <a:rPr kumimoji="1" lang="zh-CN" altLang="en-US" smtClean="0"/>
              <a:t>2024/5/26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69938" y="1143000"/>
            <a:ext cx="531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3ECE5-F525-8840-8F5E-F3CC8E0AB95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43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16" algn="l" defTabSz="91423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32" algn="l" defTabSz="91423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47" algn="l" defTabSz="91423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63" algn="l" defTabSz="91423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578" algn="l" defTabSz="91423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694" algn="l" defTabSz="91423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810" algn="l" defTabSz="91423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925" algn="l" defTabSz="91423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3ECE5-F525-8840-8F5E-F3CC8E0AB95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9197" y="2353845"/>
            <a:ext cx="18595181" cy="5007328"/>
          </a:xfrm>
        </p:spPr>
        <p:txBody>
          <a:bodyPr anchor="b"/>
          <a:lstStyle>
            <a:lvl1pPr algn="ctr">
              <a:defRPr sz="122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9197" y="7554274"/>
            <a:ext cx="18595181" cy="3472501"/>
          </a:xfrm>
        </p:spPr>
        <p:txBody>
          <a:bodyPr/>
          <a:lstStyle>
            <a:lvl1pPr marL="0" indent="0" algn="ctr">
              <a:buNone/>
              <a:defRPr sz="4881"/>
            </a:lvl1pPr>
            <a:lvl2pPr marL="929762" indent="0" algn="ctr">
              <a:buNone/>
              <a:defRPr sz="4067"/>
            </a:lvl2pPr>
            <a:lvl3pPr marL="1859524" indent="0" algn="ctr">
              <a:buNone/>
              <a:defRPr sz="3660"/>
            </a:lvl3pPr>
            <a:lvl4pPr marL="2789286" indent="0" algn="ctr">
              <a:buNone/>
              <a:defRPr sz="3254"/>
            </a:lvl4pPr>
            <a:lvl5pPr marL="3719048" indent="0" algn="ctr">
              <a:buNone/>
              <a:defRPr sz="3254"/>
            </a:lvl5pPr>
            <a:lvl6pPr marL="4648810" indent="0" algn="ctr">
              <a:buNone/>
              <a:defRPr sz="3254"/>
            </a:lvl6pPr>
            <a:lvl7pPr marL="5578572" indent="0" algn="ctr">
              <a:buNone/>
              <a:defRPr sz="3254"/>
            </a:lvl7pPr>
            <a:lvl8pPr marL="6508333" indent="0" algn="ctr">
              <a:buNone/>
              <a:defRPr sz="3254"/>
            </a:lvl8pPr>
            <a:lvl9pPr marL="7438095" indent="0" algn="ctr">
              <a:buNone/>
              <a:defRPr sz="325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933-8A58-4AAE-A241-7DF33609E33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9599-2B0F-460D-B81C-EF5FFF68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1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933-8A58-4AAE-A241-7DF33609E33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9599-2B0F-460D-B81C-EF5FFF68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1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742902" y="765748"/>
            <a:ext cx="5346115" cy="1218871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4558" y="765748"/>
            <a:ext cx="15728424" cy="1218871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933-8A58-4AAE-A241-7DF33609E33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9599-2B0F-460D-B81C-EF5FFF68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F265D56-37FC-AF47-A080-973601013F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9246622" y="12704989"/>
            <a:ext cx="5311550" cy="12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6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45" y="3585702"/>
            <a:ext cx="21384458" cy="5982823"/>
          </a:xfrm>
        </p:spPr>
        <p:txBody>
          <a:bodyPr anchor="b"/>
          <a:lstStyle>
            <a:lvl1pPr>
              <a:defRPr sz="122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645" y="9625125"/>
            <a:ext cx="21384458" cy="3146226"/>
          </a:xfrm>
        </p:spPr>
        <p:txBody>
          <a:bodyPr/>
          <a:lstStyle>
            <a:lvl1pPr marL="0" indent="0">
              <a:buNone/>
              <a:defRPr sz="4881">
                <a:solidFill>
                  <a:schemeClr val="tx1">
                    <a:tint val="75000"/>
                  </a:schemeClr>
                </a:solidFill>
              </a:defRPr>
            </a:lvl1pPr>
            <a:lvl2pPr marL="929762" indent="0">
              <a:buNone/>
              <a:defRPr sz="4067">
                <a:solidFill>
                  <a:schemeClr val="tx1">
                    <a:tint val="75000"/>
                  </a:schemeClr>
                </a:solidFill>
              </a:defRPr>
            </a:lvl2pPr>
            <a:lvl3pPr marL="1859524" indent="0">
              <a:buNone/>
              <a:defRPr sz="3660">
                <a:solidFill>
                  <a:schemeClr val="tx1">
                    <a:tint val="75000"/>
                  </a:schemeClr>
                </a:solidFill>
              </a:defRPr>
            </a:lvl3pPr>
            <a:lvl4pPr marL="2789286" indent="0">
              <a:buNone/>
              <a:defRPr sz="3254">
                <a:solidFill>
                  <a:schemeClr val="tx1">
                    <a:tint val="75000"/>
                  </a:schemeClr>
                </a:solidFill>
              </a:defRPr>
            </a:lvl4pPr>
            <a:lvl5pPr marL="3719048" indent="0">
              <a:buNone/>
              <a:defRPr sz="3254">
                <a:solidFill>
                  <a:schemeClr val="tx1">
                    <a:tint val="75000"/>
                  </a:schemeClr>
                </a:solidFill>
              </a:defRPr>
            </a:lvl5pPr>
            <a:lvl6pPr marL="4648810" indent="0">
              <a:buNone/>
              <a:defRPr sz="3254">
                <a:solidFill>
                  <a:schemeClr val="tx1">
                    <a:tint val="75000"/>
                  </a:schemeClr>
                </a:solidFill>
              </a:defRPr>
            </a:lvl6pPr>
            <a:lvl7pPr marL="5578572" indent="0">
              <a:buNone/>
              <a:defRPr sz="3254">
                <a:solidFill>
                  <a:schemeClr val="tx1">
                    <a:tint val="75000"/>
                  </a:schemeClr>
                </a:solidFill>
              </a:defRPr>
            </a:lvl7pPr>
            <a:lvl8pPr marL="6508333" indent="0">
              <a:buNone/>
              <a:defRPr sz="3254">
                <a:solidFill>
                  <a:schemeClr val="tx1">
                    <a:tint val="75000"/>
                  </a:schemeClr>
                </a:solidFill>
              </a:defRPr>
            </a:lvl8pPr>
            <a:lvl9pPr marL="7438095" indent="0">
              <a:buNone/>
              <a:defRPr sz="3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933-8A58-4AAE-A241-7DF33609E33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9599-2B0F-460D-B81C-EF5FFF68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4558" y="3828741"/>
            <a:ext cx="10537269" cy="91257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1748" y="3828741"/>
            <a:ext cx="10537269" cy="91257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933-8A58-4AAE-A241-7DF33609E33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9599-2B0F-460D-B81C-EF5FFF68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2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788" y="765749"/>
            <a:ext cx="21384458" cy="278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7789" y="3525772"/>
            <a:ext cx="10488843" cy="1727927"/>
          </a:xfrm>
        </p:spPr>
        <p:txBody>
          <a:bodyPr anchor="b"/>
          <a:lstStyle>
            <a:lvl1pPr marL="0" indent="0">
              <a:buNone/>
              <a:defRPr sz="4881" b="1"/>
            </a:lvl1pPr>
            <a:lvl2pPr marL="929762" indent="0">
              <a:buNone/>
              <a:defRPr sz="4067" b="1"/>
            </a:lvl2pPr>
            <a:lvl3pPr marL="1859524" indent="0">
              <a:buNone/>
              <a:defRPr sz="3660" b="1"/>
            </a:lvl3pPr>
            <a:lvl4pPr marL="2789286" indent="0">
              <a:buNone/>
              <a:defRPr sz="3254" b="1"/>
            </a:lvl4pPr>
            <a:lvl5pPr marL="3719048" indent="0">
              <a:buNone/>
              <a:defRPr sz="3254" b="1"/>
            </a:lvl5pPr>
            <a:lvl6pPr marL="4648810" indent="0">
              <a:buNone/>
              <a:defRPr sz="3254" b="1"/>
            </a:lvl6pPr>
            <a:lvl7pPr marL="5578572" indent="0">
              <a:buNone/>
              <a:defRPr sz="3254" b="1"/>
            </a:lvl7pPr>
            <a:lvl8pPr marL="6508333" indent="0">
              <a:buNone/>
              <a:defRPr sz="3254" b="1"/>
            </a:lvl8pPr>
            <a:lvl9pPr marL="7438095" indent="0">
              <a:buNone/>
              <a:defRPr sz="32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7789" y="5253699"/>
            <a:ext cx="10488843" cy="772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51747" y="3525772"/>
            <a:ext cx="10540499" cy="1727927"/>
          </a:xfrm>
        </p:spPr>
        <p:txBody>
          <a:bodyPr anchor="b"/>
          <a:lstStyle>
            <a:lvl1pPr marL="0" indent="0">
              <a:buNone/>
              <a:defRPr sz="4881" b="1"/>
            </a:lvl1pPr>
            <a:lvl2pPr marL="929762" indent="0">
              <a:buNone/>
              <a:defRPr sz="4067" b="1"/>
            </a:lvl2pPr>
            <a:lvl3pPr marL="1859524" indent="0">
              <a:buNone/>
              <a:defRPr sz="3660" b="1"/>
            </a:lvl3pPr>
            <a:lvl4pPr marL="2789286" indent="0">
              <a:buNone/>
              <a:defRPr sz="3254" b="1"/>
            </a:lvl4pPr>
            <a:lvl5pPr marL="3719048" indent="0">
              <a:buNone/>
              <a:defRPr sz="3254" b="1"/>
            </a:lvl5pPr>
            <a:lvl6pPr marL="4648810" indent="0">
              <a:buNone/>
              <a:defRPr sz="3254" b="1"/>
            </a:lvl6pPr>
            <a:lvl7pPr marL="5578572" indent="0">
              <a:buNone/>
              <a:defRPr sz="3254" b="1"/>
            </a:lvl7pPr>
            <a:lvl8pPr marL="6508333" indent="0">
              <a:buNone/>
              <a:defRPr sz="3254" b="1"/>
            </a:lvl8pPr>
            <a:lvl9pPr marL="7438095" indent="0">
              <a:buNone/>
              <a:defRPr sz="32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51747" y="5253699"/>
            <a:ext cx="10540499" cy="772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933-8A58-4AAE-A241-7DF33609E33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9599-2B0F-460D-B81C-EF5FFF68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933-8A58-4AAE-A241-7DF33609E33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9599-2B0F-460D-B81C-EF5FFF68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8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933-8A58-4AAE-A241-7DF33609E33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9599-2B0F-460D-B81C-EF5FFF68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4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788" y="958850"/>
            <a:ext cx="7996573" cy="3355975"/>
          </a:xfrm>
        </p:spPr>
        <p:txBody>
          <a:bodyPr anchor="b"/>
          <a:lstStyle>
            <a:lvl1pPr>
              <a:defRPr sz="65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499" y="2070851"/>
            <a:ext cx="12551747" cy="10221075"/>
          </a:xfrm>
        </p:spPr>
        <p:txBody>
          <a:bodyPr/>
          <a:lstStyle>
            <a:lvl1pPr>
              <a:defRPr sz="6508"/>
            </a:lvl1pPr>
            <a:lvl2pPr>
              <a:defRPr sz="5694"/>
            </a:lvl2pPr>
            <a:lvl3pPr>
              <a:defRPr sz="4881"/>
            </a:lvl3pPr>
            <a:lvl4pPr>
              <a:defRPr sz="4067"/>
            </a:lvl4pPr>
            <a:lvl5pPr>
              <a:defRPr sz="4067"/>
            </a:lvl5pPr>
            <a:lvl6pPr>
              <a:defRPr sz="4067"/>
            </a:lvl6pPr>
            <a:lvl7pPr>
              <a:defRPr sz="4067"/>
            </a:lvl7pPr>
            <a:lvl8pPr>
              <a:defRPr sz="4067"/>
            </a:lvl8pPr>
            <a:lvl9pPr>
              <a:defRPr sz="40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7788" y="4314825"/>
            <a:ext cx="7996573" cy="7993747"/>
          </a:xfrm>
        </p:spPr>
        <p:txBody>
          <a:bodyPr/>
          <a:lstStyle>
            <a:lvl1pPr marL="0" indent="0">
              <a:buNone/>
              <a:defRPr sz="3254"/>
            </a:lvl1pPr>
            <a:lvl2pPr marL="929762" indent="0">
              <a:buNone/>
              <a:defRPr sz="2847"/>
            </a:lvl2pPr>
            <a:lvl3pPr marL="1859524" indent="0">
              <a:buNone/>
              <a:defRPr sz="2440"/>
            </a:lvl3pPr>
            <a:lvl4pPr marL="2789286" indent="0">
              <a:buNone/>
              <a:defRPr sz="2034"/>
            </a:lvl4pPr>
            <a:lvl5pPr marL="3719048" indent="0">
              <a:buNone/>
              <a:defRPr sz="2034"/>
            </a:lvl5pPr>
            <a:lvl6pPr marL="4648810" indent="0">
              <a:buNone/>
              <a:defRPr sz="2034"/>
            </a:lvl6pPr>
            <a:lvl7pPr marL="5578572" indent="0">
              <a:buNone/>
              <a:defRPr sz="2034"/>
            </a:lvl7pPr>
            <a:lvl8pPr marL="6508333" indent="0">
              <a:buNone/>
              <a:defRPr sz="2034"/>
            </a:lvl8pPr>
            <a:lvl9pPr marL="7438095" indent="0">
              <a:buNone/>
              <a:defRPr sz="203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933-8A58-4AAE-A241-7DF33609E33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9599-2B0F-460D-B81C-EF5FFF68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2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7788" y="958850"/>
            <a:ext cx="7996573" cy="3355975"/>
          </a:xfrm>
        </p:spPr>
        <p:txBody>
          <a:bodyPr anchor="b"/>
          <a:lstStyle>
            <a:lvl1pPr>
              <a:defRPr sz="65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40499" y="2070851"/>
            <a:ext cx="12551747" cy="10221075"/>
          </a:xfrm>
        </p:spPr>
        <p:txBody>
          <a:bodyPr anchor="t"/>
          <a:lstStyle>
            <a:lvl1pPr marL="0" indent="0">
              <a:buNone/>
              <a:defRPr sz="6508"/>
            </a:lvl1pPr>
            <a:lvl2pPr marL="929762" indent="0">
              <a:buNone/>
              <a:defRPr sz="5694"/>
            </a:lvl2pPr>
            <a:lvl3pPr marL="1859524" indent="0">
              <a:buNone/>
              <a:defRPr sz="4881"/>
            </a:lvl3pPr>
            <a:lvl4pPr marL="2789286" indent="0">
              <a:buNone/>
              <a:defRPr sz="4067"/>
            </a:lvl4pPr>
            <a:lvl5pPr marL="3719048" indent="0">
              <a:buNone/>
              <a:defRPr sz="4067"/>
            </a:lvl5pPr>
            <a:lvl6pPr marL="4648810" indent="0">
              <a:buNone/>
              <a:defRPr sz="4067"/>
            </a:lvl6pPr>
            <a:lvl7pPr marL="5578572" indent="0">
              <a:buNone/>
              <a:defRPr sz="4067"/>
            </a:lvl7pPr>
            <a:lvl8pPr marL="6508333" indent="0">
              <a:buNone/>
              <a:defRPr sz="4067"/>
            </a:lvl8pPr>
            <a:lvl9pPr marL="7438095" indent="0">
              <a:buNone/>
              <a:defRPr sz="40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7788" y="4314825"/>
            <a:ext cx="7996573" cy="7993747"/>
          </a:xfrm>
        </p:spPr>
        <p:txBody>
          <a:bodyPr/>
          <a:lstStyle>
            <a:lvl1pPr marL="0" indent="0">
              <a:buNone/>
              <a:defRPr sz="3254"/>
            </a:lvl1pPr>
            <a:lvl2pPr marL="929762" indent="0">
              <a:buNone/>
              <a:defRPr sz="2847"/>
            </a:lvl2pPr>
            <a:lvl3pPr marL="1859524" indent="0">
              <a:buNone/>
              <a:defRPr sz="2440"/>
            </a:lvl3pPr>
            <a:lvl4pPr marL="2789286" indent="0">
              <a:buNone/>
              <a:defRPr sz="2034"/>
            </a:lvl4pPr>
            <a:lvl5pPr marL="3719048" indent="0">
              <a:buNone/>
              <a:defRPr sz="2034"/>
            </a:lvl5pPr>
            <a:lvl6pPr marL="4648810" indent="0">
              <a:buNone/>
              <a:defRPr sz="2034"/>
            </a:lvl6pPr>
            <a:lvl7pPr marL="5578572" indent="0">
              <a:buNone/>
              <a:defRPr sz="2034"/>
            </a:lvl7pPr>
            <a:lvl8pPr marL="6508333" indent="0">
              <a:buNone/>
              <a:defRPr sz="2034"/>
            </a:lvl8pPr>
            <a:lvl9pPr marL="7438095" indent="0">
              <a:buNone/>
              <a:defRPr sz="203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933-8A58-4AAE-A241-7DF33609E33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9599-2B0F-460D-B81C-EF5FFF68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9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4559" y="765749"/>
            <a:ext cx="21384458" cy="27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559" y="3828741"/>
            <a:ext cx="21384458" cy="912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4558" y="13330680"/>
            <a:ext cx="5578554" cy="765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6933-8A58-4AAE-A241-7DF33609E33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12872" y="13330680"/>
            <a:ext cx="8367832" cy="765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10463" y="13330680"/>
            <a:ext cx="5578554" cy="765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A9599-2B0F-460D-B81C-EF5FFF680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7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859524" rtl="0" eaLnBrk="1" latinLnBrk="0" hangingPunct="1">
        <a:lnSpc>
          <a:spcPct val="90000"/>
        </a:lnSpc>
        <a:spcBef>
          <a:spcPct val="0"/>
        </a:spcBef>
        <a:buNone/>
        <a:defRPr sz="89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4881" indent="-464881" algn="l" defTabSz="1859524" rtl="0" eaLnBrk="1" latinLnBrk="0" hangingPunct="1">
        <a:lnSpc>
          <a:spcPct val="90000"/>
        </a:lnSpc>
        <a:spcBef>
          <a:spcPts val="2034"/>
        </a:spcBef>
        <a:buFont typeface="Arial" panose="020B0604020202020204" pitchFamily="34" charset="0"/>
        <a:buChar char="•"/>
        <a:defRPr sz="5694" kern="1200">
          <a:solidFill>
            <a:schemeClr val="tx1"/>
          </a:solidFill>
          <a:latin typeface="+mn-lt"/>
          <a:ea typeface="+mn-ea"/>
          <a:cs typeface="+mn-cs"/>
        </a:defRPr>
      </a:lvl1pPr>
      <a:lvl2pPr marL="1394643" indent="-464881" algn="l" defTabSz="1859524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4881" kern="1200">
          <a:solidFill>
            <a:schemeClr val="tx1"/>
          </a:solidFill>
          <a:latin typeface="+mn-lt"/>
          <a:ea typeface="+mn-ea"/>
          <a:cs typeface="+mn-cs"/>
        </a:defRPr>
      </a:lvl2pPr>
      <a:lvl3pPr marL="2324405" indent="-464881" algn="l" defTabSz="1859524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4067" kern="1200">
          <a:solidFill>
            <a:schemeClr val="tx1"/>
          </a:solidFill>
          <a:latin typeface="+mn-lt"/>
          <a:ea typeface="+mn-ea"/>
          <a:cs typeface="+mn-cs"/>
        </a:defRPr>
      </a:lvl3pPr>
      <a:lvl4pPr marL="3254167" indent="-464881" algn="l" defTabSz="1859524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4pPr>
      <a:lvl5pPr marL="4183929" indent="-464881" algn="l" defTabSz="1859524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5pPr>
      <a:lvl6pPr marL="5113691" indent="-464881" algn="l" defTabSz="1859524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6pPr>
      <a:lvl7pPr marL="6043452" indent="-464881" algn="l" defTabSz="1859524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7pPr>
      <a:lvl8pPr marL="6973214" indent="-464881" algn="l" defTabSz="1859524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8pPr>
      <a:lvl9pPr marL="7902976" indent="-464881" algn="l" defTabSz="1859524" rtl="0" eaLnBrk="1" latinLnBrk="0" hangingPunct="1">
        <a:lnSpc>
          <a:spcPct val="90000"/>
        </a:lnSpc>
        <a:spcBef>
          <a:spcPts val="1017"/>
        </a:spcBef>
        <a:buFont typeface="Arial" panose="020B0604020202020204" pitchFamily="34" charset="0"/>
        <a:buChar char="•"/>
        <a:defRPr sz="3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9524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1pPr>
      <a:lvl2pPr marL="929762" algn="l" defTabSz="1859524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859524" algn="l" defTabSz="1859524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3pPr>
      <a:lvl4pPr marL="2789286" algn="l" defTabSz="1859524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4pPr>
      <a:lvl5pPr marL="3719048" algn="l" defTabSz="1859524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5pPr>
      <a:lvl6pPr marL="4648810" algn="l" defTabSz="1859524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6pPr>
      <a:lvl7pPr marL="5578572" algn="l" defTabSz="1859524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7pPr>
      <a:lvl8pPr marL="6508333" algn="l" defTabSz="1859524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8pPr>
      <a:lvl9pPr marL="7438095" algn="l" defTabSz="1859524" rtl="0" eaLnBrk="1" latinLnBrk="0" hangingPunct="1">
        <a:defRPr sz="3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341CB-CD6E-3445-BAE8-102A2E28E6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8524" y="5169658"/>
            <a:ext cx="23876526" cy="2780000"/>
          </a:xfrm>
        </p:spPr>
        <p:txBody>
          <a:bodyPr>
            <a:noAutofit/>
          </a:bodyPr>
          <a:lstStyle/>
          <a:p>
            <a:pPr algn="ctr"/>
            <a:r>
              <a:rPr lang="en-CA" altLang="zh-CN" sz="6000" b="1" dirty="0">
                <a:latin typeface="Times" pitchFamily="2" charset="0"/>
              </a:rPr>
              <a:t>Stronger, Fewer, &amp; Superior: Harnessing Vision Foundation Models</a:t>
            </a:r>
            <a:br>
              <a:rPr lang="en-CA" altLang="zh-CN" sz="6000" b="1" dirty="0">
                <a:latin typeface="Times" pitchFamily="2" charset="0"/>
              </a:rPr>
            </a:br>
            <a:r>
              <a:rPr lang="en-CA" altLang="zh-CN" sz="6000" b="1" dirty="0">
                <a:latin typeface="Times" pitchFamily="2" charset="0"/>
              </a:rPr>
              <a:t>for Domain Generalized Semantic Segmentation</a:t>
            </a:r>
            <a:br>
              <a:rPr lang="en-CA" altLang="zh-CN" sz="6000" b="1" dirty="0">
                <a:latin typeface="Times" pitchFamily="2" charset="0"/>
              </a:rPr>
            </a:br>
            <a:br>
              <a:rPr lang="en" altLang="zh-CN" sz="6000" dirty="0"/>
            </a:br>
            <a:endParaRPr lang="en-US" altLang="zh-CN" sz="4000" b="1" dirty="0">
              <a:latin typeface="Times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A9D735-601B-3143-8EFA-A319DC39F6B1}"/>
              </a:ext>
            </a:extLst>
          </p:cNvPr>
          <p:cNvSpPr txBox="1"/>
          <p:nvPr/>
        </p:nvSpPr>
        <p:spPr>
          <a:xfrm>
            <a:off x="6477314" y="7456069"/>
            <a:ext cx="11888639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latin typeface="Times" pitchFamily="2" charset="0"/>
              </a:rPr>
              <a:t>University of Science and Technology of China</a:t>
            </a:r>
          </a:p>
          <a:p>
            <a:pPr algn="ctr"/>
            <a:r>
              <a:rPr kumimoji="1" lang="en-US" altLang="zh-CN" sz="4000" dirty="0">
                <a:latin typeface="Times" pitchFamily="2" charset="0"/>
              </a:rPr>
              <a:t>CVPR 2024</a:t>
            </a:r>
          </a:p>
          <a:p>
            <a:pPr algn="ctr"/>
            <a:r>
              <a:rPr kumimoji="1" lang="en-US" altLang="zh-CN" sz="4400" dirty="0">
                <a:latin typeface="Times" pitchFamily="2" charset="0"/>
              </a:rPr>
              <a:t>Presenter: 	</a:t>
            </a:r>
            <a:r>
              <a:rPr kumimoji="1" lang="en-US" altLang="zh-CN" sz="4400" dirty="0" err="1">
                <a:latin typeface="Times" pitchFamily="2" charset="0"/>
              </a:rPr>
              <a:t>Jingjing</a:t>
            </a:r>
            <a:r>
              <a:rPr kumimoji="1" lang="en-US" altLang="zh-CN" sz="4400" dirty="0">
                <a:latin typeface="Times" pitchFamily="2" charset="0"/>
              </a:rPr>
              <a:t> Li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BC8FB5-A682-A747-955C-221DD21DED4E}"/>
              </a:ext>
            </a:extLst>
          </p:cNvPr>
          <p:cNvSpPr txBox="1"/>
          <p:nvPr/>
        </p:nvSpPr>
        <p:spPr>
          <a:xfrm>
            <a:off x="297715" y="13613309"/>
            <a:ext cx="2768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b="1" dirty="0"/>
              <a:t>2024.05.27</a:t>
            </a:r>
            <a:endParaRPr kumimoji="1"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7111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D0E-C57E-7042-A6AD-A1C81FE51F7B}"/>
              </a:ext>
            </a:extLst>
          </p:cNvPr>
          <p:cNvSpPr txBox="1">
            <a:spLocks/>
          </p:cNvSpPr>
          <p:nvPr/>
        </p:nvSpPr>
        <p:spPr>
          <a:xfrm>
            <a:off x="619027" y="531331"/>
            <a:ext cx="24174548" cy="239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595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9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7200" b="1" dirty="0">
                <a:latin typeface="Times" pitchFamily="2" charset="0"/>
              </a:rPr>
              <a:t>Speed, memory, and storage.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B36EA6-4560-F749-91E7-B6132114FD37}"/>
              </a:ext>
            </a:extLst>
          </p:cNvPr>
          <p:cNvSpPr/>
          <p:nvPr/>
        </p:nvSpPr>
        <p:spPr>
          <a:xfrm>
            <a:off x="0" y="2341750"/>
            <a:ext cx="10950498" cy="234195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AAA18F61-A261-254A-8BDA-8BED988B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3408" y="7078704"/>
            <a:ext cx="1123549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/>
            <a:r>
              <a:rPr kumimoji="1" lang="en-US" altLang="zh-CN" sz="3600" dirty="0"/>
              <a:t>Observations:</a:t>
            </a:r>
          </a:p>
          <a:p>
            <a:pPr marL="0" indent="0"/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compared to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“Full” baseline, proposed Rein improves training speed and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reduces GPU memory usage.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F29F94-43E0-5044-A842-AA7A6E62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27" y="6844788"/>
            <a:ext cx="10826414" cy="329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2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FD9A155-1735-CC46-8737-BFDD441359A4}"/>
              </a:ext>
            </a:extLst>
          </p:cNvPr>
          <p:cNvSpPr txBox="1"/>
          <p:nvPr/>
        </p:nvSpPr>
        <p:spPr>
          <a:xfrm>
            <a:off x="246324" y="765211"/>
            <a:ext cx="41745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dirty="0">
                <a:latin typeface="Times" pitchFamily="2" charset="0"/>
              </a:rPr>
              <a:t>Summary</a:t>
            </a:r>
            <a:endParaRPr kumimoji="1" lang="zh-CN" altLang="en-US" sz="8000" dirty="0">
              <a:latin typeface="Times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F15BC8-8FB8-ED41-B6D1-9F336D628A68}"/>
              </a:ext>
            </a:extLst>
          </p:cNvPr>
          <p:cNvSpPr/>
          <p:nvPr/>
        </p:nvSpPr>
        <p:spPr>
          <a:xfrm>
            <a:off x="-1" y="2341749"/>
            <a:ext cx="11151715" cy="290027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0A9B5B78-BEFE-E144-96DE-64412315E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472" y="3756499"/>
            <a:ext cx="20267909" cy="65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investigate the performance of VFMs under diverse DGSS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introduce a robust fine-tuning approach, namely Rein, to parameter-efficiently harness VFMs for DGSS.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With a fewer trainable parameters, Rein significantly enhance generalizability of VFMs, outperforming SOTA methods by a large margin.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Rein can be seamlessly integrated as a plug-and-play adapter for existing VFMs, improving generalization with efficient training.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4218" dirty="0"/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4218" dirty="0"/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4218" dirty="0"/>
          </a:p>
        </p:txBody>
      </p:sp>
    </p:spTree>
    <p:extLst>
      <p:ext uri="{BB962C8B-B14F-4D97-AF65-F5344CB8AC3E}">
        <p14:creationId xmlns:p14="http://schemas.microsoft.com/office/powerpoint/2010/main" val="417953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090DD6-7A23-4E4F-9D38-87E41DB8A9F8}"/>
              </a:ext>
            </a:extLst>
          </p:cNvPr>
          <p:cNvSpPr txBox="1"/>
          <p:nvPr/>
        </p:nvSpPr>
        <p:spPr>
          <a:xfrm>
            <a:off x="10226759" y="5996205"/>
            <a:ext cx="40990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dirty="0">
                <a:ea typeface="Heiti SC Medium" pitchFamily="2" charset="-128"/>
                <a:cs typeface="Apple Chancery" panose="03020702040506060504" pitchFamily="66" charset="-79"/>
              </a:rPr>
              <a:t>Thanks!</a:t>
            </a:r>
            <a:endParaRPr kumimoji="1" lang="zh-CN" altLang="en-US" sz="9600" dirty="0">
              <a:ea typeface="Heiti SC Medium" pitchFamily="2" charset="-128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517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FD9A155-1735-CC46-8737-BFDD441359A4}"/>
              </a:ext>
            </a:extLst>
          </p:cNvPr>
          <p:cNvSpPr txBox="1"/>
          <p:nvPr/>
        </p:nvSpPr>
        <p:spPr>
          <a:xfrm>
            <a:off x="246324" y="765211"/>
            <a:ext cx="21810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dirty="0">
                <a:latin typeface="Times" pitchFamily="2" charset="0"/>
              </a:rPr>
              <a:t>Domain Generalized Semantic Segmentation, DGSS</a:t>
            </a:r>
            <a:endParaRPr kumimoji="1" lang="zh-CN" altLang="en-US" sz="8000" dirty="0">
              <a:latin typeface="Times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F15BC8-8FB8-ED41-B6D1-9F336D628A68}"/>
              </a:ext>
            </a:extLst>
          </p:cNvPr>
          <p:cNvSpPr/>
          <p:nvPr/>
        </p:nvSpPr>
        <p:spPr>
          <a:xfrm>
            <a:off x="-1" y="2341749"/>
            <a:ext cx="11151715" cy="290027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">
            <a:extLst>
              <a:ext uri="{FF2B5EF4-FFF2-40B4-BE49-F238E27FC236}">
                <a16:creationId xmlns:a16="http://schemas.microsoft.com/office/drawing/2014/main" id="{BA1A6A6D-8A59-0B42-9CCD-1BE388E11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5709933"/>
            <a:ext cx="5092997" cy="74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4218" b="1" dirty="0"/>
              <a:t>&gt; Traditional methods</a:t>
            </a:r>
            <a:endParaRPr kumimoji="1" lang="zh-CN" altLang="en-US" sz="4218" b="1" dirty="0"/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00D3670F-C104-5246-87AE-53CEC3E8B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471" y="6669775"/>
            <a:ext cx="15504524" cy="268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complex data augmentation approaches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domain invariant feature extraction strategies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classic backbones, e.g., </a:t>
            </a:r>
            <a:r>
              <a:rPr kumimoji="1" lang="en-US" altLang="zh-CN" sz="4218" dirty="0" err="1"/>
              <a:t>VGGNet</a:t>
            </a:r>
            <a:r>
              <a:rPr kumimoji="1" lang="en-US" altLang="zh-CN" sz="4218" dirty="0"/>
              <a:t>, MobileNetV2, and </a:t>
            </a:r>
            <a:r>
              <a:rPr kumimoji="1" lang="en-US" altLang="zh-CN" sz="4218" dirty="0" err="1"/>
              <a:t>ResNet</a:t>
            </a:r>
            <a:r>
              <a:rPr kumimoji="1" lang="en-US" altLang="zh-CN" sz="4218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218" dirty="0"/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E553E0B4-0201-FA46-A305-2F1D08458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8834256"/>
            <a:ext cx="8160824" cy="139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kumimoji="1" lang="en-US" altLang="zh-CN" sz="4218" b="1" dirty="0"/>
              <a:t>&gt; Vision Foundation Models (VFMs)</a:t>
            </a:r>
          </a:p>
          <a:p>
            <a:endParaRPr kumimoji="1" lang="zh-CN" altLang="en-US" sz="4218" b="1" dirty="0"/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9F6BA44C-1428-1C48-9BE2-C3473FD2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471" y="9854054"/>
            <a:ext cx="12229696" cy="268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CLIP, MAE, SAM, EVA02, and DINOv2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How do VFMs perform in the context of DGSS?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How to harness VFMs for DGSS?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218" dirty="0"/>
          </a:p>
        </p:txBody>
      </p:sp>
      <p:sp>
        <p:nvSpPr>
          <p:cNvPr id="19" name="文本框 1">
            <a:extLst>
              <a:ext uri="{FF2B5EF4-FFF2-40B4-BE49-F238E27FC236}">
                <a16:creationId xmlns:a16="http://schemas.microsoft.com/office/drawing/2014/main" id="{6DF119DC-D5C4-EC4D-92F2-BFD310972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4" y="2796657"/>
            <a:ext cx="1771639" cy="74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4218" b="1" dirty="0"/>
              <a:t>&gt; DGSS</a:t>
            </a:r>
            <a:endParaRPr kumimoji="1" lang="zh-CN" altLang="en-US" sz="4218" b="1" dirty="0"/>
          </a:p>
        </p:txBody>
      </p:sp>
      <p:sp>
        <p:nvSpPr>
          <p:cNvPr id="20" name="文本框 9">
            <a:extLst>
              <a:ext uri="{FF2B5EF4-FFF2-40B4-BE49-F238E27FC236}">
                <a16:creationId xmlns:a16="http://schemas.microsoft.com/office/drawing/2014/main" id="{0A9B5B78-BEFE-E144-96DE-64412315E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472" y="3756499"/>
            <a:ext cx="20267909" cy="139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DGSS focuses on improving prediction accuracy across multiple unseen domains without accessing their data, thus enabling a high generalization for real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9467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D0E-C57E-7042-A6AD-A1C81FE51F7B}"/>
              </a:ext>
            </a:extLst>
          </p:cNvPr>
          <p:cNvSpPr txBox="1">
            <a:spLocks/>
          </p:cNvSpPr>
          <p:nvPr/>
        </p:nvSpPr>
        <p:spPr>
          <a:xfrm>
            <a:off x="619027" y="222643"/>
            <a:ext cx="24174548" cy="239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595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9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7200" b="1" dirty="0">
                <a:latin typeface="Times" pitchFamily="2" charset="0"/>
              </a:rPr>
              <a:t>How do VFMs perform in DGSS?</a:t>
            </a:r>
            <a:endParaRPr lang="en-US" altLang="zh-CN" sz="4800" b="1" dirty="0">
              <a:latin typeface="Times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B36EA6-4560-F749-91E7-B6132114FD37}"/>
              </a:ext>
            </a:extLst>
          </p:cNvPr>
          <p:cNvSpPr/>
          <p:nvPr/>
        </p:nvSpPr>
        <p:spPr>
          <a:xfrm>
            <a:off x="0" y="2341750"/>
            <a:ext cx="10950498" cy="234195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A16060-F716-DE42-899A-4388AF2B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60" y="3090013"/>
            <a:ext cx="22902530" cy="4531661"/>
          </a:xfrm>
          <a:prstGeom prst="rect">
            <a:avLst/>
          </a:prstGeom>
        </p:spPr>
      </p:pic>
      <p:sp>
        <p:nvSpPr>
          <p:cNvPr id="6" name="文本框 9">
            <a:extLst>
              <a:ext uri="{FF2B5EF4-FFF2-40B4-BE49-F238E27FC236}">
                <a16:creationId xmlns:a16="http://schemas.microsoft.com/office/drawing/2014/main" id="{7E9DC041-14B8-E84E-8691-8D965F9B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099" y="8775022"/>
            <a:ext cx="19651222" cy="528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Image encoders from VFMs as backbone for feature extraction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Couple with a decode head, i.e., Mask2Former, to generate semantic predictions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218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While previous DGSS methods have showcased commendable results, they perform less effectively compared to frozen VFMs.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VFMs serve as Stronger backbones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218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218" dirty="0"/>
          </a:p>
        </p:txBody>
      </p:sp>
    </p:spTree>
    <p:extLst>
      <p:ext uri="{BB962C8B-B14F-4D97-AF65-F5344CB8AC3E}">
        <p14:creationId xmlns:p14="http://schemas.microsoft.com/office/powerpoint/2010/main" val="99767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D0E-C57E-7042-A6AD-A1C81FE51F7B}"/>
              </a:ext>
            </a:extLst>
          </p:cNvPr>
          <p:cNvSpPr txBox="1">
            <a:spLocks/>
          </p:cNvSpPr>
          <p:nvPr/>
        </p:nvSpPr>
        <p:spPr>
          <a:xfrm>
            <a:off x="619027" y="222643"/>
            <a:ext cx="24174548" cy="239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595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9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7200" b="1" dirty="0">
                <a:latin typeface="Times" pitchFamily="2" charset="0"/>
              </a:rPr>
              <a:t>Fine-tune VFMs for DGSS?</a:t>
            </a:r>
            <a:endParaRPr lang="en-US" altLang="zh-CN" sz="4800" b="1" dirty="0">
              <a:latin typeface="Times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B36EA6-4560-F749-91E7-B6132114FD37}"/>
              </a:ext>
            </a:extLst>
          </p:cNvPr>
          <p:cNvSpPr/>
          <p:nvPr/>
        </p:nvSpPr>
        <p:spPr>
          <a:xfrm>
            <a:off x="0" y="2341750"/>
            <a:ext cx="10950498" cy="234195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7E9DC041-14B8-E84E-8691-8D965F9B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364" y="2614151"/>
            <a:ext cx="19651222" cy="78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/>
            <a:r>
              <a:rPr kumimoji="1" lang="en-US" altLang="zh-CN" sz="4218" dirty="0"/>
              <a:t>Challenges: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Datasets: The datasets commonly used in DGSS tasks are significantly smaller in scale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Parameters: fine-tuning VFMs with their huge number of trainable parameters on these datasets result in limited generalizability.</a:t>
            </a:r>
          </a:p>
          <a:p>
            <a:pPr marL="0" indent="0"/>
            <a:r>
              <a:rPr kumimoji="1" lang="en-US" altLang="zh-CN" sz="4218" dirty="0"/>
              <a:t>Solution: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fine-tuning VFMs with fewer trainable parameters.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introduce a robust and efficient fine-tuning approach, namely “Rein”.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4218" dirty="0"/>
              <a:t>achieve superior generalizability with fewer trainable parameters within backbones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218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218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218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4218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1CF0EA-C66C-094E-9E7C-77EE329C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68" y="7906560"/>
            <a:ext cx="16453868" cy="595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3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D0E-C57E-7042-A6AD-A1C81FE51F7B}"/>
              </a:ext>
            </a:extLst>
          </p:cNvPr>
          <p:cNvSpPr txBox="1">
            <a:spLocks/>
          </p:cNvSpPr>
          <p:nvPr/>
        </p:nvSpPr>
        <p:spPr>
          <a:xfrm>
            <a:off x="619027" y="222643"/>
            <a:ext cx="24174548" cy="239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595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9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7200" b="1" dirty="0">
                <a:latin typeface="Times" pitchFamily="2" charset="0"/>
              </a:rPr>
              <a:t>An overview of Rein.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B36EA6-4560-F749-91E7-B6132114FD37}"/>
              </a:ext>
            </a:extLst>
          </p:cNvPr>
          <p:cNvSpPr/>
          <p:nvPr/>
        </p:nvSpPr>
        <p:spPr>
          <a:xfrm>
            <a:off x="0" y="2341750"/>
            <a:ext cx="10950498" cy="234195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493E74-A7A9-5F4F-B400-D1577B93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21" y="4340078"/>
            <a:ext cx="17260340" cy="7589653"/>
          </a:xfrm>
          <a:prstGeom prst="rect">
            <a:avLst/>
          </a:prstGeom>
        </p:spPr>
      </p:pic>
      <p:sp>
        <p:nvSpPr>
          <p:cNvPr id="7" name="文本框 9">
            <a:extLst>
              <a:ext uri="{FF2B5EF4-FFF2-40B4-BE49-F238E27FC236}">
                <a16:creationId xmlns:a16="http://schemas.microsoft.com/office/drawing/2014/main" id="{AAA18F61-A261-254A-8BDA-8BED988B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7861" y="1651208"/>
            <a:ext cx="7275714" cy="1228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/>
            <a:r>
              <a:rPr kumimoji="1" lang="en-US" altLang="zh-CN" sz="3600" dirty="0"/>
              <a:t>Key designs: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a set of randomly initialized tokens, each directly linked to different instances.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These tokens, through a dot product operation with VFMs features, generate an attention-like similarity map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This map enables Rein to perform precise refinement tailored to each instance within an image, significantly boosting VFMs in the context of DGSS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to reduce the number of trainable parameters, we employ shared weights across MLPs in different layers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design our learnable tokens by multiplying two low-rank matrices.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24592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D0E-C57E-7042-A6AD-A1C81FE51F7B}"/>
              </a:ext>
            </a:extLst>
          </p:cNvPr>
          <p:cNvSpPr txBox="1">
            <a:spLocks/>
          </p:cNvSpPr>
          <p:nvPr/>
        </p:nvSpPr>
        <p:spPr>
          <a:xfrm>
            <a:off x="619027" y="531331"/>
            <a:ext cx="24174548" cy="239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595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9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7200" b="1" dirty="0">
                <a:latin typeface="Times" pitchFamily="2" charset="0"/>
              </a:rPr>
              <a:t>Comparing Rein with SOTA.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B36EA6-4560-F749-91E7-B6132114FD37}"/>
              </a:ext>
            </a:extLst>
          </p:cNvPr>
          <p:cNvSpPr/>
          <p:nvPr/>
        </p:nvSpPr>
        <p:spPr>
          <a:xfrm>
            <a:off x="0" y="2341750"/>
            <a:ext cx="10950498" cy="234195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AAA18F61-A261-254A-8BDA-8BED988B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7324" y="3484900"/>
            <a:ext cx="11235499" cy="1117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/>
            <a:r>
              <a:rPr kumimoji="1" lang="en-US" altLang="zh-CN" sz="3600" dirty="0"/>
              <a:t>Observations:</a:t>
            </a:r>
          </a:p>
          <a:p>
            <a:pPr marL="0" indent="0"/>
            <a:endParaRPr kumimoji="1" lang="en-US" altLang="zh-CN" sz="3600" dirty="0"/>
          </a:p>
          <a:p>
            <a:pPr marL="0" indent="0"/>
            <a:r>
              <a:rPr kumimoji="1" lang="en-US" altLang="zh-CN" sz="3600" dirty="0"/>
              <a:t>Rein is benchmarked against state-of-the-art (SOTA) methods, which can be classified into two groups, including domain generalized semantic segmentation (DGSS) methods, and parameter-efficient fine-tuning (PEFT) approaches</a:t>
            </a:r>
          </a:p>
          <a:p>
            <a:pPr marL="0" indent="0"/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Rein achieves superior performance and surpass previous DGSS and PEFT methods.</a:t>
            </a:r>
          </a:p>
          <a:p>
            <a:pPr marL="0" indent="0"/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Owing to the robust feature extraction capabilities inherent in VFMs, DGSS methods, which typically enhance generalizability through strong data augmentation or consistency constraints, (e.g., </a:t>
            </a:r>
            <a:r>
              <a:rPr kumimoji="1" lang="en-US" altLang="zh-CN" sz="3600" dirty="0" err="1"/>
              <a:t>AdvStyle</a:t>
            </a:r>
            <a:r>
              <a:rPr kumimoji="1" lang="en-US" altLang="zh-CN" sz="3600" dirty="0"/>
              <a:t>, PASTA, and GTR), do not exhibit significant performance improvement.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7EFFF-C281-2348-A245-21577077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49" y="2922838"/>
            <a:ext cx="7824604" cy="112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D0E-C57E-7042-A6AD-A1C81FE51F7B}"/>
              </a:ext>
            </a:extLst>
          </p:cNvPr>
          <p:cNvSpPr txBox="1">
            <a:spLocks/>
          </p:cNvSpPr>
          <p:nvPr/>
        </p:nvSpPr>
        <p:spPr>
          <a:xfrm>
            <a:off x="619027" y="531331"/>
            <a:ext cx="24174548" cy="239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595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9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7200" b="1" dirty="0">
                <a:latin typeface="Times" pitchFamily="2" charset="0"/>
              </a:rPr>
              <a:t>Synthetic-to-real generalization of Rein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B36EA6-4560-F749-91E7-B6132114FD37}"/>
              </a:ext>
            </a:extLst>
          </p:cNvPr>
          <p:cNvSpPr/>
          <p:nvPr/>
        </p:nvSpPr>
        <p:spPr>
          <a:xfrm>
            <a:off x="0" y="2341750"/>
            <a:ext cx="10950498" cy="234195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AAA18F61-A261-254A-8BDA-8BED988B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5938" y="5760267"/>
            <a:ext cx="11235499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/>
            <a:r>
              <a:rPr kumimoji="1" lang="en-US" altLang="zh-CN" sz="3600" dirty="0"/>
              <a:t>Observations:</a:t>
            </a:r>
          </a:p>
          <a:p>
            <a:pPr marL="0" indent="0"/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trained on synthetic </a:t>
            </a:r>
            <a:r>
              <a:rPr kumimoji="1" lang="en-US" altLang="zh-CN" sz="3600" dirty="0" err="1"/>
              <a:t>UrbanSyn+GTAV+Synthia</a:t>
            </a:r>
            <a:r>
              <a:rPr kumimoji="1" lang="en-US" altLang="zh-CN" sz="3600" dirty="0"/>
              <a:t> datasets, Rein achieved a 78.4% </a:t>
            </a:r>
            <a:r>
              <a:rPr kumimoji="1" lang="en-US" altLang="zh-CN" sz="3600" dirty="0" err="1"/>
              <a:t>mIoU</a:t>
            </a:r>
            <a:r>
              <a:rPr kumimoji="1" lang="en-US" altLang="zh-CN" sz="3600" dirty="0"/>
              <a:t> on the Cityscapes validation 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This result can also be a valuable pre-trained weight for data-efficient training, reaching an 82.5% </a:t>
            </a:r>
            <a:r>
              <a:rPr kumimoji="1" lang="en-US" altLang="zh-CN" sz="3600" dirty="0" err="1"/>
              <a:t>mIoU</a:t>
            </a:r>
            <a:r>
              <a:rPr kumimoji="1" lang="en-US" altLang="zh-CN" sz="3600" dirty="0"/>
              <a:t> with 1/16 of Cityscapes training 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zh-CN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AF0FA0-693B-2C4F-9F98-84BD7FAE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61" y="6351551"/>
            <a:ext cx="9523153" cy="36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9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D0E-C57E-7042-A6AD-A1C81FE51F7B}"/>
              </a:ext>
            </a:extLst>
          </p:cNvPr>
          <p:cNvSpPr txBox="1">
            <a:spLocks/>
          </p:cNvSpPr>
          <p:nvPr/>
        </p:nvSpPr>
        <p:spPr>
          <a:xfrm>
            <a:off x="619027" y="531331"/>
            <a:ext cx="24174548" cy="239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595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9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7200" b="1" dirty="0">
                <a:latin typeface="Times" pitchFamily="2" charset="0"/>
              </a:rPr>
              <a:t>Real-to-Real generalization of Rein.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B36EA6-4560-F749-91E7-B6132114FD37}"/>
              </a:ext>
            </a:extLst>
          </p:cNvPr>
          <p:cNvSpPr/>
          <p:nvPr/>
        </p:nvSpPr>
        <p:spPr>
          <a:xfrm>
            <a:off x="0" y="2341750"/>
            <a:ext cx="10950498" cy="234195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55E55B-0BCA-044C-99E3-FA160C65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61" y="4067387"/>
            <a:ext cx="10343781" cy="68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5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2DD0E-C57E-7042-A6AD-A1C81FE51F7B}"/>
              </a:ext>
            </a:extLst>
          </p:cNvPr>
          <p:cNvSpPr txBox="1">
            <a:spLocks/>
          </p:cNvSpPr>
          <p:nvPr/>
        </p:nvSpPr>
        <p:spPr>
          <a:xfrm>
            <a:off x="619027" y="531331"/>
            <a:ext cx="24174548" cy="239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595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9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en-US" altLang="zh-CN" sz="7200" b="1" dirty="0">
              <a:latin typeface="Times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B36EA6-4560-F749-91E7-B6132114FD37}"/>
              </a:ext>
            </a:extLst>
          </p:cNvPr>
          <p:cNvSpPr/>
          <p:nvPr/>
        </p:nvSpPr>
        <p:spPr>
          <a:xfrm>
            <a:off x="0" y="2341750"/>
            <a:ext cx="10950498" cy="234195"/>
          </a:xfrm>
          <a:prstGeom prst="rect">
            <a:avLst/>
          </a:prstGeom>
          <a:solidFill>
            <a:schemeClr val="tx1">
              <a:lumMod val="65000"/>
              <a:lumOff val="3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8656817-EFFB-E144-AD31-08B3D52523B1}"/>
              </a:ext>
            </a:extLst>
          </p:cNvPr>
          <p:cNvSpPr txBox="1">
            <a:spLocks/>
          </p:cNvSpPr>
          <p:nvPr/>
        </p:nvSpPr>
        <p:spPr>
          <a:xfrm>
            <a:off x="771427" y="683731"/>
            <a:ext cx="24174548" cy="2391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8595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9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CN" sz="7200" b="1" dirty="0">
                <a:latin typeface="Times" pitchFamily="2" charset="0"/>
              </a:rPr>
              <a:t>Qualitative Comparison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0DE922-E736-1744-BB1B-92C5F0DC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8" y="4233964"/>
            <a:ext cx="24414987" cy="80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4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4000"/>
          </a:srgbClr>
        </a:solidFill>
        <a:ln w="73025">
          <a:solidFill>
            <a:srgbClr val="FF0000"/>
          </a:solidFill>
          <a:prstDash val="sysDot"/>
        </a:ln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15969</TotalTime>
  <Words>585</Words>
  <Application>Microsoft Macintosh PowerPoint</Application>
  <PresentationFormat>自定义</PresentationFormat>
  <Paragraphs>70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Heiti SC Medium</vt:lpstr>
      <vt:lpstr>Apple Chancery</vt:lpstr>
      <vt:lpstr>Arial</vt:lpstr>
      <vt:lpstr>Calibri</vt:lpstr>
      <vt:lpstr>Calibri Light</vt:lpstr>
      <vt:lpstr>Times</vt:lpstr>
      <vt:lpstr>Office 主题​​</vt:lpstr>
      <vt:lpstr>Stronger, Fewer, &amp; Superior: Harnessing Vision Foundation Models for Domain Generalized Semantic Segmentation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weiji(冀炜)</dc:creator>
  <cp:lastModifiedBy>李 婧婧</cp:lastModifiedBy>
  <cp:revision>355</cp:revision>
  <dcterms:created xsi:type="dcterms:W3CDTF">2020-06-23T12:27:46Z</dcterms:created>
  <dcterms:modified xsi:type="dcterms:W3CDTF">2024-05-27T08:49:05Z</dcterms:modified>
</cp:coreProperties>
</file>