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0"/>
  </p:notesMasterIdLst>
  <p:sldIdLst>
    <p:sldId id="256" r:id="rId2"/>
    <p:sldId id="277" r:id="rId3"/>
    <p:sldId id="301" r:id="rId4"/>
    <p:sldId id="286" r:id="rId5"/>
    <p:sldId id="287" r:id="rId6"/>
    <p:sldId id="288" r:id="rId7"/>
    <p:sldId id="305" r:id="rId8"/>
    <p:sldId id="307" r:id="rId9"/>
    <p:sldId id="309" r:id="rId10"/>
    <p:sldId id="289" r:id="rId11"/>
    <p:sldId id="285" r:id="rId12"/>
    <p:sldId id="291" r:id="rId13"/>
    <p:sldId id="295" r:id="rId14"/>
    <p:sldId id="302" r:id="rId15"/>
    <p:sldId id="303" r:id="rId16"/>
    <p:sldId id="304" r:id="rId17"/>
    <p:sldId id="296"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8" autoAdjust="0"/>
    <p:restoredTop sz="87719" autoAdjust="0"/>
  </p:normalViewPr>
  <p:slideViewPr>
    <p:cSldViewPr snapToGrid="0">
      <p:cViewPr varScale="1">
        <p:scale>
          <a:sx n="100" d="100"/>
          <a:sy n="100" d="100"/>
        </p:scale>
        <p:origin x="83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293CC-133A-425E-8E95-44D5DB235276}" type="datetimeFigureOut">
              <a:rPr lang="en-CA" smtClean="0"/>
              <a:t>2024-09-19</a:t>
            </a:fld>
            <a:endParaRPr lang="en-CA"/>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A0C4F-7332-4ECD-8489-2B5836A7C255}" type="slidenum">
              <a:rPr lang="en-CA" smtClean="0"/>
              <a:t>‹#›</a:t>
            </a:fld>
            <a:endParaRPr lang="en-CA"/>
          </a:p>
        </p:txBody>
      </p:sp>
    </p:spTree>
    <p:extLst>
      <p:ext uri="{BB962C8B-B14F-4D97-AF65-F5344CB8AC3E}">
        <p14:creationId xmlns:p14="http://schemas.microsoft.com/office/powerpoint/2010/main" val="2286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1</a:t>
            </a:fld>
            <a:endParaRPr lang="en-CA"/>
          </a:p>
        </p:txBody>
      </p:sp>
    </p:spTree>
    <p:extLst>
      <p:ext uri="{BB962C8B-B14F-4D97-AF65-F5344CB8AC3E}">
        <p14:creationId xmlns:p14="http://schemas.microsoft.com/office/powerpoint/2010/main" val="185605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qualitative results within the orange bounding boxes highlighted the effectives of refined SAM.</a:t>
            </a:r>
          </a:p>
          <a:p>
            <a:r>
              <a:rPr lang="en-US" sz="1200" b="0" i="0" u="none" strike="noStrike" kern="1200" baseline="0" dirty="0">
                <a:solidFill>
                  <a:schemeClr val="tx1"/>
                </a:solidFill>
                <a:latin typeface="+mn-lt"/>
                <a:ea typeface="+mn-ea"/>
                <a:cs typeface="+mn-cs"/>
              </a:rPr>
              <a:t>And the red bounding boxes serve as visual evidence for the importance of our confidence-guided optimization. The presence of incomplete human bodies, such as the broken leg, disappeared back, and shrunken neck, is attributed to the incorrect depth order and pose estimation error.</a:t>
            </a:r>
          </a:p>
          <a:p>
            <a:r>
              <a:rPr lang="en-US" sz="1200" b="0" i="0" u="none" strike="noStrike" kern="1200" baseline="0" dirty="0">
                <a:solidFill>
                  <a:schemeClr val="tx1"/>
                </a:solidFill>
                <a:latin typeface="+mn-lt"/>
                <a:ea typeface="+mn-ea"/>
                <a:cs typeface="+mn-cs"/>
              </a:rPr>
              <a:t>By temporarily freezing the implicit network for frames with unreliable poses, we circumvent such detrimental shape updates, leading to a complete human reconstruction.</a:t>
            </a:r>
          </a:p>
          <a:p>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12</a:t>
            </a:fld>
            <a:endParaRPr lang="en-CA"/>
          </a:p>
        </p:txBody>
      </p:sp>
    </p:spTree>
    <p:extLst>
      <p:ext uri="{BB962C8B-B14F-4D97-AF65-F5344CB8AC3E}">
        <p14:creationId xmlns:p14="http://schemas.microsoft.com/office/powerpoint/2010/main" val="415930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there are few video-based reconstruction methods designed for clothed multiple people. Hence, we adapt two state-of-the-art reconstruction approaches to our setting for comparison.</a:t>
            </a:r>
          </a:p>
          <a:p>
            <a:r>
              <a:rPr lang="en-US" sz="1200" b="0" i="0" u="none" strike="noStrike" kern="1200" baseline="0" dirty="0">
                <a:solidFill>
                  <a:schemeClr val="tx1"/>
                </a:solidFill>
                <a:latin typeface="+mn-lt"/>
                <a:ea typeface="+mn-ea"/>
                <a:cs typeface="+mn-cs"/>
              </a:rPr>
              <a:t>ECON (CVPR 23) is an </a:t>
            </a:r>
            <a:r>
              <a:rPr lang="en-US" sz="1200" b="1" i="0" u="none" strike="noStrike" kern="1200" baseline="0" dirty="0">
                <a:solidFill>
                  <a:schemeClr val="tx1"/>
                </a:solidFill>
                <a:latin typeface="+mn-lt"/>
                <a:ea typeface="+mn-ea"/>
                <a:cs typeface="+mn-cs"/>
              </a:rPr>
              <a:t>image-based</a:t>
            </a:r>
            <a:r>
              <a:rPr lang="en-US" sz="1200" b="0" i="0" u="none" strike="noStrike" kern="1200" baseline="0" dirty="0">
                <a:solidFill>
                  <a:schemeClr val="tx1"/>
                </a:solidFill>
                <a:latin typeface="+mn-lt"/>
                <a:ea typeface="+mn-ea"/>
                <a:cs typeface="+mn-cs"/>
              </a:rPr>
              <a:t> 3D human reconstruction method capable of handling </a:t>
            </a:r>
            <a:r>
              <a:rPr lang="en-US" sz="1200" b="1" i="0" u="none" strike="noStrike" kern="1200" baseline="0" dirty="0">
                <a:solidFill>
                  <a:schemeClr val="tx1"/>
                </a:solidFill>
                <a:latin typeface="+mn-lt"/>
                <a:ea typeface="+mn-ea"/>
                <a:cs typeface="+mn-cs"/>
              </a:rPr>
              <a:t>multi-person scenarios</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Vid2Avatar (CVPR23) is a </a:t>
            </a:r>
            <a:r>
              <a:rPr lang="en-US" sz="1200" b="1" i="0" u="none" strike="noStrike" kern="1200" baseline="0" dirty="0">
                <a:solidFill>
                  <a:schemeClr val="tx1"/>
                </a:solidFill>
                <a:latin typeface="+mn-lt"/>
                <a:ea typeface="+mn-ea"/>
                <a:cs typeface="+mn-cs"/>
              </a:rPr>
              <a:t>video-based</a:t>
            </a:r>
            <a:r>
              <a:rPr lang="en-US" sz="1200" b="0" i="0" u="none" strike="noStrike" kern="1200" baseline="0" dirty="0">
                <a:solidFill>
                  <a:schemeClr val="tx1"/>
                </a:solidFill>
                <a:latin typeface="+mn-lt"/>
                <a:ea typeface="+mn-ea"/>
                <a:cs typeface="+mn-cs"/>
              </a:rPr>
              <a:t> human reconstruction method designed for a </a:t>
            </a:r>
            <a:r>
              <a:rPr lang="en-US" sz="1200" b="1" i="0" u="none" strike="noStrike" kern="1200" baseline="0" dirty="0">
                <a:solidFill>
                  <a:schemeClr val="tx1"/>
                </a:solidFill>
                <a:latin typeface="+mn-lt"/>
                <a:ea typeface="+mn-ea"/>
                <a:cs typeface="+mn-cs"/>
              </a:rPr>
              <a:t>single person</a:t>
            </a:r>
            <a:r>
              <a:rPr lang="en-US" sz="1200" b="0" i="0" u="none" strike="noStrike" kern="1200" baseline="0" dirty="0">
                <a:solidFill>
                  <a:schemeClr val="tx1"/>
                </a:solidFill>
                <a:latin typeface="+mn-lt"/>
                <a:ea typeface="+mn-ea"/>
                <a:cs typeface="+mn-cs"/>
              </a:rPr>
              <a:t>. We extend V2A to multi-person scenarios by training a distinct model for each subject individually.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disparity becomes more visible in qualitative comparisons:</a:t>
            </a:r>
          </a:p>
          <a:p>
            <a:r>
              <a:rPr lang="en-US" sz="1200" b="0" i="0" u="none" strike="noStrike" kern="1200" baseline="0" dirty="0">
                <a:solidFill>
                  <a:schemeClr val="tx1"/>
                </a:solidFill>
                <a:latin typeface="+mn-lt"/>
                <a:ea typeface="+mn-ea"/>
                <a:cs typeface="+mn-cs"/>
              </a:rPr>
              <a:t>When people closely interact, both ECON and V2A fail to recover complete human bodies but only output corrupted reconstructions (e.g., missing legs/heads). </a:t>
            </a:r>
          </a:p>
          <a:p>
            <a:r>
              <a:rPr lang="en-US" sz="1200" b="0" i="0" u="none" strike="noStrike" kern="1200" baseline="0" dirty="0">
                <a:solidFill>
                  <a:schemeClr val="tx1"/>
                </a:solidFill>
                <a:latin typeface="+mn-lt"/>
                <a:ea typeface="+mn-ea"/>
                <a:cs typeface="+mn-cs"/>
              </a:rPr>
              <a:t>In contrast, our method generates complete human shapes with sharp boundaries and spatially coherent 3D reconstructions. We attribute this superiority to our proposed representation design and learning schemes.</a:t>
            </a:r>
          </a:p>
        </p:txBody>
      </p:sp>
      <p:sp>
        <p:nvSpPr>
          <p:cNvPr id="4" name="Slide Number Placeholder 3"/>
          <p:cNvSpPr>
            <a:spLocks noGrp="1"/>
          </p:cNvSpPr>
          <p:nvPr>
            <p:ph type="sldNum" sz="quarter" idx="5"/>
          </p:nvPr>
        </p:nvSpPr>
        <p:spPr/>
        <p:txBody>
          <a:bodyPr/>
          <a:lstStyle/>
          <a:p>
            <a:fld id="{34EA0C4F-7332-4ECD-8489-2B5836A7C255}" type="slidenum">
              <a:rPr lang="en-CA" smtClean="0"/>
              <a:t>13</a:t>
            </a:fld>
            <a:endParaRPr lang="en-CA"/>
          </a:p>
        </p:txBody>
      </p:sp>
    </p:spTree>
    <p:extLst>
      <p:ext uri="{BB962C8B-B14F-4D97-AF65-F5344CB8AC3E}">
        <p14:creationId xmlns:p14="http://schemas.microsoft.com/office/powerpoint/2010/main" val="371657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few novel view synthesis approaches particularly designed for clothed multiple people from monocular video. Hence, we adapt Shuai et al. [SIGGRAPH 22], which is a state-of-the-art multi-person novel view synthesis approach from </a:t>
            </a:r>
            <a:r>
              <a:rPr lang="en-US" sz="1200" b="1" i="0" u="none" strike="noStrike" kern="1200" baseline="0" dirty="0">
                <a:solidFill>
                  <a:schemeClr val="tx1"/>
                </a:solidFill>
                <a:latin typeface="+mn-lt"/>
                <a:ea typeface="+mn-ea"/>
                <a:cs typeface="+mn-cs"/>
              </a:rPr>
              <a:t>multi-view videos</a:t>
            </a:r>
            <a:r>
              <a:rPr lang="en-US" sz="1200" b="0" i="0" u="none" strike="noStrike" kern="1200" baseline="0" dirty="0">
                <a:solidFill>
                  <a:schemeClr val="tx1"/>
                </a:solidFill>
                <a:latin typeface="+mn-lt"/>
                <a:ea typeface="+mn-ea"/>
                <a:cs typeface="+mn-cs"/>
              </a:rPr>
              <a:t>, to the monocular setting for a fair comparison.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rendered image from [36] is more blurry and has noisy artifacts compared to ours. </a:t>
            </a:r>
          </a:p>
          <a:p>
            <a:pPr marL="228600" indent="-228600">
              <a:buAutoNum type="arabicParenR"/>
            </a:pPr>
            <a:r>
              <a:rPr lang="en-US" sz="1200" b="0" i="0" u="none" strike="noStrike" kern="1200" baseline="0" dirty="0">
                <a:solidFill>
                  <a:schemeClr val="tx1"/>
                </a:solidFill>
                <a:latin typeface="+mn-lt"/>
                <a:ea typeface="+mn-ea"/>
                <a:cs typeface="+mn-cs"/>
              </a:rPr>
              <a:t>it lacks a reliable pose correction mechanism, leading to large inconsistency between human pose and image information during training;</a:t>
            </a:r>
          </a:p>
          <a:p>
            <a:pPr marL="0" indent="0">
              <a:buNone/>
            </a:pPr>
            <a:r>
              <a:rPr lang="en-US" sz="1200" b="0" i="0" u="none" strike="noStrike" kern="1200" baseline="0" dirty="0">
                <a:solidFill>
                  <a:schemeClr val="tx1"/>
                </a:solidFill>
                <a:latin typeface="+mn-lt"/>
                <a:ea typeface="+mn-ea"/>
                <a:cs typeface="+mn-cs"/>
              </a:rPr>
              <a:t>2) weekly-supervised decomposition cannot ensure robust instance segmentation under close human interaction.</a:t>
            </a:r>
          </a:p>
          <a:p>
            <a:pPr marL="0" indent="0">
              <a:buNone/>
            </a:pPr>
            <a:r>
              <a:rPr lang="en-US" sz="1200" b="0" i="0" u="none" strike="noStrike" kern="1200" baseline="0" dirty="0">
                <a:solidFill>
                  <a:schemeClr val="tx1"/>
                </a:solidFill>
                <a:latin typeface="+mn-lt"/>
                <a:ea typeface="+mn-ea"/>
                <a:cs typeface="+mn-cs"/>
              </a:rPr>
              <a:t> Our framework generates more plausible renderings with clearly sharp boundaries.</a:t>
            </a:r>
          </a:p>
        </p:txBody>
      </p:sp>
      <p:sp>
        <p:nvSpPr>
          <p:cNvPr id="4" name="Slide Number Placeholder 3"/>
          <p:cNvSpPr>
            <a:spLocks noGrp="1"/>
          </p:cNvSpPr>
          <p:nvPr>
            <p:ph type="sldNum" sz="quarter" idx="5"/>
          </p:nvPr>
        </p:nvSpPr>
        <p:spPr/>
        <p:txBody>
          <a:bodyPr/>
          <a:lstStyle/>
          <a:p>
            <a:fld id="{34EA0C4F-7332-4ECD-8489-2B5836A7C255}" type="slidenum">
              <a:rPr lang="en-CA" smtClean="0"/>
              <a:t>14</a:t>
            </a:fld>
            <a:endParaRPr lang="en-CA"/>
          </a:p>
        </p:txBody>
      </p:sp>
    </p:spTree>
    <p:extLst>
      <p:ext uri="{BB962C8B-B14F-4D97-AF65-F5344CB8AC3E}">
        <p14:creationId xmlns:p14="http://schemas.microsoft.com/office/powerpoint/2010/main" val="4275896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compare our instance segmentation result from SAM after convergence with pretrained human instance segmentation network SCHP.</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Tab. 4 reveals that our initial SAM outputs achieve comparable results with SCHP, </a:t>
            </a:r>
          </a:p>
          <a:p>
            <a:r>
              <a:rPr lang="en-US" sz="1200" b="0" i="0" u="none" strike="noStrike" kern="1200" baseline="0" dirty="0">
                <a:solidFill>
                  <a:schemeClr val="tx1"/>
                </a:solidFill>
                <a:latin typeface="+mn-lt"/>
                <a:ea typeface="+mn-ea"/>
                <a:cs typeface="+mn-cs"/>
              </a:rPr>
              <a:t>However, the initial SAM masks are unsatisfactory due to the noisy prompt from the inaccurate SMPL estimation, leading to an incomplete and implausible reconstruction result (e.g., the missing body part and self-interpenetration in the red bounding boxes)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our progressive prompting strategy based on our evolving human models helps to achieve temporally consistent and complete segmentation masks and high-quality reconstructions, surpassing the baseline methods.</a:t>
            </a:r>
          </a:p>
        </p:txBody>
      </p:sp>
      <p:sp>
        <p:nvSpPr>
          <p:cNvPr id="4" name="Slide Number Placeholder 3"/>
          <p:cNvSpPr>
            <a:spLocks noGrp="1"/>
          </p:cNvSpPr>
          <p:nvPr>
            <p:ph type="sldNum" sz="quarter" idx="5"/>
          </p:nvPr>
        </p:nvSpPr>
        <p:spPr/>
        <p:txBody>
          <a:bodyPr/>
          <a:lstStyle/>
          <a:p>
            <a:fld id="{34EA0C4F-7332-4ECD-8489-2B5836A7C255}" type="slidenum">
              <a:rPr lang="en-CA" smtClean="0"/>
              <a:t>15</a:t>
            </a:fld>
            <a:endParaRPr lang="en-CA"/>
          </a:p>
        </p:txBody>
      </p:sp>
    </p:spTree>
    <p:extLst>
      <p:ext uri="{BB962C8B-B14F-4D97-AF65-F5344CB8AC3E}">
        <p14:creationId xmlns:p14="http://schemas.microsoft.com/office/powerpoint/2010/main" val="2156760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multi-person pose estimation approaches. </a:t>
            </a:r>
          </a:p>
          <a:p>
            <a:r>
              <a:rPr lang="en-US" sz="1200" b="0" i="0" u="none" strike="noStrike" kern="1200" baseline="0" dirty="0">
                <a:solidFill>
                  <a:schemeClr val="tx1"/>
                </a:solidFill>
                <a:latin typeface="+mn-lt"/>
                <a:ea typeface="+mn-ea"/>
                <a:cs typeface="+mn-cs"/>
              </a:rPr>
              <a:t>bottom-up (TRACE CVPR 23) </a:t>
            </a:r>
          </a:p>
          <a:p>
            <a:r>
              <a:rPr lang="en-US" sz="1200" b="0" i="0" u="none" strike="noStrike" kern="1200" baseline="0" dirty="0">
                <a:solidFill>
                  <a:schemeClr val="tx1"/>
                </a:solidFill>
                <a:latin typeface="+mn-lt"/>
                <a:ea typeface="+mn-ea"/>
                <a:cs typeface="+mn-cs"/>
              </a:rPr>
              <a:t>top-down (CLIFF [ECCV 22])</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our method shows its superiority in pose estimation accuracy of individuals (MPJPE and MVE) and more reasonable spatial arrangement between pairs of people (CD and PCDR).</a:t>
            </a:r>
          </a:p>
        </p:txBody>
      </p:sp>
      <p:sp>
        <p:nvSpPr>
          <p:cNvPr id="4" name="Slide Number Placeholder 3"/>
          <p:cNvSpPr>
            <a:spLocks noGrp="1"/>
          </p:cNvSpPr>
          <p:nvPr>
            <p:ph type="sldNum" sz="quarter" idx="5"/>
          </p:nvPr>
        </p:nvSpPr>
        <p:spPr/>
        <p:txBody>
          <a:bodyPr/>
          <a:lstStyle/>
          <a:p>
            <a:fld id="{34EA0C4F-7332-4ECD-8489-2B5836A7C255}" type="slidenum">
              <a:rPr lang="en-CA" smtClean="0"/>
              <a:t>16</a:t>
            </a:fld>
            <a:endParaRPr lang="en-CA"/>
          </a:p>
        </p:txBody>
      </p:sp>
    </p:spTree>
    <p:extLst>
      <p:ext uri="{BB962C8B-B14F-4D97-AF65-F5344CB8AC3E}">
        <p14:creationId xmlns:p14="http://schemas.microsoft.com/office/powerpoint/2010/main" val="1813257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17</a:t>
            </a:fld>
            <a:endParaRPr lang="en-CA"/>
          </a:p>
        </p:txBody>
      </p:sp>
    </p:spTree>
    <p:extLst>
      <p:ext uri="{BB962C8B-B14F-4D97-AF65-F5344CB8AC3E}">
        <p14:creationId xmlns:p14="http://schemas.microsoft.com/office/powerpoint/2010/main" val="334881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dirty="0"/>
              <a:t>.</a:t>
            </a:r>
          </a:p>
        </p:txBody>
      </p:sp>
      <p:sp>
        <p:nvSpPr>
          <p:cNvPr id="4" name="灯片编号占位符 3"/>
          <p:cNvSpPr>
            <a:spLocks noGrp="1"/>
          </p:cNvSpPr>
          <p:nvPr>
            <p:ph type="sldNum" sz="quarter" idx="5"/>
          </p:nvPr>
        </p:nvSpPr>
        <p:spPr/>
        <p:txBody>
          <a:bodyPr/>
          <a:lstStyle/>
          <a:p>
            <a:fld id="{34EA0C4F-7332-4ECD-8489-2B5836A7C255}" type="slidenum">
              <a:rPr lang="en-CA" smtClean="0"/>
              <a:t>18</a:t>
            </a:fld>
            <a:endParaRPr lang="en-CA"/>
          </a:p>
        </p:txBody>
      </p:sp>
    </p:spTree>
    <p:extLst>
      <p:ext uri="{BB962C8B-B14F-4D97-AF65-F5344CB8AC3E}">
        <p14:creationId xmlns:p14="http://schemas.microsoft.com/office/powerpoint/2010/main" val="20213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MultiPly</a:t>
            </a:r>
            <a:r>
              <a:rPr lang="en-US" sz="1200" b="0" i="0" u="none" strike="noStrike" kern="1200" baseline="0" dirty="0">
                <a:solidFill>
                  <a:schemeClr val="tx1"/>
                </a:solidFill>
                <a:latin typeface="+mn-lt"/>
                <a:ea typeface="+mn-ea"/>
                <a:cs typeface="+mn-cs"/>
              </a:rPr>
              <a:t>, a novel framework to reconstruct multiple people in 3D from monocular in-the-wild videos. </a:t>
            </a:r>
          </a:p>
          <a:p>
            <a:r>
              <a:rPr lang="en-US" sz="1200" b="0" i="0" u="none" strike="noStrike" kern="1200" baseline="0" dirty="0">
                <a:solidFill>
                  <a:schemeClr val="tx1"/>
                </a:solidFill>
                <a:latin typeface="+mn-lt"/>
                <a:ea typeface="+mn-ea"/>
                <a:cs typeface="+mn-cs"/>
              </a:rPr>
              <a:t>Reconstructing multiple individuals moving and interacting naturally from monocular in-the-wild videos poses a challenging task.</a:t>
            </a:r>
          </a:p>
          <a:p>
            <a:r>
              <a:rPr lang="en-US" sz="1200" b="0" i="0" u="none" strike="noStrike" kern="1200" baseline="0" dirty="0">
                <a:solidFill>
                  <a:schemeClr val="tx1"/>
                </a:solidFill>
                <a:latin typeface="+mn-lt"/>
                <a:ea typeface="+mn-ea"/>
                <a:cs typeface="+mn-cs"/>
              </a:rPr>
              <a:t>Addressing it needs precise pixel-level disentanglement of individuals without any prior knowledge about the subjects. </a:t>
            </a:r>
          </a:p>
          <a:p>
            <a:r>
              <a:rPr lang="en-US" sz="1200" b="0" i="0" u="none" strike="noStrike" kern="1200" baseline="0" dirty="0">
                <a:solidFill>
                  <a:schemeClr val="tx1"/>
                </a:solidFill>
                <a:latin typeface="+mn-lt"/>
                <a:ea typeface="+mn-ea"/>
                <a:cs typeface="+mn-cs"/>
              </a:rPr>
              <a:t>Moreover, it requires recovering intricate and complete 3D human shapes from short video sequences.</a:t>
            </a:r>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2</a:t>
            </a:fld>
            <a:endParaRPr lang="en-CA"/>
          </a:p>
        </p:txBody>
      </p:sp>
    </p:spTree>
    <p:extLst>
      <p:ext uri="{BB962C8B-B14F-4D97-AF65-F5344CB8AC3E}">
        <p14:creationId xmlns:p14="http://schemas.microsoft.com/office/powerpoint/2010/main" val="94635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4</a:t>
            </a:fld>
            <a:endParaRPr lang="en-CA"/>
          </a:p>
        </p:txBody>
      </p:sp>
    </p:spTree>
    <p:extLst>
      <p:ext uri="{BB962C8B-B14F-4D97-AF65-F5344CB8AC3E}">
        <p14:creationId xmlns:p14="http://schemas.microsoft.com/office/powerpoint/2010/main" val="136218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canonical point </a:t>
            </a:r>
            <a:r>
              <a:rPr lang="en-US" sz="1200" b="0" i="0" u="none" strike="noStrike" kern="1200" baseline="0" dirty="0" err="1">
                <a:solidFill>
                  <a:schemeClr val="tx1"/>
                </a:solidFill>
                <a:latin typeface="+mn-lt"/>
                <a:ea typeface="+mn-ea"/>
                <a:cs typeface="+mn-cs"/>
              </a:rPr>
              <a:t>xpc</a:t>
            </a:r>
            <a:r>
              <a:rPr lang="en-US" sz="1200" b="0" i="0" u="none" strike="noStrike" kern="1200" baseline="0" dirty="0">
                <a:solidFill>
                  <a:schemeClr val="tx1"/>
                </a:solidFill>
                <a:latin typeface="+mn-lt"/>
                <a:ea typeface="+mn-ea"/>
                <a:cs typeface="+mn-cs"/>
              </a:rPr>
              <a:t> is mapped to the deformed point </a:t>
            </a:r>
            <a:r>
              <a:rPr lang="en-US" sz="1200" b="0" i="0" u="none" strike="noStrike" kern="1200" baseline="0" dirty="0" err="1">
                <a:solidFill>
                  <a:schemeClr val="tx1"/>
                </a:solidFill>
                <a:latin typeface="+mn-lt"/>
                <a:ea typeface="+mn-ea"/>
                <a:cs typeface="+mn-cs"/>
              </a:rPr>
              <a:t>xpd</a:t>
            </a:r>
            <a:r>
              <a:rPr lang="en-US" sz="1200" b="0" i="0" u="none" strike="noStrike" kern="1200" baseline="0" dirty="0">
                <a:solidFill>
                  <a:schemeClr val="tx1"/>
                </a:solidFill>
                <a:latin typeface="+mn-lt"/>
                <a:ea typeface="+mn-ea"/>
                <a:cs typeface="+mn-cs"/>
              </a:rPr>
              <a:t> via linear-blend skinning (LBS) based on SMPL transformation.</a:t>
            </a:r>
          </a:p>
          <a:p>
            <a:r>
              <a:rPr lang="en-US" sz="1200" b="0" i="0" u="none" strike="noStrike" kern="1200" baseline="0" dirty="0">
                <a:solidFill>
                  <a:schemeClr val="tx1"/>
                </a:solidFill>
                <a:latin typeface="+mn-lt"/>
                <a:ea typeface="+mn-ea"/>
                <a:cs typeface="+mn-cs"/>
              </a:rPr>
              <a:t>Inversely, the point </a:t>
            </a:r>
            <a:r>
              <a:rPr lang="en-US" sz="1200" b="0" i="0" u="none" strike="noStrike" kern="1200" baseline="0" dirty="0" err="1">
                <a:solidFill>
                  <a:schemeClr val="tx1"/>
                </a:solidFill>
                <a:latin typeface="+mn-lt"/>
                <a:ea typeface="+mn-ea"/>
                <a:cs typeface="+mn-cs"/>
              </a:rPr>
              <a:t>xpd</a:t>
            </a:r>
            <a:r>
              <a:rPr lang="en-US" sz="1200" b="0" i="0" u="none" strike="noStrike" kern="1200" baseline="0" dirty="0">
                <a:solidFill>
                  <a:schemeClr val="tx1"/>
                </a:solidFill>
                <a:latin typeface="+mn-lt"/>
                <a:ea typeface="+mn-ea"/>
                <a:cs typeface="+mn-cs"/>
              </a:rPr>
              <a:t> in deformed space </a:t>
            </a:r>
            <a:r>
              <a:rPr lang="en-US" sz="1200" b="0" i="0" u="none" strike="noStrike" kern="1200" baseline="0" dirty="0" err="1">
                <a:solidFill>
                  <a:schemeClr val="tx1"/>
                </a:solidFill>
                <a:latin typeface="+mn-lt"/>
                <a:ea typeface="+mn-ea"/>
                <a:cs typeface="+mn-cs"/>
              </a:rPr>
              <a:t>canbe</a:t>
            </a:r>
            <a:r>
              <a:rPr lang="en-US" sz="1200" b="0" i="0" u="none" strike="noStrike" kern="1200" baseline="0" dirty="0">
                <a:solidFill>
                  <a:schemeClr val="tx1"/>
                </a:solidFill>
                <a:latin typeface="+mn-lt"/>
                <a:ea typeface="+mn-ea"/>
                <a:cs typeface="+mn-cs"/>
              </a:rPr>
              <a:t> mapped to  the canonical correspondence </a:t>
            </a:r>
            <a:r>
              <a:rPr lang="en-US" sz="1200" b="0" i="0" u="none" strike="noStrike" kern="1200" baseline="0" dirty="0" err="1">
                <a:solidFill>
                  <a:schemeClr val="tx1"/>
                </a:solidFill>
                <a:latin typeface="+mn-lt"/>
                <a:ea typeface="+mn-ea"/>
                <a:cs typeface="+mn-cs"/>
              </a:rPr>
              <a:t>xpc</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5</a:t>
            </a:fld>
            <a:endParaRPr lang="en-CA"/>
          </a:p>
        </p:txBody>
      </p:sp>
    </p:spTree>
    <p:extLst>
      <p:ext uri="{BB962C8B-B14F-4D97-AF65-F5344CB8AC3E}">
        <p14:creationId xmlns:p14="http://schemas.microsoft.com/office/powerpoint/2010/main" val="310807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model the background in the same formulation as </a:t>
            </a:r>
            <a:r>
              <a:rPr lang="en-US" sz="1200" b="0" i="0" u="none" strike="noStrike" kern="1200" baseline="0" dirty="0" err="1">
                <a:solidFill>
                  <a:schemeClr val="tx1"/>
                </a:solidFill>
                <a:latin typeface="+mn-lt"/>
                <a:ea typeface="+mn-ea"/>
                <a:cs typeface="+mn-cs"/>
              </a:rPr>
              <a:t>NeRF</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6</a:t>
            </a:fld>
            <a:endParaRPr lang="en-CA"/>
          </a:p>
        </p:txBody>
      </p:sp>
    </p:spTree>
    <p:extLst>
      <p:ext uri="{BB962C8B-B14F-4D97-AF65-F5344CB8AC3E}">
        <p14:creationId xmlns:p14="http://schemas.microsoft.com/office/powerpoint/2010/main" val="131309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propose to leverage the </a:t>
            </a:r>
            <a:r>
              <a:rPr lang="en-US" sz="1200" b="0" i="0" u="none" strike="noStrike" kern="1200" baseline="0" dirty="0" err="1">
                <a:solidFill>
                  <a:schemeClr val="tx1"/>
                </a:solidFill>
                <a:latin typeface="+mn-lt"/>
                <a:ea typeface="+mn-ea"/>
                <a:cs typeface="+mn-cs"/>
              </a:rPr>
              <a:t>promptable</a:t>
            </a:r>
            <a:r>
              <a:rPr lang="en-US" sz="1200" b="0" i="0" u="none" strike="noStrike" kern="1200" baseline="0" dirty="0">
                <a:solidFill>
                  <a:schemeClr val="tx1"/>
                </a:solidFill>
                <a:latin typeface="+mn-lt"/>
                <a:ea typeface="+mn-ea"/>
                <a:cs typeface="+mn-cs"/>
              </a:rPr>
              <a:t> segmentation model SAM [23] and design a progressive prompting strategy based on the evolving human models to provide robust instance segmentation supervision.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positive point prompts P+ include the 2D </a:t>
            </a:r>
            <a:r>
              <a:rPr lang="en-US" sz="1200" b="0" i="0" u="none" strike="noStrike" kern="1200" baseline="0" dirty="0" err="1">
                <a:solidFill>
                  <a:schemeClr val="tx1"/>
                </a:solidFill>
                <a:latin typeface="+mn-lt"/>
                <a:ea typeface="+mn-ea"/>
                <a:cs typeface="+mn-cs"/>
              </a:rPr>
              <a:t>keypoints</a:t>
            </a:r>
            <a:r>
              <a:rPr lang="en-US" sz="1200" b="0" i="0" u="none" strike="noStrike" kern="1200" baseline="0" dirty="0">
                <a:solidFill>
                  <a:schemeClr val="tx1"/>
                </a:solidFill>
                <a:latin typeface="+mn-lt"/>
                <a:ea typeface="+mn-ea"/>
                <a:cs typeface="+mn-cs"/>
              </a:rPr>
              <a:t> that are inside of the instance mask obtained from the deformed mesh and are outside of the instance masks of all other meshes. </a:t>
            </a:r>
          </a:p>
          <a:p>
            <a:r>
              <a:rPr lang="en-US" sz="1200" b="0" i="0" u="none" strike="noStrike" kern="1200" baseline="0" dirty="0">
                <a:solidFill>
                  <a:schemeClr val="tx1"/>
                </a:solidFill>
                <a:latin typeface="+mn-lt"/>
                <a:ea typeface="+mn-ea"/>
                <a:cs typeface="+mn-cs"/>
              </a:rPr>
              <a:t>The negative point prompts are the union of all 2D </a:t>
            </a:r>
            <a:r>
              <a:rPr lang="en-US" sz="1200" b="0" i="0" u="none" strike="noStrike" kern="1200" baseline="0" dirty="0" err="1">
                <a:solidFill>
                  <a:schemeClr val="tx1"/>
                </a:solidFill>
                <a:latin typeface="+mn-lt"/>
                <a:ea typeface="+mn-ea"/>
                <a:cs typeface="+mn-cs"/>
              </a:rPr>
              <a:t>keypoints</a:t>
            </a:r>
            <a:r>
              <a:rPr lang="en-US" sz="1200" b="0" i="0" u="none" strike="noStrike" kern="1200" baseline="0" dirty="0">
                <a:solidFill>
                  <a:schemeClr val="tx1"/>
                </a:solidFill>
                <a:latin typeface="+mn-lt"/>
                <a:ea typeface="+mn-ea"/>
                <a:cs typeface="+mn-cs"/>
              </a:rPr>
              <a:t> of all other subjects that are outside of the projected mesh mask </a:t>
            </a:r>
            <a:r>
              <a:rPr lang="en-US" sz="1200" b="0" i="0" u="none" strike="noStrike" kern="1200" baseline="0" dirty="0" err="1">
                <a:solidFill>
                  <a:schemeClr val="tx1"/>
                </a:solidFill>
                <a:latin typeface="+mn-lt"/>
                <a:ea typeface="+mn-ea"/>
                <a:cs typeface="+mn-cs"/>
              </a:rPr>
              <a:t>Mp</a:t>
            </a:r>
            <a:r>
              <a:rPr lang="en-US" sz="1200" b="0" i="0" u="none" strike="noStrike" kern="1200" baseline="0" dirty="0">
                <a:solidFill>
                  <a:schemeClr val="tx1"/>
                </a:solidFill>
                <a:latin typeface="+mn-lt"/>
                <a:ea typeface="+mn-ea"/>
                <a:cs typeface="+mn-cs"/>
              </a:rPr>
              <a:t>-mesh</a:t>
            </a:r>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7</a:t>
            </a:fld>
            <a:endParaRPr lang="en-CA"/>
          </a:p>
        </p:txBody>
      </p:sp>
    </p:spTree>
    <p:extLst>
      <p:ext uri="{BB962C8B-B14F-4D97-AF65-F5344CB8AC3E}">
        <p14:creationId xmlns:p14="http://schemas.microsoft.com/office/powerpoint/2010/main" val="414260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Human-human occlusions often lead to inaccurate pose and wrong depth order estimation. A </a:t>
            </a:r>
            <a:r>
              <a:rPr lang="en-US" sz="1200" b="0" i="0" u="none" strike="noStrike" kern="1200" baseline="0" dirty="0" err="1">
                <a:solidFill>
                  <a:schemeClr val="tx1"/>
                </a:solidFill>
                <a:latin typeface="+mn-lt"/>
                <a:ea typeface="+mn-ea"/>
                <a:cs typeface="+mn-cs"/>
              </a:rPr>
              <a:t>na¨ıve</a:t>
            </a:r>
            <a:r>
              <a:rPr lang="en-US" sz="1200" b="0" i="0" u="none" strike="noStrike" kern="1200" baseline="0" dirty="0">
                <a:solidFill>
                  <a:schemeClr val="tx1"/>
                </a:solidFill>
                <a:latin typeface="+mn-lt"/>
                <a:ea typeface="+mn-ea"/>
                <a:cs typeface="+mn-cs"/>
              </a:rPr>
              <a:t> joint optimization for both the pose and shape parameters may end up with a suboptimal solution. To mitigate this, we introduce a</a:t>
            </a:r>
          </a:p>
          <a:p>
            <a:r>
              <a:rPr lang="en-US" sz="1200" b="0" i="0" u="none" strike="noStrike" kern="1200" baseline="0" dirty="0">
                <a:solidFill>
                  <a:schemeClr val="tx1"/>
                </a:solidFill>
                <a:latin typeface="+mn-lt"/>
                <a:ea typeface="+mn-ea"/>
                <a:cs typeface="+mn-cs"/>
              </a:rPr>
              <a:t>confidence-guided optimization strategy to alternately optimize the human poses and shapes.</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4EA0C4F-7332-4ECD-8489-2B5836A7C255}" type="slidenum">
              <a:rPr lang="en-CA" smtClean="0"/>
              <a:t>8</a:t>
            </a:fld>
            <a:endParaRPr lang="en-CA"/>
          </a:p>
        </p:txBody>
      </p:sp>
    </p:spTree>
    <p:extLst>
      <p:ext uri="{BB962C8B-B14F-4D97-AF65-F5344CB8AC3E}">
        <p14:creationId xmlns:p14="http://schemas.microsoft.com/office/powerpoint/2010/main" val="90019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Since the Hi4D dataset only contains two-person interactions with the static camera in the stage. In order to evaluate the generalization of our method, we collect a dataset called Monocular </a:t>
            </a:r>
            <a:r>
              <a:rPr lang="en-US" sz="1200" dirty="0" err="1">
                <a:latin typeface="Times New Roman" panose="02020603050405020304" pitchFamily="18" charset="0"/>
                <a:cs typeface="Times New Roman" panose="02020603050405020304" pitchFamily="18" charset="0"/>
              </a:rPr>
              <a:t>MultihuMan</a:t>
            </a:r>
            <a:r>
              <a:rPr lang="en-US" sz="1200" dirty="0">
                <a:latin typeface="Times New Roman" panose="02020603050405020304" pitchFamily="18" charset="0"/>
                <a:cs typeface="Times New Roman" panose="02020603050405020304" pitchFamily="18" charset="0"/>
              </a:rPr>
              <a:t> (MMM) </a:t>
            </a:r>
            <a:endParaRPr lang="en-US" dirty="0"/>
          </a:p>
        </p:txBody>
      </p:sp>
      <p:sp>
        <p:nvSpPr>
          <p:cNvPr id="4" name="Slide Number Placeholder 3"/>
          <p:cNvSpPr>
            <a:spLocks noGrp="1"/>
          </p:cNvSpPr>
          <p:nvPr>
            <p:ph type="sldNum" sz="quarter" idx="5"/>
          </p:nvPr>
        </p:nvSpPr>
        <p:spPr/>
        <p:txBody>
          <a:bodyPr/>
          <a:lstStyle/>
          <a:p>
            <a:fld id="{34EA0C4F-7332-4ECD-8489-2B5836A7C255}" type="slidenum">
              <a:rPr lang="en-CA" smtClean="0"/>
              <a:t>10</a:t>
            </a:fld>
            <a:endParaRPr lang="en-CA"/>
          </a:p>
        </p:txBody>
      </p:sp>
    </p:spTree>
    <p:extLst>
      <p:ext uri="{BB962C8B-B14F-4D97-AF65-F5344CB8AC3E}">
        <p14:creationId xmlns:p14="http://schemas.microsoft.com/office/powerpoint/2010/main" val="309402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ablation studies were conducted to demonstrate the effectiveness of the proposed </a:t>
            </a:r>
            <a:r>
              <a:rPr lang="en-US" sz="1200" b="1" i="0" u="none" strike="noStrike" kern="1200" baseline="0" dirty="0">
                <a:solidFill>
                  <a:schemeClr val="tx1"/>
                </a:solidFill>
                <a:latin typeface="+mn-lt"/>
                <a:ea typeface="+mn-ea"/>
                <a:cs typeface="+mn-cs"/>
              </a:rPr>
              <a:t>progressive SAM prompt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confidence-guided optimization strategy.</a:t>
            </a:r>
          </a:p>
          <a:p>
            <a:r>
              <a:rPr lang="en-US" sz="1200" b="0" i="0" u="none" strike="noStrike" kern="1200" baseline="0" dirty="0">
                <a:solidFill>
                  <a:schemeClr val="tx1"/>
                </a:solidFill>
                <a:latin typeface="+mn-lt"/>
                <a:ea typeface="+mn-ea"/>
                <a:cs typeface="+mn-cs"/>
              </a:rPr>
              <a:t>Both pose estimation and human reconstruction tasks are evaluated here.</a:t>
            </a:r>
          </a:p>
          <a:p>
            <a:r>
              <a:rPr lang="en-US" sz="1200" b="0" i="0" u="none" strike="noStrike" kern="1200" baseline="0" dirty="0">
                <a:solidFill>
                  <a:schemeClr val="tx1"/>
                </a:solidFill>
                <a:latin typeface="+mn-lt"/>
                <a:ea typeface="+mn-ea"/>
                <a:cs typeface="+mn-cs"/>
              </a:rPr>
              <a:t>Applying instance mask supervision based on progressively refined SAM outputs significantly improves the output quality and drastically reduces the reconstruction error</a:t>
            </a:r>
            <a:endParaRPr lang="en-US" b="1" dirty="0"/>
          </a:p>
        </p:txBody>
      </p:sp>
      <p:sp>
        <p:nvSpPr>
          <p:cNvPr id="4" name="Slide Number Placeholder 3"/>
          <p:cNvSpPr>
            <a:spLocks noGrp="1"/>
          </p:cNvSpPr>
          <p:nvPr>
            <p:ph type="sldNum" sz="quarter" idx="5"/>
          </p:nvPr>
        </p:nvSpPr>
        <p:spPr/>
        <p:txBody>
          <a:bodyPr/>
          <a:lstStyle/>
          <a:p>
            <a:fld id="{34EA0C4F-7332-4ECD-8489-2B5836A7C255}" type="slidenum">
              <a:rPr lang="en-CA" smtClean="0"/>
              <a:t>11</a:t>
            </a:fld>
            <a:endParaRPr lang="en-CA"/>
          </a:p>
        </p:txBody>
      </p:sp>
    </p:spTree>
    <p:extLst>
      <p:ext uri="{BB962C8B-B14F-4D97-AF65-F5344CB8AC3E}">
        <p14:creationId xmlns:p14="http://schemas.microsoft.com/office/powerpoint/2010/main" val="41308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28C-1CEA-490F-A0B8-90331B0EC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59A76-F5A6-4E20-A8D0-9A0EA13DE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16EDD-94E2-4E83-B37C-F9CDB6FFDB45}"/>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8DDB3C99-1156-484A-B269-4EA0801B4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693CE-3534-4DA3-8F09-6EDEE6B82281}"/>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335000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646E-8EE5-4607-9A0F-94AE873BA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44884-DE1C-43F5-8FD3-C6639A6DF1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8BD0E-0B49-4CDD-9249-C0FE0328BEAF}"/>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A74D4554-D483-418E-8985-CB9C1466F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97E15-983A-4F04-8166-09B7446704FA}"/>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04316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1E899-42F0-4177-BF18-32746C1D2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CD6E5-8515-4B69-9572-AB413CD980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F1E7C-347B-4623-8915-361848D47FF9}"/>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9C864E88-26E4-4C13-AE3D-0AA561A52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7FD13-9C14-4CBA-927F-1A775357D8B3}"/>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364471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796-15DD-4AC9-A8B9-5D8F36362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5C6160-1BCF-4072-AFA3-A55F510B44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EF9C1-75C3-44F7-9537-2F998998ADDC}"/>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630C27E3-24D0-45AA-91BC-434143118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F2CDC-4412-4E63-84AC-C37571D6717E}"/>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8774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D65E-ABE4-412A-B293-D16350FAE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2F6E2-AE3F-48AA-A3A9-6FFB70317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0EE09B-F328-47A5-A500-A81AF968E76B}"/>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E53FE006-54A0-489F-8332-3D628AAC0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D6F79-A26E-451C-970E-271B463869FF}"/>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71576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429-9D8C-41C2-A2DA-B3F736484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3B893-2886-40FD-A77E-9D714DCDD2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1BB2A-54B0-47DB-947B-714FEADE5A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2D5E0-F56D-4C75-B8C3-81A16EFA11FA}"/>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6" name="Footer Placeholder 5">
            <a:extLst>
              <a:ext uri="{FF2B5EF4-FFF2-40B4-BE49-F238E27FC236}">
                <a16:creationId xmlns:a16="http://schemas.microsoft.com/office/drawing/2014/main" id="{8155B8EF-4249-4AE8-B5DF-44C0E8755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C23CD-90CD-473F-95D0-9A741B909C16}"/>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402608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2984-24FD-4598-AF44-A49ECD2F12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6A2F60-7C6F-4797-8DC7-9DEAD1E64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ED68FC-AB2F-4F1F-AEC7-609CCC9972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2F4C7-9E97-4035-9149-D20F394E3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30A3FA-A63C-4037-BD86-0CFB894B3D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AC903-EFD9-4F8D-864F-674DB7279471}"/>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8" name="Footer Placeholder 7">
            <a:extLst>
              <a:ext uri="{FF2B5EF4-FFF2-40B4-BE49-F238E27FC236}">
                <a16:creationId xmlns:a16="http://schemas.microsoft.com/office/drawing/2014/main" id="{D4C97A38-B02B-4B90-AA9E-3C932FB49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CF4F1-EEBE-4144-A93D-93FF29AF8161}"/>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85378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D76B-3104-4F7C-ABBD-F69CF5660B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70B7A-AE44-491B-8D41-BF77AC3DA3B4}"/>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4" name="Footer Placeholder 3">
            <a:extLst>
              <a:ext uri="{FF2B5EF4-FFF2-40B4-BE49-F238E27FC236}">
                <a16:creationId xmlns:a16="http://schemas.microsoft.com/office/drawing/2014/main" id="{5FC2BC37-F854-4553-A684-32A042C15F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BBAF5-F9B2-4364-A4D0-19A3412EA862}"/>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284452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A875A-FD8B-4169-984E-1A75FFB13CCE}"/>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3" name="Footer Placeholder 2">
            <a:extLst>
              <a:ext uri="{FF2B5EF4-FFF2-40B4-BE49-F238E27FC236}">
                <a16:creationId xmlns:a16="http://schemas.microsoft.com/office/drawing/2014/main" id="{9EA91808-C2D9-487A-BD1B-AD9FFCCD8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8C2798-5FA3-4339-BA53-AD2F3060D56D}"/>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89638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8505-1A31-4899-B82C-3FD9FA5D6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A70F7-3455-4588-9CA8-D1BA4498C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129C1-8846-42E4-92EB-04852C140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161252-AA09-4A0D-9019-0C05F6212961}"/>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6" name="Footer Placeholder 5">
            <a:extLst>
              <a:ext uri="{FF2B5EF4-FFF2-40B4-BE49-F238E27FC236}">
                <a16:creationId xmlns:a16="http://schemas.microsoft.com/office/drawing/2014/main" id="{E07DF669-CFDE-4A94-B06B-B670F980B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3A09E-54A2-4251-BF91-16F193AEA492}"/>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317525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8AF0-B153-4C4F-9DE2-7BF65743A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D2ADE-626D-4F44-B903-044C7999C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AB3CA2-1EE1-465A-B1A2-2D38C5843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50492-0C54-41E1-B47D-7956D8AE6B40}"/>
              </a:ext>
            </a:extLst>
          </p:cNvPr>
          <p:cNvSpPr>
            <a:spLocks noGrp="1"/>
          </p:cNvSpPr>
          <p:nvPr>
            <p:ph type="dt" sz="half" idx="10"/>
          </p:nvPr>
        </p:nvSpPr>
        <p:spPr/>
        <p:txBody>
          <a:bodyPr/>
          <a:lstStyle/>
          <a:p>
            <a:fld id="{64D5C57D-C7D7-4678-8789-A42AE1E91964}" type="datetimeFigureOut">
              <a:rPr lang="en-US" smtClean="0"/>
              <a:t>9/19/2024</a:t>
            </a:fld>
            <a:endParaRPr lang="en-US"/>
          </a:p>
        </p:txBody>
      </p:sp>
      <p:sp>
        <p:nvSpPr>
          <p:cNvPr id="6" name="Footer Placeholder 5">
            <a:extLst>
              <a:ext uri="{FF2B5EF4-FFF2-40B4-BE49-F238E27FC236}">
                <a16:creationId xmlns:a16="http://schemas.microsoft.com/office/drawing/2014/main" id="{0A55EA1D-51F1-4D18-8449-5046AD414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2F45E-E93E-4970-BB72-395EFF77BF37}"/>
              </a:ext>
            </a:extLst>
          </p:cNvPr>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234126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4E0C8-FB9A-4830-A168-94FDE68B1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97F12C-EBC5-4D58-968E-EDAAB2909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A16FE-91E2-4EAE-8348-DC6059755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5C57D-C7D7-4678-8789-A42AE1E91964}" type="datetimeFigureOut">
              <a:rPr lang="en-US" smtClean="0"/>
              <a:t>9/19/2024</a:t>
            </a:fld>
            <a:endParaRPr lang="en-US"/>
          </a:p>
        </p:txBody>
      </p:sp>
      <p:sp>
        <p:nvSpPr>
          <p:cNvPr id="5" name="Footer Placeholder 4">
            <a:extLst>
              <a:ext uri="{FF2B5EF4-FFF2-40B4-BE49-F238E27FC236}">
                <a16:creationId xmlns:a16="http://schemas.microsoft.com/office/drawing/2014/main" id="{C446690D-27B9-4519-B9E7-88F1D08D8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84BC0-EBBB-4EDC-81D0-07BF16221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A4543-66CC-48AE-9C36-524ABB623A51}" type="slidenum">
              <a:rPr lang="en-US" smtClean="0"/>
              <a:t>‹#›</a:t>
            </a:fld>
            <a:endParaRPr lang="en-US"/>
          </a:p>
        </p:txBody>
      </p:sp>
    </p:spTree>
    <p:extLst>
      <p:ext uri="{BB962C8B-B14F-4D97-AF65-F5344CB8AC3E}">
        <p14:creationId xmlns:p14="http://schemas.microsoft.com/office/powerpoint/2010/main" val="362787689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09B961-1041-4F26-BD7A-896EE08A503F}"/>
              </a:ext>
            </a:extLst>
          </p:cNvPr>
          <p:cNvSpPr txBox="1"/>
          <p:nvPr/>
        </p:nvSpPr>
        <p:spPr>
          <a:xfrm>
            <a:off x="4432090" y="5286753"/>
            <a:ext cx="3399256"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Yande Li     </a:t>
            </a:r>
            <a:r>
              <a:rPr lang="en-US" altLang="zh-CN" sz="2400" dirty="0">
                <a:latin typeface="Times New Roman" panose="02020603050405020304" pitchFamily="18" charset="0"/>
                <a:cs typeface="Times New Roman" panose="02020603050405020304" pitchFamily="18" charset="0"/>
              </a:rPr>
              <a:t>Sept 20</a:t>
            </a:r>
            <a:r>
              <a:rPr lang="en-CA" sz="2400" dirty="0">
                <a:latin typeface="Times New Roman" panose="02020603050405020304" pitchFamily="18" charset="0"/>
                <a:cs typeface="Times New Roman" panose="02020603050405020304" pitchFamily="18" charset="0"/>
              </a:rPr>
              <a:t>, 2024</a:t>
            </a:r>
          </a:p>
        </p:txBody>
      </p:sp>
      <p:pic>
        <p:nvPicPr>
          <p:cNvPr id="3" name="Picture 2">
            <a:extLst>
              <a:ext uri="{FF2B5EF4-FFF2-40B4-BE49-F238E27FC236}">
                <a16:creationId xmlns:a16="http://schemas.microsoft.com/office/drawing/2014/main" id="{9EDA95EF-BC04-4A39-BAF4-4D9AB8D37004}"/>
              </a:ext>
            </a:extLst>
          </p:cNvPr>
          <p:cNvPicPr>
            <a:picLocks noChangeAspect="1"/>
          </p:cNvPicPr>
          <p:nvPr/>
        </p:nvPicPr>
        <p:blipFill>
          <a:blip r:embed="rId3"/>
          <a:stretch>
            <a:fillRect/>
          </a:stretch>
        </p:blipFill>
        <p:spPr>
          <a:xfrm>
            <a:off x="413544" y="1109582"/>
            <a:ext cx="11364911" cy="1600423"/>
          </a:xfrm>
          <a:prstGeom prst="rect">
            <a:avLst/>
          </a:prstGeom>
        </p:spPr>
      </p:pic>
      <p:sp>
        <p:nvSpPr>
          <p:cNvPr id="9" name="文本框 3">
            <a:extLst>
              <a:ext uri="{FF2B5EF4-FFF2-40B4-BE49-F238E27FC236}">
                <a16:creationId xmlns:a16="http://schemas.microsoft.com/office/drawing/2014/main" id="{CD69347A-4F89-4019-8920-37DD3B7FE739}"/>
              </a:ext>
            </a:extLst>
          </p:cNvPr>
          <p:cNvSpPr txBox="1"/>
          <p:nvPr/>
        </p:nvSpPr>
        <p:spPr>
          <a:xfrm>
            <a:off x="5034546" y="3698474"/>
            <a:ext cx="169962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CVPR 2024</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33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27D3D-7256-4BDA-993E-B2FC2B9DD071}"/>
              </a:ext>
            </a:extLst>
          </p:cNvPr>
          <p:cNvSpPr>
            <a:spLocks noGrp="1"/>
          </p:cNvSpPr>
          <p:nvPr>
            <p:ph idx="1"/>
          </p:nvPr>
        </p:nvSpPr>
        <p:spPr>
          <a:xfrm>
            <a:off x="990934" y="1878181"/>
            <a:ext cx="10210134" cy="1015663"/>
          </a:xfrm>
          <a:ln>
            <a:solidFill>
              <a:schemeClr val="bg1"/>
            </a:solidFill>
          </a:ln>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dataset contains challenging human interactions between pairs of people with ground truth meshes, human poses, and instance segmentation masks. We use Hi4D to evaluate our approach to all tasks. </a:t>
            </a:r>
          </a:p>
        </p:txBody>
      </p:sp>
      <p:sp>
        <p:nvSpPr>
          <p:cNvPr id="4" name="Rectangle 3">
            <a:extLst>
              <a:ext uri="{FF2B5EF4-FFF2-40B4-BE49-F238E27FC236}">
                <a16:creationId xmlns:a16="http://schemas.microsoft.com/office/drawing/2014/main" id="{A3ADE672-8FC3-4BE1-908D-7DE48654E2E5}"/>
              </a:ext>
            </a:extLst>
          </p:cNvPr>
          <p:cNvSpPr/>
          <p:nvPr/>
        </p:nvSpPr>
        <p:spPr>
          <a:xfrm>
            <a:off x="399972" y="263009"/>
            <a:ext cx="105189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Datasets</a:t>
            </a:r>
          </a:p>
        </p:txBody>
      </p:sp>
      <p:sp>
        <p:nvSpPr>
          <p:cNvPr id="5" name="Rectangle 4">
            <a:extLst>
              <a:ext uri="{FF2B5EF4-FFF2-40B4-BE49-F238E27FC236}">
                <a16:creationId xmlns:a16="http://schemas.microsoft.com/office/drawing/2014/main" id="{2892B924-1E08-486A-8540-E5EA573AED4D}"/>
              </a:ext>
            </a:extLst>
          </p:cNvPr>
          <p:cNvSpPr/>
          <p:nvPr/>
        </p:nvSpPr>
        <p:spPr>
          <a:xfrm>
            <a:off x="990933" y="3779491"/>
            <a:ext cx="4304968" cy="369332"/>
          </a:xfrm>
          <a:prstGeom prst="rect">
            <a:avLst/>
          </a:prstGeom>
        </p:spPr>
        <p:txBody>
          <a:bodyPr wrap="square">
            <a:spAutoFit/>
          </a:bodyPr>
          <a:lstStyle/>
          <a:p>
            <a:pPr marL="342900" indent="-34290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Monocular Multi-</a:t>
            </a:r>
            <a:r>
              <a:rPr lang="en-US" b="1" dirty="0" err="1">
                <a:latin typeface="Times New Roman" panose="02020603050405020304" pitchFamily="18" charset="0"/>
                <a:cs typeface="Times New Roman" panose="02020603050405020304" pitchFamily="18" charset="0"/>
              </a:rPr>
              <a:t>huMan</a:t>
            </a:r>
            <a:r>
              <a:rPr lang="en-US" b="1" dirty="0">
                <a:latin typeface="Times New Roman" panose="02020603050405020304" pitchFamily="18" charset="0"/>
                <a:cs typeface="Times New Roman" panose="02020603050405020304" pitchFamily="18" charset="0"/>
              </a:rPr>
              <a:t> (MMM).</a:t>
            </a:r>
          </a:p>
        </p:txBody>
      </p:sp>
      <p:sp>
        <p:nvSpPr>
          <p:cNvPr id="6" name="Rectangle 5">
            <a:extLst>
              <a:ext uri="{FF2B5EF4-FFF2-40B4-BE49-F238E27FC236}">
                <a16:creationId xmlns:a16="http://schemas.microsoft.com/office/drawing/2014/main" id="{1301496A-FB20-4E79-8405-F1E6F668EB04}"/>
              </a:ext>
            </a:extLst>
          </p:cNvPr>
          <p:cNvSpPr/>
          <p:nvPr/>
        </p:nvSpPr>
        <p:spPr>
          <a:xfrm>
            <a:off x="990935" y="4179601"/>
            <a:ext cx="10210133" cy="132343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dataset is collected by using a hand-held smartphone, which contains six sequences with two to four persons in each sequence. Half of the sequences are captured in the stage with ground truth annotations for quantitative evaluation and the others are captured in the wild for qualitative evaluation.</a:t>
            </a:r>
            <a:endParaRPr lang="en-US" sz="2000" dirty="0"/>
          </a:p>
        </p:txBody>
      </p:sp>
      <p:sp>
        <p:nvSpPr>
          <p:cNvPr id="7" name="Rectangle 6">
            <a:extLst>
              <a:ext uri="{FF2B5EF4-FFF2-40B4-BE49-F238E27FC236}">
                <a16:creationId xmlns:a16="http://schemas.microsoft.com/office/drawing/2014/main" id="{2CBD1C41-4480-40AE-98A0-484668FB3F20}"/>
              </a:ext>
            </a:extLst>
          </p:cNvPr>
          <p:cNvSpPr/>
          <p:nvPr/>
        </p:nvSpPr>
        <p:spPr>
          <a:xfrm>
            <a:off x="990932" y="1508849"/>
            <a:ext cx="1056700" cy="369332"/>
          </a:xfrm>
          <a:prstGeom prst="rect">
            <a:avLst/>
          </a:prstGeom>
        </p:spPr>
        <p:txBody>
          <a:bodyPr wrap="none">
            <a:spAutoFit/>
          </a:bodyPr>
          <a:lstStyle/>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Hi4D </a:t>
            </a:r>
            <a:endParaRPr lang="en-US" b="1" dirty="0"/>
          </a:p>
        </p:txBody>
      </p:sp>
    </p:spTree>
    <p:extLst>
      <p:ext uri="{BB962C8B-B14F-4D97-AF65-F5344CB8AC3E}">
        <p14:creationId xmlns:p14="http://schemas.microsoft.com/office/powerpoint/2010/main" val="206488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3A4A4B-8571-4FF4-95C8-616588F2D15A}"/>
              </a:ext>
            </a:extLst>
          </p:cNvPr>
          <p:cNvPicPr>
            <a:picLocks noChangeAspect="1"/>
          </p:cNvPicPr>
          <p:nvPr/>
        </p:nvPicPr>
        <p:blipFill>
          <a:blip r:embed="rId3"/>
          <a:stretch>
            <a:fillRect/>
          </a:stretch>
        </p:blipFill>
        <p:spPr>
          <a:xfrm>
            <a:off x="585018" y="1301639"/>
            <a:ext cx="11021963" cy="2495898"/>
          </a:xfrm>
          <a:prstGeom prst="rect">
            <a:avLst/>
          </a:prstGeom>
        </p:spPr>
      </p:pic>
      <p:sp>
        <p:nvSpPr>
          <p:cNvPr id="14" name="Rectangle 13">
            <a:extLst>
              <a:ext uri="{FF2B5EF4-FFF2-40B4-BE49-F238E27FC236}">
                <a16:creationId xmlns:a16="http://schemas.microsoft.com/office/drawing/2014/main" id="{6BA9EB21-022B-4F28-A500-5C73B466AB04}"/>
              </a:ext>
            </a:extLst>
          </p:cNvPr>
          <p:cNvSpPr/>
          <p:nvPr/>
        </p:nvSpPr>
        <p:spPr>
          <a:xfrm>
            <a:off x="399972" y="263009"/>
            <a:ext cx="298036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Quantitative Ablation Results</a:t>
            </a:r>
          </a:p>
        </p:txBody>
      </p:sp>
      <p:sp>
        <p:nvSpPr>
          <p:cNvPr id="15" name="Rectangle 14">
            <a:extLst>
              <a:ext uri="{FF2B5EF4-FFF2-40B4-BE49-F238E27FC236}">
                <a16:creationId xmlns:a16="http://schemas.microsoft.com/office/drawing/2014/main" id="{717290B6-B644-4290-81A1-47DE1BC14583}"/>
              </a:ext>
            </a:extLst>
          </p:cNvPr>
          <p:cNvSpPr/>
          <p:nvPr/>
        </p:nvSpPr>
        <p:spPr>
          <a:xfrm>
            <a:off x="399972" y="6314298"/>
            <a:ext cx="7391400" cy="36933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Note: The initial human poses are obtained from TRACE and </a:t>
            </a:r>
            <a:r>
              <a:rPr lang="en-US" dirty="0" err="1">
                <a:solidFill>
                  <a:srgbClr val="000000"/>
                </a:solidFill>
                <a:latin typeface="Times New Roman" panose="02020603050405020304" pitchFamily="18" charset="0"/>
                <a:cs typeface="Times New Roman" panose="02020603050405020304" pitchFamily="18" charset="0"/>
              </a:rPr>
              <a:t>ViTPose</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123B506-7432-437F-A418-BCE224016CF8}"/>
              </a:ext>
            </a:extLst>
          </p:cNvPr>
          <p:cNvSpPr/>
          <p:nvPr/>
        </p:nvSpPr>
        <p:spPr>
          <a:xfrm>
            <a:off x="7242993" y="4640420"/>
            <a:ext cx="3672657" cy="1200329"/>
          </a:xfrm>
          <a:prstGeom prst="rect">
            <a:avLst/>
          </a:prstGeom>
          <a:ln>
            <a:solidFill>
              <a:schemeClr val="tx1"/>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Volumetric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(V-</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Chamfer distance (C − ℓ</a:t>
            </a:r>
            <a:r>
              <a:rPr lang="en-US" sz="8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[cm]</a:t>
            </a:r>
          </a:p>
          <a:p>
            <a:pPr algn="just"/>
            <a:r>
              <a:rPr lang="en-US" dirty="0">
                <a:latin typeface="Times New Roman" panose="02020603050405020304" pitchFamily="18" charset="0"/>
                <a:cs typeface="Times New Roman" panose="02020603050405020304" pitchFamily="18" charset="0"/>
              </a:rPr>
              <a:t>Point-to-surface distance (P2S) [cm]</a:t>
            </a:r>
          </a:p>
          <a:p>
            <a:pPr algn="just"/>
            <a:r>
              <a:rPr lang="en-US" dirty="0">
                <a:latin typeface="Times New Roman" panose="02020603050405020304" pitchFamily="18" charset="0"/>
                <a:cs typeface="Times New Roman" panose="02020603050405020304" pitchFamily="18" charset="0"/>
              </a:rPr>
              <a:t>Normal consistency (NC).</a:t>
            </a:r>
          </a:p>
        </p:txBody>
      </p:sp>
      <p:sp>
        <p:nvSpPr>
          <p:cNvPr id="17" name="Rectangle 16">
            <a:extLst>
              <a:ext uri="{FF2B5EF4-FFF2-40B4-BE49-F238E27FC236}">
                <a16:creationId xmlns:a16="http://schemas.microsoft.com/office/drawing/2014/main" id="{A4822787-3EB9-4D9B-B067-2E6DCBE2B28E}"/>
              </a:ext>
            </a:extLst>
          </p:cNvPr>
          <p:cNvSpPr/>
          <p:nvPr/>
        </p:nvSpPr>
        <p:spPr>
          <a:xfrm>
            <a:off x="7138218" y="4271088"/>
            <a:ext cx="299742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Mesh Reconstruction Metrics:</a:t>
            </a:r>
          </a:p>
        </p:txBody>
      </p:sp>
      <p:sp>
        <p:nvSpPr>
          <p:cNvPr id="19" name="Rectangle 18">
            <a:extLst>
              <a:ext uri="{FF2B5EF4-FFF2-40B4-BE49-F238E27FC236}">
                <a16:creationId xmlns:a16="http://schemas.microsoft.com/office/drawing/2014/main" id="{C5353C80-8A2B-4D80-9A10-13BF5AF037E9}"/>
              </a:ext>
            </a:extLst>
          </p:cNvPr>
          <p:cNvSpPr/>
          <p:nvPr/>
        </p:nvSpPr>
        <p:spPr>
          <a:xfrm>
            <a:off x="833597" y="4640419"/>
            <a:ext cx="4591050" cy="1200329"/>
          </a:xfrm>
          <a:prstGeom prst="rect">
            <a:avLst/>
          </a:prstGeom>
          <a:ln>
            <a:solidFill>
              <a:schemeClr val="tx1"/>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MPJPE [mm], </a:t>
            </a:r>
          </a:p>
          <a:p>
            <a:pPr algn="just"/>
            <a:r>
              <a:rPr lang="en-US" dirty="0">
                <a:latin typeface="Times New Roman" panose="02020603050405020304" pitchFamily="18" charset="0"/>
                <a:cs typeface="Times New Roman" panose="02020603050405020304" pitchFamily="18" charset="0"/>
              </a:rPr>
              <a:t>MVE [mm], </a:t>
            </a:r>
          </a:p>
          <a:p>
            <a:pPr algn="just"/>
            <a:r>
              <a:rPr lang="en-US" dirty="0">
                <a:latin typeface="Times New Roman" panose="02020603050405020304" pitchFamily="18" charset="0"/>
                <a:cs typeface="Times New Roman" panose="02020603050405020304" pitchFamily="18" charset="0"/>
              </a:rPr>
              <a:t>Contact Distance (CD)[mm], </a:t>
            </a:r>
          </a:p>
          <a:p>
            <a:pPr algn="just"/>
            <a:r>
              <a:rPr lang="en-US" dirty="0">
                <a:latin typeface="Times New Roman" panose="02020603050405020304" pitchFamily="18" charset="0"/>
                <a:cs typeface="Times New Roman" panose="02020603050405020304" pitchFamily="18" charset="0"/>
              </a:rPr>
              <a:t>Percentage of Correct Depth Relations (PCDR)</a:t>
            </a:r>
          </a:p>
        </p:txBody>
      </p:sp>
      <p:sp>
        <p:nvSpPr>
          <p:cNvPr id="20" name="Rectangle 19">
            <a:extLst>
              <a:ext uri="{FF2B5EF4-FFF2-40B4-BE49-F238E27FC236}">
                <a16:creationId xmlns:a16="http://schemas.microsoft.com/office/drawing/2014/main" id="{71931357-5373-486B-8E76-4231B5E22279}"/>
              </a:ext>
            </a:extLst>
          </p:cNvPr>
          <p:cNvSpPr/>
          <p:nvPr/>
        </p:nvSpPr>
        <p:spPr>
          <a:xfrm>
            <a:off x="800100" y="4271088"/>
            <a:ext cx="317907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Human Pose Estimation Metrics</a:t>
            </a:r>
          </a:p>
        </p:txBody>
      </p:sp>
    </p:spTree>
    <p:extLst>
      <p:ext uri="{BB962C8B-B14F-4D97-AF65-F5344CB8AC3E}">
        <p14:creationId xmlns:p14="http://schemas.microsoft.com/office/powerpoint/2010/main" val="281928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ADE672-8FC3-4BE1-908D-7DE48654E2E5}"/>
              </a:ext>
            </a:extLst>
          </p:cNvPr>
          <p:cNvSpPr/>
          <p:nvPr/>
        </p:nvSpPr>
        <p:spPr>
          <a:xfrm>
            <a:off x="399972" y="263009"/>
            <a:ext cx="280083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Qualitative Ablation Results</a:t>
            </a:r>
          </a:p>
        </p:txBody>
      </p:sp>
      <p:pic>
        <p:nvPicPr>
          <p:cNvPr id="2" name="Picture 1">
            <a:extLst>
              <a:ext uri="{FF2B5EF4-FFF2-40B4-BE49-F238E27FC236}">
                <a16:creationId xmlns:a16="http://schemas.microsoft.com/office/drawing/2014/main" id="{9BE61D52-CA3B-433D-9207-41CD75F0BCF3}"/>
              </a:ext>
            </a:extLst>
          </p:cNvPr>
          <p:cNvPicPr>
            <a:picLocks noChangeAspect="1"/>
          </p:cNvPicPr>
          <p:nvPr/>
        </p:nvPicPr>
        <p:blipFill>
          <a:blip r:embed="rId3"/>
          <a:stretch>
            <a:fillRect/>
          </a:stretch>
        </p:blipFill>
        <p:spPr>
          <a:xfrm>
            <a:off x="3347664" y="833112"/>
            <a:ext cx="5344271" cy="4658375"/>
          </a:xfrm>
          <a:prstGeom prst="rect">
            <a:avLst/>
          </a:prstGeom>
        </p:spPr>
      </p:pic>
      <p:sp>
        <p:nvSpPr>
          <p:cNvPr id="3" name="Rectangle 2">
            <a:extLst>
              <a:ext uri="{FF2B5EF4-FFF2-40B4-BE49-F238E27FC236}">
                <a16:creationId xmlns:a16="http://schemas.microsoft.com/office/drawing/2014/main" id="{465063F8-874D-4121-B7C7-90CD3FC4721D}"/>
              </a:ext>
            </a:extLst>
          </p:cNvPr>
          <p:cNvSpPr/>
          <p:nvPr/>
        </p:nvSpPr>
        <p:spPr>
          <a:xfrm>
            <a:off x="399973" y="5760988"/>
            <a:ext cx="11487228"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Figure 3. Qualitative ablation studies. Our progressive prompting strategy provides robust instance segmentation supervision and eliminates the noises caused by the environmental dynamic effects. The confidence-guided optimization further improves the reconstruction results and maintains complete human bodies.</a:t>
            </a:r>
          </a:p>
        </p:txBody>
      </p:sp>
    </p:spTree>
    <p:extLst>
      <p:ext uri="{BB962C8B-B14F-4D97-AF65-F5344CB8AC3E}">
        <p14:creationId xmlns:p14="http://schemas.microsoft.com/office/powerpoint/2010/main" val="57166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87A86C-2943-4CBA-AD11-5960D7276FEA}"/>
              </a:ext>
            </a:extLst>
          </p:cNvPr>
          <p:cNvSpPr/>
          <p:nvPr/>
        </p:nvSpPr>
        <p:spPr>
          <a:xfrm>
            <a:off x="330185" y="306260"/>
            <a:ext cx="286918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Reconstruction Comparisons</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D11C94-64B2-406E-8747-14611558016F}"/>
              </a:ext>
            </a:extLst>
          </p:cNvPr>
          <p:cNvPicPr>
            <a:picLocks noChangeAspect="1"/>
          </p:cNvPicPr>
          <p:nvPr/>
        </p:nvPicPr>
        <p:blipFill>
          <a:blip r:embed="rId3"/>
          <a:stretch>
            <a:fillRect/>
          </a:stretch>
        </p:blipFill>
        <p:spPr>
          <a:xfrm>
            <a:off x="866006" y="940174"/>
            <a:ext cx="10687819" cy="5611566"/>
          </a:xfrm>
          <a:prstGeom prst="rect">
            <a:avLst/>
          </a:prstGeom>
        </p:spPr>
      </p:pic>
      <p:pic>
        <p:nvPicPr>
          <p:cNvPr id="2" name="Picture 1">
            <a:extLst>
              <a:ext uri="{FF2B5EF4-FFF2-40B4-BE49-F238E27FC236}">
                <a16:creationId xmlns:a16="http://schemas.microsoft.com/office/drawing/2014/main" id="{AF99FB48-065C-4FAF-8038-8E874CD26756}"/>
              </a:ext>
            </a:extLst>
          </p:cNvPr>
          <p:cNvPicPr>
            <a:picLocks noChangeAspect="1"/>
          </p:cNvPicPr>
          <p:nvPr/>
        </p:nvPicPr>
        <p:blipFill>
          <a:blip r:embed="rId4"/>
          <a:stretch>
            <a:fillRect/>
          </a:stretch>
        </p:blipFill>
        <p:spPr>
          <a:xfrm>
            <a:off x="2458306" y="1400951"/>
            <a:ext cx="7275388" cy="3885423"/>
          </a:xfrm>
          <a:prstGeom prst="rect">
            <a:avLst/>
          </a:prstGeom>
        </p:spPr>
      </p:pic>
    </p:spTree>
    <p:extLst>
      <p:ext uri="{BB962C8B-B14F-4D97-AF65-F5344CB8AC3E}">
        <p14:creationId xmlns:p14="http://schemas.microsoft.com/office/powerpoint/2010/main" val="38080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87A86C-2943-4CBA-AD11-5960D7276FEA}"/>
              </a:ext>
            </a:extLst>
          </p:cNvPr>
          <p:cNvSpPr/>
          <p:nvPr/>
        </p:nvSpPr>
        <p:spPr>
          <a:xfrm>
            <a:off x="330185" y="306260"/>
            <a:ext cx="350730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Novel View Synthesis Comparisons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6496DC-FBED-4EA7-912E-F1A4477189FA}"/>
              </a:ext>
            </a:extLst>
          </p:cNvPr>
          <p:cNvPicPr>
            <a:picLocks noChangeAspect="1"/>
          </p:cNvPicPr>
          <p:nvPr/>
        </p:nvPicPr>
        <p:blipFill>
          <a:blip r:embed="rId3"/>
          <a:stretch>
            <a:fillRect/>
          </a:stretch>
        </p:blipFill>
        <p:spPr>
          <a:xfrm>
            <a:off x="2528510" y="961901"/>
            <a:ext cx="6777416" cy="2215465"/>
          </a:xfrm>
          <a:prstGeom prst="rect">
            <a:avLst/>
          </a:prstGeom>
        </p:spPr>
      </p:pic>
      <p:pic>
        <p:nvPicPr>
          <p:cNvPr id="5" name="Picture 4">
            <a:extLst>
              <a:ext uri="{FF2B5EF4-FFF2-40B4-BE49-F238E27FC236}">
                <a16:creationId xmlns:a16="http://schemas.microsoft.com/office/drawing/2014/main" id="{9D72CC26-59EC-48FB-9045-00325BA932EB}"/>
              </a:ext>
            </a:extLst>
          </p:cNvPr>
          <p:cNvPicPr>
            <a:picLocks noChangeAspect="1"/>
          </p:cNvPicPr>
          <p:nvPr/>
        </p:nvPicPr>
        <p:blipFill>
          <a:blip r:embed="rId4"/>
          <a:stretch>
            <a:fillRect/>
          </a:stretch>
        </p:blipFill>
        <p:spPr>
          <a:xfrm>
            <a:off x="3071439" y="3284209"/>
            <a:ext cx="5529636" cy="3380865"/>
          </a:xfrm>
          <a:prstGeom prst="rect">
            <a:avLst/>
          </a:prstGeom>
        </p:spPr>
      </p:pic>
    </p:spTree>
    <p:extLst>
      <p:ext uri="{BB962C8B-B14F-4D97-AF65-F5344CB8AC3E}">
        <p14:creationId xmlns:p14="http://schemas.microsoft.com/office/powerpoint/2010/main" val="4349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87A86C-2943-4CBA-AD11-5960D7276FEA}"/>
              </a:ext>
            </a:extLst>
          </p:cNvPr>
          <p:cNvSpPr/>
          <p:nvPr/>
        </p:nvSpPr>
        <p:spPr>
          <a:xfrm>
            <a:off x="330185" y="306260"/>
            <a:ext cx="355738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Instance Segmentation Comparisons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9A9E33-C18E-4393-B923-2E9BCF9FD477}"/>
              </a:ext>
            </a:extLst>
          </p:cNvPr>
          <p:cNvPicPr>
            <a:picLocks noChangeAspect="1"/>
          </p:cNvPicPr>
          <p:nvPr/>
        </p:nvPicPr>
        <p:blipFill>
          <a:blip r:embed="rId3"/>
          <a:stretch>
            <a:fillRect/>
          </a:stretch>
        </p:blipFill>
        <p:spPr>
          <a:xfrm>
            <a:off x="3138114" y="768727"/>
            <a:ext cx="5306165" cy="2143424"/>
          </a:xfrm>
          <a:prstGeom prst="rect">
            <a:avLst/>
          </a:prstGeom>
        </p:spPr>
      </p:pic>
      <p:pic>
        <p:nvPicPr>
          <p:cNvPr id="5" name="Picture 4">
            <a:extLst>
              <a:ext uri="{FF2B5EF4-FFF2-40B4-BE49-F238E27FC236}">
                <a16:creationId xmlns:a16="http://schemas.microsoft.com/office/drawing/2014/main" id="{F79F9763-6FA0-4CA4-9C48-35FE3D136AA5}"/>
              </a:ext>
            </a:extLst>
          </p:cNvPr>
          <p:cNvPicPr>
            <a:picLocks noChangeAspect="1"/>
          </p:cNvPicPr>
          <p:nvPr/>
        </p:nvPicPr>
        <p:blipFill>
          <a:blip r:embed="rId4"/>
          <a:stretch>
            <a:fillRect/>
          </a:stretch>
        </p:blipFill>
        <p:spPr>
          <a:xfrm>
            <a:off x="3138114" y="3005286"/>
            <a:ext cx="5325218" cy="3743847"/>
          </a:xfrm>
          <a:prstGeom prst="rect">
            <a:avLst/>
          </a:prstGeom>
        </p:spPr>
      </p:pic>
    </p:spTree>
    <p:extLst>
      <p:ext uri="{BB962C8B-B14F-4D97-AF65-F5344CB8AC3E}">
        <p14:creationId xmlns:p14="http://schemas.microsoft.com/office/powerpoint/2010/main" val="284046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87A86C-2943-4CBA-AD11-5960D7276FEA}"/>
              </a:ext>
            </a:extLst>
          </p:cNvPr>
          <p:cNvSpPr/>
          <p:nvPr/>
        </p:nvSpPr>
        <p:spPr>
          <a:xfrm>
            <a:off x="330185" y="306260"/>
            <a:ext cx="295465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Pose Estimation Comparisons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08F034-82DC-4EC1-84D0-00FB87060148}"/>
              </a:ext>
            </a:extLst>
          </p:cNvPr>
          <p:cNvPicPr>
            <a:picLocks noChangeAspect="1"/>
          </p:cNvPicPr>
          <p:nvPr/>
        </p:nvPicPr>
        <p:blipFill>
          <a:blip r:embed="rId3"/>
          <a:stretch>
            <a:fillRect/>
          </a:stretch>
        </p:blipFill>
        <p:spPr>
          <a:xfrm>
            <a:off x="2366590" y="1609407"/>
            <a:ext cx="7174303" cy="3067368"/>
          </a:xfrm>
          <a:prstGeom prst="rect">
            <a:avLst/>
          </a:prstGeom>
        </p:spPr>
      </p:pic>
    </p:spTree>
    <p:extLst>
      <p:ext uri="{BB962C8B-B14F-4D97-AF65-F5344CB8AC3E}">
        <p14:creationId xmlns:p14="http://schemas.microsoft.com/office/powerpoint/2010/main" val="336590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87A86C-2943-4CBA-AD11-5960D7276FEA}"/>
              </a:ext>
            </a:extLst>
          </p:cNvPr>
          <p:cNvSpPr/>
          <p:nvPr/>
        </p:nvSpPr>
        <p:spPr>
          <a:xfrm>
            <a:off x="320660" y="277685"/>
            <a:ext cx="124906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2A58E70-50CC-4D2E-AE79-9772D2B9ACF4}"/>
              </a:ext>
            </a:extLst>
          </p:cNvPr>
          <p:cNvSpPr/>
          <p:nvPr/>
        </p:nvSpPr>
        <p:spPr>
          <a:xfrm>
            <a:off x="1943101" y="2261711"/>
            <a:ext cx="8601074" cy="1354217"/>
          </a:xfrm>
          <a:prstGeom prst="rect">
            <a:avLst/>
          </a:prstGeom>
        </p:spPr>
        <p:txBody>
          <a:bodyPr wrap="square">
            <a:spAutoFit/>
          </a:bodyPr>
          <a:lstStyle/>
          <a:p>
            <a:pPr marL="285750" indent="-285750">
              <a:spcAft>
                <a:spcPts val="12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complexity of our model increases linearly with the number of involved persons, making it inefficient for crowds. </a:t>
            </a:r>
          </a:p>
          <a:p>
            <a:pPr marL="285750" indent="-285750">
              <a:spcAft>
                <a:spcPts val="12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method does not explicitly model hands and we see the integration of an expressive human model as a future direction.</a:t>
            </a:r>
          </a:p>
        </p:txBody>
      </p:sp>
    </p:spTree>
    <p:extLst>
      <p:ext uri="{BB962C8B-B14F-4D97-AF65-F5344CB8AC3E}">
        <p14:creationId xmlns:p14="http://schemas.microsoft.com/office/powerpoint/2010/main" val="306966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E23700-D8FC-46F3-8E92-699C7A2650A2}"/>
              </a:ext>
            </a:extLst>
          </p:cNvPr>
          <p:cNvSpPr/>
          <p:nvPr/>
        </p:nvSpPr>
        <p:spPr>
          <a:xfrm>
            <a:off x="2877026" y="2795885"/>
            <a:ext cx="6633804" cy="923330"/>
          </a:xfrm>
          <a:prstGeom prst="rect">
            <a:avLst/>
          </a:prstGeom>
          <a:noFill/>
        </p:spPr>
        <p:txBody>
          <a:bodyPr wrap="none" lIns="91440" tIns="45720" rIns="91440" bIns="45720">
            <a:spAutoFit/>
          </a:bodyPr>
          <a:lstStyle/>
          <a:p>
            <a:pPr algn="ctr"/>
            <a:r>
              <a:rPr lang="en-CA" altLang="zh-CN" sz="5400" b="0" cap="none" spc="0" dirty="0">
                <a:ln w="0"/>
                <a:gradFill>
                  <a:gsLst>
                    <a:gs pos="21000">
                      <a:srgbClr val="53575C"/>
                    </a:gs>
                    <a:gs pos="88000">
                      <a:srgbClr val="C5C7CA"/>
                    </a:gs>
                  </a:gsLst>
                  <a:lin ang="5400000"/>
                </a:gradFill>
                <a:effectLst/>
              </a:rPr>
              <a:t>Thanks for Listening</a:t>
            </a:r>
            <a:endParaRPr lang="zh-CN" alt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05746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0669F-14C0-4FA5-9782-E8104E08F1CB}"/>
              </a:ext>
            </a:extLst>
          </p:cNvPr>
          <p:cNvPicPr>
            <a:picLocks noChangeAspect="1"/>
          </p:cNvPicPr>
          <p:nvPr/>
        </p:nvPicPr>
        <p:blipFill>
          <a:blip r:embed="rId3"/>
          <a:stretch>
            <a:fillRect/>
          </a:stretch>
        </p:blipFill>
        <p:spPr>
          <a:xfrm>
            <a:off x="3554875" y="366355"/>
            <a:ext cx="5237319" cy="2968184"/>
          </a:xfrm>
          <a:prstGeom prst="rect">
            <a:avLst/>
          </a:prstGeom>
        </p:spPr>
      </p:pic>
      <p:pic>
        <p:nvPicPr>
          <p:cNvPr id="7" name="Picture 6">
            <a:extLst>
              <a:ext uri="{FF2B5EF4-FFF2-40B4-BE49-F238E27FC236}">
                <a16:creationId xmlns:a16="http://schemas.microsoft.com/office/drawing/2014/main" id="{BC516F1C-8B90-4C17-91CF-6AA5E8F0DA6E}"/>
              </a:ext>
            </a:extLst>
          </p:cNvPr>
          <p:cNvPicPr>
            <a:picLocks noChangeAspect="1"/>
          </p:cNvPicPr>
          <p:nvPr/>
        </p:nvPicPr>
        <p:blipFill>
          <a:blip r:embed="rId4"/>
          <a:stretch>
            <a:fillRect/>
          </a:stretch>
        </p:blipFill>
        <p:spPr>
          <a:xfrm>
            <a:off x="2990131" y="3586162"/>
            <a:ext cx="6791173" cy="3152836"/>
          </a:xfrm>
          <a:prstGeom prst="rect">
            <a:avLst/>
          </a:prstGeom>
        </p:spPr>
      </p:pic>
      <p:sp>
        <p:nvSpPr>
          <p:cNvPr id="9" name="文本框 3">
            <a:extLst>
              <a:ext uri="{FF2B5EF4-FFF2-40B4-BE49-F238E27FC236}">
                <a16:creationId xmlns:a16="http://schemas.microsoft.com/office/drawing/2014/main" id="{5BF4CD33-9A1C-44E4-BD4C-99BF5E10DA0B}"/>
              </a:ext>
            </a:extLst>
          </p:cNvPr>
          <p:cNvSpPr txBox="1"/>
          <p:nvPr/>
        </p:nvSpPr>
        <p:spPr>
          <a:xfrm>
            <a:off x="843544" y="5007783"/>
            <a:ext cx="169962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CVPR 2024</a:t>
            </a:r>
            <a:endParaRPr lang="en-CA" sz="2400" dirty="0">
              <a:latin typeface="Times New Roman" panose="02020603050405020304" pitchFamily="18" charset="0"/>
              <a:cs typeface="Times New Roman" panose="02020603050405020304" pitchFamily="18" charset="0"/>
            </a:endParaRPr>
          </a:p>
        </p:txBody>
      </p:sp>
      <p:sp>
        <p:nvSpPr>
          <p:cNvPr id="10" name="文本框 3">
            <a:extLst>
              <a:ext uri="{FF2B5EF4-FFF2-40B4-BE49-F238E27FC236}">
                <a16:creationId xmlns:a16="http://schemas.microsoft.com/office/drawing/2014/main" id="{5912489B-1D7B-4DA9-8D63-F28FD0215CAD}"/>
              </a:ext>
            </a:extLst>
          </p:cNvPr>
          <p:cNvSpPr txBox="1"/>
          <p:nvPr/>
        </p:nvSpPr>
        <p:spPr>
          <a:xfrm>
            <a:off x="843545" y="1712402"/>
            <a:ext cx="1699629"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CVPR 2023</a:t>
            </a:r>
            <a:endParaRPr lang="en-CA" sz="24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0A3C1FFF-DAC3-4680-B3DC-38FEA4A373EC}"/>
              </a:ext>
            </a:extLst>
          </p:cNvPr>
          <p:cNvCxnSpPr>
            <a:cxnSpLocks/>
          </p:cNvCxnSpPr>
          <p:nvPr/>
        </p:nvCxnSpPr>
        <p:spPr>
          <a:xfrm>
            <a:off x="1609725" y="2381250"/>
            <a:ext cx="0" cy="240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51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5370-1DE0-4496-B55A-695BE853DA7A}"/>
              </a:ext>
            </a:extLst>
          </p:cNvPr>
          <p:cNvSpPr/>
          <p:nvPr/>
        </p:nvSpPr>
        <p:spPr>
          <a:xfrm>
            <a:off x="317844" y="190837"/>
            <a:ext cx="2097049"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Main Contribution</a:t>
            </a:r>
          </a:p>
        </p:txBody>
      </p:sp>
      <p:sp>
        <p:nvSpPr>
          <p:cNvPr id="5" name="Rectangle 4">
            <a:extLst>
              <a:ext uri="{FF2B5EF4-FFF2-40B4-BE49-F238E27FC236}">
                <a16:creationId xmlns:a16="http://schemas.microsoft.com/office/drawing/2014/main" id="{67A212CE-A66A-41EE-AEF4-8460B18A4FA5}"/>
              </a:ext>
            </a:extLst>
          </p:cNvPr>
          <p:cNvSpPr/>
          <p:nvPr/>
        </p:nvSpPr>
        <p:spPr>
          <a:xfrm>
            <a:off x="904874" y="1965603"/>
            <a:ext cx="10067926" cy="2616101"/>
          </a:xfrm>
          <a:prstGeom prst="rect">
            <a:avLst/>
          </a:prstGeom>
        </p:spPr>
        <p:txBody>
          <a:bodyPr wrap="square">
            <a:spAutoFit/>
          </a:bodyPr>
          <a:lstStyle/>
          <a:p>
            <a:pPr marL="285750" indent="-285750" algn="just">
              <a:spcAft>
                <a:spcPts val="12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novel framework, </a:t>
            </a:r>
            <a:r>
              <a:rPr lang="en-US" sz="2400" b="1" dirty="0" err="1">
                <a:latin typeface="Times New Roman" panose="02020603050405020304" pitchFamily="18" charset="0"/>
                <a:cs typeface="Times New Roman" panose="02020603050405020304" pitchFamily="18" charset="0"/>
              </a:rPr>
              <a:t>MultiPly</a:t>
            </a:r>
            <a:r>
              <a:rPr lang="en-US" sz="2400" dirty="0">
                <a:latin typeface="Times New Roman" panose="02020603050405020304" pitchFamily="18" charset="0"/>
                <a:cs typeface="Times New Roman" panose="02020603050405020304" pitchFamily="18" charset="0"/>
              </a:rPr>
              <a:t>, to reconstruct multiple detailed 3D human models solely from in-the-wild monocular videos;</a:t>
            </a:r>
          </a:p>
          <a:p>
            <a:pPr marL="285750" indent="-285750" algn="just">
              <a:spcAft>
                <a:spcPts val="12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robust </a:t>
            </a:r>
            <a:r>
              <a:rPr lang="en-US" sz="2400" b="1" dirty="0">
                <a:latin typeface="Times New Roman" panose="02020603050405020304" pitchFamily="18" charset="0"/>
                <a:cs typeface="Times New Roman" panose="02020603050405020304" pitchFamily="18" charset="0"/>
              </a:rPr>
              <a:t>instance segmentation approach </a:t>
            </a:r>
            <a:r>
              <a:rPr lang="en-US" sz="2400" dirty="0">
                <a:latin typeface="Times New Roman" panose="02020603050405020304" pitchFamily="18" charset="0"/>
                <a:cs typeface="Times New Roman" panose="02020603050405020304" pitchFamily="18" charset="0"/>
              </a:rPr>
              <a:t>that achieves a clean separation between people even under close interaction;</a:t>
            </a:r>
          </a:p>
          <a:p>
            <a:pPr marL="285750" indent="-285750" algn="just">
              <a:spcAft>
                <a:spcPts val="12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confidence-guided optimization formulation </a:t>
            </a:r>
            <a:r>
              <a:rPr lang="en-US" sz="2400" dirty="0">
                <a:latin typeface="Times New Roman" panose="02020603050405020304" pitchFamily="18" charset="0"/>
                <a:cs typeface="Times New Roman" panose="02020603050405020304" pitchFamily="18" charset="0"/>
              </a:rPr>
              <a:t>that leads to temporally and spatially coherent 3D reconstructions of people with high fidelity.</a:t>
            </a:r>
          </a:p>
        </p:txBody>
      </p:sp>
    </p:spTree>
    <p:extLst>
      <p:ext uri="{BB962C8B-B14F-4D97-AF65-F5344CB8AC3E}">
        <p14:creationId xmlns:p14="http://schemas.microsoft.com/office/powerpoint/2010/main" val="371734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089054-178E-49C9-B1B0-C656627747EE}"/>
              </a:ext>
            </a:extLst>
          </p:cNvPr>
          <p:cNvSpPr/>
          <p:nvPr/>
        </p:nvSpPr>
        <p:spPr>
          <a:xfrm>
            <a:off x="317844" y="190837"/>
            <a:ext cx="199926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Proposed Method</a:t>
            </a:r>
          </a:p>
        </p:txBody>
      </p:sp>
      <p:pic>
        <p:nvPicPr>
          <p:cNvPr id="2" name="Picture 1">
            <a:extLst>
              <a:ext uri="{FF2B5EF4-FFF2-40B4-BE49-F238E27FC236}">
                <a16:creationId xmlns:a16="http://schemas.microsoft.com/office/drawing/2014/main" id="{22368DDA-E084-43DA-BB13-1777F16411EB}"/>
              </a:ext>
            </a:extLst>
          </p:cNvPr>
          <p:cNvPicPr>
            <a:picLocks noChangeAspect="1"/>
          </p:cNvPicPr>
          <p:nvPr/>
        </p:nvPicPr>
        <p:blipFill>
          <a:blip r:embed="rId3"/>
          <a:stretch>
            <a:fillRect/>
          </a:stretch>
        </p:blipFill>
        <p:spPr>
          <a:xfrm>
            <a:off x="575492" y="1142659"/>
            <a:ext cx="11041016" cy="4877481"/>
          </a:xfrm>
          <a:prstGeom prst="rect">
            <a:avLst/>
          </a:prstGeom>
        </p:spPr>
      </p:pic>
    </p:spTree>
    <p:extLst>
      <p:ext uri="{BB962C8B-B14F-4D97-AF65-F5344CB8AC3E}">
        <p14:creationId xmlns:p14="http://schemas.microsoft.com/office/powerpoint/2010/main" val="141030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EC3F0EA-CB8A-4F07-BBC4-851C4B2B5AEF}"/>
              </a:ext>
            </a:extLst>
          </p:cNvPr>
          <p:cNvSpPr/>
          <p:nvPr/>
        </p:nvSpPr>
        <p:spPr>
          <a:xfrm>
            <a:off x="2298978" y="3735080"/>
            <a:ext cx="2917247" cy="1513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3ADE672-8FC3-4BE1-908D-7DE48654E2E5}"/>
              </a:ext>
            </a:extLst>
          </p:cNvPr>
          <p:cNvSpPr/>
          <p:nvPr/>
        </p:nvSpPr>
        <p:spPr>
          <a:xfrm>
            <a:off x="399972" y="263009"/>
            <a:ext cx="3385863"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Layered Neural Representation</a:t>
            </a:r>
          </a:p>
        </p:txBody>
      </p:sp>
      <p:sp>
        <p:nvSpPr>
          <p:cNvPr id="7" name="Rectangle 6">
            <a:extLst>
              <a:ext uri="{FF2B5EF4-FFF2-40B4-BE49-F238E27FC236}">
                <a16:creationId xmlns:a16="http://schemas.microsoft.com/office/drawing/2014/main" id="{E6058D18-B656-4B5C-8A5E-2B22ABF88A81}"/>
              </a:ext>
            </a:extLst>
          </p:cNvPr>
          <p:cNvSpPr/>
          <p:nvPr/>
        </p:nvSpPr>
        <p:spPr>
          <a:xfrm>
            <a:off x="895358" y="972313"/>
            <a:ext cx="10401284"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For each human in the scene, they represent the 3D shape as an implicit signed-distance field (SDF) and the appearance as a texture field in canonical space. </a:t>
            </a:r>
          </a:p>
        </p:txBody>
      </p:sp>
      <p:pic>
        <p:nvPicPr>
          <p:cNvPr id="8" name="Picture 7">
            <a:extLst>
              <a:ext uri="{FF2B5EF4-FFF2-40B4-BE49-F238E27FC236}">
                <a16:creationId xmlns:a16="http://schemas.microsoft.com/office/drawing/2014/main" id="{C7D345B8-FA77-4C4E-BB5B-28B5975B0B2D}"/>
              </a:ext>
            </a:extLst>
          </p:cNvPr>
          <p:cNvPicPr>
            <a:picLocks noChangeAspect="1"/>
          </p:cNvPicPr>
          <p:nvPr/>
        </p:nvPicPr>
        <p:blipFill>
          <a:blip r:embed="rId3"/>
          <a:stretch>
            <a:fillRect/>
          </a:stretch>
        </p:blipFill>
        <p:spPr>
          <a:xfrm>
            <a:off x="2431488" y="2688726"/>
            <a:ext cx="2652229" cy="598451"/>
          </a:xfrm>
          <a:prstGeom prst="rect">
            <a:avLst/>
          </a:prstGeom>
        </p:spPr>
      </p:pic>
      <p:sp>
        <p:nvSpPr>
          <p:cNvPr id="9" name="Rectangle 8">
            <a:extLst>
              <a:ext uri="{FF2B5EF4-FFF2-40B4-BE49-F238E27FC236}">
                <a16:creationId xmlns:a16="http://schemas.microsoft.com/office/drawing/2014/main" id="{F3A0C8F8-058E-4510-AFD9-29504284F88C}"/>
              </a:ext>
            </a:extLst>
          </p:cNvPr>
          <p:cNvSpPr/>
          <p:nvPr/>
        </p:nvSpPr>
        <p:spPr>
          <a:xfrm>
            <a:off x="759777" y="5909989"/>
            <a:ext cx="218444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signed distance value</a:t>
            </a:r>
          </a:p>
        </p:txBody>
      </p:sp>
      <p:sp>
        <p:nvSpPr>
          <p:cNvPr id="11" name="Rectangle 10">
            <a:extLst>
              <a:ext uri="{FF2B5EF4-FFF2-40B4-BE49-F238E27FC236}">
                <a16:creationId xmlns:a16="http://schemas.microsoft.com/office/drawing/2014/main" id="{DD8A2D7E-7790-4966-9646-4F32DA8EB484}"/>
              </a:ext>
            </a:extLst>
          </p:cNvPr>
          <p:cNvSpPr/>
          <p:nvPr/>
        </p:nvSpPr>
        <p:spPr>
          <a:xfrm>
            <a:off x="759777" y="6340162"/>
            <a:ext cx="152477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radiance value</a:t>
            </a:r>
          </a:p>
        </p:txBody>
      </p:sp>
      <p:pic>
        <p:nvPicPr>
          <p:cNvPr id="12" name="Picture 11">
            <a:extLst>
              <a:ext uri="{FF2B5EF4-FFF2-40B4-BE49-F238E27FC236}">
                <a16:creationId xmlns:a16="http://schemas.microsoft.com/office/drawing/2014/main" id="{9EB4C868-2261-487B-80D4-68FFB5237538}"/>
              </a:ext>
            </a:extLst>
          </p:cNvPr>
          <p:cNvPicPr>
            <a:picLocks noChangeAspect="1"/>
          </p:cNvPicPr>
          <p:nvPr/>
        </p:nvPicPr>
        <p:blipFill>
          <a:blip r:embed="rId4"/>
          <a:stretch>
            <a:fillRect/>
          </a:stretch>
        </p:blipFill>
        <p:spPr>
          <a:xfrm>
            <a:off x="460795" y="6461812"/>
            <a:ext cx="276264" cy="228632"/>
          </a:xfrm>
          <a:prstGeom prst="rect">
            <a:avLst/>
          </a:prstGeom>
        </p:spPr>
      </p:pic>
      <p:pic>
        <p:nvPicPr>
          <p:cNvPr id="13" name="Picture 12">
            <a:extLst>
              <a:ext uri="{FF2B5EF4-FFF2-40B4-BE49-F238E27FC236}">
                <a16:creationId xmlns:a16="http://schemas.microsoft.com/office/drawing/2014/main" id="{3DC1619C-09B8-4D5F-85B5-98F393C28FE4}"/>
              </a:ext>
            </a:extLst>
          </p:cNvPr>
          <p:cNvPicPr>
            <a:picLocks noChangeAspect="1"/>
          </p:cNvPicPr>
          <p:nvPr/>
        </p:nvPicPr>
        <p:blipFill>
          <a:blip r:embed="rId5"/>
          <a:stretch>
            <a:fillRect/>
          </a:stretch>
        </p:blipFill>
        <p:spPr>
          <a:xfrm>
            <a:off x="460795" y="5970830"/>
            <a:ext cx="298982" cy="298982"/>
          </a:xfrm>
          <a:prstGeom prst="rect">
            <a:avLst/>
          </a:prstGeom>
        </p:spPr>
      </p:pic>
      <p:pic>
        <p:nvPicPr>
          <p:cNvPr id="14" name="Picture 13">
            <a:extLst>
              <a:ext uri="{FF2B5EF4-FFF2-40B4-BE49-F238E27FC236}">
                <a16:creationId xmlns:a16="http://schemas.microsoft.com/office/drawing/2014/main" id="{E810DAE2-1937-453C-8970-3DD8FAAD9A4B}"/>
              </a:ext>
            </a:extLst>
          </p:cNvPr>
          <p:cNvPicPr>
            <a:picLocks noChangeAspect="1"/>
          </p:cNvPicPr>
          <p:nvPr/>
        </p:nvPicPr>
        <p:blipFill>
          <a:blip r:embed="rId6"/>
          <a:stretch>
            <a:fillRect/>
          </a:stretch>
        </p:blipFill>
        <p:spPr>
          <a:xfrm>
            <a:off x="3499628" y="6003048"/>
            <a:ext cx="228632" cy="238158"/>
          </a:xfrm>
          <a:prstGeom prst="rect">
            <a:avLst/>
          </a:prstGeom>
        </p:spPr>
      </p:pic>
      <p:sp>
        <p:nvSpPr>
          <p:cNvPr id="16" name="Rectangle 15">
            <a:extLst>
              <a:ext uri="{FF2B5EF4-FFF2-40B4-BE49-F238E27FC236}">
                <a16:creationId xmlns:a16="http://schemas.microsoft.com/office/drawing/2014/main" id="{C2C857C4-C1EC-4C35-B31F-198DE61FE6FB}"/>
              </a:ext>
            </a:extLst>
          </p:cNvPr>
          <p:cNvSpPr/>
          <p:nvPr/>
        </p:nvSpPr>
        <p:spPr>
          <a:xfrm>
            <a:off x="3800457" y="5909989"/>
            <a:ext cx="17811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 neural network</a:t>
            </a:r>
          </a:p>
        </p:txBody>
      </p:sp>
      <p:pic>
        <p:nvPicPr>
          <p:cNvPr id="17" name="Picture 16">
            <a:extLst>
              <a:ext uri="{FF2B5EF4-FFF2-40B4-BE49-F238E27FC236}">
                <a16:creationId xmlns:a16="http://schemas.microsoft.com/office/drawing/2014/main" id="{88BCB7A9-5E8C-415A-B757-A61D3DB44465}"/>
              </a:ext>
            </a:extLst>
          </p:cNvPr>
          <p:cNvPicPr>
            <a:picLocks noChangeAspect="1"/>
          </p:cNvPicPr>
          <p:nvPr/>
        </p:nvPicPr>
        <p:blipFill>
          <a:blip r:embed="rId7"/>
          <a:stretch>
            <a:fillRect/>
          </a:stretch>
        </p:blipFill>
        <p:spPr>
          <a:xfrm>
            <a:off x="3536905" y="6442731"/>
            <a:ext cx="181000" cy="219106"/>
          </a:xfrm>
          <a:prstGeom prst="rect">
            <a:avLst/>
          </a:prstGeom>
        </p:spPr>
      </p:pic>
      <p:sp>
        <p:nvSpPr>
          <p:cNvPr id="18" name="Rectangle 17">
            <a:extLst>
              <a:ext uri="{FF2B5EF4-FFF2-40B4-BE49-F238E27FC236}">
                <a16:creationId xmlns:a16="http://schemas.microsoft.com/office/drawing/2014/main" id="{AF4B25D7-CC94-4185-B4ED-99AF3D3BA88C}"/>
              </a:ext>
            </a:extLst>
          </p:cNvPr>
          <p:cNvSpPr/>
          <p:nvPr/>
        </p:nvSpPr>
        <p:spPr>
          <a:xfrm>
            <a:off x="3800457" y="6340162"/>
            <a:ext cx="133004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each person</a:t>
            </a:r>
          </a:p>
        </p:txBody>
      </p:sp>
      <p:pic>
        <p:nvPicPr>
          <p:cNvPr id="19" name="Picture 18">
            <a:extLst>
              <a:ext uri="{FF2B5EF4-FFF2-40B4-BE49-F238E27FC236}">
                <a16:creationId xmlns:a16="http://schemas.microsoft.com/office/drawing/2014/main" id="{C4F015DB-8830-4F0D-94EA-52EA9BE4D603}"/>
              </a:ext>
            </a:extLst>
          </p:cNvPr>
          <p:cNvPicPr>
            <a:picLocks noChangeAspect="1"/>
          </p:cNvPicPr>
          <p:nvPr/>
        </p:nvPicPr>
        <p:blipFill>
          <a:blip r:embed="rId8"/>
          <a:stretch>
            <a:fillRect/>
          </a:stretch>
        </p:blipFill>
        <p:spPr>
          <a:xfrm>
            <a:off x="6174885" y="6042564"/>
            <a:ext cx="238158" cy="181000"/>
          </a:xfrm>
          <a:prstGeom prst="rect">
            <a:avLst/>
          </a:prstGeom>
        </p:spPr>
      </p:pic>
      <p:sp>
        <p:nvSpPr>
          <p:cNvPr id="20" name="Rectangle 19">
            <a:extLst>
              <a:ext uri="{FF2B5EF4-FFF2-40B4-BE49-F238E27FC236}">
                <a16:creationId xmlns:a16="http://schemas.microsoft.com/office/drawing/2014/main" id="{B77B5820-F291-4101-8B24-FC043C7EC0A2}"/>
              </a:ext>
            </a:extLst>
          </p:cNvPr>
          <p:cNvSpPr/>
          <p:nvPr/>
        </p:nvSpPr>
        <p:spPr>
          <a:xfrm>
            <a:off x="6457246" y="5894888"/>
            <a:ext cx="284571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 person’s pose parameters</a:t>
            </a:r>
          </a:p>
        </p:txBody>
      </p:sp>
      <p:pic>
        <p:nvPicPr>
          <p:cNvPr id="21" name="Picture 20">
            <a:extLst>
              <a:ext uri="{FF2B5EF4-FFF2-40B4-BE49-F238E27FC236}">
                <a16:creationId xmlns:a16="http://schemas.microsoft.com/office/drawing/2014/main" id="{FD84366A-D999-43C6-9C83-DDECE92817DA}"/>
              </a:ext>
            </a:extLst>
          </p:cNvPr>
          <p:cNvPicPr>
            <a:picLocks noChangeAspect="1"/>
          </p:cNvPicPr>
          <p:nvPr/>
        </p:nvPicPr>
        <p:blipFill>
          <a:blip r:embed="rId6"/>
          <a:stretch>
            <a:fillRect/>
          </a:stretch>
        </p:blipFill>
        <p:spPr>
          <a:xfrm>
            <a:off x="10068527" y="1733252"/>
            <a:ext cx="228632" cy="238158"/>
          </a:xfrm>
          <a:prstGeom prst="rect">
            <a:avLst/>
          </a:prstGeom>
        </p:spPr>
      </p:pic>
      <p:pic>
        <p:nvPicPr>
          <p:cNvPr id="22" name="Picture 21">
            <a:extLst>
              <a:ext uri="{FF2B5EF4-FFF2-40B4-BE49-F238E27FC236}">
                <a16:creationId xmlns:a16="http://schemas.microsoft.com/office/drawing/2014/main" id="{90505724-414B-4013-8C50-99456AA31A3E}"/>
              </a:ext>
            </a:extLst>
          </p:cNvPr>
          <p:cNvPicPr>
            <a:picLocks noChangeAspect="1"/>
          </p:cNvPicPr>
          <p:nvPr/>
        </p:nvPicPr>
        <p:blipFill>
          <a:blip r:embed="rId5"/>
          <a:stretch>
            <a:fillRect/>
          </a:stretch>
        </p:blipFill>
        <p:spPr>
          <a:xfrm>
            <a:off x="4108716" y="1971410"/>
            <a:ext cx="238158" cy="238158"/>
          </a:xfrm>
          <a:prstGeom prst="rect">
            <a:avLst/>
          </a:prstGeom>
        </p:spPr>
      </p:pic>
      <p:pic>
        <p:nvPicPr>
          <p:cNvPr id="23" name="Picture 22">
            <a:extLst>
              <a:ext uri="{FF2B5EF4-FFF2-40B4-BE49-F238E27FC236}">
                <a16:creationId xmlns:a16="http://schemas.microsoft.com/office/drawing/2014/main" id="{6A0C0308-8F88-4428-A175-92F4376EB97C}"/>
              </a:ext>
            </a:extLst>
          </p:cNvPr>
          <p:cNvPicPr>
            <a:picLocks noChangeAspect="1"/>
          </p:cNvPicPr>
          <p:nvPr/>
        </p:nvPicPr>
        <p:blipFill>
          <a:blip r:embed="rId4"/>
          <a:stretch>
            <a:fillRect/>
          </a:stretch>
        </p:blipFill>
        <p:spPr>
          <a:xfrm>
            <a:off x="6397904" y="1990461"/>
            <a:ext cx="276264" cy="228632"/>
          </a:xfrm>
          <a:prstGeom prst="rect">
            <a:avLst/>
          </a:prstGeom>
        </p:spPr>
      </p:pic>
      <p:pic>
        <p:nvPicPr>
          <p:cNvPr id="24" name="Picture 23">
            <a:extLst>
              <a:ext uri="{FF2B5EF4-FFF2-40B4-BE49-F238E27FC236}">
                <a16:creationId xmlns:a16="http://schemas.microsoft.com/office/drawing/2014/main" id="{DD0DE1E1-8AA2-4F34-BD04-60037F733F69}"/>
              </a:ext>
            </a:extLst>
          </p:cNvPr>
          <p:cNvPicPr>
            <a:picLocks noChangeAspect="1"/>
          </p:cNvPicPr>
          <p:nvPr/>
        </p:nvPicPr>
        <p:blipFill>
          <a:blip r:embed="rId9"/>
          <a:stretch>
            <a:fillRect/>
          </a:stretch>
        </p:blipFill>
        <p:spPr>
          <a:xfrm>
            <a:off x="6174885" y="6310777"/>
            <a:ext cx="257211" cy="285790"/>
          </a:xfrm>
          <a:prstGeom prst="rect">
            <a:avLst/>
          </a:prstGeom>
        </p:spPr>
      </p:pic>
      <p:pic>
        <p:nvPicPr>
          <p:cNvPr id="25" name="Picture 24">
            <a:extLst>
              <a:ext uri="{FF2B5EF4-FFF2-40B4-BE49-F238E27FC236}">
                <a16:creationId xmlns:a16="http://schemas.microsoft.com/office/drawing/2014/main" id="{4D693DAC-5084-4174-BD46-72B012037750}"/>
              </a:ext>
            </a:extLst>
          </p:cNvPr>
          <p:cNvPicPr>
            <a:picLocks noChangeAspect="1"/>
          </p:cNvPicPr>
          <p:nvPr/>
        </p:nvPicPr>
        <p:blipFill>
          <a:blip r:embed="rId9"/>
          <a:stretch>
            <a:fillRect/>
          </a:stretch>
        </p:blipFill>
        <p:spPr>
          <a:xfrm>
            <a:off x="8342334" y="1980936"/>
            <a:ext cx="257211" cy="285790"/>
          </a:xfrm>
          <a:prstGeom prst="rect">
            <a:avLst/>
          </a:prstGeom>
        </p:spPr>
      </p:pic>
      <p:sp>
        <p:nvSpPr>
          <p:cNvPr id="26" name="Rectangle 25">
            <a:extLst>
              <a:ext uri="{FF2B5EF4-FFF2-40B4-BE49-F238E27FC236}">
                <a16:creationId xmlns:a16="http://schemas.microsoft.com/office/drawing/2014/main" id="{37D7036C-1A4C-42EF-9823-26E75F571EE2}"/>
              </a:ext>
            </a:extLst>
          </p:cNvPr>
          <p:cNvSpPr/>
          <p:nvPr/>
        </p:nvSpPr>
        <p:spPr>
          <a:xfrm>
            <a:off x="6476299" y="6264220"/>
            <a:ext cx="157767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a:t>
            </a:r>
            <a:r>
              <a:rPr lang="en-US" dirty="0">
                <a:latin typeface="NimbusRomNo9L-Regu"/>
              </a:rPr>
              <a:t> </a:t>
            </a:r>
            <a:r>
              <a:rPr lang="en-US" dirty="0">
                <a:latin typeface="Times New Roman" panose="02020603050405020304" pitchFamily="18" charset="0"/>
                <a:cs typeface="Times New Roman" panose="02020603050405020304" pitchFamily="18" charset="0"/>
              </a:rPr>
              <a:t>query point</a:t>
            </a:r>
          </a:p>
        </p:txBody>
      </p:sp>
      <p:sp>
        <p:nvSpPr>
          <p:cNvPr id="27" name="Rectangle 26">
            <a:extLst>
              <a:ext uri="{FF2B5EF4-FFF2-40B4-BE49-F238E27FC236}">
                <a16:creationId xmlns:a16="http://schemas.microsoft.com/office/drawing/2014/main" id="{1F364241-29D6-4FC3-8823-B6E0A4207C29}"/>
              </a:ext>
            </a:extLst>
          </p:cNvPr>
          <p:cNvSpPr/>
          <p:nvPr/>
        </p:nvSpPr>
        <p:spPr>
          <a:xfrm>
            <a:off x="895358" y="1648245"/>
            <a:ext cx="10401284"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Model the geometry and appearance of each person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in canonical space by a neural network     ,  which predicts the signed distance value     and the radiance value     at the query point      in this space.</a:t>
            </a:r>
            <a:endParaRPr lang="en-US" dirty="0"/>
          </a:p>
        </p:txBody>
      </p:sp>
      <p:pic>
        <p:nvPicPr>
          <p:cNvPr id="28" name="Picture 27">
            <a:extLst>
              <a:ext uri="{FF2B5EF4-FFF2-40B4-BE49-F238E27FC236}">
                <a16:creationId xmlns:a16="http://schemas.microsoft.com/office/drawing/2014/main" id="{6B14BD77-A3DA-4A16-B214-5077818FF576}"/>
              </a:ext>
            </a:extLst>
          </p:cNvPr>
          <p:cNvPicPr>
            <a:picLocks noChangeAspect="1"/>
          </p:cNvPicPr>
          <p:nvPr/>
        </p:nvPicPr>
        <p:blipFill rotWithShape="1">
          <a:blip r:embed="rId10"/>
          <a:srcRect t="7608"/>
          <a:stretch/>
        </p:blipFill>
        <p:spPr>
          <a:xfrm>
            <a:off x="2485163" y="3913451"/>
            <a:ext cx="2516012" cy="434266"/>
          </a:xfrm>
          <a:prstGeom prst="rect">
            <a:avLst/>
          </a:prstGeom>
        </p:spPr>
      </p:pic>
      <p:pic>
        <p:nvPicPr>
          <p:cNvPr id="29" name="Picture 28">
            <a:extLst>
              <a:ext uri="{FF2B5EF4-FFF2-40B4-BE49-F238E27FC236}">
                <a16:creationId xmlns:a16="http://schemas.microsoft.com/office/drawing/2014/main" id="{FA9A5D7A-31B3-45E5-95D1-AC0653D51266}"/>
              </a:ext>
            </a:extLst>
          </p:cNvPr>
          <p:cNvPicPr>
            <a:picLocks noChangeAspect="1"/>
          </p:cNvPicPr>
          <p:nvPr/>
        </p:nvPicPr>
        <p:blipFill>
          <a:blip r:embed="rId11"/>
          <a:stretch>
            <a:fillRect/>
          </a:stretch>
        </p:blipFill>
        <p:spPr>
          <a:xfrm>
            <a:off x="2485163" y="4678623"/>
            <a:ext cx="2466573" cy="447236"/>
          </a:xfrm>
          <a:prstGeom prst="rect">
            <a:avLst/>
          </a:prstGeom>
        </p:spPr>
      </p:pic>
      <p:pic>
        <p:nvPicPr>
          <p:cNvPr id="30" name="Picture 29">
            <a:extLst>
              <a:ext uri="{FF2B5EF4-FFF2-40B4-BE49-F238E27FC236}">
                <a16:creationId xmlns:a16="http://schemas.microsoft.com/office/drawing/2014/main" id="{FD5B15DD-0811-4F34-BD71-DF8FABFD90C7}"/>
              </a:ext>
            </a:extLst>
          </p:cNvPr>
          <p:cNvPicPr>
            <a:picLocks noChangeAspect="1"/>
          </p:cNvPicPr>
          <p:nvPr/>
        </p:nvPicPr>
        <p:blipFill>
          <a:blip r:embed="rId12"/>
          <a:stretch>
            <a:fillRect/>
          </a:stretch>
        </p:blipFill>
        <p:spPr>
          <a:xfrm>
            <a:off x="8568052" y="6323238"/>
            <a:ext cx="581546" cy="258465"/>
          </a:xfrm>
          <a:prstGeom prst="rect">
            <a:avLst/>
          </a:prstGeom>
        </p:spPr>
      </p:pic>
      <p:sp>
        <p:nvSpPr>
          <p:cNvPr id="31" name="Rectangle 30">
            <a:extLst>
              <a:ext uri="{FF2B5EF4-FFF2-40B4-BE49-F238E27FC236}">
                <a16:creationId xmlns:a16="http://schemas.microsoft.com/office/drawing/2014/main" id="{1F9C2567-FBDD-43D7-861D-94A3983F87F6}"/>
              </a:ext>
            </a:extLst>
          </p:cNvPr>
          <p:cNvSpPr/>
          <p:nvPr/>
        </p:nvSpPr>
        <p:spPr>
          <a:xfrm>
            <a:off x="9096220" y="6227235"/>
            <a:ext cx="279332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SMPL-based transformation</a:t>
            </a:r>
          </a:p>
        </p:txBody>
      </p:sp>
      <p:sp>
        <p:nvSpPr>
          <p:cNvPr id="34" name="Rectangle 33">
            <a:extLst>
              <a:ext uri="{FF2B5EF4-FFF2-40B4-BE49-F238E27FC236}">
                <a16:creationId xmlns:a16="http://schemas.microsoft.com/office/drawing/2014/main" id="{1F513182-9F43-4F12-A6A2-DEDEB000C5B3}"/>
              </a:ext>
            </a:extLst>
          </p:cNvPr>
          <p:cNvSpPr/>
          <p:nvPr/>
        </p:nvSpPr>
        <p:spPr>
          <a:xfrm>
            <a:off x="924306" y="4203659"/>
            <a:ext cx="137467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Deformation</a:t>
            </a:r>
          </a:p>
        </p:txBody>
      </p:sp>
      <p:sp>
        <p:nvSpPr>
          <p:cNvPr id="35" name="Rectangle 34">
            <a:extLst>
              <a:ext uri="{FF2B5EF4-FFF2-40B4-BE49-F238E27FC236}">
                <a16:creationId xmlns:a16="http://schemas.microsoft.com/office/drawing/2014/main" id="{FC1906A4-E0AA-4F18-AA85-4F8F593D1934}"/>
              </a:ext>
            </a:extLst>
          </p:cNvPr>
          <p:cNvSpPr/>
          <p:nvPr/>
        </p:nvSpPr>
        <p:spPr>
          <a:xfrm>
            <a:off x="731618" y="5347561"/>
            <a:ext cx="580120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Linear-blend skinning (LBS) based on SMPL transformation</a:t>
            </a:r>
            <a:endParaRPr lang="en-US" dirty="0"/>
          </a:p>
        </p:txBody>
      </p:sp>
      <p:pic>
        <p:nvPicPr>
          <p:cNvPr id="36" name="Picture 35">
            <a:extLst>
              <a:ext uri="{FF2B5EF4-FFF2-40B4-BE49-F238E27FC236}">
                <a16:creationId xmlns:a16="http://schemas.microsoft.com/office/drawing/2014/main" id="{6F25A58A-76F8-481E-90D9-FA3261D52D4E}"/>
              </a:ext>
            </a:extLst>
          </p:cNvPr>
          <p:cNvPicPr>
            <a:picLocks noChangeAspect="1"/>
          </p:cNvPicPr>
          <p:nvPr/>
        </p:nvPicPr>
        <p:blipFill>
          <a:blip r:embed="rId13"/>
          <a:stretch>
            <a:fillRect/>
          </a:stretch>
        </p:blipFill>
        <p:spPr>
          <a:xfrm>
            <a:off x="6464674" y="2663908"/>
            <a:ext cx="4995708" cy="2992082"/>
          </a:xfrm>
          <a:prstGeom prst="rect">
            <a:avLst/>
          </a:prstGeom>
        </p:spPr>
      </p:pic>
    </p:spTree>
    <p:extLst>
      <p:ext uri="{BB962C8B-B14F-4D97-AF65-F5344CB8AC3E}">
        <p14:creationId xmlns:p14="http://schemas.microsoft.com/office/powerpoint/2010/main" val="6430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ADE672-8FC3-4BE1-908D-7DE48654E2E5}"/>
              </a:ext>
            </a:extLst>
          </p:cNvPr>
          <p:cNvSpPr/>
          <p:nvPr/>
        </p:nvSpPr>
        <p:spPr>
          <a:xfrm>
            <a:off x="399972" y="263009"/>
            <a:ext cx="3361626"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Layer-Wise Volume Rendering</a:t>
            </a:r>
          </a:p>
        </p:txBody>
      </p:sp>
      <p:pic>
        <p:nvPicPr>
          <p:cNvPr id="6" name="Picture 5">
            <a:extLst>
              <a:ext uri="{FF2B5EF4-FFF2-40B4-BE49-F238E27FC236}">
                <a16:creationId xmlns:a16="http://schemas.microsoft.com/office/drawing/2014/main" id="{E1C5E731-B43A-48BA-B8EE-6AB5841D7049}"/>
              </a:ext>
            </a:extLst>
          </p:cNvPr>
          <p:cNvPicPr>
            <a:picLocks noChangeAspect="1"/>
          </p:cNvPicPr>
          <p:nvPr/>
        </p:nvPicPr>
        <p:blipFill>
          <a:blip r:embed="rId3"/>
          <a:stretch>
            <a:fillRect/>
          </a:stretch>
        </p:blipFill>
        <p:spPr>
          <a:xfrm>
            <a:off x="7286020" y="580627"/>
            <a:ext cx="3886742" cy="2848373"/>
          </a:xfrm>
          <a:prstGeom prst="rect">
            <a:avLst/>
          </a:prstGeom>
        </p:spPr>
      </p:pic>
      <p:pic>
        <p:nvPicPr>
          <p:cNvPr id="8" name="Picture 7">
            <a:extLst>
              <a:ext uri="{FF2B5EF4-FFF2-40B4-BE49-F238E27FC236}">
                <a16:creationId xmlns:a16="http://schemas.microsoft.com/office/drawing/2014/main" id="{8879329B-F51B-4CF1-AB73-F3DBA125CA15}"/>
              </a:ext>
            </a:extLst>
          </p:cNvPr>
          <p:cNvPicPr>
            <a:picLocks noChangeAspect="1"/>
          </p:cNvPicPr>
          <p:nvPr/>
        </p:nvPicPr>
        <p:blipFill>
          <a:blip r:embed="rId4"/>
          <a:stretch>
            <a:fillRect/>
          </a:stretch>
        </p:blipFill>
        <p:spPr>
          <a:xfrm>
            <a:off x="1719302" y="1874494"/>
            <a:ext cx="3443520" cy="878147"/>
          </a:xfrm>
          <a:prstGeom prst="rect">
            <a:avLst/>
          </a:prstGeom>
        </p:spPr>
      </p:pic>
      <p:pic>
        <p:nvPicPr>
          <p:cNvPr id="9" name="Picture 8">
            <a:extLst>
              <a:ext uri="{FF2B5EF4-FFF2-40B4-BE49-F238E27FC236}">
                <a16:creationId xmlns:a16="http://schemas.microsoft.com/office/drawing/2014/main" id="{A1ED87A1-D253-4123-9C67-A49ED1AEEF0B}"/>
              </a:ext>
            </a:extLst>
          </p:cNvPr>
          <p:cNvPicPr>
            <a:picLocks noChangeAspect="1"/>
          </p:cNvPicPr>
          <p:nvPr/>
        </p:nvPicPr>
        <p:blipFill>
          <a:blip r:embed="rId5"/>
          <a:stretch>
            <a:fillRect/>
          </a:stretch>
        </p:blipFill>
        <p:spPr>
          <a:xfrm>
            <a:off x="1173995" y="5661411"/>
            <a:ext cx="3839111" cy="933580"/>
          </a:xfrm>
          <a:prstGeom prst="rect">
            <a:avLst/>
          </a:prstGeom>
        </p:spPr>
      </p:pic>
      <p:sp>
        <p:nvSpPr>
          <p:cNvPr id="10" name="Rectangle 9">
            <a:extLst>
              <a:ext uri="{FF2B5EF4-FFF2-40B4-BE49-F238E27FC236}">
                <a16:creationId xmlns:a16="http://schemas.microsoft.com/office/drawing/2014/main" id="{6417A4A1-BABD-4649-850A-E5876271F3FB}"/>
              </a:ext>
            </a:extLst>
          </p:cNvPr>
          <p:cNvSpPr/>
          <p:nvPr/>
        </p:nvSpPr>
        <p:spPr>
          <a:xfrm>
            <a:off x="713598" y="1020906"/>
            <a:ext cx="5753877"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occupancy  for the </a:t>
            </a:r>
            <a:r>
              <a:rPr lang="en-US" i="1"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person and the </a:t>
            </a:r>
            <a:r>
              <a:rPr lang="en-US" i="1"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sampled point is calculated as follows:</a:t>
            </a:r>
          </a:p>
        </p:txBody>
      </p:sp>
      <p:pic>
        <p:nvPicPr>
          <p:cNvPr id="19" name="Picture 18">
            <a:extLst>
              <a:ext uri="{FF2B5EF4-FFF2-40B4-BE49-F238E27FC236}">
                <a16:creationId xmlns:a16="http://schemas.microsoft.com/office/drawing/2014/main" id="{2CCA078E-820F-48B1-ADD3-AE9659EE6FA7}"/>
              </a:ext>
            </a:extLst>
          </p:cNvPr>
          <p:cNvPicPr>
            <a:picLocks noChangeAspect="1"/>
          </p:cNvPicPr>
          <p:nvPr/>
        </p:nvPicPr>
        <p:blipFill>
          <a:blip r:embed="rId6"/>
          <a:stretch>
            <a:fillRect/>
          </a:stretch>
        </p:blipFill>
        <p:spPr>
          <a:xfrm>
            <a:off x="1609695" y="2896148"/>
            <a:ext cx="1419423" cy="304843"/>
          </a:xfrm>
          <a:prstGeom prst="rect">
            <a:avLst/>
          </a:prstGeom>
        </p:spPr>
      </p:pic>
      <p:sp>
        <p:nvSpPr>
          <p:cNvPr id="21" name="Rectangle 20">
            <a:extLst>
              <a:ext uri="{FF2B5EF4-FFF2-40B4-BE49-F238E27FC236}">
                <a16:creationId xmlns:a16="http://schemas.microsoft.com/office/drawing/2014/main" id="{8C668C90-518C-4728-ADA9-4F951B172531}"/>
              </a:ext>
            </a:extLst>
          </p:cNvPr>
          <p:cNvSpPr/>
          <p:nvPr/>
        </p:nvSpPr>
        <p:spPr>
          <a:xfrm>
            <a:off x="778018" y="2863904"/>
            <a:ext cx="81304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where:</a:t>
            </a:r>
            <a:endParaRPr lang="en-US" dirty="0"/>
          </a:p>
        </p:txBody>
      </p:sp>
      <p:sp>
        <p:nvSpPr>
          <p:cNvPr id="23" name="Rectangle 22">
            <a:extLst>
              <a:ext uri="{FF2B5EF4-FFF2-40B4-BE49-F238E27FC236}">
                <a16:creationId xmlns:a16="http://schemas.microsoft.com/office/drawing/2014/main" id="{108DFBEA-421B-485A-BE1F-E5E7833F1A0C}"/>
              </a:ext>
            </a:extLst>
          </p:cNvPr>
          <p:cNvSpPr/>
          <p:nvPr/>
        </p:nvSpPr>
        <p:spPr>
          <a:xfrm>
            <a:off x="3047752" y="2851258"/>
            <a:ext cx="37433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represents N points sampled inside the</a:t>
            </a:r>
          </a:p>
        </p:txBody>
      </p:sp>
      <p:sp>
        <p:nvSpPr>
          <p:cNvPr id="25" name="Rectangle 24">
            <a:extLst>
              <a:ext uri="{FF2B5EF4-FFF2-40B4-BE49-F238E27FC236}">
                <a16:creationId xmlns:a16="http://schemas.microsoft.com/office/drawing/2014/main" id="{D525CA63-2972-4FF2-BF2B-0107EED78265}"/>
              </a:ext>
            </a:extLst>
          </p:cNvPr>
          <p:cNvSpPr/>
          <p:nvPr/>
        </p:nvSpPr>
        <p:spPr>
          <a:xfrm>
            <a:off x="755647" y="3255433"/>
            <a:ext cx="306365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intersected bounding box.</a:t>
            </a:r>
          </a:p>
        </p:txBody>
      </p:sp>
      <p:pic>
        <p:nvPicPr>
          <p:cNvPr id="27" name="Picture 26">
            <a:extLst>
              <a:ext uri="{FF2B5EF4-FFF2-40B4-BE49-F238E27FC236}">
                <a16:creationId xmlns:a16="http://schemas.microsoft.com/office/drawing/2014/main" id="{5A5BEA65-119C-48B2-81A5-420F9969A9C4}"/>
              </a:ext>
            </a:extLst>
          </p:cNvPr>
          <p:cNvPicPr>
            <a:picLocks noChangeAspect="1"/>
          </p:cNvPicPr>
          <p:nvPr/>
        </p:nvPicPr>
        <p:blipFill>
          <a:blip r:embed="rId7"/>
          <a:stretch>
            <a:fillRect/>
          </a:stretch>
        </p:blipFill>
        <p:spPr>
          <a:xfrm>
            <a:off x="888083" y="3716002"/>
            <a:ext cx="371527" cy="266737"/>
          </a:xfrm>
          <a:prstGeom prst="rect">
            <a:avLst/>
          </a:prstGeom>
        </p:spPr>
      </p:pic>
      <p:sp>
        <p:nvSpPr>
          <p:cNvPr id="29" name="Rectangle 28">
            <a:extLst>
              <a:ext uri="{FF2B5EF4-FFF2-40B4-BE49-F238E27FC236}">
                <a16:creationId xmlns:a16="http://schemas.microsoft.com/office/drawing/2014/main" id="{877735C4-BDBA-4FFB-BE94-B550AF8EDB08}"/>
              </a:ext>
            </a:extLst>
          </p:cNvPr>
          <p:cNvSpPr/>
          <p:nvPr/>
        </p:nvSpPr>
        <p:spPr>
          <a:xfrm>
            <a:off x="1184539" y="3655045"/>
            <a:ext cx="9988223"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is the scaled Laplace distribution’s Cumulative Distribution Function (CDF) to convert the signed distance    to volume density     .</a:t>
            </a:r>
          </a:p>
        </p:txBody>
      </p:sp>
      <p:pic>
        <p:nvPicPr>
          <p:cNvPr id="30" name="Picture 29">
            <a:extLst>
              <a:ext uri="{FF2B5EF4-FFF2-40B4-BE49-F238E27FC236}">
                <a16:creationId xmlns:a16="http://schemas.microsoft.com/office/drawing/2014/main" id="{BDD1976F-8BC1-4805-B3C1-CA006B662F68}"/>
              </a:ext>
            </a:extLst>
          </p:cNvPr>
          <p:cNvPicPr>
            <a:picLocks noChangeAspect="1"/>
          </p:cNvPicPr>
          <p:nvPr/>
        </p:nvPicPr>
        <p:blipFill>
          <a:blip r:embed="rId8"/>
          <a:stretch>
            <a:fillRect/>
          </a:stretch>
        </p:blipFill>
        <p:spPr>
          <a:xfrm>
            <a:off x="973757" y="4002291"/>
            <a:ext cx="238158" cy="295316"/>
          </a:xfrm>
          <a:prstGeom prst="rect">
            <a:avLst/>
          </a:prstGeom>
        </p:spPr>
      </p:pic>
      <p:pic>
        <p:nvPicPr>
          <p:cNvPr id="31" name="Picture 30">
            <a:extLst>
              <a:ext uri="{FF2B5EF4-FFF2-40B4-BE49-F238E27FC236}">
                <a16:creationId xmlns:a16="http://schemas.microsoft.com/office/drawing/2014/main" id="{ACDD7CDF-D134-4381-A9F6-0DD316ED65F1}"/>
              </a:ext>
            </a:extLst>
          </p:cNvPr>
          <p:cNvPicPr>
            <a:picLocks noChangeAspect="1"/>
          </p:cNvPicPr>
          <p:nvPr/>
        </p:nvPicPr>
        <p:blipFill>
          <a:blip r:embed="rId9"/>
          <a:stretch>
            <a:fillRect/>
          </a:stretch>
        </p:blipFill>
        <p:spPr>
          <a:xfrm>
            <a:off x="2974472" y="4015869"/>
            <a:ext cx="238158" cy="266737"/>
          </a:xfrm>
          <a:prstGeom prst="rect">
            <a:avLst/>
          </a:prstGeom>
        </p:spPr>
      </p:pic>
      <p:pic>
        <p:nvPicPr>
          <p:cNvPr id="32" name="Picture 31">
            <a:extLst>
              <a:ext uri="{FF2B5EF4-FFF2-40B4-BE49-F238E27FC236}">
                <a16:creationId xmlns:a16="http://schemas.microsoft.com/office/drawing/2014/main" id="{032E2118-AD89-4BC6-82B8-98676F03C039}"/>
              </a:ext>
            </a:extLst>
          </p:cNvPr>
          <p:cNvPicPr>
            <a:picLocks noChangeAspect="1"/>
          </p:cNvPicPr>
          <p:nvPr/>
        </p:nvPicPr>
        <p:blipFill>
          <a:blip r:embed="rId10"/>
          <a:stretch>
            <a:fillRect/>
          </a:stretch>
        </p:blipFill>
        <p:spPr>
          <a:xfrm>
            <a:off x="830925" y="4392613"/>
            <a:ext cx="428685" cy="266737"/>
          </a:xfrm>
          <a:prstGeom prst="rect">
            <a:avLst/>
          </a:prstGeom>
        </p:spPr>
      </p:pic>
      <p:sp>
        <p:nvSpPr>
          <p:cNvPr id="33" name="Rectangle 32">
            <a:extLst>
              <a:ext uri="{FF2B5EF4-FFF2-40B4-BE49-F238E27FC236}">
                <a16:creationId xmlns:a16="http://schemas.microsoft.com/office/drawing/2014/main" id="{08AE66CB-E818-46B3-823F-15C64A45271B}"/>
              </a:ext>
            </a:extLst>
          </p:cNvPr>
          <p:cNvSpPr/>
          <p:nvPr/>
        </p:nvSpPr>
        <p:spPr>
          <a:xfrm>
            <a:off x="1211915" y="4340837"/>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is the distance between two adjacent sample points.</a:t>
            </a:r>
          </a:p>
        </p:txBody>
      </p:sp>
      <p:sp>
        <p:nvSpPr>
          <p:cNvPr id="34" name="Rectangle 33">
            <a:extLst>
              <a:ext uri="{FF2B5EF4-FFF2-40B4-BE49-F238E27FC236}">
                <a16:creationId xmlns:a16="http://schemas.microsoft.com/office/drawing/2014/main" id="{9F739FE6-ECDD-4EA0-B14F-78614E71163D}"/>
              </a:ext>
            </a:extLst>
          </p:cNvPr>
          <p:cNvSpPr/>
          <p:nvPr/>
        </p:nvSpPr>
        <p:spPr>
          <a:xfrm>
            <a:off x="713598" y="4937542"/>
            <a:ext cx="7621372"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Then they accumulate the radiance by performing numerical quadrature among the layered density field for multiple persons to obtain the color value:</a:t>
            </a:r>
          </a:p>
        </p:txBody>
      </p:sp>
      <p:cxnSp>
        <p:nvCxnSpPr>
          <p:cNvPr id="36" name="Straight Connector 35">
            <a:extLst>
              <a:ext uri="{FF2B5EF4-FFF2-40B4-BE49-F238E27FC236}">
                <a16:creationId xmlns:a16="http://schemas.microsoft.com/office/drawing/2014/main" id="{94746DEB-EAA5-4A77-B4DD-952711E8F6A1}"/>
              </a:ext>
            </a:extLst>
          </p:cNvPr>
          <p:cNvCxnSpPr/>
          <p:nvPr/>
        </p:nvCxnSpPr>
        <p:spPr>
          <a:xfrm>
            <a:off x="713598" y="4829175"/>
            <a:ext cx="10754502" cy="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47443CAC-8103-423A-8D6E-E13A50B21FE5}"/>
              </a:ext>
            </a:extLst>
          </p:cNvPr>
          <p:cNvPicPr>
            <a:picLocks noChangeAspect="1"/>
          </p:cNvPicPr>
          <p:nvPr/>
        </p:nvPicPr>
        <p:blipFill>
          <a:blip r:embed="rId11"/>
          <a:stretch>
            <a:fillRect/>
          </a:stretch>
        </p:blipFill>
        <p:spPr>
          <a:xfrm>
            <a:off x="8472347" y="6500677"/>
            <a:ext cx="333422" cy="304843"/>
          </a:xfrm>
          <a:prstGeom prst="rect">
            <a:avLst/>
          </a:prstGeom>
        </p:spPr>
      </p:pic>
      <p:sp>
        <p:nvSpPr>
          <p:cNvPr id="38" name="Rectangle 37">
            <a:extLst>
              <a:ext uri="{FF2B5EF4-FFF2-40B4-BE49-F238E27FC236}">
                <a16:creationId xmlns:a16="http://schemas.microsoft.com/office/drawing/2014/main" id="{2FF2130C-61A0-4072-AE36-362FD23971A1}"/>
              </a:ext>
            </a:extLst>
          </p:cNvPr>
          <p:cNvSpPr/>
          <p:nvPr/>
        </p:nvSpPr>
        <p:spPr>
          <a:xfrm>
            <a:off x="8858688" y="6448841"/>
            <a:ext cx="325755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is the rendered color of humans.</a:t>
            </a:r>
          </a:p>
        </p:txBody>
      </p:sp>
      <p:sp>
        <p:nvSpPr>
          <p:cNvPr id="39" name="Rectangle 38">
            <a:extLst>
              <a:ext uri="{FF2B5EF4-FFF2-40B4-BE49-F238E27FC236}">
                <a16:creationId xmlns:a16="http://schemas.microsoft.com/office/drawing/2014/main" id="{8CB2A94F-7180-4B9F-AA93-9D2322558119}"/>
              </a:ext>
            </a:extLst>
          </p:cNvPr>
          <p:cNvSpPr/>
          <p:nvPr/>
        </p:nvSpPr>
        <p:spPr>
          <a:xfrm>
            <a:off x="5217290" y="6448841"/>
            <a:ext cx="3217291"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the total number of subjects</a:t>
            </a:r>
          </a:p>
        </p:txBody>
      </p:sp>
      <p:pic>
        <p:nvPicPr>
          <p:cNvPr id="40" name="Picture 39">
            <a:extLst>
              <a:ext uri="{FF2B5EF4-FFF2-40B4-BE49-F238E27FC236}">
                <a16:creationId xmlns:a16="http://schemas.microsoft.com/office/drawing/2014/main" id="{07B8EDD6-ECCD-4B71-8C43-18AAC609D88F}"/>
              </a:ext>
            </a:extLst>
          </p:cNvPr>
          <p:cNvPicPr>
            <a:picLocks noChangeAspect="1"/>
          </p:cNvPicPr>
          <p:nvPr/>
        </p:nvPicPr>
        <p:blipFill>
          <a:blip r:embed="rId12"/>
          <a:stretch>
            <a:fillRect/>
          </a:stretch>
        </p:blipFill>
        <p:spPr>
          <a:xfrm>
            <a:off x="5387574" y="5710251"/>
            <a:ext cx="400106" cy="304843"/>
          </a:xfrm>
          <a:prstGeom prst="rect">
            <a:avLst/>
          </a:prstGeom>
        </p:spPr>
      </p:pic>
      <p:sp>
        <p:nvSpPr>
          <p:cNvPr id="41" name="Rectangle 40">
            <a:extLst>
              <a:ext uri="{FF2B5EF4-FFF2-40B4-BE49-F238E27FC236}">
                <a16:creationId xmlns:a16="http://schemas.microsoft.com/office/drawing/2014/main" id="{BCF0B1CA-2CEF-49CA-9FE3-05D3BEBBE03E}"/>
              </a:ext>
            </a:extLst>
          </p:cNvPr>
          <p:cNvSpPr/>
          <p:nvPr/>
        </p:nvSpPr>
        <p:spPr>
          <a:xfrm>
            <a:off x="5787680" y="5496163"/>
            <a:ext cx="649605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contains all indices of points (belonging to person q) whose depth value is lower than the depth value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point of person p.</a:t>
            </a:r>
          </a:p>
        </p:txBody>
      </p:sp>
      <p:pic>
        <p:nvPicPr>
          <p:cNvPr id="42" name="Picture 41">
            <a:extLst>
              <a:ext uri="{FF2B5EF4-FFF2-40B4-BE49-F238E27FC236}">
                <a16:creationId xmlns:a16="http://schemas.microsoft.com/office/drawing/2014/main" id="{37E5A1D5-C17D-40B0-A710-54792EA43889}"/>
              </a:ext>
            </a:extLst>
          </p:cNvPr>
          <p:cNvPicPr>
            <a:picLocks noChangeAspect="1"/>
          </p:cNvPicPr>
          <p:nvPr/>
        </p:nvPicPr>
        <p:blipFill>
          <a:blip r:embed="rId13"/>
          <a:stretch>
            <a:fillRect/>
          </a:stretch>
        </p:blipFill>
        <p:spPr>
          <a:xfrm>
            <a:off x="6769949" y="6135825"/>
            <a:ext cx="3734321" cy="333422"/>
          </a:xfrm>
          <a:prstGeom prst="rect">
            <a:avLst/>
          </a:prstGeom>
        </p:spPr>
      </p:pic>
    </p:spTree>
    <p:extLst>
      <p:ext uri="{BB962C8B-B14F-4D97-AF65-F5344CB8AC3E}">
        <p14:creationId xmlns:p14="http://schemas.microsoft.com/office/powerpoint/2010/main" val="147696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9ACB2-79D3-4589-B42F-E69AE5C1AB3F}"/>
              </a:ext>
            </a:extLst>
          </p:cNvPr>
          <p:cNvSpPr/>
          <p:nvPr/>
        </p:nvSpPr>
        <p:spPr>
          <a:xfrm>
            <a:off x="399972" y="263009"/>
            <a:ext cx="317907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Progressive Prompt for SAM</a:t>
            </a:r>
          </a:p>
        </p:txBody>
      </p:sp>
      <p:pic>
        <p:nvPicPr>
          <p:cNvPr id="6" name="Picture 5">
            <a:extLst>
              <a:ext uri="{FF2B5EF4-FFF2-40B4-BE49-F238E27FC236}">
                <a16:creationId xmlns:a16="http://schemas.microsoft.com/office/drawing/2014/main" id="{BBB1B976-AB45-4ADF-9F15-8D04A1B461D0}"/>
              </a:ext>
            </a:extLst>
          </p:cNvPr>
          <p:cNvPicPr>
            <a:picLocks noChangeAspect="1"/>
          </p:cNvPicPr>
          <p:nvPr/>
        </p:nvPicPr>
        <p:blipFill>
          <a:blip r:embed="rId3"/>
          <a:stretch>
            <a:fillRect/>
          </a:stretch>
        </p:blipFill>
        <p:spPr>
          <a:xfrm>
            <a:off x="1590572" y="3273212"/>
            <a:ext cx="2915057" cy="438211"/>
          </a:xfrm>
          <a:prstGeom prst="rect">
            <a:avLst/>
          </a:prstGeom>
        </p:spPr>
      </p:pic>
      <p:pic>
        <p:nvPicPr>
          <p:cNvPr id="7" name="Picture 6">
            <a:extLst>
              <a:ext uri="{FF2B5EF4-FFF2-40B4-BE49-F238E27FC236}">
                <a16:creationId xmlns:a16="http://schemas.microsoft.com/office/drawing/2014/main" id="{1C946AC6-2A46-4004-A090-9FAA389B2FF1}"/>
              </a:ext>
            </a:extLst>
          </p:cNvPr>
          <p:cNvPicPr>
            <a:picLocks noChangeAspect="1"/>
          </p:cNvPicPr>
          <p:nvPr/>
        </p:nvPicPr>
        <p:blipFill>
          <a:blip r:embed="rId4"/>
          <a:stretch>
            <a:fillRect/>
          </a:stretch>
        </p:blipFill>
        <p:spPr>
          <a:xfrm>
            <a:off x="2609897" y="5174049"/>
            <a:ext cx="1448002" cy="333422"/>
          </a:xfrm>
          <a:prstGeom prst="rect">
            <a:avLst/>
          </a:prstGeom>
        </p:spPr>
      </p:pic>
      <p:pic>
        <p:nvPicPr>
          <p:cNvPr id="8" name="Picture 7">
            <a:extLst>
              <a:ext uri="{FF2B5EF4-FFF2-40B4-BE49-F238E27FC236}">
                <a16:creationId xmlns:a16="http://schemas.microsoft.com/office/drawing/2014/main" id="{89B0B103-4270-4FE9-8A98-4C82AE6DBB89}"/>
              </a:ext>
            </a:extLst>
          </p:cNvPr>
          <p:cNvPicPr>
            <a:picLocks noChangeAspect="1"/>
          </p:cNvPicPr>
          <p:nvPr/>
        </p:nvPicPr>
        <p:blipFill>
          <a:blip r:embed="rId5"/>
          <a:stretch>
            <a:fillRect/>
          </a:stretch>
        </p:blipFill>
        <p:spPr>
          <a:xfrm>
            <a:off x="1590572" y="1570508"/>
            <a:ext cx="1800476" cy="257211"/>
          </a:xfrm>
          <a:prstGeom prst="rect">
            <a:avLst/>
          </a:prstGeom>
        </p:spPr>
      </p:pic>
      <p:pic>
        <p:nvPicPr>
          <p:cNvPr id="9" name="Picture 8">
            <a:extLst>
              <a:ext uri="{FF2B5EF4-FFF2-40B4-BE49-F238E27FC236}">
                <a16:creationId xmlns:a16="http://schemas.microsoft.com/office/drawing/2014/main" id="{1EB08965-A846-4ED8-A1AE-15B404664855}"/>
              </a:ext>
            </a:extLst>
          </p:cNvPr>
          <p:cNvPicPr>
            <a:picLocks noChangeAspect="1"/>
          </p:cNvPicPr>
          <p:nvPr/>
        </p:nvPicPr>
        <p:blipFill>
          <a:blip r:embed="rId6"/>
          <a:stretch>
            <a:fillRect/>
          </a:stretch>
        </p:blipFill>
        <p:spPr>
          <a:xfrm>
            <a:off x="3391048" y="1565745"/>
            <a:ext cx="1267002" cy="266737"/>
          </a:xfrm>
          <a:prstGeom prst="rect">
            <a:avLst/>
          </a:prstGeom>
        </p:spPr>
      </p:pic>
      <p:pic>
        <p:nvPicPr>
          <p:cNvPr id="10" name="Picture 9">
            <a:extLst>
              <a:ext uri="{FF2B5EF4-FFF2-40B4-BE49-F238E27FC236}">
                <a16:creationId xmlns:a16="http://schemas.microsoft.com/office/drawing/2014/main" id="{0272BF9D-71EE-470A-A28B-8FB279A2A43A}"/>
              </a:ext>
            </a:extLst>
          </p:cNvPr>
          <p:cNvPicPr>
            <a:picLocks noChangeAspect="1"/>
          </p:cNvPicPr>
          <p:nvPr/>
        </p:nvPicPr>
        <p:blipFill>
          <a:blip r:embed="rId7"/>
          <a:stretch>
            <a:fillRect/>
          </a:stretch>
        </p:blipFill>
        <p:spPr>
          <a:xfrm>
            <a:off x="899920" y="6140443"/>
            <a:ext cx="3572374" cy="647790"/>
          </a:xfrm>
          <a:prstGeom prst="rect">
            <a:avLst/>
          </a:prstGeom>
        </p:spPr>
      </p:pic>
      <p:pic>
        <p:nvPicPr>
          <p:cNvPr id="11" name="Picture 10">
            <a:extLst>
              <a:ext uri="{FF2B5EF4-FFF2-40B4-BE49-F238E27FC236}">
                <a16:creationId xmlns:a16="http://schemas.microsoft.com/office/drawing/2014/main" id="{25F485E3-880A-4B6D-8500-5B71EAA1399B}"/>
              </a:ext>
            </a:extLst>
          </p:cNvPr>
          <p:cNvPicPr>
            <a:picLocks noChangeAspect="1"/>
          </p:cNvPicPr>
          <p:nvPr/>
        </p:nvPicPr>
        <p:blipFill>
          <a:blip r:embed="rId8"/>
          <a:stretch>
            <a:fillRect/>
          </a:stretch>
        </p:blipFill>
        <p:spPr>
          <a:xfrm>
            <a:off x="7757913" y="3266800"/>
            <a:ext cx="2848373" cy="409632"/>
          </a:xfrm>
          <a:prstGeom prst="rect">
            <a:avLst/>
          </a:prstGeom>
        </p:spPr>
      </p:pic>
      <p:sp>
        <p:nvSpPr>
          <p:cNvPr id="14" name="Rectangle 13">
            <a:extLst>
              <a:ext uri="{FF2B5EF4-FFF2-40B4-BE49-F238E27FC236}">
                <a16:creationId xmlns:a16="http://schemas.microsoft.com/office/drawing/2014/main" id="{9B1503A7-48AB-4A12-AE0A-5173F2C915F0}"/>
              </a:ext>
            </a:extLst>
          </p:cNvPr>
          <p:cNvSpPr/>
          <p:nvPr/>
        </p:nvSpPr>
        <p:spPr>
          <a:xfrm>
            <a:off x="647894" y="843946"/>
            <a:ext cx="6096000" cy="646331"/>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They apply the Multiresolution </a:t>
            </a:r>
            <a:r>
              <a:rPr lang="en-US" dirty="0" err="1">
                <a:solidFill>
                  <a:srgbClr val="000000"/>
                </a:solidFill>
                <a:latin typeface="Times New Roman" panose="02020603050405020304" pitchFamily="18" charset="0"/>
                <a:cs typeface="Times New Roman" panose="02020603050405020304" pitchFamily="18" charset="0"/>
              </a:rPr>
              <a:t>IsoSurface</a:t>
            </a:r>
            <a:r>
              <a:rPr lang="en-US" dirty="0">
                <a:solidFill>
                  <a:srgbClr val="000000"/>
                </a:solidFill>
                <a:latin typeface="Times New Roman" panose="02020603050405020304" pitchFamily="18" charset="0"/>
                <a:cs typeface="Times New Roman" panose="02020603050405020304" pitchFamily="18" charset="0"/>
              </a:rPr>
              <a:t> Extraction (MISE) to extract the </a:t>
            </a:r>
            <a:r>
              <a:rPr lang="en-US" b="1" dirty="0">
                <a:solidFill>
                  <a:srgbClr val="000000"/>
                </a:solidFill>
                <a:latin typeface="Times New Roman" panose="02020603050405020304" pitchFamily="18" charset="0"/>
                <a:cs typeface="Times New Roman" panose="02020603050405020304" pitchFamily="18" charset="0"/>
              </a:rPr>
              <a:t>mesh</a:t>
            </a:r>
            <a:r>
              <a:rPr lang="en-US" dirty="0">
                <a:solidFill>
                  <a:srgbClr val="000000"/>
                </a:solidFill>
                <a:latin typeface="Times New Roman" panose="02020603050405020304" pitchFamily="18" charset="0"/>
                <a:cs typeface="Times New Roman" panose="02020603050405020304" pitchFamily="18" charset="0"/>
              </a:rPr>
              <a:t> in canonical space:</a:t>
            </a:r>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DA91B35-49A2-4E46-8ED8-E9466E37F54E}"/>
              </a:ext>
            </a:extLst>
          </p:cNvPr>
          <p:cNvPicPr>
            <a:picLocks noChangeAspect="1"/>
          </p:cNvPicPr>
          <p:nvPr/>
        </p:nvPicPr>
        <p:blipFill>
          <a:blip r:embed="rId9"/>
          <a:stretch>
            <a:fillRect/>
          </a:stretch>
        </p:blipFill>
        <p:spPr>
          <a:xfrm>
            <a:off x="889763" y="2015924"/>
            <a:ext cx="247685" cy="266737"/>
          </a:xfrm>
          <a:prstGeom prst="rect">
            <a:avLst/>
          </a:prstGeom>
        </p:spPr>
      </p:pic>
      <p:sp>
        <p:nvSpPr>
          <p:cNvPr id="16" name="Rectangle 15">
            <a:extLst>
              <a:ext uri="{FF2B5EF4-FFF2-40B4-BE49-F238E27FC236}">
                <a16:creationId xmlns:a16="http://schemas.microsoft.com/office/drawing/2014/main" id="{B1B80E19-F3A5-4E01-A434-9BFF97ED720F}"/>
              </a:ext>
            </a:extLst>
          </p:cNvPr>
          <p:cNvSpPr/>
          <p:nvPr/>
        </p:nvSpPr>
        <p:spPr>
          <a:xfrm>
            <a:off x="1175843" y="1948602"/>
            <a:ext cx="524837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represents the extracted vertex set in canonical space</a:t>
            </a:r>
          </a:p>
        </p:txBody>
      </p:sp>
      <p:pic>
        <p:nvPicPr>
          <p:cNvPr id="17" name="Picture 16">
            <a:extLst>
              <a:ext uri="{FF2B5EF4-FFF2-40B4-BE49-F238E27FC236}">
                <a16:creationId xmlns:a16="http://schemas.microsoft.com/office/drawing/2014/main" id="{16BD6A18-B4BE-44AE-BD8D-A1502FBE636D}"/>
              </a:ext>
            </a:extLst>
          </p:cNvPr>
          <p:cNvPicPr>
            <a:picLocks noChangeAspect="1"/>
          </p:cNvPicPr>
          <p:nvPr/>
        </p:nvPicPr>
        <p:blipFill>
          <a:blip r:embed="rId10"/>
          <a:stretch>
            <a:fillRect/>
          </a:stretch>
        </p:blipFill>
        <p:spPr>
          <a:xfrm>
            <a:off x="899579" y="2395995"/>
            <a:ext cx="276264" cy="219106"/>
          </a:xfrm>
          <a:prstGeom prst="rect">
            <a:avLst/>
          </a:prstGeom>
        </p:spPr>
      </p:pic>
      <p:sp>
        <p:nvSpPr>
          <p:cNvPr id="18" name="Rectangle 17">
            <a:extLst>
              <a:ext uri="{FF2B5EF4-FFF2-40B4-BE49-F238E27FC236}">
                <a16:creationId xmlns:a16="http://schemas.microsoft.com/office/drawing/2014/main" id="{9D96DF61-FA08-46C3-A532-80E963776E13}"/>
              </a:ext>
            </a:extLst>
          </p:cNvPr>
          <p:cNvSpPr/>
          <p:nvPr/>
        </p:nvSpPr>
        <p:spPr>
          <a:xfrm>
            <a:off x="1175843" y="2320882"/>
            <a:ext cx="324890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denotes the corresponding faces</a:t>
            </a:r>
          </a:p>
        </p:txBody>
      </p:sp>
      <p:sp>
        <p:nvSpPr>
          <p:cNvPr id="19" name="Rectangle 18">
            <a:extLst>
              <a:ext uri="{FF2B5EF4-FFF2-40B4-BE49-F238E27FC236}">
                <a16:creationId xmlns:a16="http://schemas.microsoft.com/office/drawing/2014/main" id="{015A85B1-0056-4455-A100-BB559B889065}"/>
              </a:ext>
            </a:extLst>
          </p:cNvPr>
          <p:cNvSpPr/>
          <p:nvPr/>
        </p:nvSpPr>
        <p:spPr>
          <a:xfrm>
            <a:off x="708783" y="2883447"/>
            <a:ext cx="499040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The deformed vertex set in the observation space is:</a:t>
            </a:r>
          </a:p>
        </p:txBody>
      </p:sp>
      <p:pic>
        <p:nvPicPr>
          <p:cNvPr id="20" name="Picture 19">
            <a:extLst>
              <a:ext uri="{FF2B5EF4-FFF2-40B4-BE49-F238E27FC236}">
                <a16:creationId xmlns:a16="http://schemas.microsoft.com/office/drawing/2014/main" id="{8464BB6C-1057-41AA-905E-17304BAC420E}"/>
              </a:ext>
            </a:extLst>
          </p:cNvPr>
          <p:cNvPicPr>
            <a:picLocks noChangeAspect="1"/>
          </p:cNvPicPr>
          <p:nvPr/>
        </p:nvPicPr>
        <p:blipFill>
          <a:blip r:embed="rId11"/>
          <a:stretch>
            <a:fillRect/>
          </a:stretch>
        </p:blipFill>
        <p:spPr>
          <a:xfrm>
            <a:off x="6319438" y="1358607"/>
            <a:ext cx="5725324" cy="1848108"/>
          </a:xfrm>
          <a:prstGeom prst="rect">
            <a:avLst/>
          </a:prstGeom>
        </p:spPr>
      </p:pic>
      <p:sp>
        <p:nvSpPr>
          <p:cNvPr id="21" name="Rectangle 20">
            <a:extLst>
              <a:ext uri="{FF2B5EF4-FFF2-40B4-BE49-F238E27FC236}">
                <a16:creationId xmlns:a16="http://schemas.microsoft.com/office/drawing/2014/main" id="{7F4FEEC8-15BC-4687-9A24-A53B97491290}"/>
              </a:ext>
            </a:extLst>
          </p:cNvPr>
          <p:cNvSpPr/>
          <p:nvPr/>
        </p:nvSpPr>
        <p:spPr>
          <a:xfrm>
            <a:off x="704623" y="3756205"/>
            <a:ext cx="8639379"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deformed mesh for the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person in the observation space is defined as:</a:t>
            </a:r>
          </a:p>
        </p:txBody>
      </p:sp>
      <p:pic>
        <p:nvPicPr>
          <p:cNvPr id="22" name="Picture 21">
            <a:extLst>
              <a:ext uri="{FF2B5EF4-FFF2-40B4-BE49-F238E27FC236}">
                <a16:creationId xmlns:a16="http://schemas.microsoft.com/office/drawing/2014/main" id="{223E37F9-B4FC-4C02-BA69-99B83DB091CD}"/>
              </a:ext>
            </a:extLst>
          </p:cNvPr>
          <p:cNvPicPr>
            <a:picLocks noChangeAspect="1"/>
          </p:cNvPicPr>
          <p:nvPr/>
        </p:nvPicPr>
        <p:blipFill>
          <a:blip r:embed="rId12"/>
          <a:stretch>
            <a:fillRect/>
          </a:stretch>
        </p:blipFill>
        <p:spPr>
          <a:xfrm>
            <a:off x="2038317" y="4260913"/>
            <a:ext cx="1295581" cy="295316"/>
          </a:xfrm>
          <a:prstGeom prst="rect">
            <a:avLst/>
          </a:prstGeom>
        </p:spPr>
      </p:pic>
      <p:sp>
        <p:nvSpPr>
          <p:cNvPr id="23" name="Rectangle 22">
            <a:extLst>
              <a:ext uri="{FF2B5EF4-FFF2-40B4-BE49-F238E27FC236}">
                <a16:creationId xmlns:a16="http://schemas.microsoft.com/office/drawing/2014/main" id="{EBC8432C-EC21-46D6-9564-4D4F6ADCD03E}"/>
              </a:ext>
            </a:extLst>
          </p:cNvPr>
          <p:cNvSpPr/>
          <p:nvPr/>
        </p:nvSpPr>
        <p:spPr>
          <a:xfrm>
            <a:off x="707860" y="4753163"/>
            <a:ext cx="8759989"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 improve efficiency, we opt for a differentiable rasterizer R rather than volume rendering:</a:t>
            </a:r>
          </a:p>
        </p:txBody>
      </p:sp>
      <p:sp>
        <p:nvSpPr>
          <p:cNvPr id="24" name="Rectangle 23">
            <a:extLst>
              <a:ext uri="{FF2B5EF4-FFF2-40B4-BE49-F238E27FC236}">
                <a16:creationId xmlns:a16="http://schemas.microsoft.com/office/drawing/2014/main" id="{38BD83C0-952F-43CC-9393-15EFF62288C8}"/>
              </a:ext>
            </a:extLst>
          </p:cNvPr>
          <p:cNvSpPr/>
          <p:nvPr/>
        </p:nvSpPr>
        <p:spPr>
          <a:xfrm>
            <a:off x="899579" y="5146279"/>
            <a:ext cx="155042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instance mask:</a:t>
            </a:r>
          </a:p>
        </p:txBody>
      </p:sp>
      <p:sp>
        <p:nvSpPr>
          <p:cNvPr id="25" name="Rectangle 24">
            <a:extLst>
              <a:ext uri="{FF2B5EF4-FFF2-40B4-BE49-F238E27FC236}">
                <a16:creationId xmlns:a16="http://schemas.microsoft.com/office/drawing/2014/main" id="{ECF1702F-1D44-4054-A698-1AFA902B1487}"/>
              </a:ext>
            </a:extLst>
          </p:cNvPr>
          <p:cNvSpPr/>
          <p:nvPr/>
        </p:nvSpPr>
        <p:spPr>
          <a:xfrm>
            <a:off x="4250858" y="5156094"/>
            <a:ext cx="480997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serves as one of the prompts for SAM refinement</a:t>
            </a:r>
          </a:p>
        </p:txBody>
      </p:sp>
      <p:sp>
        <p:nvSpPr>
          <p:cNvPr id="26" name="Rectangle 25">
            <a:extLst>
              <a:ext uri="{FF2B5EF4-FFF2-40B4-BE49-F238E27FC236}">
                <a16:creationId xmlns:a16="http://schemas.microsoft.com/office/drawing/2014/main" id="{A1EFAD7F-1729-4D34-964B-D8B1DA33077F}"/>
              </a:ext>
            </a:extLst>
          </p:cNvPr>
          <p:cNvSpPr/>
          <p:nvPr/>
        </p:nvSpPr>
        <p:spPr>
          <a:xfrm>
            <a:off x="704623" y="5709561"/>
            <a:ext cx="60960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point prompts for the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subject are then defined by:</a:t>
            </a:r>
          </a:p>
        </p:txBody>
      </p:sp>
      <p:pic>
        <p:nvPicPr>
          <p:cNvPr id="27" name="Picture 26">
            <a:extLst>
              <a:ext uri="{FF2B5EF4-FFF2-40B4-BE49-F238E27FC236}">
                <a16:creationId xmlns:a16="http://schemas.microsoft.com/office/drawing/2014/main" id="{B9473F91-28A3-424D-9753-313E76BDB47E}"/>
              </a:ext>
            </a:extLst>
          </p:cNvPr>
          <p:cNvPicPr>
            <a:picLocks noChangeAspect="1"/>
          </p:cNvPicPr>
          <p:nvPr/>
        </p:nvPicPr>
        <p:blipFill>
          <a:blip r:embed="rId13"/>
          <a:stretch>
            <a:fillRect/>
          </a:stretch>
        </p:blipFill>
        <p:spPr>
          <a:xfrm>
            <a:off x="5333925" y="6361308"/>
            <a:ext cx="2162477" cy="295316"/>
          </a:xfrm>
          <a:prstGeom prst="rect">
            <a:avLst/>
          </a:prstGeom>
        </p:spPr>
      </p:pic>
      <p:sp>
        <p:nvSpPr>
          <p:cNvPr id="28" name="Rectangle 27">
            <a:extLst>
              <a:ext uri="{FF2B5EF4-FFF2-40B4-BE49-F238E27FC236}">
                <a16:creationId xmlns:a16="http://schemas.microsoft.com/office/drawing/2014/main" id="{E495CE1D-1A71-4950-AED6-A37E5832B6EA}"/>
              </a:ext>
            </a:extLst>
          </p:cNvPr>
          <p:cNvSpPr/>
          <p:nvPr/>
        </p:nvSpPr>
        <p:spPr>
          <a:xfrm>
            <a:off x="7496402" y="6140443"/>
            <a:ext cx="454836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2D </a:t>
            </a:r>
            <a:r>
              <a:rPr lang="en-US"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 are obtained by projecting the 3D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keypoint</a:t>
            </a:r>
            <a:r>
              <a:rPr lang="en-US" dirty="0">
                <a:latin typeface="Times New Roman" panose="02020603050405020304" pitchFamily="18" charset="0"/>
                <a:cs typeface="Times New Roman" panose="02020603050405020304" pitchFamily="18" charset="0"/>
              </a:rPr>
              <a:t> candidates onto the image</a:t>
            </a:r>
          </a:p>
        </p:txBody>
      </p:sp>
      <p:sp>
        <p:nvSpPr>
          <p:cNvPr id="29" name="Rectangle 28">
            <a:extLst>
              <a:ext uri="{FF2B5EF4-FFF2-40B4-BE49-F238E27FC236}">
                <a16:creationId xmlns:a16="http://schemas.microsoft.com/office/drawing/2014/main" id="{DD99DB7B-2BFD-45EE-84E4-09C6F7CC2164}"/>
              </a:ext>
            </a:extLst>
          </p:cNvPr>
          <p:cNvSpPr/>
          <p:nvPr/>
        </p:nvSpPr>
        <p:spPr>
          <a:xfrm>
            <a:off x="6986800" y="5684972"/>
            <a:ext cx="207402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3D SMPL </a:t>
            </a:r>
            <a:r>
              <a:rPr lang="en-US" dirty="0" err="1">
                <a:latin typeface="Times New Roman" panose="02020603050405020304" pitchFamily="18" charset="0"/>
                <a:cs typeface="Times New Roman" panose="02020603050405020304" pitchFamily="18" charset="0"/>
              </a:rPr>
              <a:t>keypoints</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2CF92A39-9530-4845-BD8A-A1ABE0032368}"/>
              </a:ext>
            </a:extLst>
          </p:cNvPr>
          <p:cNvCxnSpPr>
            <a:cxnSpLocks/>
          </p:cNvCxnSpPr>
          <p:nvPr/>
        </p:nvCxnSpPr>
        <p:spPr>
          <a:xfrm flipV="1">
            <a:off x="6655843" y="6054304"/>
            <a:ext cx="840559" cy="307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68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9ACB2-79D3-4589-B42F-E69AE5C1AB3F}"/>
              </a:ext>
            </a:extLst>
          </p:cNvPr>
          <p:cNvSpPr/>
          <p:nvPr/>
        </p:nvSpPr>
        <p:spPr>
          <a:xfrm>
            <a:off x="399972" y="263009"/>
            <a:ext cx="4835234"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Confidence-Guided Alternating Optimization</a:t>
            </a:r>
          </a:p>
        </p:txBody>
      </p:sp>
      <p:pic>
        <p:nvPicPr>
          <p:cNvPr id="2" name="Picture 1">
            <a:extLst>
              <a:ext uri="{FF2B5EF4-FFF2-40B4-BE49-F238E27FC236}">
                <a16:creationId xmlns:a16="http://schemas.microsoft.com/office/drawing/2014/main" id="{4DB111D0-37DF-4653-83B3-9F72F29CD57A}"/>
              </a:ext>
            </a:extLst>
          </p:cNvPr>
          <p:cNvPicPr>
            <a:picLocks noChangeAspect="1"/>
          </p:cNvPicPr>
          <p:nvPr/>
        </p:nvPicPr>
        <p:blipFill>
          <a:blip r:embed="rId3"/>
          <a:stretch>
            <a:fillRect/>
          </a:stretch>
        </p:blipFill>
        <p:spPr>
          <a:xfrm>
            <a:off x="5386120" y="1159139"/>
            <a:ext cx="4944005" cy="2652522"/>
          </a:xfrm>
          <a:prstGeom prst="rect">
            <a:avLst/>
          </a:prstGeom>
        </p:spPr>
      </p:pic>
      <p:pic>
        <p:nvPicPr>
          <p:cNvPr id="3" name="Picture 2">
            <a:extLst>
              <a:ext uri="{FF2B5EF4-FFF2-40B4-BE49-F238E27FC236}">
                <a16:creationId xmlns:a16="http://schemas.microsoft.com/office/drawing/2014/main" id="{2AB43294-C3F4-4FD0-9418-CB152B9B6CA2}"/>
              </a:ext>
            </a:extLst>
          </p:cNvPr>
          <p:cNvPicPr>
            <a:picLocks noChangeAspect="1"/>
          </p:cNvPicPr>
          <p:nvPr/>
        </p:nvPicPr>
        <p:blipFill>
          <a:blip r:embed="rId4"/>
          <a:stretch>
            <a:fillRect/>
          </a:stretch>
        </p:blipFill>
        <p:spPr>
          <a:xfrm>
            <a:off x="889693" y="5193768"/>
            <a:ext cx="4496427" cy="866896"/>
          </a:xfrm>
          <a:prstGeom prst="rect">
            <a:avLst/>
          </a:prstGeom>
        </p:spPr>
      </p:pic>
      <p:sp>
        <p:nvSpPr>
          <p:cNvPr id="5" name="Rectangle 4">
            <a:extLst>
              <a:ext uri="{FF2B5EF4-FFF2-40B4-BE49-F238E27FC236}">
                <a16:creationId xmlns:a16="http://schemas.microsoft.com/office/drawing/2014/main" id="{7FFB4B5A-7E2A-40F0-B517-8AE2887296D3}"/>
              </a:ext>
            </a:extLst>
          </p:cNvPr>
          <p:cNvSpPr/>
          <p:nvPr/>
        </p:nvSpPr>
        <p:spPr>
          <a:xfrm>
            <a:off x="561897" y="1670536"/>
            <a:ext cx="4219653" cy="147732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To avoid damaging shape updates that are due to wrong poses, they only </a:t>
            </a:r>
            <a:r>
              <a:rPr lang="en-US" b="1" dirty="0">
                <a:latin typeface="Times New Roman" panose="02020603050405020304" pitchFamily="18" charset="0"/>
                <a:cs typeface="Times New Roman" panose="02020603050405020304" pitchFamily="18" charset="0"/>
              </a:rPr>
              <a:t>optimize pose parameters for unreliable frames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jointly optimize pose and shape parameters for reliable frames</a:t>
            </a:r>
            <a:r>
              <a:rPr lang="en-US"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61436C5D-D14D-42CF-8673-4DAAE103BBE3}"/>
              </a:ext>
            </a:extLst>
          </p:cNvPr>
          <p:cNvSpPr/>
          <p:nvPr/>
        </p:nvSpPr>
        <p:spPr>
          <a:xfrm>
            <a:off x="561896" y="4074723"/>
            <a:ext cx="10639504"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They treat the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between the projected mesh mask             and the refined SAM mask           as their confidence measure for the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subject in frame </a:t>
            </a:r>
            <a:r>
              <a:rPr lang="en-US"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We define reliable frames </a:t>
            </a:r>
            <a:r>
              <a:rPr lang="en-US" i="1" dirty="0" err="1">
                <a:latin typeface="Times New Roman" panose="02020603050405020304" pitchFamily="18" charset="0"/>
                <a:cs typeface="Times New Roman" panose="02020603050405020304" pitchFamily="18" charset="0"/>
              </a:rPr>
              <a:t>I</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o be those frames with reliable poses based on the average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over all subjects:</a:t>
            </a:r>
          </a:p>
        </p:txBody>
      </p:sp>
      <p:pic>
        <p:nvPicPr>
          <p:cNvPr id="7" name="Picture 6">
            <a:extLst>
              <a:ext uri="{FF2B5EF4-FFF2-40B4-BE49-F238E27FC236}">
                <a16:creationId xmlns:a16="http://schemas.microsoft.com/office/drawing/2014/main" id="{2EDA01D6-BCC8-4F9C-81B9-4AF2F917C028}"/>
              </a:ext>
            </a:extLst>
          </p:cNvPr>
          <p:cNvPicPr>
            <a:picLocks noChangeAspect="1"/>
          </p:cNvPicPr>
          <p:nvPr/>
        </p:nvPicPr>
        <p:blipFill>
          <a:blip r:embed="rId5"/>
          <a:stretch>
            <a:fillRect/>
          </a:stretch>
        </p:blipFill>
        <p:spPr>
          <a:xfrm>
            <a:off x="5572042" y="4074723"/>
            <a:ext cx="619211" cy="323895"/>
          </a:xfrm>
          <a:prstGeom prst="rect">
            <a:avLst/>
          </a:prstGeom>
        </p:spPr>
      </p:pic>
      <p:pic>
        <p:nvPicPr>
          <p:cNvPr id="8" name="Picture 7">
            <a:extLst>
              <a:ext uri="{FF2B5EF4-FFF2-40B4-BE49-F238E27FC236}">
                <a16:creationId xmlns:a16="http://schemas.microsoft.com/office/drawing/2014/main" id="{34AC5CC5-E933-4732-950B-115EC13CF7A7}"/>
              </a:ext>
            </a:extLst>
          </p:cNvPr>
          <p:cNvPicPr>
            <a:picLocks noChangeAspect="1"/>
          </p:cNvPicPr>
          <p:nvPr/>
        </p:nvPicPr>
        <p:blipFill>
          <a:blip r:embed="rId6"/>
          <a:stretch>
            <a:fillRect/>
          </a:stretch>
        </p:blipFill>
        <p:spPr>
          <a:xfrm>
            <a:off x="8791536" y="4122354"/>
            <a:ext cx="552527" cy="276264"/>
          </a:xfrm>
          <a:prstGeom prst="rect">
            <a:avLst/>
          </a:prstGeom>
        </p:spPr>
      </p:pic>
    </p:spTree>
    <p:extLst>
      <p:ext uri="{BB962C8B-B14F-4D97-AF65-F5344CB8AC3E}">
        <p14:creationId xmlns:p14="http://schemas.microsoft.com/office/powerpoint/2010/main" val="264557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9ACB2-79D3-4589-B42F-E69AE5C1AB3F}"/>
              </a:ext>
            </a:extLst>
          </p:cNvPr>
          <p:cNvSpPr/>
          <p:nvPr/>
        </p:nvSpPr>
        <p:spPr>
          <a:xfrm>
            <a:off x="399972" y="263009"/>
            <a:ext cx="1279517"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Objectives</a:t>
            </a:r>
          </a:p>
        </p:txBody>
      </p:sp>
      <p:pic>
        <p:nvPicPr>
          <p:cNvPr id="5" name="Picture 4">
            <a:extLst>
              <a:ext uri="{FF2B5EF4-FFF2-40B4-BE49-F238E27FC236}">
                <a16:creationId xmlns:a16="http://schemas.microsoft.com/office/drawing/2014/main" id="{02D958F7-B1B6-4B2F-98E5-1C730834C55F}"/>
              </a:ext>
            </a:extLst>
          </p:cNvPr>
          <p:cNvPicPr>
            <a:picLocks noChangeAspect="1"/>
          </p:cNvPicPr>
          <p:nvPr/>
        </p:nvPicPr>
        <p:blipFill>
          <a:blip r:embed="rId2"/>
          <a:stretch>
            <a:fillRect/>
          </a:stretch>
        </p:blipFill>
        <p:spPr>
          <a:xfrm>
            <a:off x="4867079" y="800055"/>
            <a:ext cx="2800741" cy="647790"/>
          </a:xfrm>
          <a:prstGeom prst="rect">
            <a:avLst/>
          </a:prstGeom>
        </p:spPr>
      </p:pic>
      <p:sp>
        <p:nvSpPr>
          <p:cNvPr id="6" name="Rectangle 5">
            <a:extLst>
              <a:ext uri="{FF2B5EF4-FFF2-40B4-BE49-F238E27FC236}">
                <a16:creationId xmlns:a16="http://schemas.microsoft.com/office/drawing/2014/main" id="{7DFF1B2A-8BC7-46DE-A5CA-5648BC48C5CC}"/>
              </a:ext>
            </a:extLst>
          </p:cNvPr>
          <p:cNvSpPr/>
          <p:nvPr/>
        </p:nvSpPr>
        <p:spPr>
          <a:xfrm>
            <a:off x="2451601" y="939284"/>
            <a:ext cx="207620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Reconstruction Loss</a:t>
            </a:r>
          </a:p>
        </p:txBody>
      </p:sp>
      <p:pic>
        <p:nvPicPr>
          <p:cNvPr id="7" name="Picture 6">
            <a:extLst>
              <a:ext uri="{FF2B5EF4-FFF2-40B4-BE49-F238E27FC236}">
                <a16:creationId xmlns:a16="http://schemas.microsoft.com/office/drawing/2014/main" id="{01B5CF3E-109E-4FAF-A165-3573F6D04167}"/>
              </a:ext>
            </a:extLst>
          </p:cNvPr>
          <p:cNvPicPr>
            <a:picLocks noChangeAspect="1"/>
          </p:cNvPicPr>
          <p:nvPr/>
        </p:nvPicPr>
        <p:blipFill>
          <a:blip r:embed="rId3"/>
          <a:stretch>
            <a:fillRect/>
          </a:stretch>
        </p:blipFill>
        <p:spPr>
          <a:xfrm>
            <a:off x="4828913" y="1822854"/>
            <a:ext cx="3753374" cy="743054"/>
          </a:xfrm>
          <a:prstGeom prst="rect">
            <a:avLst/>
          </a:prstGeom>
        </p:spPr>
      </p:pic>
      <p:pic>
        <p:nvPicPr>
          <p:cNvPr id="8" name="Picture 7">
            <a:extLst>
              <a:ext uri="{FF2B5EF4-FFF2-40B4-BE49-F238E27FC236}">
                <a16:creationId xmlns:a16="http://schemas.microsoft.com/office/drawing/2014/main" id="{8E6E85B4-B7C2-4494-A816-72D76BAAFC49}"/>
              </a:ext>
            </a:extLst>
          </p:cNvPr>
          <p:cNvPicPr>
            <a:picLocks noChangeAspect="1"/>
          </p:cNvPicPr>
          <p:nvPr/>
        </p:nvPicPr>
        <p:blipFill>
          <a:blip r:embed="rId4"/>
          <a:stretch>
            <a:fillRect/>
          </a:stretch>
        </p:blipFill>
        <p:spPr>
          <a:xfrm>
            <a:off x="4771763" y="2630638"/>
            <a:ext cx="3257798" cy="884509"/>
          </a:xfrm>
          <a:prstGeom prst="rect">
            <a:avLst/>
          </a:prstGeom>
        </p:spPr>
      </p:pic>
      <p:sp>
        <p:nvSpPr>
          <p:cNvPr id="9" name="Rectangle 8">
            <a:extLst>
              <a:ext uri="{FF2B5EF4-FFF2-40B4-BE49-F238E27FC236}">
                <a16:creationId xmlns:a16="http://schemas.microsoft.com/office/drawing/2014/main" id="{15D0DB57-07BB-48CD-92DE-915786ECC478}"/>
              </a:ext>
            </a:extLst>
          </p:cNvPr>
          <p:cNvSpPr/>
          <p:nvPr/>
        </p:nvSpPr>
        <p:spPr>
          <a:xfrm>
            <a:off x="2500780" y="2445972"/>
            <a:ext cx="201850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Instance Mask Loss</a:t>
            </a:r>
          </a:p>
        </p:txBody>
      </p:sp>
      <p:sp>
        <p:nvSpPr>
          <p:cNvPr id="10" name="Rectangle 9">
            <a:extLst>
              <a:ext uri="{FF2B5EF4-FFF2-40B4-BE49-F238E27FC236}">
                <a16:creationId xmlns:a16="http://schemas.microsoft.com/office/drawing/2014/main" id="{FD7ABB5F-25AA-4E8F-9C25-03C677B7A590}"/>
              </a:ext>
            </a:extLst>
          </p:cNvPr>
          <p:cNvSpPr/>
          <p:nvPr/>
        </p:nvSpPr>
        <p:spPr>
          <a:xfrm>
            <a:off x="2500780" y="4082534"/>
            <a:ext cx="1396536" cy="369332"/>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Eikonal</a:t>
            </a:r>
            <a:r>
              <a:rPr lang="en-US" dirty="0">
                <a:latin typeface="Times New Roman" panose="02020603050405020304" pitchFamily="18" charset="0"/>
                <a:cs typeface="Times New Roman" panose="02020603050405020304" pitchFamily="18" charset="0"/>
              </a:rPr>
              <a:t> Loss</a:t>
            </a:r>
          </a:p>
        </p:txBody>
      </p:sp>
      <p:pic>
        <p:nvPicPr>
          <p:cNvPr id="11" name="Picture 10">
            <a:extLst>
              <a:ext uri="{FF2B5EF4-FFF2-40B4-BE49-F238E27FC236}">
                <a16:creationId xmlns:a16="http://schemas.microsoft.com/office/drawing/2014/main" id="{D33E2DF7-14D4-4481-8238-D0C4532E7EA6}"/>
              </a:ext>
            </a:extLst>
          </p:cNvPr>
          <p:cNvPicPr>
            <a:picLocks noChangeAspect="1"/>
          </p:cNvPicPr>
          <p:nvPr/>
        </p:nvPicPr>
        <p:blipFill>
          <a:blip r:embed="rId5"/>
          <a:stretch>
            <a:fillRect/>
          </a:stretch>
        </p:blipFill>
        <p:spPr>
          <a:xfrm>
            <a:off x="4809863" y="3895673"/>
            <a:ext cx="3353268" cy="743054"/>
          </a:xfrm>
          <a:prstGeom prst="rect">
            <a:avLst/>
          </a:prstGeom>
        </p:spPr>
      </p:pic>
      <p:sp>
        <p:nvSpPr>
          <p:cNvPr id="12" name="Rectangle 11">
            <a:extLst>
              <a:ext uri="{FF2B5EF4-FFF2-40B4-BE49-F238E27FC236}">
                <a16:creationId xmlns:a16="http://schemas.microsoft.com/office/drawing/2014/main" id="{216D124A-8422-461F-AF28-741DAC36E7E2}"/>
              </a:ext>
            </a:extLst>
          </p:cNvPr>
          <p:cNvSpPr/>
          <p:nvPr/>
        </p:nvSpPr>
        <p:spPr>
          <a:xfrm>
            <a:off x="2519830" y="4920734"/>
            <a:ext cx="18389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Depth Order Loss</a:t>
            </a:r>
          </a:p>
        </p:txBody>
      </p:sp>
      <p:pic>
        <p:nvPicPr>
          <p:cNvPr id="13" name="Picture 12">
            <a:extLst>
              <a:ext uri="{FF2B5EF4-FFF2-40B4-BE49-F238E27FC236}">
                <a16:creationId xmlns:a16="http://schemas.microsoft.com/office/drawing/2014/main" id="{236407D4-C28C-46C4-911F-C647B71DC813}"/>
              </a:ext>
            </a:extLst>
          </p:cNvPr>
          <p:cNvPicPr>
            <a:picLocks noChangeAspect="1"/>
          </p:cNvPicPr>
          <p:nvPr/>
        </p:nvPicPr>
        <p:blipFill>
          <a:blip r:embed="rId6"/>
          <a:stretch>
            <a:fillRect/>
          </a:stretch>
        </p:blipFill>
        <p:spPr>
          <a:xfrm>
            <a:off x="4791008" y="4866809"/>
            <a:ext cx="4420217" cy="628738"/>
          </a:xfrm>
          <a:prstGeom prst="rect">
            <a:avLst/>
          </a:prstGeom>
        </p:spPr>
      </p:pic>
      <p:sp>
        <p:nvSpPr>
          <p:cNvPr id="14" name="Rectangle 13">
            <a:extLst>
              <a:ext uri="{FF2B5EF4-FFF2-40B4-BE49-F238E27FC236}">
                <a16:creationId xmlns:a16="http://schemas.microsoft.com/office/drawing/2014/main" id="{64156D5F-A351-4F16-87B5-14C545EFF628}"/>
              </a:ext>
            </a:extLst>
          </p:cNvPr>
          <p:cNvSpPr/>
          <p:nvPr/>
        </p:nvSpPr>
        <p:spPr>
          <a:xfrm>
            <a:off x="2489942" y="5860424"/>
            <a:ext cx="219175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Interpenetration Loss</a:t>
            </a:r>
          </a:p>
        </p:txBody>
      </p:sp>
      <p:pic>
        <p:nvPicPr>
          <p:cNvPr id="15" name="Picture 14">
            <a:extLst>
              <a:ext uri="{FF2B5EF4-FFF2-40B4-BE49-F238E27FC236}">
                <a16:creationId xmlns:a16="http://schemas.microsoft.com/office/drawing/2014/main" id="{06100E83-BF0F-498D-8F79-7D803105D7B7}"/>
              </a:ext>
            </a:extLst>
          </p:cNvPr>
          <p:cNvPicPr>
            <a:picLocks noChangeAspect="1"/>
          </p:cNvPicPr>
          <p:nvPr/>
        </p:nvPicPr>
        <p:blipFill>
          <a:blip r:embed="rId7"/>
          <a:stretch>
            <a:fillRect/>
          </a:stretch>
        </p:blipFill>
        <p:spPr>
          <a:xfrm>
            <a:off x="4800315" y="5771532"/>
            <a:ext cx="4077269" cy="714475"/>
          </a:xfrm>
          <a:prstGeom prst="rect">
            <a:avLst/>
          </a:prstGeom>
        </p:spPr>
      </p:pic>
    </p:spTree>
    <p:extLst>
      <p:ext uri="{BB962C8B-B14F-4D97-AF65-F5344CB8AC3E}">
        <p14:creationId xmlns:p14="http://schemas.microsoft.com/office/powerpoint/2010/main" val="174678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36491</TotalTime>
  <Words>1639</Words>
  <Application>Microsoft Office PowerPoint</Application>
  <PresentationFormat>Widescreen</PresentationFormat>
  <Paragraphs>142</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等线</vt:lpstr>
      <vt:lpstr>NimbusRomNo9L-Regu</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DiffMesh: A Motion-aware Diffusion-like Framework for Human Mesh Recovery from Videos</dc:title>
  <dc:creator>Yande Li</dc:creator>
  <cp:lastModifiedBy>Yande Li</cp:lastModifiedBy>
  <cp:revision>680</cp:revision>
  <dcterms:created xsi:type="dcterms:W3CDTF">2024-02-02T17:37:47Z</dcterms:created>
  <dcterms:modified xsi:type="dcterms:W3CDTF">2024-09-19T18:26:25Z</dcterms:modified>
</cp:coreProperties>
</file>