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69" r:id="rId2"/>
    <p:sldId id="270" r:id="rId3"/>
    <p:sldId id="272" r:id="rId4"/>
    <p:sldId id="271" r:id="rId5"/>
    <p:sldId id="273" r:id="rId6"/>
    <p:sldId id="276" r:id="rId7"/>
    <p:sldId id="277" r:id="rId8"/>
    <p:sldId id="279" r:id="rId9"/>
    <p:sldId id="278" r:id="rId10"/>
    <p:sldId id="280" r:id="rId11"/>
    <p:sldId id="262" r:id="rId12"/>
    <p:sldId id="263" r:id="rId13"/>
    <p:sldId id="264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AB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47"/>
    <p:restoredTop sz="82106"/>
  </p:normalViewPr>
  <p:slideViewPr>
    <p:cSldViewPr snapToGrid="0">
      <p:cViewPr>
        <p:scale>
          <a:sx n="90" d="100"/>
          <a:sy n="90" d="100"/>
        </p:scale>
        <p:origin x="416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ABADE-FE3C-E946-A414-0EC72E537343}" type="datetimeFigureOut">
              <a:rPr lang="en-US" smtClean="0"/>
              <a:t>6/15/25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490CD3-5C53-5E47-A1B6-BB065D2D0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0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90CD3-5C53-5E47-A1B6-BB065D2D04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91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90CD3-5C53-5E47-A1B6-BB065D2D04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33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90CD3-5C53-5E47-A1B6-BB065D2D04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08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90CD3-5C53-5E47-A1B6-BB065D2D04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32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789BE-B21E-3540-76E5-0BDE30C98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43F0D9-0E40-1908-3887-BB47D0B96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41422-6D17-FFEC-11BD-DA5163F8F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09E4-1ED2-5E4A-8230-C6084D2E0C8B}" type="datetimeFigureOut">
              <a:rPr lang="en-US" smtClean="0"/>
              <a:t>6/15/25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FC305-6AEF-E301-ADC2-B2B1CA789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916D-C7D4-D389-E14E-FC80BC8E4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EB7F8-EC1D-D94C-ABD7-3F85EA494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11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3252A-CC25-7E9F-152C-771A99272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1AB12E-8C3E-258F-CA38-6E6BD7883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8D2D8-86BB-ECC5-E17A-E27C4BA12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09E4-1ED2-5E4A-8230-C6084D2E0C8B}" type="datetimeFigureOut">
              <a:rPr lang="en-US" smtClean="0"/>
              <a:t>6/15/25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87817-E1C6-E1CA-5AF2-C05C4077D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80CB7-81E1-A414-8487-6CB65B0D1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EB7F8-EC1D-D94C-ABD7-3F85EA494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86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E30A3A-7C9D-6305-F8F7-EF9707AE0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76C3E5-A378-E8B0-4406-11A82F08E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320DF-8A28-23B4-8A52-EEA925439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09E4-1ED2-5E4A-8230-C6084D2E0C8B}" type="datetimeFigureOut">
              <a:rPr lang="en-US" smtClean="0"/>
              <a:t>6/15/25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CCF02-43EC-5984-2268-C1D1586B5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40FEA-C27D-D105-C505-0A39C215A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EB7F8-EC1D-D94C-ABD7-3F85EA494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06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D23AF-F015-504A-6ED7-70EE869FE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E0368-7CCA-9130-02F5-412E94503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5B9D7-5F30-E712-4009-A26224651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09E4-1ED2-5E4A-8230-C6084D2E0C8B}" type="datetimeFigureOut">
              <a:rPr lang="en-US" smtClean="0"/>
              <a:t>6/15/25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93F11-39CE-C285-EB00-EF8F82F44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3207A-957F-E3C9-30E4-05E19F1EE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EB7F8-EC1D-D94C-ABD7-3F85EA494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89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73C2-0AE2-EFD8-B87D-3F8B2187D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E4CCF-83AC-FAEB-B97F-DD0E465D4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015B2-61B5-D185-B044-B9369A309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09E4-1ED2-5E4A-8230-C6084D2E0C8B}" type="datetimeFigureOut">
              <a:rPr lang="en-US" smtClean="0"/>
              <a:t>6/15/25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D9D9-BE65-0C81-9D34-153F18EBE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2B986-43FD-BB85-95C7-EBDB81CE2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EB7F8-EC1D-D94C-ABD7-3F85EA494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2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F1087-2029-1183-ABAF-9EB4306C1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67165-3B2D-0B8F-0DC0-0B7C9E1A91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C8DC4-872E-A36A-EFA7-C8703B310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007F1-C289-3C93-DDBD-A63E728A7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09E4-1ED2-5E4A-8230-C6084D2E0C8B}" type="datetimeFigureOut">
              <a:rPr lang="en-US" smtClean="0"/>
              <a:t>6/15/25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E7F91-81EE-676A-0C04-425BF145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622C4-7464-0FF3-014F-B96F4F6E6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EB7F8-EC1D-D94C-ABD7-3F85EA494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84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B8178-1056-B5E9-FA01-B8F96CF5B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16BAC-F579-C3A7-0CE6-7C6ECBD5D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C64DBF-0971-AA20-9500-E4B7214C4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4C0BCC-3A12-1AA3-B2EE-207CD59887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CA461-CB9D-C6F8-8C50-0098ADD583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414B1A-0AFF-D3AE-66CA-6585D9A28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09E4-1ED2-5E4A-8230-C6084D2E0C8B}" type="datetimeFigureOut">
              <a:rPr lang="en-US" smtClean="0"/>
              <a:t>6/15/25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605F7C-5221-2CEF-A3F8-F314B9C9C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227AB0-891A-C5F1-8D7C-865CFED4F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EB7F8-EC1D-D94C-ABD7-3F85EA494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3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355EC-6580-915E-8563-55189A5D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DADD1-841B-D672-09C7-419C81D95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09E4-1ED2-5E4A-8230-C6084D2E0C8B}" type="datetimeFigureOut">
              <a:rPr lang="en-US" smtClean="0"/>
              <a:t>6/15/25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4321AE-DBD2-394F-2A84-093B3F53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BA690A-9F3A-0506-0B62-BBF5A2E31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EB7F8-EC1D-D94C-ABD7-3F85EA494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76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556ACC-81E5-C8B1-523E-7BF829E4A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09E4-1ED2-5E4A-8230-C6084D2E0C8B}" type="datetimeFigureOut">
              <a:rPr lang="en-US" smtClean="0"/>
              <a:t>6/15/25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D4557-B5C3-11B9-661F-E792DF89F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8521D-0934-C047-D878-1379A195B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EB7F8-EC1D-D94C-ABD7-3F85EA494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42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D4184-545B-83F5-2980-2BB50BC0D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987A6-3856-BF45-EA90-54F5874A3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A179E-34EC-64AD-453E-8F416B75C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CB0D3-2DF2-EA08-A539-D0CC8D119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09E4-1ED2-5E4A-8230-C6084D2E0C8B}" type="datetimeFigureOut">
              <a:rPr lang="en-US" smtClean="0"/>
              <a:t>6/15/25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D09E3-F6E7-88CD-7B8D-3D7367E00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8744E-FE6C-0B83-4B67-E7E6CD551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EB7F8-EC1D-D94C-ABD7-3F85EA494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26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31A24-B9C8-2E98-74DB-A6E5789ED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6429FB-043B-E016-7BD1-CD89DBE0C6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728023-F293-0243-AB5C-78A765ABE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56609-5638-A6CD-C76D-1A9874BB1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09E4-1ED2-5E4A-8230-C6084D2E0C8B}" type="datetimeFigureOut">
              <a:rPr lang="en-US" smtClean="0"/>
              <a:t>6/15/25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0B982-57AB-6461-8375-77E1D8131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947D6-45C4-1C23-F7C6-9E76B594C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EB7F8-EC1D-D94C-ABD7-3F85EA494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65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6E3BB9-A301-437D-E9CE-9C9D801F7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5E72F-AE86-6C70-520E-E0D6C7186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68A97-58B7-00C0-C2F5-14CB6AABB9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8E09E4-1ED2-5E4A-8230-C6084D2E0C8B}" type="datetimeFigureOut">
              <a:rPr lang="en-US" smtClean="0"/>
              <a:t>6/15/25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D692D-9D88-FF55-E0CC-C8843A5CA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A315E-DE74-BFCC-FDAE-DBD84CB7E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6EB7F8-EC1D-D94C-ABD7-3F85EA494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76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EF0423-A71C-D859-F867-07A59320E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68" y="443987"/>
            <a:ext cx="10345064" cy="34315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390772-041C-EBD5-8C82-EDF539932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906" y="3996697"/>
            <a:ext cx="3803135" cy="24855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B5A7D7-D694-DDEA-6CA1-368C1C6D6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0536" y="4199467"/>
            <a:ext cx="2351128" cy="23758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05C755-7579-6C1C-C9D3-A094826CFA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1664" y="4168067"/>
            <a:ext cx="3922919" cy="22459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E77CD2-EF67-ACBE-60B4-BABB33A296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35464" y="4075724"/>
            <a:ext cx="2524369" cy="249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951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48658-71A3-1CBF-1FD9-17814B82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Limitation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F6DC7-5A0F-0D45-954D-A62A4BF13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62800" cy="43513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CA" dirty="0"/>
              <a:t>The contact prediction is </a:t>
            </a:r>
            <a:r>
              <a:rPr lang="en-CA" b="1" dirty="0"/>
              <a:t>decoupled from hand pose and motion</a:t>
            </a:r>
            <a:r>
              <a:rPr lang="en-CA" dirty="0"/>
              <a:t>, limiting its ability to inform or improve hand-object or hand-scene interaction reasoning</a:t>
            </a:r>
          </a:p>
          <a:p>
            <a:pPr>
              <a:lnSpc>
                <a:spcPct val="150000"/>
              </a:lnSpc>
            </a:pPr>
            <a:r>
              <a:rPr lang="en-CA" dirty="0"/>
              <a:t>Contact labels are derived from </a:t>
            </a:r>
            <a:r>
              <a:rPr lang="en-CA" b="1" dirty="0"/>
              <a:t>proximity-based thresholds</a:t>
            </a:r>
            <a:r>
              <a:rPr lang="en-US" altLang="zh-CN" b="1" dirty="0"/>
              <a:t>,</a:t>
            </a:r>
            <a:r>
              <a:rPr lang="zh-CN" altLang="en-US" b="1" dirty="0"/>
              <a:t> </a:t>
            </a:r>
            <a:r>
              <a:rPr lang="en-CA" dirty="0"/>
              <a:t>which may not accurately reflect </a:t>
            </a:r>
            <a:r>
              <a:rPr lang="en-CA" b="1" dirty="0"/>
              <a:t>real physical contact</a:t>
            </a:r>
            <a:r>
              <a:rPr lang="en-CA" dirty="0"/>
              <a:t> in the real world</a:t>
            </a:r>
          </a:p>
          <a:p>
            <a:pPr>
              <a:lnSpc>
                <a:spcPct val="150000"/>
              </a:lnSpc>
            </a:pPr>
            <a:r>
              <a:rPr lang="en-CA" dirty="0"/>
              <a:t>The model explicitly </a:t>
            </a:r>
            <a:r>
              <a:rPr lang="en-CA" b="1" dirty="0"/>
              <a:t>ignores self-contact</a:t>
            </a:r>
            <a:r>
              <a:rPr lang="en-CA" dirty="0"/>
              <a:t> 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5DA11C-D116-CD1E-0C13-D30DF2645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725" y="1728390"/>
            <a:ext cx="2512034" cy="24780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C2FC30-56BA-AFAE-7D4C-6DE18D81D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0175" y="3967955"/>
            <a:ext cx="3428908" cy="220900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32AA317-7B60-E788-C1CA-4111B7B26CE7}"/>
              </a:ext>
            </a:extLst>
          </p:cNvPr>
          <p:cNvSpPr/>
          <p:nvPr/>
        </p:nvSpPr>
        <p:spPr>
          <a:xfrm>
            <a:off x="8284477" y="4140200"/>
            <a:ext cx="1714454" cy="5830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91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561236-DD88-B191-FFC7-72998A92E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01" y="260885"/>
            <a:ext cx="11167598" cy="30271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A44DB2-1F84-815B-0A39-4A69B50BB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217" y="3471666"/>
            <a:ext cx="9773564" cy="316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324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492C8-18B6-7016-9547-934D6C759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B534F-74EE-6978-0D6E-99E88E5A3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CA" dirty="0"/>
              <a:t>A single low-resolution image lacks detailed hand appearance, </a:t>
            </a:r>
            <a:r>
              <a:rPr lang="en-US" altLang="zh-CN" dirty="0"/>
              <a:t>existing</a:t>
            </a:r>
            <a:r>
              <a:rPr lang="zh-CN" altLang="en-US" dirty="0"/>
              <a:t> </a:t>
            </a:r>
            <a:r>
              <a:rPr lang="en-US" altLang="zh-CN" dirty="0"/>
              <a:t>low-resolution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rely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single</a:t>
            </a:r>
            <a:r>
              <a:rPr lang="zh-CN" altLang="en-US" dirty="0"/>
              <a:t> </a:t>
            </a:r>
            <a:r>
              <a:rPr lang="en-US" altLang="zh-CN" dirty="0"/>
              <a:t>image,</a:t>
            </a:r>
            <a:r>
              <a:rPr lang="zh-CN" altLang="en-US" dirty="0"/>
              <a:t> </a:t>
            </a:r>
            <a:r>
              <a:rPr lang="en-CA" dirty="0"/>
              <a:t>leading to ambiguous visual representation.</a:t>
            </a:r>
          </a:p>
          <a:p>
            <a:r>
              <a:rPr lang="en-US" altLang="zh-CN" dirty="0"/>
              <a:t>Existing</a:t>
            </a:r>
            <a:r>
              <a:rPr lang="zh-CN" altLang="en-US" dirty="0"/>
              <a:t> </a:t>
            </a:r>
            <a:r>
              <a:rPr lang="en-US" altLang="zh-CN" dirty="0"/>
              <a:t>temporal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  <a:r>
              <a:rPr lang="zh-CN" altLang="en-US" dirty="0"/>
              <a:t> </a:t>
            </a:r>
            <a:r>
              <a:rPr lang="en-US" altLang="zh-CN" dirty="0"/>
              <a:t>typically</a:t>
            </a:r>
            <a:r>
              <a:rPr lang="zh-CN" altLang="en-US" dirty="0"/>
              <a:t> </a:t>
            </a:r>
            <a:r>
              <a:rPr lang="en-US" altLang="zh-CN" dirty="0"/>
              <a:t>compress</a:t>
            </a:r>
            <a:r>
              <a:rPr lang="zh-CN" altLang="en-US" dirty="0"/>
              <a:t> </a:t>
            </a:r>
            <a:r>
              <a:rPr lang="en-US" altLang="zh-CN" dirty="0"/>
              <a:t>single</a:t>
            </a:r>
            <a:r>
              <a:rPr lang="zh-CN" altLang="en-US" dirty="0"/>
              <a:t> </a:t>
            </a:r>
            <a:r>
              <a:rPr lang="en-US" altLang="zh-CN" dirty="0"/>
              <a:t>frame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joint</a:t>
            </a:r>
            <a:r>
              <a:rPr lang="zh-CN" altLang="en-US" dirty="0"/>
              <a:t> </a:t>
            </a:r>
            <a:r>
              <a:rPr lang="en-US" altLang="zh-CN" dirty="0"/>
              <a:t>features,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discard</a:t>
            </a:r>
            <a:r>
              <a:rPr lang="zh-CN" altLang="en-US" dirty="0"/>
              <a:t> </a:t>
            </a:r>
            <a:r>
              <a:rPr lang="en-US" altLang="zh-CN" dirty="0"/>
              <a:t>spatial</a:t>
            </a:r>
            <a:r>
              <a:rPr lang="zh-CN" altLang="en-US" dirty="0"/>
              <a:t> </a:t>
            </a:r>
            <a:r>
              <a:rPr lang="en-US" altLang="zh-CN" dirty="0"/>
              <a:t>context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visual</a:t>
            </a:r>
            <a:r>
              <a:rPr lang="zh-CN" altLang="en-US" dirty="0"/>
              <a:t> </a:t>
            </a:r>
            <a:r>
              <a:rPr lang="en-US" altLang="zh-CN" dirty="0"/>
              <a:t>features.</a:t>
            </a:r>
          </a:p>
          <a:p>
            <a:r>
              <a:rPr lang="en-US" altLang="zh-CN" dirty="0"/>
              <a:t>Integrating</a:t>
            </a:r>
            <a:r>
              <a:rPr lang="zh-CN" altLang="en-US" dirty="0"/>
              <a:t> </a:t>
            </a:r>
            <a:r>
              <a:rPr lang="en-US" altLang="zh-CN" dirty="0"/>
              <a:t>spatial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temporal</a:t>
            </a:r>
            <a:r>
              <a:rPr lang="zh-CN" altLang="en-US" dirty="0"/>
              <a:t> </a:t>
            </a:r>
            <a:r>
              <a:rPr lang="en-US" altLang="zh-CN" dirty="0"/>
              <a:t>context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challenging:</a:t>
            </a:r>
          </a:p>
          <a:p>
            <a:pPr lvl="1"/>
            <a:r>
              <a:rPr lang="en-US" altLang="zh-CN" dirty="0"/>
              <a:t>Sparse</a:t>
            </a:r>
            <a:r>
              <a:rPr lang="zh-CN" altLang="en-US" dirty="0"/>
              <a:t> </a:t>
            </a:r>
            <a:r>
              <a:rPr lang="en-US" altLang="zh-CN" dirty="0"/>
              <a:t>joint</a:t>
            </a:r>
            <a:r>
              <a:rPr lang="zh-CN" altLang="en-US" dirty="0"/>
              <a:t> 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aligned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dense</a:t>
            </a:r>
            <a:r>
              <a:rPr lang="zh-CN" altLang="en-US" dirty="0"/>
              <a:t> </a:t>
            </a:r>
            <a:r>
              <a:rPr lang="en-US" altLang="zh-CN" dirty="0"/>
              <a:t>visual</a:t>
            </a:r>
            <a:r>
              <a:rPr lang="zh-CN" altLang="en-US" dirty="0"/>
              <a:t> </a:t>
            </a:r>
            <a:r>
              <a:rPr lang="en-US" altLang="zh-CN" dirty="0"/>
              <a:t>features</a:t>
            </a:r>
          </a:p>
          <a:p>
            <a:pPr lvl="1"/>
            <a:r>
              <a:rPr lang="en-US" altLang="zh-CN" dirty="0"/>
              <a:t>Semanti</a:t>
            </a:r>
            <a:r>
              <a:rPr lang="zh-CN" altLang="en-US" dirty="0"/>
              <a:t> </a:t>
            </a:r>
            <a:r>
              <a:rPr lang="en-US" altLang="zh-CN" dirty="0"/>
              <a:t>misalignment:</a:t>
            </a:r>
            <a:r>
              <a:rPr lang="zh-CN" altLang="en-US" dirty="0"/>
              <a:t> </a:t>
            </a:r>
            <a:endParaRPr lang="en-CA" altLang="zh-CN" dirty="0"/>
          </a:p>
          <a:p>
            <a:pPr lvl="2"/>
            <a:r>
              <a:rPr lang="en-US" altLang="zh-CN" dirty="0"/>
              <a:t>joint</a:t>
            </a:r>
            <a:r>
              <a:rPr lang="zh-CN" altLang="en-US" dirty="0"/>
              <a:t> 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contain</a:t>
            </a:r>
            <a:r>
              <a:rPr lang="zh-CN" altLang="en-US" dirty="0"/>
              <a:t> </a:t>
            </a:r>
            <a:r>
              <a:rPr lang="en-US" altLang="zh-CN" dirty="0"/>
              <a:t>prior</a:t>
            </a:r>
            <a:r>
              <a:rPr lang="zh-CN" altLang="en-US" dirty="0"/>
              <a:t> </a:t>
            </a:r>
            <a:r>
              <a:rPr lang="en-US" altLang="zh-CN" dirty="0"/>
              <a:t>geometric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</a:p>
          <a:p>
            <a:pPr lvl="2"/>
            <a:r>
              <a:rPr lang="en-US" altLang="zh-CN" dirty="0"/>
              <a:t>Visual</a:t>
            </a:r>
            <a:r>
              <a:rPr lang="zh-CN" altLang="en-US" dirty="0"/>
              <a:t> 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represent</a:t>
            </a:r>
            <a:r>
              <a:rPr lang="zh-CN" altLang="en-US" dirty="0"/>
              <a:t> </a:t>
            </a:r>
            <a:r>
              <a:rPr lang="en-US" altLang="zh-CN" dirty="0"/>
              <a:t>detailed</a:t>
            </a:r>
            <a:r>
              <a:rPr lang="zh-CN" altLang="en-US" dirty="0"/>
              <a:t> </a:t>
            </a:r>
            <a:r>
              <a:rPr lang="en-US" altLang="zh-CN" dirty="0"/>
              <a:t>appearance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064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E5920-F890-1367-B635-D8A6BA7E1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108" y="-213153"/>
            <a:ext cx="10515600" cy="1325563"/>
          </a:xfrm>
        </p:spPr>
        <p:txBody>
          <a:bodyPr/>
          <a:lstStyle/>
          <a:p>
            <a:r>
              <a:rPr lang="en-CA" dirty="0"/>
              <a:t>Core Idea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306FFC8-F634-3E1F-1133-05585521E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54563"/>
            <a:ext cx="10515600" cy="1968310"/>
          </a:xfrm>
        </p:spPr>
        <p:txBody>
          <a:bodyPr>
            <a:normAutofit/>
          </a:bodyPr>
          <a:lstStyle/>
          <a:p>
            <a:r>
              <a:rPr lang="en-CA" sz="2000" dirty="0"/>
              <a:t>Use a </a:t>
            </a:r>
            <a:r>
              <a:rPr lang="en-CA" sz="2000" dirty="0" err="1"/>
              <a:t>Spatio</a:t>
            </a:r>
            <a:r>
              <a:rPr lang="en-CA" sz="2000" dirty="0"/>
              <a:t>-Temporal Transformer to extract temporally-enhanced </a:t>
            </a:r>
            <a:r>
              <a:rPr lang="en-CA" sz="2000" b="1" dirty="0"/>
              <a:t>joint features</a:t>
            </a:r>
            <a:r>
              <a:rPr lang="en-CA" sz="2000" dirty="0"/>
              <a:t> (sparse structure tokens).</a:t>
            </a:r>
          </a:p>
          <a:p>
            <a:r>
              <a:rPr lang="en-CA" sz="2000" dirty="0"/>
              <a:t>Project joint into three orthogonal </a:t>
            </a:r>
            <a:r>
              <a:rPr lang="en-CA" sz="2000" b="1" dirty="0"/>
              <a:t>2D planes</a:t>
            </a:r>
            <a:r>
              <a:rPr lang="en-CA" sz="2000" dirty="0"/>
              <a:t> (</a:t>
            </a:r>
            <a:r>
              <a:rPr lang="en-CA" sz="2000" dirty="0" err="1"/>
              <a:t>xy</a:t>
            </a:r>
            <a:r>
              <a:rPr lang="en-CA" sz="2000" dirty="0"/>
              <a:t>, </a:t>
            </a:r>
            <a:r>
              <a:rPr lang="en-CA" sz="2000" dirty="0" err="1"/>
              <a:t>xz</a:t>
            </a:r>
            <a:r>
              <a:rPr lang="en-CA" sz="2000" dirty="0"/>
              <a:t>, </a:t>
            </a:r>
            <a:r>
              <a:rPr lang="en-CA" sz="2000" dirty="0" err="1"/>
              <a:t>yz</a:t>
            </a:r>
            <a:r>
              <a:rPr lang="en-CA" sz="2000" dirty="0"/>
              <a:t>) — the </a:t>
            </a:r>
            <a:r>
              <a:rPr lang="en-CA" sz="2000" b="1" dirty="0"/>
              <a:t>Triplane representation</a:t>
            </a:r>
            <a:r>
              <a:rPr lang="en-CA" sz="2000" dirty="0"/>
              <a:t>.</a:t>
            </a:r>
          </a:p>
          <a:p>
            <a:r>
              <a:rPr lang="en-CA" sz="2000" dirty="0"/>
              <a:t>Compress and fuse these plane features back into the current frame's visual feature map via cross-attention, yielding a structure-aware dense representation</a:t>
            </a:r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BE6B62-973B-90BD-DC03-A1655E442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085" y="845379"/>
            <a:ext cx="8227829" cy="390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615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40A76-F38C-2ACE-403E-DE516EAB0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Temporal Joint 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49ABD-43A9-A1FB-F88D-7BF79E453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For each frame, </a:t>
            </a:r>
            <a:r>
              <a:rPr lang="en-CA" b="1" dirty="0"/>
              <a:t>pose-aware tokens</a:t>
            </a:r>
            <a:r>
              <a:rPr lang="en-CA" dirty="0"/>
              <a:t> predict 2D joint locations.</a:t>
            </a:r>
          </a:p>
          <a:p>
            <a:r>
              <a:rPr lang="en-CA" dirty="0"/>
              <a:t>At each joint, </a:t>
            </a:r>
            <a:r>
              <a:rPr lang="en-CA" b="1" dirty="0"/>
              <a:t>sample visual features</a:t>
            </a:r>
            <a:r>
              <a:rPr lang="en-CA" dirty="0"/>
              <a:t> and </a:t>
            </a:r>
            <a:r>
              <a:rPr lang="en-CA" b="1" dirty="0"/>
              <a:t>add position encoding</a:t>
            </a:r>
            <a:r>
              <a:rPr lang="en-CA" dirty="0"/>
              <a:t> to form a </a:t>
            </a:r>
            <a:r>
              <a:rPr lang="en-CA" b="1" dirty="0"/>
              <a:t>joint feature</a:t>
            </a:r>
            <a:r>
              <a:rPr lang="zh-CN" altLang="en-US" b="1" dirty="0"/>
              <a:t>：</a:t>
            </a:r>
            <a:endParaRPr lang="en-CA" b="1" dirty="0"/>
          </a:p>
          <a:p>
            <a:r>
              <a:rPr lang="en-CA" dirty="0"/>
              <a:t>Concatenate joint features from T previous frames into a temporal sequence:</a:t>
            </a:r>
          </a:p>
          <a:p>
            <a:r>
              <a:rPr lang="en-CA" dirty="0"/>
              <a:t>Apply a </a:t>
            </a:r>
            <a:r>
              <a:rPr lang="en-CA" b="1" dirty="0" err="1"/>
              <a:t>Spatio</a:t>
            </a:r>
            <a:r>
              <a:rPr lang="en-CA" b="1" dirty="0"/>
              <a:t>-Temporal Transformer</a:t>
            </a:r>
            <a:r>
              <a:rPr lang="en-CA" dirty="0"/>
              <a:t>:</a:t>
            </a:r>
          </a:p>
          <a:p>
            <a:pPr lvl="1"/>
            <a:r>
              <a:rPr lang="en-CA" dirty="0"/>
              <a:t>Spatial Attention: models intra-frame joint dependencies.</a:t>
            </a:r>
          </a:p>
          <a:p>
            <a:pPr lvl="1"/>
            <a:r>
              <a:rPr lang="en-CA" dirty="0"/>
              <a:t>Temporal Attention: models joint trajectories across frames.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C2A667-7092-BC67-1B64-2DFB3F39F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213" y="3647809"/>
            <a:ext cx="5044080" cy="4481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E70A11-CD1D-1E8B-93EB-30BC98489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8266" y="2769329"/>
            <a:ext cx="3565951" cy="45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27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C0E7-6FBF-9CBA-6765-D11C8B541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Triplane Feature Encoding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6003F-F760-D3A5-E600-F200B6905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Use the enhanced joint features of the current frame to </a:t>
            </a:r>
            <a:r>
              <a:rPr lang="en-CA" b="1" dirty="0"/>
              <a:t>decode 3D joint coordinates</a:t>
            </a:r>
            <a:r>
              <a:rPr lang="en-CA" dirty="0"/>
              <a:t>.</a:t>
            </a:r>
          </a:p>
          <a:p>
            <a:r>
              <a:rPr lang="en-CA" b="1" dirty="0"/>
              <a:t>Project</a:t>
            </a:r>
            <a:r>
              <a:rPr lang="en-CA" dirty="0"/>
              <a:t> each joint feature to 3 orthogonal planes via </a:t>
            </a:r>
            <a:r>
              <a:rPr lang="en-CA" b="1" dirty="0"/>
              <a:t>Gaussian heatmap splatting</a:t>
            </a:r>
            <a:r>
              <a:rPr lang="en-CA" dirty="0"/>
              <a:t>:</a:t>
            </a:r>
            <a:r>
              <a:rPr lang="en-CA" b="1" dirty="0"/>
              <a:t> </a:t>
            </a:r>
            <a:endParaRPr lang="en-CA" dirty="0"/>
          </a:p>
          <a:p>
            <a:r>
              <a:rPr lang="en-CA" dirty="0"/>
              <a:t>Compress           ​  and            along depth axes into 1D vectors.</a:t>
            </a:r>
          </a:p>
          <a:p>
            <a:r>
              <a:rPr lang="en-CA" dirty="0"/>
              <a:t>Use </a:t>
            </a:r>
            <a:r>
              <a:rPr lang="en-CA" b="1" dirty="0"/>
              <a:t>cross-attention</a:t>
            </a:r>
            <a:r>
              <a:rPr lang="en-CA" dirty="0"/>
              <a:t> to inject these structural priors into            , yielding a </a:t>
            </a:r>
            <a:r>
              <a:rPr lang="en-CA" b="1" dirty="0"/>
              <a:t>structure-enhanced 2D map</a:t>
            </a:r>
            <a:r>
              <a:rPr lang="en-CA" dirty="0"/>
              <a:t>.</a:t>
            </a:r>
          </a:p>
          <a:p>
            <a:r>
              <a:rPr lang="en-CA" dirty="0"/>
              <a:t>This fused feature is aligned with the visual feature map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96E3B6-9D66-610E-9347-AED635ABC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418" y="3182307"/>
            <a:ext cx="4100488" cy="3842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228AB3-3613-A25F-4232-113C954E0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456" y="3668477"/>
            <a:ext cx="632528" cy="3665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B15E23-5797-02CF-D9CB-D54AA17A0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3491" y="3673947"/>
            <a:ext cx="628650" cy="3771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4595D1-BF35-FC22-25CC-9BAE08A2BD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0833" y="4198867"/>
            <a:ext cx="590229" cy="37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054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B1EE6-D721-6D1A-7B47-33B09C7CB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B734E-AECD-E47C-64EA-96CF0A2E6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074" y="5337032"/>
            <a:ext cx="5098576" cy="60867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/>
              <a:t>Comparison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481A94-8496-5056-A220-498CE6F57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24" y="1520968"/>
            <a:ext cx="5975029" cy="38160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EAC62A-9ED5-ECA0-B327-7E4A21305F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5800" y="3927738"/>
            <a:ext cx="4477026" cy="201797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AC357F6-8BAA-41D9-E666-2E972007E9B1}"/>
              </a:ext>
            </a:extLst>
          </p:cNvPr>
          <p:cNvSpPr txBox="1">
            <a:spLocks/>
          </p:cNvSpPr>
          <p:nvPr/>
        </p:nvSpPr>
        <p:spPr>
          <a:xfrm>
            <a:off x="7035800" y="5945708"/>
            <a:ext cx="5098576" cy="608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Ablation</a:t>
            </a:r>
            <a:r>
              <a:rPr lang="zh-CN" altLang="en-US" sz="2400" dirty="0"/>
              <a:t> </a:t>
            </a:r>
            <a:r>
              <a:rPr lang="en-US" altLang="zh-CN" sz="2400" dirty="0"/>
              <a:t>on</a:t>
            </a:r>
            <a:r>
              <a:rPr lang="zh-CN" altLang="en-US" sz="2400" dirty="0"/>
              <a:t> </a:t>
            </a:r>
            <a:r>
              <a:rPr lang="en-US" altLang="zh-CN" sz="2400" dirty="0"/>
              <a:t>Point-aware</a:t>
            </a:r>
            <a:r>
              <a:rPr lang="zh-CN" altLang="en-US" sz="2400" dirty="0"/>
              <a:t> </a:t>
            </a:r>
            <a:r>
              <a:rPr lang="en-US" altLang="zh-CN" sz="2400" dirty="0"/>
              <a:t>Token</a:t>
            </a: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C06530-D09E-4A7F-6F87-44CD28C234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2680" y="1066643"/>
            <a:ext cx="5361496" cy="225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251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46C3F-E7FC-CB52-E14C-CD622AB61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76364-AD14-7CB7-FEDD-F3D23932F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119" y="1825625"/>
            <a:ext cx="4757382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CA" sz="2400" b="1" dirty="0"/>
              <a:t>Class imbalance</a:t>
            </a:r>
            <a:r>
              <a:rPr lang="en-CA" sz="2400" dirty="0"/>
              <a:t>: Most hand mesh vertices are labeled as non-contact in existing datasets</a:t>
            </a:r>
          </a:p>
          <a:p>
            <a:pPr>
              <a:lnSpc>
                <a:spcPct val="150000"/>
              </a:lnSpc>
            </a:pPr>
            <a:r>
              <a:rPr lang="en-CA" sz="2400" b="1" dirty="0"/>
              <a:t>Spatial imbalance</a:t>
            </a:r>
            <a:r>
              <a:rPr lang="en-CA" sz="2400" dirty="0"/>
              <a:t>: Contact is often concentrated at the </a:t>
            </a:r>
            <a:r>
              <a:rPr lang="en-CA" sz="2400" b="1" dirty="0"/>
              <a:t>fingertips</a:t>
            </a:r>
            <a:r>
              <a:rPr lang="en-CA" sz="2400" dirty="0"/>
              <a:t>, while other areas like the </a:t>
            </a:r>
            <a:r>
              <a:rPr lang="en-CA" sz="2400" b="1" dirty="0"/>
              <a:t>dorsum or palm base</a:t>
            </a:r>
            <a:r>
              <a:rPr lang="en-CA" sz="2400" dirty="0"/>
              <a:t> are underrepresented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8CD25A-66F0-F2DA-1A73-91222E063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501" y="1690688"/>
            <a:ext cx="7028559" cy="21569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9A959E-0B46-BD14-FB24-FB44101AC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026" y="4098153"/>
            <a:ext cx="5931508" cy="213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141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E2AB4-2EC5-4793-8722-DECF62E09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6B4F94-CE16-0B92-950D-A7FF455A4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68" y="1792753"/>
            <a:ext cx="10345064" cy="29449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BA4B96-C382-8801-FED1-54C5D5874111}"/>
              </a:ext>
            </a:extLst>
          </p:cNvPr>
          <p:cNvSpPr txBox="1"/>
          <p:nvPr/>
        </p:nvSpPr>
        <p:spPr>
          <a:xfrm>
            <a:off x="838200" y="4839763"/>
            <a:ext cx="109933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Standard </a:t>
            </a:r>
            <a:r>
              <a:rPr lang="en-US" altLang="zh-CN" sz="2000" dirty="0" err="1"/>
              <a:t>ViT</a:t>
            </a:r>
            <a:r>
              <a:rPr lang="en-US" altLang="zh-CN" sz="2000" dirty="0"/>
              <a:t> pipeline trained on 840K images from 14 datasets, covering interactions including: hand-object, hand-hand, hand-scene, and hand-body.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1376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A6535-400D-A3D9-8402-668C1ADE3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Balanced contact sampling 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925345-D780-13C2-7C05-E19864BEE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852" y="1825625"/>
            <a:ext cx="5685430" cy="4351338"/>
          </a:xfrm>
        </p:spPr>
        <p:txBody>
          <a:bodyPr/>
          <a:lstStyle/>
          <a:p>
            <a:r>
              <a:rPr lang="en-CA" dirty="0"/>
              <a:t>Compute Contact Balance Score</a:t>
            </a:r>
          </a:p>
          <a:p>
            <a:endParaRPr lang="en-CA" altLang="zh-CN" dirty="0"/>
          </a:p>
          <a:p>
            <a:pPr marL="0" indent="0">
              <a:buNone/>
            </a:pPr>
            <a:r>
              <a:rPr lang="zh-CN" altLang="en-US" dirty="0"/>
              <a:t>        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contact</a:t>
            </a:r>
            <a:r>
              <a:rPr lang="zh-CN" altLang="en-US" dirty="0"/>
              <a:t> </a:t>
            </a:r>
            <a:r>
              <a:rPr lang="en-US" altLang="zh-CN" dirty="0" err="1"/>
              <a:t>vertor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</a:p>
          <a:p>
            <a:pPr marL="0" indent="0">
              <a:buNone/>
            </a:pPr>
            <a:r>
              <a:rPr lang="zh-CN" altLang="en-US" dirty="0"/>
              <a:t>        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average</a:t>
            </a:r>
            <a:r>
              <a:rPr lang="zh-CN" altLang="en-US" dirty="0"/>
              <a:t> </a:t>
            </a:r>
            <a:r>
              <a:rPr lang="en-US" altLang="zh-CN" dirty="0"/>
              <a:t>contact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    </a:t>
            </a:r>
            <a:endParaRPr lang="en-CA" altLang="zh-CN" dirty="0"/>
          </a:p>
          <a:p>
            <a:pPr marL="0" indent="0">
              <a:buNone/>
            </a:pPr>
            <a:r>
              <a:rPr lang="en-US" altLang="zh-CN" dirty="0"/>
              <a:t>High</a:t>
            </a:r>
            <a:r>
              <a:rPr lang="zh-CN" altLang="en-US" dirty="0"/>
              <a:t>        </a:t>
            </a:r>
            <a:r>
              <a:rPr lang="en-US" altLang="zh-CN" dirty="0"/>
              <a:t>indicates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contact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unique</a:t>
            </a:r>
            <a:r>
              <a:rPr lang="zh-CN" altLang="en-US" dirty="0"/>
              <a:t> </a:t>
            </a:r>
            <a:r>
              <a:rPr lang="en-US" altLang="zh-CN" dirty="0"/>
              <a:t>pattern.</a:t>
            </a:r>
            <a:endParaRPr lang="en-CA" altLang="zh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B66D58-0B22-D554-077C-68DEBEAFF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153" y="2207651"/>
            <a:ext cx="3213100" cy="685800"/>
          </a:xfrm>
          <a:prstGeom prst="rect">
            <a:avLst/>
          </a:prstGeom>
        </p:spPr>
      </p:pic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EC950A3D-9CDC-0CAD-83AC-FD51750AF123}"/>
              </a:ext>
            </a:extLst>
          </p:cNvPr>
          <p:cNvSpPr txBox="1">
            <a:spLocks/>
          </p:cNvSpPr>
          <p:nvPr/>
        </p:nvSpPr>
        <p:spPr>
          <a:xfrm>
            <a:off x="6523630" y="1825625"/>
            <a:ext cx="56854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K</a:t>
            </a:r>
            <a:r>
              <a:rPr lang="zh-CN" altLang="en-US" dirty="0"/>
              <a:t> </a:t>
            </a:r>
            <a:r>
              <a:rPr lang="en-US" altLang="zh-CN" dirty="0"/>
              <a:t>sampling</a:t>
            </a:r>
            <a:r>
              <a:rPr lang="zh-CN" altLang="en-US" dirty="0"/>
              <a:t> </a:t>
            </a:r>
            <a:r>
              <a:rPr lang="en-US" altLang="zh-CN" dirty="0"/>
              <a:t>bins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E00B44-F4B0-0E32-1E0D-9274F87EC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03" y="2963341"/>
            <a:ext cx="332730" cy="2807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BFCB45-13AB-13A4-6D00-7E08EC869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164" y="3417498"/>
            <a:ext cx="254000" cy="368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F7F3BA-1901-E677-29AC-BEAAB01826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5116" y="3964550"/>
            <a:ext cx="342900" cy="342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2A3A35E-AAE3-7E37-134A-9089C1E85E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7241" y="4102780"/>
            <a:ext cx="2346901" cy="23900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3F6B6A-5709-F6F8-01E6-AE0EEB1710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6233" y="2417911"/>
            <a:ext cx="5765800" cy="6858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2D9CCE4-7247-54A4-F6BD-D455C254D7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89332" y="3184177"/>
            <a:ext cx="3238500" cy="3683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E8FEE6A-14A0-71F4-2C4C-2B523EC693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55483" y="1900362"/>
            <a:ext cx="378326" cy="32227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E25D8F4-535A-944A-247F-F628CEF257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23630" y="3734594"/>
            <a:ext cx="596900" cy="2667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8BDBFF9-0080-1303-88B7-3078FC2B7D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20530" y="4982498"/>
            <a:ext cx="1485900" cy="6604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184C6DB-CBB4-EF0C-8A39-802108309D6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882806" y="6479892"/>
            <a:ext cx="381668" cy="32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2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73A6D-4334-A644-69E3-EE88A6773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Vertex-level Class-Balanced Loss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9AB557-5E71-1255-7ACC-429BE43E8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55591"/>
            <a:ext cx="4918977" cy="8620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BD3DC3-277D-5E73-6022-B4671D2B8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285661"/>
            <a:ext cx="6377305" cy="845185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12E6BB1-B39B-3960-A6FD-7596ED4E3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708" y="1825625"/>
            <a:ext cx="7097486" cy="4351338"/>
          </a:xfrm>
        </p:spPr>
        <p:txBody>
          <a:bodyPr/>
          <a:lstStyle/>
          <a:p>
            <a:r>
              <a:rPr lang="en-CA" dirty="0"/>
              <a:t>Standard BCE Loss: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Class-Balanced Loss (global weighting):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VCB Loss (per-vertex weighting):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36BA10E-EC6D-B6D9-33A1-D291E80BF1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342" y="2401862"/>
            <a:ext cx="4908835" cy="48344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381A9D4-F20C-AFDD-40A3-8CE53851BA41}"/>
              </a:ext>
            </a:extLst>
          </p:cNvPr>
          <p:cNvSpPr txBox="1"/>
          <p:nvPr/>
        </p:nvSpPr>
        <p:spPr>
          <a:xfrm>
            <a:off x="7376194" y="4461550"/>
            <a:ext cx="49088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 </a:t>
            </a:r>
            <a:r>
              <a:rPr lang="en-CA" dirty="0"/>
              <a:t>: ground-truth contact label at vertex v</a:t>
            </a:r>
          </a:p>
          <a:p>
            <a:endParaRPr lang="en-CA" dirty="0"/>
          </a:p>
          <a:p>
            <a:r>
              <a:rPr lang="zh-CN" altLang="en-US" dirty="0"/>
              <a:t>         </a:t>
            </a:r>
            <a:r>
              <a:rPr lang="en-CA" dirty="0"/>
              <a:t>: number of times vertex v is labeled as class </a:t>
            </a:r>
            <a:r>
              <a:rPr lang="en-US" altLang="zh-CN" dirty="0"/>
              <a:t>y</a:t>
            </a:r>
            <a:r>
              <a:rPr lang="en-CA" dirty="0"/>
              <a:t> across dataset</a:t>
            </a:r>
          </a:p>
          <a:p>
            <a:r>
              <a:rPr lang="zh-CN" altLang="en-US" dirty="0"/>
              <a:t>         </a:t>
            </a:r>
            <a:r>
              <a:rPr lang="el-GR" dirty="0"/>
              <a:t>: </a:t>
            </a:r>
            <a:r>
              <a:rPr lang="en-CA" dirty="0"/>
              <a:t>hyperparameter controlling weight scaling (typically close to 1)</a:t>
            </a:r>
          </a:p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5C47DE3-F26B-64DA-D769-A687C8B54F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6233" y="4550536"/>
            <a:ext cx="276606" cy="24587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F4524CE-9CD5-2311-DD9C-5378AA69D8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49406" y="5037169"/>
            <a:ext cx="370259" cy="32397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745E943-EF5F-F8BC-952B-317860DF70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96233" y="5620485"/>
            <a:ext cx="222263" cy="28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25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1B534-B6E5-9D67-2D55-201840B1C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Smooth</a:t>
            </a:r>
            <a:r>
              <a:rPr lang="zh-CN" altLang="en-US" dirty="0"/>
              <a:t> </a:t>
            </a:r>
            <a:r>
              <a:rPr lang="en-US" altLang="zh-CN" dirty="0"/>
              <a:t>Loss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816DE-B4C8-0B9E-9BF4-EA2D55104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63708"/>
          </a:xfrm>
        </p:spPr>
        <p:txBody>
          <a:bodyPr/>
          <a:lstStyle/>
          <a:p>
            <a:r>
              <a:rPr lang="en-CA" dirty="0"/>
              <a:t>Define </a:t>
            </a:r>
            <a:r>
              <a:rPr lang="en-CA" b="1" dirty="0"/>
              <a:t>isolation score</a:t>
            </a:r>
            <a:r>
              <a:rPr lang="en-US" altLang="zh-CN" b="1" dirty="0"/>
              <a:t>:</a:t>
            </a:r>
            <a:endParaRPr lang="en-CA" b="1" dirty="0"/>
          </a:p>
          <a:p>
            <a:endParaRPr lang="en-CA" b="1" dirty="0"/>
          </a:p>
          <a:p>
            <a:endParaRPr lang="en-CA" b="1" dirty="0"/>
          </a:p>
          <a:p>
            <a:pPr marL="0" indent="0">
              <a:buNone/>
            </a:pPr>
            <a:r>
              <a:rPr lang="zh-CN" altLang="en-US" dirty="0"/>
              <a:t>             </a:t>
            </a:r>
            <a:r>
              <a:rPr lang="en-US" altLang="zh-CN" dirty="0"/>
              <a:t>and</a:t>
            </a:r>
            <a:r>
              <a:rPr lang="zh-CN" altLang="en-US" dirty="0"/>
              <a:t>         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CA" dirty="0"/>
              <a:t>the neighborhood-smoothed estimates for contact and non-contact</a:t>
            </a:r>
            <a:r>
              <a:rPr lang="zh-CN" altLang="en-US" dirty="0"/>
              <a:t> </a:t>
            </a:r>
            <a:r>
              <a:rPr lang="en-US" altLang="zh-CN" dirty="0"/>
              <a:t>probabilities.</a:t>
            </a:r>
            <a:endParaRPr lang="en-CA" b="1" dirty="0"/>
          </a:p>
          <a:p>
            <a:r>
              <a:rPr lang="en-US" altLang="zh-CN" b="1" dirty="0"/>
              <a:t>Smooth</a:t>
            </a:r>
            <a:r>
              <a:rPr lang="zh-CN" altLang="en-US" b="1" dirty="0"/>
              <a:t> </a:t>
            </a:r>
            <a:r>
              <a:rPr lang="en-US" altLang="zh-CN" b="1" dirty="0"/>
              <a:t>loss</a:t>
            </a:r>
            <a:r>
              <a:rPr lang="zh-CN" altLang="en-US" b="1" dirty="0"/>
              <a:t> </a:t>
            </a:r>
            <a:r>
              <a:rPr lang="en-US" altLang="zh-CN" b="1" dirty="0"/>
              <a:t>definition: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r>
              <a:rPr lang="zh-CN" altLang="en-US" b="1" dirty="0"/>
              <a:t>           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neighbors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vertex</a:t>
            </a:r>
            <a:r>
              <a:rPr lang="zh-CN" altLang="en-US" dirty="0"/>
              <a:t> </a:t>
            </a:r>
            <a:r>
              <a:rPr lang="en-US" altLang="zh-CN" dirty="0"/>
              <a:t>v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3E033F-74BD-F287-5DCF-0FACC3CC2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130" y="2591755"/>
            <a:ext cx="5001260" cy="558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5A49D1-322F-494B-7B8A-A91BF5D06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371" y="3320729"/>
            <a:ext cx="520700" cy="495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4AD095-EF8F-F653-43D5-A40A319B7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1815" y="3320729"/>
            <a:ext cx="393700" cy="444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EAAA94-88DA-92D6-9648-3916E0E5A7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2071" y="4970349"/>
            <a:ext cx="4851400" cy="1054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13D90B-6598-A8E4-83A4-CC4515D379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471" y="6398675"/>
            <a:ext cx="4826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32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68712-68DB-18FD-FB84-94E92A25E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949A5-D32A-F0EF-53B8-8B61D6A34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934" y="1690688"/>
            <a:ext cx="4184610" cy="2559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60794C-4635-E7CB-8B38-19A8B7FDE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16" y="4868333"/>
            <a:ext cx="9689233" cy="16245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20D214-0F00-C0AF-E18A-2557E57EC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690688"/>
            <a:ext cx="4711921" cy="272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603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96FFF-C105-179A-AAF8-48096A7CA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40775D-176E-00C5-A374-86BE029D4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859" y="4472280"/>
            <a:ext cx="9148282" cy="15619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C01E4A-AE7F-A9F4-B675-ADE663F1E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859" y="1828280"/>
            <a:ext cx="9148282" cy="13387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FD436D-09B7-4844-D059-1110F46E68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750" y="3133507"/>
            <a:ext cx="9092500" cy="13201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CFFD87-509D-B28E-F84D-D446EC979E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3058" y="6052776"/>
            <a:ext cx="7549192" cy="37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021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46414-309C-076F-4184-DB8050975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Ablation</a:t>
            </a:r>
            <a:r>
              <a:rPr lang="zh-CN" altLang="en-US" dirty="0"/>
              <a:t> </a:t>
            </a:r>
            <a:r>
              <a:rPr lang="en-US" altLang="zh-CN" dirty="0"/>
              <a:t>Study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B37371-38BB-1EC8-B1CA-D46F38D51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1263"/>
            <a:ext cx="6070600" cy="2247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FDA1EA-5ABA-EA7D-5247-2C453547A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91986"/>
            <a:ext cx="6040925" cy="415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53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</TotalTime>
  <Words>509</Words>
  <Application>Microsoft Macintosh PowerPoint</Application>
  <PresentationFormat>Widescreen</PresentationFormat>
  <Paragraphs>75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PowerPoint Presentation</vt:lpstr>
      <vt:lpstr>Challenges</vt:lpstr>
      <vt:lpstr>Method</vt:lpstr>
      <vt:lpstr>Balanced contact sampling </vt:lpstr>
      <vt:lpstr>Vertex-level Class-Balanced Loss</vt:lpstr>
      <vt:lpstr>Smooth Loss</vt:lpstr>
      <vt:lpstr>Experiment</vt:lpstr>
      <vt:lpstr>Experiment</vt:lpstr>
      <vt:lpstr>Ablation Study</vt:lpstr>
      <vt:lpstr>Limitation</vt:lpstr>
      <vt:lpstr>PowerPoint Presentation</vt:lpstr>
      <vt:lpstr>Motivation</vt:lpstr>
      <vt:lpstr>Core Idea</vt:lpstr>
      <vt:lpstr>Dynamic Temporal Joint Features</vt:lpstr>
      <vt:lpstr>Triplane Feature Encoding</vt:lpstr>
      <vt:lpstr>Experiment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Jun Zhou</dc:creator>
  <cp:lastModifiedBy>Jun Zhou</cp:lastModifiedBy>
  <cp:revision>6</cp:revision>
  <dcterms:created xsi:type="dcterms:W3CDTF">2025-06-15T17:35:07Z</dcterms:created>
  <dcterms:modified xsi:type="dcterms:W3CDTF">2025-06-16T13:56:12Z</dcterms:modified>
</cp:coreProperties>
</file>