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notesMasterIdLst>
    <p:notesMasterId r:id="rId13"/>
  </p:notesMasterIdLst>
  <p:sldIdLst>
    <p:sldId id="256" r:id="rId2"/>
    <p:sldId id="257" r:id="rId3"/>
    <p:sldId id="266" r:id="rId4"/>
    <p:sldId id="264" r:id="rId5"/>
    <p:sldId id="262" r:id="rId6"/>
    <p:sldId id="263" r:id="rId7"/>
    <p:sldId id="265" r:id="rId8"/>
    <p:sldId id="267" r:id="rId9"/>
    <p:sldId id="258" r:id="rId10"/>
    <p:sldId id="259"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39"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B293CC-133A-425E-8E95-44D5DB235276}" type="datetimeFigureOut">
              <a:rPr lang="en-CA" smtClean="0"/>
              <a:t>2024-02-03</a:t>
            </a:fld>
            <a:endParaRPr lang="en-CA"/>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CA"/>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A0C4F-7332-4ECD-8489-2B5836A7C255}" type="slidenum">
              <a:rPr lang="en-CA" smtClean="0"/>
              <a:t>‹#›</a:t>
            </a:fld>
            <a:endParaRPr lang="en-CA"/>
          </a:p>
        </p:txBody>
      </p:sp>
    </p:spTree>
    <p:extLst>
      <p:ext uri="{BB962C8B-B14F-4D97-AF65-F5344CB8AC3E}">
        <p14:creationId xmlns:p14="http://schemas.microsoft.com/office/powerpoint/2010/main" val="22866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CA" dirty="0"/>
          </a:p>
        </p:txBody>
      </p:sp>
      <p:sp>
        <p:nvSpPr>
          <p:cNvPr id="4" name="灯片编号占位符 3"/>
          <p:cNvSpPr>
            <a:spLocks noGrp="1"/>
          </p:cNvSpPr>
          <p:nvPr>
            <p:ph type="sldNum" sz="quarter" idx="5"/>
          </p:nvPr>
        </p:nvSpPr>
        <p:spPr/>
        <p:txBody>
          <a:bodyPr/>
          <a:lstStyle/>
          <a:p>
            <a:fld id="{34EA0C4F-7332-4ECD-8489-2B5836A7C255}" type="slidenum">
              <a:rPr lang="en-CA" smtClean="0"/>
              <a:t>6</a:t>
            </a:fld>
            <a:endParaRPr lang="en-CA"/>
          </a:p>
        </p:txBody>
      </p:sp>
    </p:spTree>
    <p:extLst>
      <p:ext uri="{BB962C8B-B14F-4D97-AF65-F5344CB8AC3E}">
        <p14:creationId xmlns:p14="http://schemas.microsoft.com/office/powerpoint/2010/main" val="1116901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CA" dirty="0"/>
          </a:p>
        </p:txBody>
      </p:sp>
      <p:sp>
        <p:nvSpPr>
          <p:cNvPr id="4" name="灯片编号占位符 3"/>
          <p:cNvSpPr>
            <a:spLocks noGrp="1"/>
          </p:cNvSpPr>
          <p:nvPr>
            <p:ph type="sldNum" sz="quarter" idx="5"/>
          </p:nvPr>
        </p:nvSpPr>
        <p:spPr/>
        <p:txBody>
          <a:bodyPr/>
          <a:lstStyle/>
          <a:p>
            <a:fld id="{34EA0C4F-7332-4ECD-8489-2B5836A7C255}" type="slidenum">
              <a:rPr lang="en-CA" smtClean="0"/>
              <a:t>9</a:t>
            </a:fld>
            <a:endParaRPr lang="en-CA"/>
          </a:p>
        </p:txBody>
      </p:sp>
    </p:spTree>
    <p:extLst>
      <p:ext uri="{BB962C8B-B14F-4D97-AF65-F5344CB8AC3E}">
        <p14:creationId xmlns:p14="http://schemas.microsoft.com/office/powerpoint/2010/main" val="353957939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4D5C57D-C7D7-4678-8789-A42AE1E91964}"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C2A4543-66CC-48AE-9C36-524ABB623A51}" type="slidenum">
              <a:rPr lang="en-US" smtClean="0"/>
              <a:t>‹#›</a:t>
            </a:fld>
            <a:endParaRPr lang="en-US"/>
          </a:p>
        </p:txBody>
      </p:sp>
    </p:spTree>
    <p:extLst>
      <p:ext uri="{BB962C8B-B14F-4D97-AF65-F5344CB8AC3E}">
        <p14:creationId xmlns:p14="http://schemas.microsoft.com/office/powerpoint/2010/main" val="3611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4D5C57D-C7D7-4678-8789-A42AE1E91964}"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A4543-66CC-48AE-9C36-524ABB623A51}" type="slidenum">
              <a:rPr lang="en-US" smtClean="0"/>
              <a:t>‹#›</a:t>
            </a:fld>
            <a:endParaRPr lang="en-US"/>
          </a:p>
        </p:txBody>
      </p:sp>
    </p:spTree>
    <p:extLst>
      <p:ext uri="{BB962C8B-B14F-4D97-AF65-F5344CB8AC3E}">
        <p14:creationId xmlns:p14="http://schemas.microsoft.com/office/powerpoint/2010/main" val="211117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4D5C57D-C7D7-4678-8789-A42AE1E91964}"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A4543-66CC-48AE-9C36-524ABB623A51}" type="slidenum">
              <a:rPr lang="en-US" smtClean="0"/>
              <a:t>‹#›</a:t>
            </a:fld>
            <a:endParaRPr lang="en-US"/>
          </a:p>
        </p:txBody>
      </p:sp>
    </p:spTree>
    <p:extLst>
      <p:ext uri="{BB962C8B-B14F-4D97-AF65-F5344CB8AC3E}">
        <p14:creationId xmlns:p14="http://schemas.microsoft.com/office/powerpoint/2010/main" val="111603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4D5C57D-C7D7-4678-8789-A42AE1E91964}"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2A4543-66CC-48AE-9C36-524ABB623A51}" type="slidenum">
              <a:rPr lang="en-US" smtClean="0"/>
              <a:t>‹#›</a:t>
            </a:fld>
            <a:endParaRPr lang="en-US"/>
          </a:p>
        </p:txBody>
      </p:sp>
    </p:spTree>
    <p:extLst>
      <p:ext uri="{BB962C8B-B14F-4D97-AF65-F5344CB8AC3E}">
        <p14:creationId xmlns:p14="http://schemas.microsoft.com/office/powerpoint/2010/main" val="3902328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593667" y="6272784"/>
            <a:ext cx="2644309" cy="365125"/>
          </a:xfrm>
        </p:spPr>
        <p:txBody>
          <a:bodyPr/>
          <a:lstStyle/>
          <a:p>
            <a:fld id="{64D5C57D-C7D7-4678-8789-A42AE1E91964}" type="datetimeFigureOut">
              <a:rPr lang="en-US" smtClean="0"/>
              <a:t>2/3/2024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C2A4543-66CC-48AE-9C36-524ABB623A51}" type="slidenum">
              <a:rPr lang="en-US" smtClean="0"/>
              <a:t>‹#›</a:t>
            </a:fld>
            <a:endParaRPr lang="en-US"/>
          </a:p>
        </p:txBody>
      </p:sp>
    </p:spTree>
    <p:extLst>
      <p:ext uri="{BB962C8B-B14F-4D97-AF65-F5344CB8AC3E}">
        <p14:creationId xmlns:p14="http://schemas.microsoft.com/office/powerpoint/2010/main" val="2114903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4D5C57D-C7D7-4678-8789-A42AE1E91964}"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2A4543-66CC-48AE-9C36-524ABB623A51}" type="slidenum">
              <a:rPr lang="en-US" smtClean="0"/>
              <a:t>‹#›</a:t>
            </a:fld>
            <a:endParaRPr lang="en-US"/>
          </a:p>
        </p:txBody>
      </p:sp>
    </p:spTree>
    <p:extLst>
      <p:ext uri="{BB962C8B-B14F-4D97-AF65-F5344CB8AC3E}">
        <p14:creationId xmlns:p14="http://schemas.microsoft.com/office/powerpoint/2010/main" val="419852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4D5C57D-C7D7-4678-8789-A42AE1E91964}" type="datetimeFigureOut">
              <a:rPr lang="en-US" smtClean="0"/>
              <a:t>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2A4543-66CC-48AE-9C36-524ABB623A51}" type="slidenum">
              <a:rPr lang="en-US" smtClean="0"/>
              <a:t>‹#›</a:t>
            </a:fld>
            <a:endParaRPr lang="en-US"/>
          </a:p>
        </p:txBody>
      </p:sp>
    </p:spTree>
    <p:extLst>
      <p:ext uri="{BB962C8B-B14F-4D97-AF65-F5344CB8AC3E}">
        <p14:creationId xmlns:p14="http://schemas.microsoft.com/office/powerpoint/2010/main" val="3542084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4D5C57D-C7D7-4678-8789-A42AE1E91964}" type="datetimeFigureOut">
              <a:rPr lang="en-US" smtClean="0"/>
              <a:t>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2A4543-66CC-48AE-9C36-524ABB623A51}" type="slidenum">
              <a:rPr lang="en-US" smtClean="0"/>
              <a:t>‹#›</a:t>
            </a:fld>
            <a:endParaRPr lang="en-US"/>
          </a:p>
        </p:txBody>
      </p:sp>
    </p:spTree>
    <p:extLst>
      <p:ext uri="{BB962C8B-B14F-4D97-AF65-F5344CB8AC3E}">
        <p14:creationId xmlns:p14="http://schemas.microsoft.com/office/powerpoint/2010/main" val="1393698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D5C57D-C7D7-4678-8789-A42AE1E91964}" type="datetimeFigureOut">
              <a:rPr lang="en-US" smtClean="0"/>
              <a:t>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2A4543-66CC-48AE-9C36-524ABB623A51}" type="slidenum">
              <a:rPr lang="en-US" smtClean="0"/>
              <a:t>‹#›</a:t>
            </a:fld>
            <a:endParaRPr lang="en-US"/>
          </a:p>
        </p:txBody>
      </p:sp>
    </p:spTree>
    <p:extLst>
      <p:ext uri="{BB962C8B-B14F-4D97-AF65-F5344CB8AC3E}">
        <p14:creationId xmlns:p14="http://schemas.microsoft.com/office/powerpoint/2010/main" val="1342726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4D5C57D-C7D7-4678-8789-A42AE1E91964}" type="datetimeFigureOut">
              <a:rPr lang="en-US" smtClean="0"/>
              <a:t>2/3/2024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C2A4543-66CC-48AE-9C36-524ABB623A51}" type="slidenum">
              <a:rPr lang="en-US" smtClean="0"/>
              <a:t>‹#›</a:t>
            </a:fld>
            <a:endParaRPr lang="en-US"/>
          </a:p>
        </p:txBody>
      </p:sp>
    </p:spTree>
    <p:extLst>
      <p:ext uri="{BB962C8B-B14F-4D97-AF65-F5344CB8AC3E}">
        <p14:creationId xmlns:p14="http://schemas.microsoft.com/office/powerpoint/2010/main" val="426168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4D5C57D-C7D7-4678-8789-A42AE1E91964}" type="datetimeFigureOut">
              <a:rPr lang="en-US" smtClean="0"/>
              <a:t>2/3/2024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C2A4543-66CC-48AE-9C36-524ABB623A51}" type="slidenum">
              <a:rPr lang="en-US" smtClean="0"/>
              <a:t>‹#›</a:t>
            </a:fld>
            <a:endParaRPr lang="en-US"/>
          </a:p>
        </p:txBody>
      </p:sp>
    </p:spTree>
    <p:extLst>
      <p:ext uri="{BB962C8B-B14F-4D97-AF65-F5344CB8AC3E}">
        <p14:creationId xmlns:p14="http://schemas.microsoft.com/office/powerpoint/2010/main" val="230253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alpha val="4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4D5C57D-C7D7-4678-8789-A42AE1E91964}" type="datetimeFigureOut">
              <a:rPr lang="en-US" smtClean="0"/>
              <a:t>2/3/2024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C2A4543-66CC-48AE-9C36-524ABB623A51}" type="slidenum">
              <a:rPr lang="en-US" smtClean="0"/>
              <a:t>‹#›</a:t>
            </a:fld>
            <a:endParaRPr lang="en-US"/>
          </a:p>
        </p:txBody>
      </p:sp>
    </p:spTree>
    <p:extLst>
      <p:ext uri="{BB962C8B-B14F-4D97-AF65-F5344CB8AC3E}">
        <p14:creationId xmlns:p14="http://schemas.microsoft.com/office/powerpoint/2010/main" val="3506164760"/>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95C1D-A45F-4C50-A0BE-88C4D32C8350}"/>
              </a:ext>
            </a:extLst>
          </p:cNvPr>
          <p:cNvSpPr>
            <a:spLocks noGrp="1"/>
          </p:cNvSpPr>
          <p:nvPr>
            <p:ph type="ctrTitle"/>
          </p:nvPr>
        </p:nvSpPr>
        <p:spPr>
          <a:xfrm>
            <a:off x="1051560" y="1432223"/>
            <a:ext cx="10086892" cy="3035808"/>
          </a:xfrm>
        </p:spPr>
        <p:txBody>
          <a:bodyPr>
            <a:noAutofit/>
          </a:bodyPr>
          <a:lstStyle/>
          <a:p>
            <a:r>
              <a:rPr lang="en-US" sz="4400" dirty="0" err="1">
                <a:latin typeface="Times New Roman" panose="02020603050405020304" pitchFamily="18" charset="0"/>
                <a:cs typeface="Times New Roman" panose="02020603050405020304" pitchFamily="18" charset="0"/>
              </a:rPr>
              <a:t>DiffMesh</a:t>
            </a:r>
            <a:r>
              <a:rPr lang="en-US" sz="4400" dirty="0">
                <a:latin typeface="Times New Roman" panose="02020603050405020304" pitchFamily="18" charset="0"/>
                <a:cs typeface="Times New Roman" panose="02020603050405020304" pitchFamily="18" charset="0"/>
              </a:rPr>
              <a:t>: A Motion-aware Diffusion-like Framework for Human Mesh Recovery from Videos</a:t>
            </a:r>
          </a:p>
        </p:txBody>
      </p:sp>
      <p:sp>
        <p:nvSpPr>
          <p:cNvPr id="3" name="Subtitle 2">
            <a:extLst>
              <a:ext uri="{FF2B5EF4-FFF2-40B4-BE49-F238E27FC236}">
                <a16:creationId xmlns:a16="http://schemas.microsoft.com/office/drawing/2014/main" id="{82679879-ACD8-4259-A20F-B468F57792AD}"/>
              </a:ext>
            </a:extLst>
          </p:cNvPr>
          <p:cNvSpPr>
            <a:spLocks noGrp="1"/>
          </p:cNvSpPr>
          <p:nvPr>
            <p:ph type="subTitle" idx="1"/>
          </p:nvPr>
        </p:nvSpPr>
        <p:spPr>
          <a:xfrm>
            <a:off x="808383" y="4468030"/>
            <a:ext cx="10409583" cy="2085169"/>
          </a:xfrm>
        </p:spPr>
        <p:txBody>
          <a:bodyPr>
            <a:normAutofit/>
          </a:bodyPr>
          <a:lstStyle/>
          <a:p>
            <a:r>
              <a:rPr lang="en-US" sz="2000" dirty="0">
                <a:latin typeface="Times New Roman" panose="02020603050405020304" pitchFamily="18" charset="0"/>
                <a:cs typeface="Times New Roman" panose="02020603050405020304" pitchFamily="18" charset="0"/>
              </a:rPr>
              <a:t>A Pre-Print Paper on </a:t>
            </a:r>
            <a:r>
              <a:rPr lang="en-US" sz="2000" dirty="0" err="1">
                <a:latin typeface="Times New Roman" panose="02020603050405020304" pitchFamily="18" charset="0"/>
                <a:cs typeface="Times New Roman" panose="02020603050405020304" pitchFamily="18" charset="0"/>
              </a:rPr>
              <a:t>Arxiv</a:t>
            </a:r>
            <a:r>
              <a:rPr lang="en-US" sz="2000" dirty="0">
                <a:latin typeface="Times New Roman" panose="02020603050405020304" pitchFamily="18" charset="0"/>
                <a:cs typeface="Times New Roman" panose="02020603050405020304" pitchFamily="18" charset="0"/>
              </a:rPr>
              <a:t>: December, 2023</a:t>
            </a:r>
          </a:p>
          <a:p>
            <a:r>
              <a:rPr lang="en-US" sz="2000" dirty="0">
                <a:latin typeface="Times New Roman" panose="02020603050405020304" pitchFamily="18" charset="0"/>
                <a:cs typeface="Times New Roman" panose="02020603050405020304" pitchFamily="18" charset="0"/>
              </a:rPr>
              <a:t>Ce Zheng, </a:t>
            </a:r>
            <a:r>
              <a:rPr lang="en-US" sz="2000" dirty="0" err="1">
                <a:latin typeface="Times New Roman" panose="02020603050405020304" pitchFamily="18" charset="0"/>
                <a:cs typeface="Times New Roman" panose="02020603050405020304" pitchFamily="18" charset="0"/>
              </a:rPr>
              <a:t>Xianpeng</a:t>
            </a:r>
            <a:r>
              <a:rPr lang="en-US" sz="2000" dirty="0">
                <a:latin typeface="Times New Roman" panose="02020603050405020304" pitchFamily="18" charset="0"/>
                <a:cs typeface="Times New Roman" panose="02020603050405020304" pitchFamily="18" charset="0"/>
              </a:rPr>
              <a:t> Liu, </a:t>
            </a:r>
            <a:r>
              <a:rPr lang="en-US" sz="2000" dirty="0" err="1">
                <a:latin typeface="Times New Roman" panose="02020603050405020304" pitchFamily="18" charset="0"/>
                <a:cs typeface="Times New Roman" panose="02020603050405020304" pitchFamily="18" charset="0"/>
              </a:rPr>
              <a:t>Mengyuan</a:t>
            </a:r>
            <a:r>
              <a:rPr lang="en-US" sz="2000" dirty="0">
                <a:latin typeface="Times New Roman" panose="02020603050405020304" pitchFamily="18" charset="0"/>
                <a:cs typeface="Times New Roman" panose="02020603050405020304" pitchFamily="18" charset="0"/>
              </a:rPr>
              <a:t> Liu, Tianfu Wu, Guo-Jun Qi, Chen </a:t>
            </a:r>
            <a:r>
              <a:rPr lang="en-US" sz="2000" dirty="0" err="1">
                <a:latin typeface="Times New Roman" panose="02020603050405020304" pitchFamily="18" charset="0"/>
                <a:cs typeface="Times New Roman" panose="02020603050405020304" pitchFamily="18" charset="0"/>
              </a:rPr>
              <a:t>Chen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Center for Research in Computer Vision, University of Central Florida</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Yande Li          05 Feb, 2024</a:t>
            </a:r>
          </a:p>
        </p:txBody>
      </p:sp>
    </p:spTree>
    <p:extLst>
      <p:ext uri="{BB962C8B-B14F-4D97-AF65-F5344CB8AC3E}">
        <p14:creationId xmlns:p14="http://schemas.microsoft.com/office/powerpoint/2010/main" val="1613028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BE9E0B5-48A4-4DA1-A66F-8F9DEB12B1D9}"/>
              </a:ext>
            </a:extLst>
          </p:cNvPr>
          <p:cNvPicPr>
            <a:picLocks noChangeAspect="1"/>
          </p:cNvPicPr>
          <p:nvPr/>
        </p:nvPicPr>
        <p:blipFill>
          <a:blip r:embed="rId2"/>
          <a:stretch>
            <a:fillRect/>
          </a:stretch>
        </p:blipFill>
        <p:spPr>
          <a:xfrm>
            <a:off x="2225899" y="804591"/>
            <a:ext cx="7740201" cy="5934139"/>
          </a:xfrm>
          <a:prstGeom prst="rect">
            <a:avLst/>
          </a:prstGeom>
        </p:spPr>
      </p:pic>
      <p:sp>
        <p:nvSpPr>
          <p:cNvPr id="6" name="文本框 5">
            <a:extLst>
              <a:ext uri="{FF2B5EF4-FFF2-40B4-BE49-F238E27FC236}">
                <a16:creationId xmlns:a16="http://schemas.microsoft.com/office/drawing/2014/main" id="{1AF958E3-60E1-4411-8B92-79B19FD8B677}"/>
              </a:ext>
            </a:extLst>
          </p:cNvPr>
          <p:cNvSpPr txBox="1"/>
          <p:nvPr/>
        </p:nvSpPr>
        <p:spPr>
          <a:xfrm>
            <a:off x="541065" y="394545"/>
            <a:ext cx="3116536" cy="461665"/>
          </a:xfrm>
          <a:prstGeom prst="rect">
            <a:avLst/>
          </a:prstGeom>
          <a:noFill/>
        </p:spPr>
        <p:txBody>
          <a:bodyPr wrap="square" rtlCol="0">
            <a:spAutoFit/>
          </a:bodyPr>
          <a:lstStyle/>
          <a:p>
            <a:r>
              <a:rPr lang="en-CA" altLang="zh-CN" sz="2400" dirty="0">
                <a:solidFill>
                  <a:srgbClr val="002060"/>
                </a:solidFill>
                <a:latin typeface="思源黑体 CN Light" panose="020B0300000000000000" pitchFamily="34" charset="-122"/>
                <a:ea typeface="思源黑体 CN Light" panose="020B0300000000000000" pitchFamily="34" charset="-122"/>
              </a:rPr>
              <a:t>Qualitative results</a:t>
            </a:r>
            <a:endParaRPr lang="zh-CN" altLang="en-US" sz="2400" dirty="0">
              <a:solidFill>
                <a:srgbClr val="002060"/>
              </a:solidFill>
              <a:latin typeface="思源黑体 CN Light" panose="020B0300000000000000" pitchFamily="34" charset="-122"/>
              <a:ea typeface="思源黑体 CN Light" panose="020B0300000000000000" pitchFamily="34" charset="-122"/>
            </a:endParaRPr>
          </a:p>
        </p:txBody>
      </p:sp>
      <p:sp>
        <p:nvSpPr>
          <p:cNvPr id="7" name="矩形 6">
            <a:extLst>
              <a:ext uri="{FF2B5EF4-FFF2-40B4-BE49-F238E27FC236}">
                <a16:creationId xmlns:a16="http://schemas.microsoft.com/office/drawing/2014/main" id="{ECF0BE66-E426-4BEC-A706-1F27C82DECA1}"/>
              </a:ext>
            </a:extLst>
          </p:cNvPr>
          <p:cNvSpPr/>
          <p:nvPr/>
        </p:nvSpPr>
        <p:spPr>
          <a:xfrm>
            <a:off x="482642" y="459885"/>
            <a:ext cx="57186" cy="344706"/>
          </a:xfrm>
          <a:prstGeom prst="rect">
            <a:avLst/>
          </a:prstGeom>
          <a:solidFill>
            <a:srgbClr val="0B4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218158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BE23700-D8FC-46F3-8E92-699C7A2650A2}"/>
              </a:ext>
            </a:extLst>
          </p:cNvPr>
          <p:cNvSpPr/>
          <p:nvPr/>
        </p:nvSpPr>
        <p:spPr>
          <a:xfrm>
            <a:off x="2858450" y="2967335"/>
            <a:ext cx="6475107" cy="923330"/>
          </a:xfrm>
          <a:prstGeom prst="rect">
            <a:avLst/>
          </a:prstGeom>
          <a:noFill/>
        </p:spPr>
        <p:txBody>
          <a:bodyPr wrap="none" lIns="91440" tIns="45720" rIns="91440" bIns="45720">
            <a:spAutoFit/>
          </a:bodyPr>
          <a:lstStyle/>
          <a:p>
            <a:pPr algn="ctr"/>
            <a:r>
              <a:rPr lang="en-CA" altLang="zh-CN" sz="5400" b="0" cap="none" spc="0" dirty="0">
                <a:ln w="0"/>
                <a:gradFill>
                  <a:gsLst>
                    <a:gs pos="21000">
                      <a:srgbClr val="53575C"/>
                    </a:gs>
                    <a:gs pos="88000">
                      <a:srgbClr val="C5C7CA"/>
                    </a:gs>
                  </a:gsLst>
                  <a:lin ang="5400000"/>
                </a:gradFill>
                <a:effectLst/>
              </a:rPr>
              <a:t>Thanks for listening</a:t>
            </a:r>
            <a:endParaRPr lang="zh-CN" altLang="en-US" sz="5400" b="0" cap="none" spc="0" dirty="0">
              <a:ln w="0"/>
              <a:gradFill>
                <a:gsLst>
                  <a:gs pos="21000">
                    <a:srgbClr val="53575C"/>
                  </a:gs>
                  <a:gs pos="88000">
                    <a:srgbClr val="C5C7CA"/>
                  </a:gs>
                </a:gsLst>
                <a:lin ang="5400000"/>
              </a:gradFill>
              <a:effectLst/>
            </a:endParaRPr>
          </a:p>
        </p:txBody>
      </p:sp>
      <p:sp>
        <p:nvSpPr>
          <p:cNvPr id="9" name="文本框 8">
            <a:extLst>
              <a:ext uri="{FF2B5EF4-FFF2-40B4-BE49-F238E27FC236}">
                <a16:creationId xmlns:a16="http://schemas.microsoft.com/office/drawing/2014/main" id="{F70336B7-C480-49B7-B08F-0C96DD9CBDE7}"/>
              </a:ext>
            </a:extLst>
          </p:cNvPr>
          <p:cNvSpPr txBox="1"/>
          <p:nvPr/>
        </p:nvSpPr>
        <p:spPr>
          <a:xfrm>
            <a:off x="4432852" y="5970104"/>
            <a:ext cx="3823252"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Yande Li          05 Feb, 2024</a:t>
            </a:r>
          </a:p>
        </p:txBody>
      </p:sp>
    </p:spTree>
    <p:extLst>
      <p:ext uri="{BB962C8B-B14F-4D97-AF65-F5344CB8AC3E}">
        <p14:creationId xmlns:p14="http://schemas.microsoft.com/office/powerpoint/2010/main" val="105746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6DC996-A773-4603-A844-8AA525ED3590}"/>
              </a:ext>
            </a:extLst>
          </p:cNvPr>
          <p:cNvSpPr>
            <a:spLocks noGrp="1"/>
          </p:cNvSpPr>
          <p:nvPr>
            <p:ph idx="1"/>
          </p:nvPr>
        </p:nvSpPr>
        <p:spPr>
          <a:xfrm>
            <a:off x="1076739" y="1374381"/>
            <a:ext cx="10515600" cy="4925212"/>
          </a:xfrm>
        </p:spPr>
        <p:txBody>
          <a:bodyPr>
            <a:normAutofit fontScale="92500" lnSpcReduction="10000"/>
          </a:bodyPr>
          <a:lstStyle/>
          <a:p>
            <a:r>
              <a:rPr lang="en-US" sz="2000" i="1" dirty="0">
                <a:latin typeface="Times New Roman" panose="02020603050405020304" pitchFamily="18" charset="0"/>
                <a:cs typeface="Times New Roman" panose="02020603050405020304" pitchFamily="18" charset="0"/>
              </a:rPr>
              <a:t>Zheng, Ce, et al. "POTTER: Pooling Attention Transformer for Efficient Human Mesh Recovery." Proceedings of the IEEE/CVF Conference on Computer Vision and Pattern Recognition. 2023.</a:t>
            </a:r>
          </a:p>
          <a:p>
            <a:r>
              <a:rPr lang="en-US" sz="2000" i="1" dirty="0">
                <a:latin typeface="Times New Roman" panose="02020603050405020304" pitchFamily="18" charset="0"/>
                <a:cs typeface="Times New Roman" panose="02020603050405020304" pitchFamily="18" charset="0"/>
              </a:rPr>
              <a:t>Zheng, Ce, et al. "</a:t>
            </a:r>
            <a:r>
              <a:rPr lang="en-US" sz="2000" i="1" dirty="0" err="1">
                <a:latin typeface="Times New Roman" panose="02020603050405020304" pitchFamily="18" charset="0"/>
                <a:cs typeface="Times New Roman" panose="02020603050405020304" pitchFamily="18" charset="0"/>
              </a:rPr>
              <a:t>FeatER</a:t>
            </a:r>
            <a:r>
              <a:rPr lang="en-US" sz="2000" i="1" dirty="0">
                <a:latin typeface="Times New Roman" panose="02020603050405020304" pitchFamily="18" charset="0"/>
                <a:cs typeface="Times New Roman" panose="02020603050405020304" pitchFamily="18" charset="0"/>
              </a:rPr>
              <a:t>: An Efficient Network for Human Reconstruction via Feature Map-Based </a:t>
            </a:r>
            <a:r>
              <a:rPr lang="en-US" sz="2000" i="1" dirty="0" err="1">
                <a:latin typeface="Times New Roman" panose="02020603050405020304" pitchFamily="18" charset="0"/>
                <a:cs typeface="Times New Roman" panose="02020603050405020304" pitchFamily="18" charset="0"/>
              </a:rPr>
              <a:t>TransformER</a:t>
            </a:r>
            <a:r>
              <a:rPr lang="en-US" sz="2000" i="1" dirty="0">
                <a:latin typeface="Times New Roman" panose="02020603050405020304" pitchFamily="18" charset="0"/>
                <a:cs typeface="Times New Roman" panose="02020603050405020304" pitchFamily="18" charset="0"/>
              </a:rPr>
              <a:t>." Proceedings of the IEEE/CVF Conference on Computer Vision and Pattern Recognition. 2023.</a:t>
            </a:r>
          </a:p>
          <a:p>
            <a:r>
              <a:rPr lang="en-US" sz="2000" i="1" dirty="0">
                <a:latin typeface="Times New Roman" panose="02020603050405020304" pitchFamily="18" charset="0"/>
                <a:cs typeface="Times New Roman" panose="02020603050405020304" pitchFamily="18" charset="0"/>
              </a:rPr>
              <a:t>Zheng, Ce, Matias Mendieta, and Chen </a:t>
            </a:r>
            <a:r>
              <a:rPr lang="en-US" sz="2000" i="1" dirty="0" err="1">
                <a:latin typeface="Times New Roman" panose="02020603050405020304" pitchFamily="18" charset="0"/>
                <a:cs typeface="Times New Roman" panose="02020603050405020304" pitchFamily="18" charset="0"/>
              </a:rPr>
              <a:t>Chen</a:t>
            </a:r>
            <a:r>
              <a:rPr lang="en-US" sz="2000" i="1" dirty="0">
                <a:latin typeface="Times New Roman" panose="02020603050405020304" pitchFamily="18" charset="0"/>
                <a:cs typeface="Times New Roman" panose="02020603050405020304" pitchFamily="18" charset="0"/>
              </a:rPr>
              <a:t>. "Poster: A pyramid cross-fusion transformer network for facial expression recognition." Proceedings of the IEEE/CVF International Conference on Computer Vision. 2023.</a:t>
            </a:r>
          </a:p>
          <a:p>
            <a:r>
              <a:rPr lang="en-US" sz="2000" i="1" dirty="0">
                <a:latin typeface="Times New Roman" panose="02020603050405020304" pitchFamily="18" charset="0"/>
                <a:cs typeface="Times New Roman" panose="02020603050405020304" pitchFamily="18" charset="0"/>
              </a:rPr>
              <a:t>Zheng, Ce, et al. "Deep learning-based human pose estimation: A survey." ACM Computing Surveys 56.1 (2023): 1-37.</a:t>
            </a:r>
          </a:p>
          <a:p>
            <a:r>
              <a:rPr lang="en-US" sz="2000" i="1" dirty="0">
                <a:latin typeface="Times New Roman" panose="02020603050405020304" pitchFamily="18" charset="0"/>
                <a:cs typeface="Times New Roman" panose="02020603050405020304" pitchFamily="18" charset="0"/>
              </a:rPr>
              <a:t>Zheng, Ce, et al. "A lightweight graph transformer network for human mesh reconstruction from 2d human pose." Proceedings of the 30th ACM International Conference on Multimedia. 2022.</a:t>
            </a:r>
          </a:p>
          <a:p>
            <a:r>
              <a:rPr lang="en-US" sz="2000" i="1" dirty="0">
                <a:latin typeface="Times New Roman" panose="02020603050405020304" pitchFamily="18" charset="0"/>
                <a:cs typeface="Times New Roman" panose="02020603050405020304" pitchFamily="18" charset="0"/>
              </a:rPr>
              <a:t>Zheng, Ce, et al. "3d human pose estimation with spatial and temporal transformers." Proceedings of the IEEE/CVF International Conference on Computer Vision. 2021.</a:t>
            </a:r>
          </a:p>
          <a:p>
            <a:r>
              <a:rPr lang="en-US" sz="2000" i="1" dirty="0">
                <a:latin typeface="Times New Roman" panose="02020603050405020304" pitchFamily="18" charset="0"/>
                <a:cs typeface="Times New Roman" panose="02020603050405020304" pitchFamily="18" charset="0"/>
              </a:rPr>
              <a:t>Zheng, Ce, et al. "</a:t>
            </a:r>
            <a:r>
              <a:rPr lang="en-US" sz="2000" i="1" dirty="0" err="1">
                <a:latin typeface="Times New Roman" panose="02020603050405020304" pitchFamily="18" charset="0"/>
                <a:cs typeface="Times New Roman" panose="02020603050405020304" pitchFamily="18" charset="0"/>
              </a:rPr>
              <a:t>Lodonet</a:t>
            </a:r>
            <a:r>
              <a:rPr lang="en-US" sz="2000" i="1" dirty="0">
                <a:latin typeface="Times New Roman" panose="02020603050405020304" pitchFamily="18" charset="0"/>
                <a:cs typeface="Times New Roman" panose="02020603050405020304" pitchFamily="18" charset="0"/>
              </a:rPr>
              <a:t>: A deep neural network with 2d </a:t>
            </a:r>
            <a:r>
              <a:rPr lang="en-US" sz="2000" i="1" dirty="0" err="1">
                <a:latin typeface="Times New Roman" panose="02020603050405020304" pitchFamily="18" charset="0"/>
                <a:cs typeface="Times New Roman" panose="02020603050405020304" pitchFamily="18" charset="0"/>
              </a:rPr>
              <a:t>keypoint</a:t>
            </a:r>
            <a:r>
              <a:rPr lang="en-US" sz="2000" i="1" dirty="0">
                <a:latin typeface="Times New Roman" panose="02020603050405020304" pitchFamily="18" charset="0"/>
                <a:cs typeface="Times New Roman" panose="02020603050405020304" pitchFamily="18" charset="0"/>
              </a:rPr>
              <a:t> matching for 3d lidar odometry estimation." Proceedings of the 28th ACM International Conference on Multimedia. 2020.</a:t>
            </a:r>
          </a:p>
          <a:p>
            <a:endParaRPr lang="en-US" sz="20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2B5F13C4-41E2-4A8F-AC86-21FA909CA72B}"/>
              </a:ext>
            </a:extLst>
          </p:cNvPr>
          <p:cNvSpPr txBox="1"/>
          <p:nvPr/>
        </p:nvSpPr>
        <p:spPr>
          <a:xfrm>
            <a:off x="541065" y="394545"/>
            <a:ext cx="3116536" cy="461665"/>
          </a:xfrm>
          <a:prstGeom prst="rect">
            <a:avLst/>
          </a:prstGeom>
          <a:noFill/>
        </p:spPr>
        <p:txBody>
          <a:bodyPr wrap="square" rtlCol="0">
            <a:spAutoFit/>
          </a:bodyPr>
          <a:lstStyle/>
          <a:p>
            <a:r>
              <a:rPr lang="en-CA" altLang="zh-CN" sz="2400" dirty="0">
                <a:solidFill>
                  <a:srgbClr val="002060"/>
                </a:solidFill>
                <a:latin typeface="思源黑体 CN Light" panose="020B0300000000000000" pitchFamily="34" charset="-122"/>
                <a:ea typeface="思源黑体 CN Light" panose="020B0300000000000000" pitchFamily="34" charset="-122"/>
              </a:rPr>
              <a:t>Publication Records</a:t>
            </a:r>
            <a:endParaRPr lang="zh-CN" altLang="en-US" sz="2400" dirty="0">
              <a:solidFill>
                <a:srgbClr val="002060"/>
              </a:solidFill>
              <a:latin typeface="思源黑体 CN Light" panose="020B0300000000000000" pitchFamily="34" charset="-122"/>
              <a:ea typeface="思源黑体 CN Light" panose="020B0300000000000000" pitchFamily="34" charset="-122"/>
            </a:endParaRPr>
          </a:p>
        </p:txBody>
      </p:sp>
      <p:sp>
        <p:nvSpPr>
          <p:cNvPr id="5" name="矩形 4">
            <a:extLst>
              <a:ext uri="{FF2B5EF4-FFF2-40B4-BE49-F238E27FC236}">
                <a16:creationId xmlns:a16="http://schemas.microsoft.com/office/drawing/2014/main" id="{139337CC-8C18-4B8D-9A4A-DDEDF641F18F}"/>
              </a:ext>
            </a:extLst>
          </p:cNvPr>
          <p:cNvSpPr/>
          <p:nvPr/>
        </p:nvSpPr>
        <p:spPr>
          <a:xfrm>
            <a:off x="482642" y="459885"/>
            <a:ext cx="57186" cy="344706"/>
          </a:xfrm>
          <a:prstGeom prst="rect">
            <a:avLst/>
          </a:prstGeom>
          <a:solidFill>
            <a:srgbClr val="0B4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59548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9434741-33BB-43F7-8525-C84E0E75FFC2}"/>
              </a:ext>
            </a:extLst>
          </p:cNvPr>
          <p:cNvPicPr>
            <a:picLocks noChangeAspect="1"/>
          </p:cNvPicPr>
          <p:nvPr/>
        </p:nvPicPr>
        <p:blipFill>
          <a:blip r:embed="rId2"/>
          <a:stretch>
            <a:fillRect/>
          </a:stretch>
        </p:blipFill>
        <p:spPr>
          <a:xfrm>
            <a:off x="1331843" y="914312"/>
            <a:ext cx="9341747" cy="5645306"/>
          </a:xfrm>
          <a:prstGeom prst="rect">
            <a:avLst/>
          </a:prstGeom>
        </p:spPr>
      </p:pic>
      <p:sp>
        <p:nvSpPr>
          <p:cNvPr id="6" name="文本框 5">
            <a:extLst>
              <a:ext uri="{FF2B5EF4-FFF2-40B4-BE49-F238E27FC236}">
                <a16:creationId xmlns:a16="http://schemas.microsoft.com/office/drawing/2014/main" id="{8854CEDA-F137-4A87-87CD-49A1ED63DEAB}"/>
              </a:ext>
            </a:extLst>
          </p:cNvPr>
          <p:cNvSpPr txBox="1"/>
          <p:nvPr/>
        </p:nvSpPr>
        <p:spPr>
          <a:xfrm>
            <a:off x="541065" y="394545"/>
            <a:ext cx="3116536" cy="461665"/>
          </a:xfrm>
          <a:prstGeom prst="rect">
            <a:avLst/>
          </a:prstGeom>
          <a:noFill/>
        </p:spPr>
        <p:txBody>
          <a:bodyPr wrap="square" rtlCol="0">
            <a:spAutoFit/>
          </a:bodyPr>
          <a:lstStyle/>
          <a:p>
            <a:r>
              <a:rPr lang="en-CA" altLang="zh-CN" sz="2400" dirty="0">
                <a:solidFill>
                  <a:srgbClr val="002060"/>
                </a:solidFill>
                <a:latin typeface="思源黑体 CN Light" panose="020B0300000000000000" pitchFamily="34" charset="-122"/>
                <a:ea typeface="思源黑体 CN Light" panose="020B0300000000000000" pitchFamily="34" charset="-122"/>
              </a:rPr>
              <a:t>Motivation</a:t>
            </a:r>
            <a:endParaRPr lang="zh-CN" altLang="en-US" sz="2400" dirty="0">
              <a:solidFill>
                <a:srgbClr val="002060"/>
              </a:solidFill>
              <a:latin typeface="思源黑体 CN Light" panose="020B0300000000000000" pitchFamily="34" charset="-122"/>
              <a:ea typeface="思源黑体 CN Light" panose="020B0300000000000000" pitchFamily="34" charset="-122"/>
            </a:endParaRPr>
          </a:p>
        </p:txBody>
      </p:sp>
      <p:sp>
        <p:nvSpPr>
          <p:cNvPr id="7" name="矩形 6">
            <a:extLst>
              <a:ext uri="{FF2B5EF4-FFF2-40B4-BE49-F238E27FC236}">
                <a16:creationId xmlns:a16="http://schemas.microsoft.com/office/drawing/2014/main" id="{EF63E344-1367-475B-A428-7494F0711059}"/>
              </a:ext>
            </a:extLst>
          </p:cNvPr>
          <p:cNvSpPr/>
          <p:nvPr/>
        </p:nvSpPr>
        <p:spPr>
          <a:xfrm>
            <a:off x="482642" y="459885"/>
            <a:ext cx="57186" cy="344706"/>
          </a:xfrm>
          <a:prstGeom prst="rect">
            <a:avLst/>
          </a:prstGeom>
          <a:solidFill>
            <a:srgbClr val="0B4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4213213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9FA1B4A-03AA-4124-9BDA-44223BB5B1C3}"/>
              </a:ext>
            </a:extLst>
          </p:cNvPr>
          <p:cNvPicPr>
            <a:picLocks noChangeAspect="1"/>
          </p:cNvPicPr>
          <p:nvPr/>
        </p:nvPicPr>
        <p:blipFill>
          <a:blip r:embed="rId2"/>
          <a:stretch>
            <a:fillRect/>
          </a:stretch>
        </p:blipFill>
        <p:spPr>
          <a:xfrm>
            <a:off x="1577007" y="1133061"/>
            <a:ext cx="9664934" cy="5029200"/>
          </a:xfrm>
          <a:prstGeom prst="rect">
            <a:avLst/>
          </a:prstGeom>
        </p:spPr>
      </p:pic>
      <p:sp>
        <p:nvSpPr>
          <p:cNvPr id="6" name="文本框 5">
            <a:extLst>
              <a:ext uri="{FF2B5EF4-FFF2-40B4-BE49-F238E27FC236}">
                <a16:creationId xmlns:a16="http://schemas.microsoft.com/office/drawing/2014/main" id="{DE663144-9F54-4036-8AAC-0DD8946E1272}"/>
              </a:ext>
            </a:extLst>
          </p:cNvPr>
          <p:cNvSpPr txBox="1"/>
          <p:nvPr/>
        </p:nvSpPr>
        <p:spPr>
          <a:xfrm>
            <a:off x="541065" y="394545"/>
            <a:ext cx="3116536" cy="461665"/>
          </a:xfrm>
          <a:prstGeom prst="rect">
            <a:avLst/>
          </a:prstGeom>
          <a:noFill/>
        </p:spPr>
        <p:txBody>
          <a:bodyPr wrap="square" rtlCol="0">
            <a:spAutoFit/>
          </a:bodyPr>
          <a:lstStyle/>
          <a:p>
            <a:r>
              <a:rPr lang="en-CA" altLang="zh-CN" sz="2400" dirty="0">
                <a:solidFill>
                  <a:srgbClr val="002060"/>
                </a:solidFill>
                <a:latin typeface="思源黑体 CN Light" panose="020B0300000000000000" pitchFamily="34" charset="-122"/>
                <a:ea typeface="思源黑体 CN Light" panose="020B0300000000000000" pitchFamily="34" charset="-122"/>
              </a:rPr>
              <a:t>Motivation</a:t>
            </a:r>
            <a:endParaRPr lang="zh-CN" altLang="en-US" sz="2400" dirty="0">
              <a:solidFill>
                <a:srgbClr val="002060"/>
              </a:solidFill>
              <a:latin typeface="思源黑体 CN Light" panose="020B0300000000000000" pitchFamily="34" charset="-122"/>
              <a:ea typeface="思源黑体 CN Light" panose="020B0300000000000000" pitchFamily="34" charset="-122"/>
            </a:endParaRPr>
          </a:p>
        </p:txBody>
      </p:sp>
      <p:sp>
        <p:nvSpPr>
          <p:cNvPr id="7" name="矩形 6">
            <a:extLst>
              <a:ext uri="{FF2B5EF4-FFF2-40B4-BE49-F238E27FC236}">
                <a16:creationId xmlns:a16="http://schemas.microsoft.com/office/drawing/2014/main" id="{ECF3CA85-808F-4422-9368-E627912E9A4F}"/>
              </a:ext>
            </a:extLst>
          </p:cNvPr>
          <p:cNvSpPr/>
          <p:nvPr/>
        </p:nvSpPr>
        <p:spPr>
          <a:xfrm>
            <a:off x="482642" y="459885"/>
            <a:ext cx="57186" cy="344706"/>
          </a:xfrm>
          <a:prstGeom prst="rect">
            <a:avLst/>
          </a:prstGeom>
          <a:solidFill>
            <a:srgbClr val="0B4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1173077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zczcwh.github.io/diffmesh_page/materials/dm_TID.jpg">
            <a:extLst>
              <a:ext uri="{FF2B5EF4-FFF2-40B4-BE49-F238E27FC236}">
                <a16:creationId xmlns:a16="http://schemas.microsoft.com/office/drawing/2014/main" id="{DC0C8D76-3B15-4EE1-A4D6-06B5E7428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819" y="718001"/>
            <a:ext cx="6108533" cy="54219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940C720-FCC9-4947-8128-8572A0E7A7DD}"/>
              </a:ext>
            </a:extLst>
          </p:cNvPr>
          <p:cNvSpPr/>
          <p:nvPr/>
        </p:nvSpPr>
        <p:spPr>
          <a:xfrm>
            <a:off x="278167" y="6140289"/>
            <a:ext cx="11913833" cy="646331"/>
          </a:xfrm>
          <a:prstGeom prst="rect">
            <a:avLst/>
          </a:prstGeom>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(a) The general pipeline for diffusion model. (b) Human motion is involved over time in the input video sequence. Similar to the forward process in (a), the forward motion between adjacent frames resembles the process of adding noise. </a:t>
            </a:r>
            <a:endParaRPr 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7AED6C04-BC42-4BE8-A42E-DD75C4AEB479}"/>
              </a:ext>
            </a:extLst>
          </p:cNvPr>
          <p:cNvSpPr txBox="1"/>
          <p:nvPr/>
        </p:nvSpPr>
        <p:spPr>
          <a:xfrm>
            <a:off x="541065" y="394545"/>
            <a:ext cx="2101015" cy="461665"/>
          </a:xfrm>
          <a:prstGeom prst="rect">
            <a:avLst/>
          </a:prstGeom>
          <a:noFill/>
        </p:spPr>
        <p:txBody>
          <a:bodyPr wrap="square" rtlCol="0">
            <a:spAutoFit/>
          </a:bodyPr>
          <a:lstStyle/>
          <a:p>
            <a:r>
              <a:rPr lang="en-CA" altLang="zh-CN" sz="2400" dirty="0">
                <a:solidFill>
                  <a:srgbClr val="002060"/>
                </a:solidFill>
                <a:latin typeface="思源黑体 CN Light" panose="020B0300000000000000" pitchFamily="34" charset="-122"/>
                <a:ea typeface="思源黑体 CN Light" panose="020B0300000000000000" pitchFamily="34" charset="-122"/>
              </a:rPr>
              <a:t>Pipeline</a:t>
            </a:r>
            <a:endParaRPr lang="zh-CN" altLang="en-US" sz="2400" dirty="0">
              <a:solidFill>
                <a:srgbClr val="002060"/>
              </a:solidFill>
              <a:latin typeface="思源黑体 CN Light" panose="020B0300000000000000" pitchFamily="34" charset="-122"/>
              <a:ea typeface="思源黑体 CN Light" panose="020B0300000000000000" pitchFamily="34" charset="-122"/>
            </a:endParaRPr>
          </a:p>
        </p:txBody>
      </p:sp>
      <p:sp>
        <p:nvSpPr>
          <p:cNvPr id="6" name="矩形 5">
            <a:extLst>
              <a:ext uri="{FF2B5EF4-FFF2-40B4-BE49-F238E27FC236}">
                <a16:creationId xmlns:a16="http://schemas.microsoft.com/office/drawing/2014/main" id="{60BB3103-FEC6-4701-A209-5CF55199A694}"/>
              </a:ext>
            </a:extLst>
          </p:cNvPr>
          <p:cNvSpPr/>
          <p:nvPr/>
        </p:nvSpPr>
        <p:spPr>
          <a:xfrm>
            <a:off x="482642" y="459885"/>
            <a:ext cx="57186" cy="344706"/>
          </a:xfrm>
          <a:prstGeom prst="rect">
            <a:avLst/>
          </a:prstGeom>
          <a:solidFill>
            <a:srgbClr val="0B4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3535366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313B5B-D5B5-468D-9AD9-F83977E18B18}"/>
              </a:ext>
            </a:extLst>
          </p:cNvPr>
          <p:cNvPicPr>
            <a:picLocks noChangeAspect="1"/>
          </p:cNvPicPr>
          <p:nvPr/>
        </p:nvPicPr>
        <p:blipFill>
          <a:blip r:embed="rId3"/>
          <a:stretch>
            <a:fillRect/>
          </a:stretch>
        </p:blipFill>
        <p:spPr>
          <a:xfrm>
            <a:off x="1535065" y="1116613"/>
            <a:ext cx="9121869" cy="4624774"/>
          </a:xfrm>
          <a:prstGeom prst="rect">
            <a:avLst/>
          </a:prstGeom>
        </p:spPr>
      </p:pic>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D36B8703-2D1D-4E32-9AE1-28903C65BD9C}"/>
                  </a:ext>
                </a:extLst>
              </p:cNvPr>
              <p:cNvSpPr/>
              <p:nvPr/>
            </p:nvSpPr>
            <p:spPr>
              <a:xfrm>
                <a:off x="97075" y="5728849"/>
                <a:ext cx="11754035" cy="1200329"/>
              </a:xfrm>
              <a:prstGeom prst="rect">
                <a:avLst/>
              </a:prstGeom>
            </p:spPr>
            <p:txBody>
              <a:bodyPr wrap="square">
                <a:spAutoFit/>
              </a:bodyPr>
              <a:lstStyle/>
              <a:p>
                <a:pPr algn="just"/>
                <a:r>
                  <a:rPr lang="en-US" altLang="zh-CN" dirty="0">
                    <a:solidFill>
                      <a:srgbClr val="000000"/>
                    </a:solidFill>
                    <a:latin typeface="Times New Roman" panose="02020603050405020304" pitchFamily="18" charset="0"/>
                    <a:cs typeface="Times New Roman" panose="02020603050405020304" pitchFamily="18" charset="0"/>
                  </a:rPr>
                  <a:t>The</a:t>
                </a:r>
                <a:r>
                  <a:rPr lang="en-US" b="0" i="0" dirty="0">
                    <a:solidFill>
                      <a:srgbClr val="000000"/>
                    </a:solidFill>
                    <a:effectLst/>
                    <a:latin typeface="Times New Roman" panose="02020603050405020304" pitchFamily="18" charset="0"/>
                    <a:cs typeface="Times New Roman" panose="02020603050405020304" pitchFamily="18" charset="0"/>
                  </a:rPr>
                  <a:t> framework takes input sequence with </a:t>
                </a:r>
                <a14:m>
                  <m:oMath xmlns:m="http://schemas.openxmlformats.org/officeDocument/2006/math">
                    <m:r>
                      <a:rPr lang="en-US" b="0" i="1" dirty="0" smtClean="0">
                        <a:solidFill>
                          <a:srgbClr val="000000"/>
                        </a:solidFill>
                        <a:effectLst/>
                        <a:latin typeface="Cambria Math" panose="02040503050406030204" pitchFamily="18" charset="0"/>
                        <a:cs typeface="Times New Roman" panose="02020603050405020304" pitchFamily="18" charset="0"/>
                      </a:rPr>
                      <m:t>𝑓</m:t>
                    </m:r>
                  </m:oMath>
                </a14:m>
                <a:r>
                  <a:rPr lang="en-US" b="0" i="0" dirty="0">
                    <a:solidFill>
                      <a:srgbClr val="000000"/>
                    </a:solidFill>
                    <a:effectLst/>
                    <a:latin typeface="Times New Roman" panose="02020603050405020304" pitchFamily="18" charset="0"/>
                    <a:cs typeface="Times New Roman" panose="02020603050405020304" pitchFamily="18" charset="0"/>
                  </a:rPr>
                  <a:t> frames, with the objective of outputting a human mesh sequence consisting of </a:t>
                </a:r>
                <a14:m>
                  <m:oMath xmlns:m="http://schemas.openxmlformats.org/officeDocument/2006/math">
                    <m:r>
                      <a:rPr lang="en-US" b="0" i="1" dirty="0" smtClean="0">
                        <a:solidFill>
                          <a:srgbClr val="000000"/>
                        </a:solidFill>
                        <a:effectLst/>
                        <a:latin typeface="Cambria Math" panose="02040503050406030204" pitchFamily="18" charset="0"/>
                        <a:cs typeface="Times New Roman" panose="02020603050405020304" pitchFamily="18" charset="0"/>
                      </a:rPr>
                      <m:t>𝑓</m:t>
                    </m:r>
                  </m:oMath>
                </a14:m>
                <a:r>
                  <a:rPr lang="en-US" b="0" i="0" dirty="0">
                    <a:solidFill>
                      <a:srgbClr val="000000"/>
                    </a:solidFill>
                    <a:effectLst/>
                    <a:latin typeface="Times New Roman" panose="02020603050405020304" pitchFamily="18" charset="0"/>
                    <a:cs typeface="Times New Roman" panose="02020603050405020304" pitchFamily="18" charset="0"/>
                  </a:rPr>
                  <a:t> frames. They assume that human motion will eventually reach a static state, which is represented by the mesh template state </a:t>
                </a:r>
                <a:r>
                  <a:rPr lang="en-US" b="0" i="0" dirty="0" err="1">
                    <a:solidFill>
                      <a:srgbClr val="000000"/>
                    </a:solidFill>
                    <a:effectLst/>
                    <a:latin typeface="Times New Roman" panose="02020603050405020304" pitchFamily="18" charset="0"/>
                    <a:cs typeface="Times New Roman" panose="02020603050405020304" pitchFamily="18" charset="0"/>
                  </a:rPr>
                  <a:t>x</a:t>
                </a:r>
                <a:r>
                  <a:rPr lang="en-US" b="0" i="0" baseline="-25000" dirty="0" err="1">
                    <a:solidFill>
                      <a:srgbClr val="000000"/>
                    </a:solidFill>
                    <a:effectLst/>
                    <a:latin typeface="Times New Roman" panose="02020603050405020304" pitchFamily="18" charset="0"/>
                    <a:cs typeface="Times New Roman" panose="02020603050405020304" pitchFamily="18" charset="0"/>
                  </a:rPr>
                  <a:t>end</a:t>
                </a:r>
                <a:r>
                  <a:rPr lang="en-US" b="0" i="0" dirty="0">
                    <a:solidFill>
                      <a:srgbClr val="000000"/>
                    </a:solidFill>
                    <a:effectLst/>
                    <a:latin typeface="Times New Roman" panose="02020603050405020304" pitchFamily="18" charset="0"/>
                    <a:cs typeface="Times New Roman" panose="02020603050405020304" pitchFamily="18" charset="0"/>
                  </a:rPr>
                  <a:t>. Thus, additional </a:t>
                </a:r>
                <a14:m>
                  <m:oMath xmlns:m="http://schemas.openxmlformats.org/officeDocument/2006/math">
                    <m:r>
                      <a:rPr lang="en-US" b="0" i="1" dirty="0" smtClean="0">
                        <a:solidFill>
                          <a:srgbClr val="000000"/>
                        </a:solidFill>
                        <a:effectLst/>
                        <a:latin typeface="Cambria Math" panose="02040503050406030204" pitchFamily="18" charset="0"/>
                        <a:cs typeface="Times New Roman" panose="02020603050405020304" pitchFamily="18" charset="0"/>
                      </a:rPr>
                      <m:t>(</m:t>
                    </m:r>
                    <m:r>
                      <a:rPr lang="en-US" b="0" i="1" dirty="0" smtClean="0">
                        <a:solidFill>
                          <a:srgbClr val="000000"/>
                        </a:solidFill>
                        <a:effectLst/>
                        <a:latin typeface="Cambria Math" panose="02040503050406030204" pitchFamily="18" charset="0"/>
                        <a:cs typeface="Times New Roman" panose="02020603050405020304" pitchFamily="18" charset="0"/>
                      </a:rPr>
                      <m:t>𝑁</m:t>
                    </m:r>
                    <m:r>
                      <a:rPr lang="en-US" b="0" i="1" dirty="0" smtClean="0">
                        <a:solidFill>
                          <a:srgbClr val="000000"/>
                        </a:solidFill>
                        <a:effectLst/>
                        <a:latin typeface="Cambria Math" panose="02040503050406030204" pitchFamily="18" charset="0"/>
                        <a:cs typeface="Times New Roman" panose="02020603050405020304" pitchFamily="18" charset="0"/>
                      </a:rPr>
                      <m:t> − </m:t>
                    </m:r>
                    <m:r>
                      <a:rPr lang="en-US" b="0" i="1" dirty="0" smtClean="0">
                        <a:solidFill>
                          <a:srgbClr val="000000"/>
                        </a:solidFill>
                        <a:effectLst/>
                        <a:latin typeface="Cambria Math" panose="02040503050406030204" pitchFamily="18" charset="0"/>
                        <a:cs typeface="Times New Roman" panose="02020603050405020304" pitchFamily="18" charset="0"/>
                      </a:rPr>
                      <m:t>𝑓</m:t>
                    </m:r>
                    <m:r>
                      <a:rPr lang="en-US" b="0" i="1" dirty="0" smtClean="0">
                        <a:solidFill>
                          <a:srgbClr val="000000"/>
                        </a:solidFill>
                        <a:effectLst/>
                        <a:latin typeface="Cambria Math" panose="02040503050406030204" pitchFamily="18" charset="0"/>
                        <a:cs typeface="Times New Roman" panose="02020603050405020304" pitchFamily="18" charset="0"/>
                      </a:rPr>
                      <m:t> + 1)</m:t>
                    </m:r>
                  </m:oMath>
                </a14:m>
                <a:r>
                  <a:rPr lang="en-US" b="0" i="0" dirty="0">
                    <a:solidFill>
                      <a:srgbClr val="000000"/>
                    </a:solidFill>
                    <a:effectLst/>
                    <a:latin typeface="Times New Roman" panose="02020603050405020304" pitchFamily="18" charset="0"/>
                    <a:cs typeface="Times New Roman" panose="02020603050405020304" pitchFamily="18" charset="0"/>
                  </a:rPr>
                  <a:t> steps are necessary from </a:t>
                </a:r>
                <a14:m>
                  <m:oMath xmlns:m="http://schemas.openxmlformats.org/officeDocument/2006/math">
                    <m:r>
                      <a:rPr lang="en-US" b="0" i="1" dirty="0" smtClean="0">
                        <a:solidFill>
                          <a:srgbClr val="000000"/>
                        </a:solidFill>
                        <a:effectLst/>
                        <a:latin typeface="Cambria Math" panose="02040503050406030204" pitchFamily="18" charset="0"/>
                        <a:cs typeface="Times New Roman" panose="02020603050405020304" pitchFamily="18" charset="0"/>
                      </a:rPr>
                      <m:t>𝑥</m:t>
                    </m:r>
                    <m:r>
                      <a:rPr lang="en-US" b="0" i="1" baseline="-25000" dirty="0" err="1">
                        <a:solidFill>
                          <a:srgbClr val="000000"/>
                        </a:solidFill>
                        <a:effectLst/>
                        <a:latin typeface="Cambria Math" panose="02040503050406030204" pitchFamily="18" charset="0"/>
                        <a:cs typeface="Times New Roman" panose="02020603050405020304" pitchFamily="18" charset="0"/>
                      </a:rPr>
                      <m:t>𝑓</m:t>
                    </m:r>
                  </m:oMath>
                </a14:m>
                <a:r>
                  <a:rPr lang="en-US" b="0" i="0" baseline="-25000" dirty="0">
                    <a:solidFill>
                      <a:srgbClr val="000000"/>
                    </a:solidFill>
                    <a:effectLst/>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to reach the static state </a:t>
                </a:r>
                <a14:m>
                  <m:oMath xmlns:m="http://schemas.openxmlformats.org/officeDocument/2006/math">
                    <m:r>
                      <a:rPr lang="en-US" b="0" i="1" dirty="0" smtClean="0">
                        <a:solidFill>
                          <a:srgbClr val="000000"/>
                        </a:solidFill>
                        <a:effectLst/>
                        <a:latin typeface="Cambria Math" panose="02040503050406030204" pitchFamily="18" charset="0"/>
                        <a:cs typeface="Times New Roman" panose="02020603050405020304" pitchFamily="18" charset="0"/>
                      </a:rPr>
                      <m:t>𝑥</m:t>
                    </m:r>
                    <m:r>
                      <a:rPr lang="en-US" b="0" i="1" baseline="-25000" dirty="0" err="1">
                        <a:solidFill>
                          <a:srgbClr val="000000"/>
                        </a:solidFill>
                        <a:effectLst/>
                        <a:latin typeface="Cambria Math" panose="02040503050406030204" pitchFamily="18" charset="0"/>
                        <a:cs typeface="Times New Roman" panose="02020603050405020304" pitchFamily="18" charset="0"/>
                      </a:rPr>
                      <m:t>𝑒𝑛𝑑</m:t>
                    </m:r>
                  </m:oMath>
                </a14:m>
                <a:r>
                  <a:rPr lang="en-US" b="0" i="0" dirty="0">
                    <a:solidFill>
                      <a:srgbClr val="000000"/>
                    </a:solidFill>
                    <a:effectLst/>
                    <a:latin typeface="Times New Roman" panose="02020603050405020304" pitchFamily="18" charset="0"/>
                    <a:cs typeface="Times New Roman" panose="02020603050405020304" pitchFamily="18" charset="0"/>
                  </a:rPr>
                  <a:t>. Consequently, they utilize a transformer-based diffusion model to sequentially produce the decoded features during the reverse process. </a:t>
                </a:r>
              </a:p>
            </p:txBody>
          </p:sp>
        </mc:Choice>
        <mc:Fallback>
          <p:sp>
            <p:nvSpPr>
              <p:cNvPr id="6" name="Rectangle 5">
                <a:extLst>
                  <a:ext uri="{FF2B5EF4-FFF2-40B4-BE49-F238E27FC236}">
                    <a16:creationId xmlns:a16="http://schemas.microsoft.com/office/drawing/2014/main" id="{D36B8703-2D1D-4E32-9AE1-28903C65BD9C}"/>
                  </a:ext>
                </a:extLst>
              </p:cNvPr>
              <p:cNvSpPr>
                <a:spLocks noRot="1" noChangeAspect="1" noMove="1" noResize="1" noEditPoints="1" noAdjustHandles="1" noChangeArrowheads="1" noChangeShapeType="1" noTextEdit="1"/>
              </p:cNvSpPr>
              <p:nvPr/>
            </p:nvSpPr>
            <p:spPr>
              <a:xfrm>
                <a:off x="97075" y="5728849"/>
                <a:ext cx="11754035" cy="1200329"/>
              </a:xfrm>
              <a:prstGeom prst="rect">
                <a:avLst/>
              </a:prstGeom>
              <a:blipFill>
                <a:blip r:embed="rId4"/>
                <a:stretch>
                  <a:fillRect l="-467" t="-3046" r="-415" b="-7107"/>
                </a:stretch>
              </a:blipFill>
            </p:spPr>
            <p:txBody>
              <a:bodyPr/>
              <a:lstStyle/>
              <a:p>
                <a:r>
                  <a:rPr lang="en-CA">
                    <a:noFill/>
                  </a:rPr>
                  <a:t> </a:t>
                </a:r>
              </a:p>
            </p:txBody>
          </p:sp>
        </mc:Fallback>
      </mc:AlternateContent>
      <p:sp>
        <p:nvSpPr>
          <p:cNvPr id="7" name="文本框 6">
            <a:extLst>
              <a:ext uri="{FF2B5EF4-FFF2-40B4-BE49-F238E27FC236}">
                <a16:creationId xmlns:a16="http://schemas.microsoft.com/office/drawing/2014/main" id="{5091A0B1-DDE4-44E0-8779-97690BCC9E46}"/>
              </a:ext>
            </a:extLst>
          </p:cNvPr>
          <p:cNvSpPr txBox="1"/>
          <p:nvPr/>
        </p:nvSpPr>
        <p:spPr>
          <a:xfrm>
            <a:off x="541065" y="394545"/>
            <a:ext cx="4236344" cy="461665"/>
          </a:xfrm>
          <a:prstGeom prst="rect">
            <a:avLst/>
          </a:prstGeom>
          <a:noFill/>
        </p:spPr>
        <p:txBody>
          <a:bodyPr wrap="square" rtlCol="0">
            <a:spAutoFit/>
          </a:bodyPr>
          <a:lstStyle/>
          <a:p>
            <a:r>
              <a:rPr lang="en-CA" altLang="zh-CN" sz="2400" dirty="0">
                <a:solidFill>
                  <a:srgbClr val="002060"/>
                </a:solidFill>
                <a:latin typeface="思源黑体 CN Light" panose="020B0300000000000000" pitchFamily="34" charset="-122"/>
                <a:ea typeface="思源黑体 CN Light" panose="020B0300000000000000" pitchFamily="34" charset="-122"/>
              </a:rPr>
              <a:t>Architecture of </a:t>
            </a:r>
            <a:r>
              <a:rPr lang="en-CA" altLang="zh-CN" sz="2400" dirty="0" err="1">
                <a:solidFill>
                  <a:srgbClr val="002060"/>
                </a:solidFill>
                <a:latin typeface="思源黑体 CN Light" panose="020B0300000000000000" pitchFamily="34" charset="-122"/>
                <a:ea typeface="思源黑体 CN Light" panose="020B0300000000000000" pitchFamily="34" charset="-122"/>
              </a:rPr>
              <a:t>DiffMesh</a:t>
            </a:r>
            <a:endParaRPr lang="en-CA" altLang="zh-CN" sz="2400" dirty="0">
              <a:solidFill>
                <a:srgbClr val="002060"/>
              </a:solidFill>
              <a:latin typeface="思源黑体 CN Light" panose="020B0300000000000000" pitchFamily="34" charset="-122"/>
              <a:ea typeface="思源黑体 CN Light" panose="020B0300000000000000" pitchFamily="34" charset="-122"/>
            </a:endParaRPr>
          </a:p>
        </p:txBody>
      </p:sp>
      <p:sp>
        <p:nvSpPr>
          <p:cNvPr id="8" name="矩形 7">
            <a:extLst>
              <a:ext uri="{FF2B5EF4-FFF2-40B4-BE49-F238E27FC236}">
                <a16:creationId xmlns:a16="http://schemas.microsoft.com/office/drawing/2014/main" id="{776292E1-0EBE-4C16-927A-2FFDFB60BBB9}"/>
              </a:ext>
            </a:extLst>
          </p:cNvPr>
          <p:cNvSpPr/>
          <p:nvPr/>
        </p:nvSpPr>
        <p:spPr>
          <a:xfrm>
            <a:off x="482642" y="459885"/>
            <a:ext cx="57186" cy="344706"/>
          </a:xfrm>
          <a:prstGeom prst="rect">
            <a:avLst/>
          </a:prstGeom>
          <a:solidFill>
            <a:srgbClr val="0B4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159527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88E4ABB-6DCB-458F-ABCB-9D9E9AEA2AF5}"/>
              </a:ext>
            </a:extLst>
          </p:cNvPr>
          <p:cNvPicPr>
            <a:picLocks noChangeAspect="1"/>
          </p:cNvPicPr>
          <p:nvPr/>
        </p:nvPicPr>
        <p:blipFill>
          <a:blip r:embed="rId2"/>
          <a:stretch>
            <a:fillRect/>
          </a:stretch>
        </p:blipFill>
        <p:spPr>
          <a:xfrm>
            <a:off x="1067835" y="771525"/>
            <a:ext cx="6677025" cy="6086475"/>
          </a:xfrm>
          <a:prstGeom prst="rect">
            <a:avLst/>
          </a:prstGeom>
        </p:spPr>
      </p:pic>
      <p:sp>
        <p:nvSpPr>
          <p:cNvPr id="7" name="文本框 6">
            <a:extLst>
              <a:ext uri="{FF2B5EF4-FFF2-40B4-BE49-F238E27FC236}">
                <a16:creationId xmlns:a16="http://schemas.microsoft.com/office/drawing/2014/main" id="{4B7356FF-7737-414F-9082-84AA05F74457}"/>
              </a:ext>
            </a:extLst>
          </p:cNvPr>
          <p:cNvSpPr txBox="1"/>
          <p:nvPr/>
        </p:nvSpPr>
        <p:spPr>
          <a:xfrm>
            <a:off x="7910513" y="2459504"/>
            <a:ext cx="3970062" cy="1938992"/>
          </a:xfrm>
          <a:prstGeom prst="rect">
            <a:avLst/>
          </a:prstGeom>
          <a:noFill/>
        </p:spPr>
        <p:txBody>
          <a:bodyPr wrap="square">
            <a:spAutoFit/>
          </a:bodyPr>
          <a:lstStyle/>
          <a:p>
            <a:pPr algn="just"/>
            <a:r>
              <a:rPr lang="en-US" sz="2000" b="0" i="0" u="none" strike="noStrike" baseline="0" dirty="0">
                <a:latin typeface="Times New Roman" panose="02020603050405020304" pitchFamily="18" charset="0"/>
                <a:cs typeface="Times New Roman" panose="02020603050405020304" pitchFamily="18" charset="0"/>
              </a:rPr>
              <a:t>(a) The architecture of the two-stream transformer network. (b) The self-attention block in the diffusion model. (c) The cross-attention block in the diffusion model. The notation ⊕ represents elementwise </a:t>
            </a:r>
            <a:r>
              <a:rPr lang="en-CA" sz="2000" b="0" i="0" u="none" strike="noStrike" baseline="0" dirty="0">
                <a:latin typeface="Times New Roman" panose="02020603050405020304" pitchFamily="18" charset="0"/>
                <a:cs typeface="Times New Roman" panose="02020603050405020304" pitchFamily="18" charset="0"/>
              </a:rPr>
              <a:t>addition.</a:t>
            </a:r>
            <a:endParaRPr lang="en-CA" sz="20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46B66693-4C0A-423F-BCD2-40268ADE6090}"/>
              </a:ext>
            </a:extLst>
          </p:cNvPr>
          <p:cNvSpPr txBox="1"/>
          <p:nvPr/>
        </p:nvSpPr>
        <p:spPr>
          <a:xfrm>
            <a:off x="541065" y="394545"/>
            <a:ext cx="5766970" cy="461665"/>
          </a:xfrm>
          <a:prstGeom prst="rect">
            <a:avLst/>
          </a:prstGeom>
          <a:noFill/>
        </p:spPr>
        <p:txBody>
          <a:bodyPr wrap="square" rtlCol="0">
            <a:spAutoFit/>
          </a:bodyPr>
          <a:lstStyle/>
          <a:p>
            <a:r>
              <a:rPr lang="en-CA" altLang="zh-CN" sz="2400" dirty="0">
                <a:solidFill>
                  <a:srgbClr val="002060"/>
                </a:solidFill>
                <a:latin typeface="思源黑体 CN Light" panose="020B0300000000000000" pitchFamily="34" charset="-122"/>
                <a:ea typeface="思源黑体 CN Light" panose="020B0300000000000000" pitchFamily="34" charset="-122"/>
              </a:rPr>
              <a:t>Two-stream transformer network</a:t>
            </a:r>
            <a:endParaRPr lang="zh-CN" altLang="en-US" sz="2400" dirty="0">
              <a:solidFill>
                <a:srgbClr val="002060"/>
              </a:solidFill>
              <a:latin typeface="思源黑体 CN Light" panose="020B0300000000000000" pitchFamily="34" charset="-122"/>
              <a:ea typeface="思源黑体 CN Light" panose="020B0300000000000000" pitchFamily="34" charset="-122"/>
            </a:endParaRPr>
          </a:p>
        </p:txBody>
      </p:sp>
      <p:sp>
        <p:nvSpPr>
          <p:cNvPr id="9" name="矩形 8">
            <a:extLst>
              <a:ext uri="{FF2B5EF4-FFF2-40B4-BE49-F238E27FC236}">
                <a16:creationId xmlns:a16="http://schemas.microsoft.com/office/drawing/2014/main" id="{B7233F5E-484F-4AD7-A9A6-0F176E5D3B45}"/>
              </a:ext>
            </a:extLst>
          </p:cNvPr>
          <p:cNvSpPr/>
          <p:nvPr/>
        </p:nvSpPr>
        <p:spPr>
          <a:xfrm>
            <a:off x="482642" y="459885"/>
            <a:ext cx="57186" cy="344706"/>
          </a:xfrm>
          <a:prstGeom prst="rect">
            <a:avLst/>
          </a:prstGeom>
          <a:solidFill>
            <a:srgbClr val="0B4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269057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F42AD57-393C-4360-8D80-F7EDBA87F2CC}"/>
              </a:ext>
            </a:extLst>
          </p:cNvPr>
          <p:cNvSpPr txBox="1"/>
          <p:nvPr/>
        </p:nvSpPr>
        <p:spPr>
          <a:xfrm>
            <a:off x="775252" y="1183621"/>
            <a:ext cx="2179983" cy="369332"/>
          </a:xfrm>
          <a:prstGeom prst="rect">
            <a:avLst/>
          </a:prstGeom>
          <a:noFill/>
        </p:spPr>
        <p:txBody>
          <a:bodyPr wrap="square">
            <a:spAutoFit/>
          </a:bodyPr>
          <a:lstStyle/>
          <a:p>
            <a:r>
              <a:rPr lang="en-CA" sz="1800" b="1" i="0" u="none" strike="noStrike" baseline="0" dirty="0">
                <a:latin typeface="Times New Roman" panose="02020603050405020304" pitchFamily="18" charset="0"/>
                <a:cs typeface="Times New Roman" panose="02020603050405020304" pitchFamily="18" charset="0"/>
              </a:rPr>
              <a:t>Forward Process:</a:t>
            </a:r>
            <a:endParaRPr lang="en-CA"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2873B0B6-ADCE-4788-BC37-349BA27E34DC}"/>
              </a:ext>
            </a:extLst>
          </p:cNvPr>
          <p:cNvPicPr>
            <a:picLocks noChangeAspect="1"/>
          </p:cNvPicPr>
          <p:nvPr/>
        </p:nvPicPr>
        <p:blipFill>
          <a:blip r:embed="rId2"/>
          <a:stretch>
            <a:fillRect/>
          </a:stretch>
        </p:blipFill>
        <p:spPr>
          <a:xfrm>
            <a:off x="3438318" y="2601778"/>
            <a:ext cx="4440100" cy="577497"/>
          </a:xfrm>
          <a:prstGeom prst="rect">
            <a:avLst/>
          </a:prstGeom>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6F9D0DA8-C1AF-44AB-BC76-FE3BD2EF2FAC}"/>
                  </a:ext>
                </a:extLst>
              </p:cNvPr>
              <p:cNvSpPr txBox="1"/>
              <p:nvPr/>
            </p:nvSpPr>
            <p:spPr>
              <a:xfrm>
                <a:off x="854764" y="3507997"/>
                <a:ext cx="9041302" cy="400110"/>
              </a:xfrm>
              <a:prstGeom prst="rect">
                <a:avLst/>
              </a:prstGeom>
              <a:noFill/>
            </p:spPr>
            <p:txBody>
              <a:bodyPr wrap="square">
                <a:spAutoFit/>
              </a:bodyPr>
              <a:lstStyle/>
              <a:p>
                <a:pPr algn="l"/>
                <a:r>
                  <a:rPr lang="en-US" sz="2000" b="0" i="0" u="none" strike="noStrike" baseline="0" dirty="0">
                    <a:solidFill>
                      <a:srgbClr val="000000"/>
                    </a:solidFill>
                    <a:latin typeface="Times New Roman" panose="02020603050405020304" pitchFamily="18" charset="0"/>
                    <a:cs typeface="Times New Roman" panose="02020603050405020304" pitchFamily="18" charset="0"/>
                  </a:rPr>
                  <a:t>where </a:t>
                </a:r>
                <a14:m>
                  <m:oMath xmlns:m="http://schemas.openxmlformats.org/officeDocument/2006/math">
                    <m:r>
                      <a:rPr lang="en-US" sz="2000" i="1" dirty="0" smtClean="0">
                        <a:solidFill>
                          <a:srgbClr val="FF8000"/>
                        </a:solidFill>
                        <a:latin typeface="Cambria Math" panose="02040503050406030204" pitchFamily="18" charset="0"/>
                        <a:cs typeface="Times New Roman" panose="02020603050405020304" pitchFamily="18" charset="0"/>
                      </a:rPr>
                      <m:t>𝑚</m:t>
                    </m:r>
                    <m:r>
                      <a:rPr lang="en-US" sz="2000" i="1" baseline="-25000" dirty="0" smtClean="0">
                        <a:solidFill>
                          <a:srgbClr val="FF8000"/>
                        </a:solidFill>
                        <a:latin typeface="Cambria Math" panose="02040503050406030204" pitchFamily="18" charset="0"/>
                        <a:cs typeface="Times New Roman" panose="02020603050405020304" pitchFamily="18" charset="0"/>
                      </a:rPr>
                      <m:t>𝑖</m:t>
                    </m:r>
                  </m:oMath>
                </a14:m>
                <a:r>
                  <a:rPr lang="en-US" sz="2000" dirty="0">
                    <a:solidFill>
                      <a:srgbClr val="FF8000"/>
                    </a:solidFill>
                    <a:latin typeface="Times New Roman" panose="02020603050405020304" pitchFamily="18" charset="0"/>
                    <a:cs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represents the motion pattern from </a:t>
                </a:r>
                <a14:m>
                  <m:oMath xmlns:m="http://schemas.openxmlformats.org/officeDocument/2006/math">
                    <m:r>
                      <a:rPr lang="en-US" sz="2000" b="0" i="1" u="none" strike="noStrike" baseline="0" dirty="0" smtClean="0">
                        <a:solidFill>
                          <a:srgbClr val="000000"/>
                        </a:solidFill>
                        <a:latin typeface="Cambria Math" panose="02040503050406030204" pitchFamily="18" charset="0"/>
                        <a:cs typeface="Times New Roman" panose="02020603050405020304" pitchFamily="18" charset="0"/>
                      </a:rPr>
                      <m:t>𝑖</m:t>
                    </m:r>
                    <m:r>
                      <a:rPr lang="en-US" sz="2000" b="0" i="1" u="none" strike="noStrike" baseline="-25000" dirty="0" err="1" smtClean="0">
                        <a:solidFill>
                          <a:srgbClr val="000000"/>
                        </a:solidFill>
                        <a:latin typeface="Cambria Math" panose="02040503050406030204" pitchFamily="18" charset="0"/>
                        <a:cs typeface="Times New Roman" panose="02020603050405020304" pitchFamily="18" charset="0"/>
                      </a:rPr>
                      <m:t>𝑡h</m:t>
                    </m:r>
                  </m:oMath>
                </a14:m>
                <a:r>
                  <a:rPr lang="en-US" sz="2000" b="0" i="0" u="none" strike="noStrike" baseline="0" dirty="0">
                    <a:solidFill>
                      <a:srgbClr val="000000"/>
                    </a:solidFill>
                    <a:latin typeface="Times New Roman" panose="02020603050405020304" pitchFamily="18" charset="0"/>
                    <a:cs typeface="Times New Roman" panose="02020603050405020304" pitchFamily="18" charset="0"/>
                  </a:rPr>
                  <a:t> frame to </a:t>
                </a:r>
                <a14:m>
                  <m:oMath xmlns:m="http://schemas.openxmlformats.org/officeDocument/2006/math">
                    <m:r>
                      <a:rPr lang="en-CA" sz="2000" b="0" i="1" u="none" strike="noStrike" baseline="0" dirty="0" smtClean="0">
                        <a:solidFill>
                          <a:srgbClr val="000000"/>
                        </a:solidFill>
                        <a:latin typeface="Cambria Math" panose="02040503050406030204" pitchFamily="18" charset="0"/>
                        <a:cs typeface="Times New Roman" panose="02020603050405020304" pitchFamily="18" charset="0"/>
                      </a:rPr>
                      <m:t>(</m:t>
                    </m:r>
                    <m:r>
                      <a:rPr lang="en-CA" sz="2000" b="0" i="1" u="none" strike="noStrike" baseline="0" dirty="0" err="1">
                        <a:solidFill>
                          <a:srgbClr val="000000"/>
                        </a:solidFill>
                        <a:latin typeface="Cambria Math" panose="02040503050406030204" pitchFamily="18" charset="0"/>
                        <a:cs typeface="Times New Roman" panose="02020603050405020304" pitchFamily="18" charset="0"/>
                      </a:rPr>
                      <m:t>𝑖</m:t>
                    </m:r>
                    <m:r>
                      <a:rPr lang="en-CA" sz="2000" b="0" i="1" u="none" strike="noStrike" baseline="0" dirty="0">
                        <a:solidFill>
                          <a:srgbClr val="000000"/>
                        </a:solidFill>
                        <a:latin typeface="Cambria Math" panose="02040503050406030204" pitchFamily="18" charset="0"/>
                        <a:cs typeface="Times New Roman" panose="02020603050405020304" pitchFamily="18" charset="0"/>
                      </a:rPr>
                      <m:t> + </m:t>
                    </m:r>
                    <m:r>
                      <a:rPr lang="en-CA" sz="2000" b="0" i="1" u="none" strike="noStrike" baseline="0" dirty="0" smtClean="0">
                        <a:solidFill>
                          <a:srgbClr val="000000"/>
                        </a:solidFill>
                        <a:latin typeface="Cambria Math" panose="02040503050406030204" pitchFamily="18" charset="0"/>
                        <a:cs typeface="Times New Roman" panose="02020603050405020304" pitchFamily="18" charset="0"/>
                      </a:rPr>
                      <m:t>1</m:t>
                    </m:r>
                    <m:r>
                      <a:rPr lang="en-CA" sz="2000" i="1" dirty="0" smtClean="0">
                        <a:solidFill>
                          <a:srgbClr val="000000"/>
                        </a:solidFill>
                        <a:latin typeface="Cambria Math" panose="02040503050406030204" pitchFamily="18" charset="0"/>
                        <a:cs typeface="Times New Roman" panose="02020603050405020304" pitchFamily="18" charset="0"/>
                      </a:rPr>
                      <m:t>)</m:t>
                    </m:r>
                    <m:r>
                      <a:rPr lang="en-CA" sz="2000" i="1" baseline="-25000" dirty="0" err="1" smtClean="0">
                        <a:solidFill>
                          <a:srgbClr val="000000"/>
                        </a:solidFill>
                        <a:latin typeface="Cambria Math" panose="02040503050406030204" pitchFamily="18" charset="0"/>
                        <a:cs typeface="Times New Roman" panose="02020603050405020304" pitchFamily="18" charset="0"/>
                      </a:rPr>
                      <m:t>𝑡h</m:t>
                    </m:r>
                    <m:r>
                      <a:rPr lang="en-CA" sz="2000" i="1" dirty="0" smtClean="0">
                        <a:solidFill>
                          <a:srgbClr val="000000"/>
                        </a:solidFill>
                        <a:latin typeface="Cambria Math" panose="02040503050406030204" pitchFamily="18" charset="0"/>
                        <a:cs typeface="Times New Roman" panose="02020603050405020304" pitchFamily="18" charset="0"/>
                      </a:rPr>
                      <m:t> </m:t>
                    </m:r>
                  </m:oMath>
                </a14:m>
                <a:r>
                  <a:rPr lang="en-CA" sz="2000" dirty="0">
                    <a:solidFill>
                      <a:srgbClr val="000000"/>
                    </a:solidFill>
                    <a:latin typeface="Times New Roman" panose="02020603050405020304" pitchFamily="18" charset="0"/>
                    <a:cs typeface="Times New Roman" panose="02020603050405020304" pitchFamily="18" charset="0"/>
                  </a:rPr>
                  <a:t>frame</a:t>
                </a:r>
                <a:endParaRPr lang="en-CA" sz="2000" dirty="0">
                  <a:latin typeface="Times New Roman" panose="02020603050405020304" pitchFamily="18" charset="0"/>
                  <a:cs typeface="Times New Roman" panose="02020603050405020304" pitchFamily="18" charset="0"/>
                </a:endParaRPr>
              </a:p>
            </p:txBody>
          </p:sp>
        </mc:Choice>
        <mc:Fallback>
          <p:sp>
            <p:nvSpPr>
              <p:cNvPr id="7" name="文本框 6">
                <a:extLst>
                  <a:ext uri="{FF2B5EF4-FFF2-40B4-BE49-F238E27FC236}">
                    <a16:creationId xmlns:a16="http://schemas.microsoft.com/office/drawing/2014/main" id="{6F9D0DA8-C1AF-44AB-BC76-FE3BD2EF2FAC}"/>
                  </a:ext>
                </a:extLst>
              </p:cNvPr>
              <p:cNvSpPr txBox="1">
                <a:spLocks noRot="1" noChangeAspect="1" noMove="1" noResize="1" noEditPoints="1" noAdjustHandles="1" noChangeArrowheads="1" noChangeShapeType="1" noTextEdit="1"/>
              </p:cNvSpPr>
              <p:nvPr/>
            </p:nvSpPr>
            <p:spPr>
              <a:xfrm>
                <a:off x="854764" y="3507997"/>
                <a:ext cx="9041302" cy="400110"/>
              </a:xfrm>
              <a:prstGeom prst="rect">
                <a:avLst/>
              </a:prstGeom>
              <a:blipFill>
                <a:blip r:embed="rId3"/>
                <a:stretch>
                  <a:fillRect l="-674" t="-7576" b="-25758"/>
                </a:stretch>
              </a:blipFill>
            </p:spPr>
            <p:txBody>
              <a:bodyPr/>
              <a:lstStyle/>
              <a:p>
                <a:r>
                  <a:rPr lang="en-CA">
                    <a:noFill/>
                  </a:rPr>
                  <a:t> </a:t>
                </a:r>
              </a:p>
            </p:txBody>
          </p:sp>
        </mc:Fallback>
      </mc:AlternateContent>
      <p:sp>
        <p:nvSpPr>
          <p:cNvPr id="9" name="文本框 8">
            <a:extLst>
              <a:ext uri="{FF2B5EF4-FFF2-40B4-BE49-F238E27FC236}">
                <a16:creationId xmlns:a16="http://schemas.microsoft.com/office/drawing/2014/main" id="{88FDA8E8-4B4D-40BA-8A29-FAD83E5A8E4D}"/>
              </a:ext>
            </a:extLst>
          </p:cNvPr>
          <p:cNvSpPr txBox="1"/>
          <p:nvPr/>
        </p:nvSpPr>
        <p:spPr>
          <a:xfrm>
            <a:off x="775252" y="1737131"/>
            <a:ext cx="11270974" cy="646331"/>
          </a:xfrm>
          <a:prstGeom prst="rect">
            <a:avLst/>
          </a:prstGeom>
          <a:noFill/>
        </p:spPr>
        <p:txBody>
          <a:bodyPr wrap="square">
            <a:spAutoFit/>
          </a:bodyPr>
          <a:lstStyle/>
          <a:p>
            <a:pPr algn="l"/>
            <a:r>
              <a:rPr lang="en-CA" sz="1800" b="0" i="0" u="none" strike="noStrike" baseline="0" dirty="0">
                <a:latin typeface="Times New Roman" panose="02020603050405020304" pitchFamily="18" charset="0"/>
                <a:cs typeface="Times New Roman" panose="02020603050405020304" pitchFamily="18" charset="0"/>
              </a:rPr>
              <a:t>Assumption: human </a:t>
            </a:r>
            <a:r>
              <a:rPr lang="en-US" sz="1800" b="0" i="0" u="none" strike="noStrike" baseline="0" dirty="0">
                <a:latin typeface="Times New Roman" panose="02020603050405020304" pitchFamily="18" charset="0"/>
                <a:cs typeface="Times New Roman" panose="02020603050405020304" pitchFamily="18" charset="0"/>
              </a:rPr>
              <a:t>motion consistently influences the human mesh vertices (in the embedded high-dimensional space) across frames</a:t>
            </a:r>
            <a:endParaRPr lang="en-CA"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4E480B5D-354C-407B-9532-8EDD9319945E}"/>
              </a:ext>
            </a:extLst>
          </p:cNvPr>
          <p:cNvPicPr>
            <a:picLocks noChangeAspect="1"/>
          </p:cNvPicPr>
          <p:nvPr/>
        </p:nvPicPr>
        <p:blipFill rotWithShape="1">
          <a:blip r:embed="rId4"/>
          <a:srcRect t="5714"/>
          <a:stretch/>
        </p:blipFill>
        <p:spPr>
          <a:xfrm>
            <a:off x="3345552" y="4845434"/>
            <a:ext cx="4599126" cy="792808"/>
          </a:xfrm>
          <a:prstGeom prst="rect">
            <a:avLst/>
          </a:prstGeom>
        </p:spPr>
      </p:pic>
      <p:sp>
        <p:nvSpPr>
          <p:cNvPr id="13" name="文本框 12">
            <a:extLst>
              <a:ext uri="{FF2B5EF4-FFF2-40B4-BE49-F238E27FC236}">
                <a16:creationId xmlns:a16="http://schemas.microsoft.com/office/drawing/2014/main" id="{04D6D290-BBCB-415B-B154-571AA0BBA69D}"/>
              </a:ext>
            </a:extLst>
          </p:cNvPr>
          <p:cNvSpPr txBox="1"/>
          <p:nvPr/>
        </p:nvSpPr>
        <p:spPr>
          <a:xfrm>
            <a:off x="854764" y="4289519"/>
            <a:ext cx="2331763" cy="369332"/>
          </a:xfrm>
          <a:prstGeom prst="rect">
            <a:avLst/>
          </a:prstGeom>
          <a:noFill/>
        </p:spPr>
        <p:txBody>
          <a:bodyPr wrap="square">
            <a:spAutoFit/>
          </a:bodyPr>
          <a:lstStyle/>
          <a:p>
            <a:r>
              <a:rPr lang="en-CA" sz="1800" b="1" i="0" u="none" strike="noStrike" baseline="0" dirty="0">
                <a:latin typeface="Times New Roman" panose="02020603050405020304" pitchFamily="18" charset="0"/>
                <a:cs typeface="Times New Roman" panose="02020603050405020304" pitchFamily="18" charset="0"/>
              </a:rPr>
              <a:t>Reverse Process:</a:t>
            </a:r>
            <a:endParaRPr lang="en-CA" b="1"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A5F24F6D-1D48-4F5E-B479-31E46B350AED}"/>
                  </a:ext>
                </a:extLst>
              </p:cNvPr>
              <p:cNvSpPr txBox="1"/>
              <p:nvPr/>
            </p:nvSpPr>
            <p:spPr>
              <a:xfrm>
                <a:off x="904455" y="5822172"/>
                <a:ext cx="10071653" cy="369332"/>
              </a:xfrm>
              <a:prstGeom prst="rect">
                <a:avLst/>
              </a:prstGeom>
              <a:noFill/>
            </p:spPr>
            <p:txBody>
              <a:bodyPr wrap="square">
                <a:spAutoFit/>
              </a:bodyPr>
              <a:lstStyle/>
              <a:p>
                <a:r>
                  <a:rPr lang="en-US" b="0" i="0" u="none" strike="noStrike" baseline="0" dirty="0">
                    <a:solidFill>
                      <a:srgbClr val="000000"/>
                    </a:solidFill>
                    <a:latin typeface="Times New Roman" panose="02020603050405020304" pitchFamily="18" charset="0"/>
                    <a:cs typeface="Times New Roman" panose="02020603050405020304" pitchFamily="18" charset="0"/>
                  </a:rPr>
                  <a:t>where</a:t>
                </a:r>
                <a:r>
                  <a:rPr lang="en-CA" b="0" i="0" u="none" strike="noStrike" baseline="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CA" b="0" i="1" u="none" strike="noStrike" baseline="0" dirty="0" smtClean="0">
                        <a:solidFill>
                          <a:srgbClr val="FF8000"/>
                        </a:solidFill>
                        <a:latin typeface="Cambria Math" panose="02040503050406030204" pitchFamily="18" charset="0"/>
                        <a:cs typeface="Times New Roman" panose="02020603050405020304" pitchFamily="18" charset="0"/>
                      </a:rPr>
                      <m:t>𝑥</m:t>
                    </m:r>
                    <m:r>
                      <a:rPr lang="en-CA" b="0" i="1" u="none" strike="noStrike" baseline="-25000" dirty="0" err="1" smtClean="0">
                        <a:solidFill>
                          <a:srgbClr val="FF8000"/>
                        </a:solidFill>
                        <a:latin typeface="Cambria Math" panose="02040503050406030204" pitchFamily="18" charset="0"/>
                        <a:cs typeface="Times New Roman" panose="02020603050405020304" pitchFamily="18" charset="0"/>
                      </a:rPr>
                      <m:t>𝑒𝑛𝑑</m:t>
                    </m:r>
                  </m:oMath>
                </a14:m>
                <a:r>
                  <a:rPr lang="en-CA" b="0" i="0" u="none" strike="noStrike" dirty="0">
                    <a:solidFill>
                      <a:srgbClr val="FF8000"/>
                    </a:solidFill>
                    <a:latin typeface="Times New Roman" panose="02020603050405020304" pitchFamily="18" charset="0"/>
                    <a:cs typeface="Times New Roman" panose="02020603050405020304" pitchFamily="18" charset="0"/>
                  </a:rPr>
                  <a:t> </a:t>
                </a:r>
                <a:r>
                  <a:rPr lang="en-CA" b="0" i="0" u="none" strike="noStrike" dirty="0">
                    <a:latin typeface="Times New Roman" panose="02020603050405020304" pitchFamily="18" charset="0"/>
                    <a:cs typeface="Times New Roman" panose="02020603050405020304" pitchFamily="18" charset="0"/>
                  </a:rPr>
                  <a:t>represents</a:t>
                </a:r>
                <a:r>
                  <a:rPr lang="en-CA" b="0" i="0" u="none" strike="noStrike" dirty="0">
                    <a:solidFill>
                      <a:srgbClr val="FF8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t</a:t>
                </a:r>
                <a:r>
                  <a:rPr lang="en-US" b="0" i="0" u="none" strike="noStrike" baseline="0" dirty="0">
                    <a:solidFill>
                      <a:srgbClr val="000000"/>
                    </a:solidFill>
                    <a:latin typeface="Times New Roman" panose="02020603050405020304" pitchFamily="18" charset="0"/>
                    <a:cs typeface="Times New Roman" panose="02020603050405020304" pitchFamily="18" charset="0"/>
                  </a:rPr>
                  <a:t>he feature of static state (mesh template),</a:t>
                </a:r>
                <a14:m>
                  <m:oMath xmlns:m="http://schemas.openxmlformats.org/officeDocument/2006/math">
                    <m:r>
                      <a:rPr lang="en-CA" b="0" i="0" dirty="0" smtClean="0">
                        <a:solidFill>
                          <a:srgbClr val="FF8000"/>
                        </a:solidFill>
                        <a:latin typeface="Cambria Math" panose="02040503050406030204" pitchFamily="18" charset="0"/>
                        <a:cs typeface="Times New Roman" panose="02020603050405020304" pitchFamily="18" charset="0"/>
                      </a:rPr>
                      <m:t> </m:t>
                    </m:r>
                    <m:r>
                      <a:rPr lang="en-CA" b="0" i="1" dirty="0" smtClean="0">
                        <a:solidFill>
                          <a:srgbClr val="FF8000"/>
                        </a:solidFill>
                        <a:latin typeface="Cambria Math" panose="02040503050406030204" pitchFamily="18" charset="0"/>
                        <a:cs typeface="Times New Roman" panose="02020603050405020304" pitchFamily="18" charset="0"/>
                      </a:rPr>
                      <m:t> </m:t>
                    </m:r>
                    <m:r>
                      <a:rPr lang="en-CA" b="0" i="1" dirty="0" smtClean="0">
                        <a:solidFill>
                          <a:srgbClr val="FF8000"/>
                        </a:solidFill>
                        <a:latin typeface="Cambria Math" panose="02040503050406030204" pitchFamily="18" charset="0"/>
                        <a:cs typeface="Times New Roman" panose="02020603050405020304" pitchFamily="18" charset="0"/>
                      </a:rPr>
                      <m:t>𝑚𝑖</m:t>
                    </m:r>
                    <m:r>
                      <a:rPr lang="en-CA" b="0" i="1" baseline="-25000" dirty="0" smtClean="0">
                        <a:solidFill>
                          <a:srgbClr val="FF8000"/>
                        </a:solidFill>
                        <a:latin typeface="Cambria Math" panose="02040503050406030204" pitchFamily="18" charset="0"/>
                        <a:cs typeface="Times New Roman" panose="02020603050405020304" pitchFamily="18" charset="0"/>
                      </a:rPr>
                      <m:t>−1 </m:t>
                    </m:r>
                  </m:oMath>
                </a14:m>
                <a:r>
                  <a:rPr lang="en-US" b="0" i="0" u="none" strike="noStrike" baseline="0" dirty="0">
                    <a:solidFill>
                      <a:srgbClr val="000000"/>
                    </a:solidFill>
                    <a:latin typeface="Times New Roman" panose="02020603050405020304" pitchFamily="18" charset="0"/>
                    <a:cs typeface="Times New Roman" panose="02020603050405020304" pitchFamily="18" charset="0"/>
                  </a:rPr>
                  <a:t>represents the predicted motion </a:t>
                </a:r>
                <a:endParaRPr lang="en-CA" dirty="0">
                  <a:latin typeface="Times New Roman" panose="02020603050405020304" pitchFamily="18" charset="0"/>
                  <a:cs typeface="Times New Roman" panose="02020603050405020304" pitchFamily="18" charset="0"/>
                </a:endParaRPr>
              </a:p>
            </p:txBody>
          </p:sp>
        </mc:Choice>
        <mc:Fallback>
          <p:sp>
            <p:nvSpPr>
              <p:cNvPr id="15" name="文本框 14">
                <a:extLst>
                  <a:ext uri="{FF2B5EF4-FFF2-40B4-BE49-F238E27FC236}">
                    <a16:creationId xmlns:a16="http://schemas.microsoft.com/office/drawing/2014/main" id="{A5F24F6D-1D48-4F5E-B479-31E46B350AED}"/>
                  </a:ext>
                </a:extLst>
              </p:cNvPr>
              <p:cNvSpPr txBox="1">
                <a:spLocks noRot="1" noChangeAspect="1" noMove="1" noResize="1" noEditPoints="1" noAdjustHandles="1" noChangeArrowheads="1" noChangeShapeType="1" noTextEdit="1"/>
              </p:cNvSpPr>
              <p:nvPr/>
            </p:nvSpPr>
            <p:spPr>
              <a:xfrm>
                <a:off x="904455" y="5822172"/>
                <a:ext cx="10071653" cy="369332"/>
              </a:xfrm>
              <a:prstGeom prst="rect">
                <a:avLst/>
              </a:prstGeom>
              <a:blipFill>
                <a:blip r:embed="rId5"/>
                <a:stretch>
                  <a:fillRect l="-484" t="-8197" b="-24590"/>
                </a:stretch>
              </a:blipFill>
            </p:spPr>
            <p:txBody>
              <a:bodyPr/>
              <a:lstStyle/>
              <a:p>
                <a:r>
                  <a:rPr lang="en-CA">
                    <a:noFill/>
                  </a:rPr>
                  <a:t> </a:t>
                </a:r>
              </a:p>
            </p:txBody>
          </p:sp>
        </mc:Fallback>
      </mc:AlternateContent>
      <p:sp>
        <p:nvSpPr>
          <p:cNvPr id="16" name="文本框 15">
            <a:extLst>
              <a:ext uri="{FF2B5EF4-FFF2-40B4-BE49-F238E27FC236}">
                <a16:creationId xmlns:a16="http://schemas.microsoft.com/office/drawing/2014/main" id="{1715FF8E-8EC9-4BCA-8500-84F95824ABB3}"/>
              </a:ext>
            </a:extLst>
          </p:cNvPr>
          <p:cNvSpPr txBox="1"/>
          <p:nvPr/>
        </p:nvSpPr>
        <p:spPr>
          <a:xfrm>
            <a:off x="541065" y="394545"/>
            <a:ext cx="4885700" cy="461665"/>
          </a:xfrm>
          <a:prstGeom prst="rect">
            <a:avLst/>
          </a:prstGeom>
          <a:noFill/>
        </p:spPr>
        <p:txBody>
          <a:bodyPr wrap="square" rtlCol="0">
            <a:spAutoFit/>
          </a:bodyPr>
          <a:lstStyle/>
          <a:p>
            <a:r>
              <a:rPr lang="en-CA" altLang="zh-CN" sz="2400" dirty="0">
                <a:solidFill>
                  <a:srgbClr val="002060"/>
                </a:solidFill>
                <a:latin typeface="思源黑体 CN Light" panose="020B0300000000000000" pitchFamily="34" charset="-122"/>
                <a:ea typeface="思源黑体 CN Light" panose="020B0300000000000000" pitchFamily="34" charset="-122"/>
              </a:rPr>
              <a:t>Diffusion-like learning process</a:t>
            </a:r>
          </a:p>
        </p:txBody>
      </p:sp>
      <p:sp>
        <p:nvSpPr>
          <p:cNvPr id="17" name="矩形 16">
            <a:extLst>
              <a:ext uri="{FF2B5EF4-FFF2-40B4-BE49-F238E27FC236}">
                <a16:creationId xmlns:a16="http://schemas.microsoft.com/office/drawing/2014/main" id="{A622E53E-21C5-4787-BCDC-6236836A13C8}"/>
              </a:ext>
            </a:extLst>
          </p:cNvPr>
          <p:cNvSpPr/>
          <p:nvPr/>
        </p:nvSpPr>
        <p:spPr>
          <a:xfrm>
            <a:off x="482642" y="459885"/>
            <a:ext cx="57186" cy="344706"/>
          </a:xfrm>
          <a:prstGeom prst="rect">
            <a:avLst/>
          </a:prstGeom>
          <a:solidFill>
            <a:srgbClr val="0B4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2185509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43FA05-5AD5-4BE6-A2CB-420A51A493AF}"/>
              </a:ext>
            </a:extLst>
          </p:cNvPr>
          <p:cNvPicPr>
            <a:picLocks noChangeAspect="1"/>
          </p:cNvPicPr>
          <p:nvPr/>
        </p:nvPicPr>
        <p:blipFill>
          <a:blip r:embed="rId3"/>
          <a:stretch>
            <a:fillRect/>
          </a:stretch>
        </p:blipFill>
        <p:spPr>
          <a:xfrm>
            <a:off x="410817" y="1735358"/>
            <a:ext cx="11264348" cy="3387283"/>
          </a:xfrm>
          <a:prstGeom prst="rect">
            <a:avLst/>
          </a:prstGeom>
        </p:spPr>
      </p:pic>
      <p:pic>
        <p:nvPicPr>
          <p:cNvPr id="7" name="图片 6">
            <a:extLst>
              <a:ext uri="{FF2B5EF4-FFF2-40B4-BE49-F238E27FC236}">
                <a16:creationId xmlns:a16="http://schemas.microsoft.com/office/drawing/2014/main" id="{AE959596-9637-4DCF-81CE-3860992EFA7E}"/>
              </a:ext>
            </a:extLst>
          </p:cNvPr>
          <p:cNvPicPr>
            <a:picLocks noChangeAspect="1"/>
          </p:cNvPicPr>
          <p:nvPr/>
        </p:nvPicPr>
        <p:blipFill>
          <a:blip r:embed="rId4"/>
          <a:stretch>
            <a:fillRect/>
          </a:stretch>
        </p:blipFill>
        <p:spPr>
          <a:xfrm>
            <a:off x="629478" y="5219597"/>
            <a:ext cx="11045687" cy="517699"/>
          </a:xfrm>
          <a:prstGeom prst="rect">
            <a:avLst/>
          </a:prstGeom>
        </p:spPr>
      </p:pic>
      <p:sp>
        <p:nvSpPr>
          <p:cNvPr id="8" name="文本框 7">
            <a:extLst>
              <a:ext uri="{FF2B5EF4-FFF2-40B4-BE49-F238E27FC236}">
                <a16:creationId xmlns:a16="http://schemas.microsoft.com/office/drawing/2014/main" id="{E60E23F8-0FFC-40D2-826A-8DDF8C615FA1}"/>
              </a:ext>
            </a:extLst>
          </p:cNvPr>
          <p:cNvSpPr txBox="1"/>
          <p:nvPr/>
        </p:nvSpPr>
        <p:spPr>
          <a:xfrm>
            <a:off x="541065" y="394545"/>
            <a:ext cx="3116536" cy="461665"/>
          </a:xfrm>
          <a:prstGeom prst="rect">
            <a:avLst/>
          </a:prstGeom>
          <a:noFill/>
        </p:spPr>
        <p:txBody>
          <a:bodyPr wrap="square" rtlCol="0">
            <a:spAutoFit/>
          </a:bodyPr>
          <a:lstStyle/>
          <a:p>
            <a:r>
              <a:rPr lang="en-CA" altLang="zh-CN" sz="2400" dirty="0">
                <a:solidFill>
                  <a:srgbClr val="002060"/>
                </a:solidFill>
                <a:latin typeface="思源黑体 CN Light" panose="020B0300000000000000" pitchFamily="34" charset="-122"/>
                <a:ea typeface="思源黑体 CN Light" panose="020B0300000000000000" pitchFamily="34" charset="-122"/>
              </a:rPr>
              <a:t>Quantitative results</a:t>
            </a:r>
            <a:endParaRPr lang="zh-CN" altLang="en-US" sz="2400" dirty="0">
              <a:solidFill>
                <a:srgbClr val="002060"/>
              </a:solidFill>
              <a:latin typeface="思源黑体 CN Light" panose="020B0300000000000000" pitchFamily="34" charset="-122"/>
              <a:ea typeface="思源黑体 CN Light" panose="020B0300000000000000" pitchFamily="34" charset="-122"/>
            </a:endParaRPr>
          </a:p>
        </p:txBody>
      </p:sp>
      <p:sp>
        <p:nvSpPr>
          <p:cNvPr id="9" name="矩形 8">
            <a:extLst>
              <a:ext uri="{FF2B5EF4-FFF2-40B4-BE49-F238E27FC236}">
                <a16:creationId xmlns:a16="http://schemas.microsoft.com/office/drawing/2014/main" id="{1BA96189-7D71-4F6F-A525-407B2A2837F2}"/>
              </a:ext>
            </a:extLst>
          </p:cNvPr>
          <p:cNvSpPr/>
          <p:nvPr/>
        </p:nvSpPr>
        <p:spPr>
          <a:xfrm>
            <a:off x="482642" y="459885"/>
            <a:ext cx="57186" cy="344706"/>
          </a:xfrm>
          <a:prstGeom prst="rect">
            <a:avLst/>
          </a:prstGeom>
          <a:solidFill>
            <a:srgbClr val="0B4E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Tree>
    <p:extLst>
      <p:ext uri="{BB962C8B-B14F-4D97-AF65-F5344CB8AC3E}">
        <p14:creationId xmlns:p14="http://schemas.microsoft.com/office/powerpoint/2010/main" val="1623328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材纹理">
  <a:themeElements>
    <a:clrScheme name="木材纹理">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材纹理">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材纹理">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TM03090434[[fn=木材纹理]]</Template>
  <TotalTime>731</TotalTime>
  <Words>558</Words>
  <Application>Microsoft Office PowerPoint</Application>
  <PresentationFormat>宽屏</PresentationFormat>
  <Paragraphs>34</Paragraphs>
  <Slides>11</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思源黑体 CN Light</vt:lpstr>
      <vt:lpstr>Calibri</vt:lpstr>
      <vt:lpstr>Cambria Math</vt:lpstr>
      <vt:lpstr>Rockwell</vt:lpstr>
      <vt:lpstr>Rockwell Condensed</vt:lpstr>
      <vt:lpstr>Times New Roman</vt:lpstr>
      <vt:lpstr>Wingdings</vt:lpstr>
      <vt:lpstr>木材纹理</vt:lpstr>
      <vt:lpstr>DiffMesh: A Motion-aware Diffusion-like Framework for Human Mesh Recovery from Videos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DiffMesh: A Motion-aware Diffusion-like Framework for Human Mesh Recovery from Videos</dc:title>
  <dc:creator>Yande Li</dc:creator>
  <cp:lastModifiedBy>Yande Li</cp:lastModifiedBy>
  <cp:revision>27</cp:revision>
  <dcterms:created xsi:type="dcterms:W3CDTF">2024-02-02T17:37:47Z</dcterms:created>
  <dcterms:modified xsi:type="dcterms:W3CDTF">2024-02-04T02:52:08Z</dcterms:modified>
</cp:coreProperties>
</file>