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6" r:id="rId12"/>
    <p:sldId id="297" r:id="rId13"/>
    <p:sldId id="298" r:id="rId14"/>
    <p:sldId id="299" r:id="rId15"/>
    <p:sldId id="300" r:id="rId16"/>
    <p:sldId id="301" r:id="rId17"/>
    <p:sldId id="268" r:id="rId18"/>
    <p:sldId id="286" r:id="rId19"/>
    <p:sldId id="276" r:id="rId20"/>
    <p:sldId id="302" r:id="rId21"/>
    <p:sldId id="272" r:id="rId22"/>
    <p:sldId id="281" r:id="rId23"/>
    <p:sldId id="291" r:id="rId24"/>
    <p:sldId id="303" r:id="rId25"/>
    <p:sldId id="292" r:id="rId26"/>
    <p:sldId id="304" r:id="rId27"/>
    <p:sldId id="305" r:id="rId28"/>
    <p:sldId id="306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74B7-CBA7-4A52-A1E3-D75EF379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3F85-0E85-4545-AD72-B2546035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A034-E4A5-4C64-9E71-D79A6446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33F2-AF54-4106-B6B2-150ADD7E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5DD9-E838-42A6-89AA-1FD5EF5A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3C88-6EE3-4E1F-BBC9-88167F5C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8A52D-4177-4B62-90FA-EA449283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FD24-7DF1-441E-9288-8C9E4A3D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D255-D3FF-4E17-BFEA-1549570D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0E27-DBE9-465E-B9DC-B1934E7E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B21C3-DC47-40E5-84CC-83C01CABF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F7C9-3030-4DD1-9F88-B7C6531C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8685-74A3-4145-B722-B26BE01F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B58A-6113-4F59-AA02-CF2A4872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5666-2CA3-4738-B6C1-6BA85D0E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66D7-41F5-4870-A904-5B10FB32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5A89-9E3A-4CE3-BDC8-C7972243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1619-DA18-4DFA-BBD6-16589C40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AE42-2BF4-492C-BB40-932C367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94B3-0308-48FD-A7E1-7F18CBB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2ADD-651D-4043-ABC0-E995484A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7728-F2D2-47EE-8D87-F5C7C6DE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C156-D58B-41D2-B7E5-BCC2AD4E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85524-8AFE-4D94-931B-E070E147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E236-2C19-41F1-BD9E-AE182795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4687-4ED7-41ED-937D-20D8F4FD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C717-9E22-4496-93A6-31B7A0E57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6C39-7F14-4FDC-A0B3-0C0C28F3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A57D-A1A2-4B69-ACBD-7DBFA8D2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E0F19-4A19-4184-ABC0-EA7DC5E8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71B23-0DF7-42BC-9E5D-CD5F91B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3AF2-4609-4365-8E87-AF844771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D524F-69D4-429E-A60B-B57AEF75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034F-B004-4709-833E-7F72C740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E351B-0E60-4A79-B5C2-BB22790D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44C75-9390-4D49-829A-ACC3ECD3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D36EA-8A5F-49CC-9A87-8C452C9C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404FD-A3DA-4D6C-B3D6-0C55429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3536-3EB7-43CF-91FE-53880E6A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9B9-58B9-4C9D-9005-DF150FC8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A0439-7904-499F-95DC-F7D37B0D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713A-A0F7-480F-900B-6028DBCB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3F232-79B3-400D-B9CB-CA6AAF24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32422-CDDB-4A66-8CCB-CA058CBC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8B43E-B082-4575-895F-ADA41CA4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CC6A-FF22-4ACD-8352-2B720763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B027-2155-4134-9CAF-192C9B32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E5DC-BD74-4063-AF44-9D5C7084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66E8F-F769-4781-8222-2BA664E7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418DB-299D-4284-98ED-E486ADD5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66C1-A710-41B1-A31A-989FBF9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9717-52D6-4586-A8F0-9A47543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BDE-863C-4ABE-8881-390008E3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1D6D-FFC3-4503-896F-EC062819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D229-6DF3-4B6C-A951-2EB736E6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B672-14DD-4718-8313-5A69DB2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D83D-749E-4BF6-A75F-9B2D5FD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80A30-1D0D-4D54-AA4C-3DC2F6D8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2BC44-033C-4F98-A2F2-09F1DB1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D8B68-C2D6-4D01-AD9A-68EA9DCA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E34E-8C49-4026-B943-48D38423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304C-F1E8-4578-94B3-85F6A9F5C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F180-A19F-435D-B028-EABB2578E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16.jp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9.png"/><Relationship Id="rId4" Type="http://schemas.openxmlformats.org/officeDocument/2006/relationships/image" Target="../media/image21.jp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99692" y="2724150"/>
            <a:ext cx="64008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Noureldien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Hussein,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Efstratios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Arnold W.M.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Smeulders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7722" y="1723135"/>
            <a:ext cx="452056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5" dirty="0">
                <a:latin typeface="Lucida Sans"/>
                <a:cs typeface="Lucida Sans"/>
              </a:rPr>
              <a:t>FOR </a:t>
            </a:r>
            <a:r>
              <a:rPr sz="2000" dirty="0">
                <a:latin typeface="Lucida Sans"/>
                <a:cs typeface="Lucida Sans"/>
              </a:rPr>
              <a:t>COMPLEX </a:t>
            </a:r>
            <a:r>
              <a:rPr sz="2000" spc="-65" dirty="0">
                <a:latin typeface="Lucida Sans"/>
                <a:cs typeface="Lucida Sans"/>
              </a:rPr>
              <a:t>ACTION</a:t>
            </a:r>
            <a:r>
              <a:rPr sz="2000" spc="-325" dirty="0">
                <a:latin typeface="Lucida Sans"/>
                <a:cs typeface="Lucida Sans"/>
              </a:rPr>
              <a:t> </a:t>
            </a:r>
            <a:r>
              <a:rPr sz="2000" spc="-20" dirty="0">
                <a:latin typeface="Lucida Sans"/>
                <a:cs typeface="Lucida Sans"/>
              </a:rPr>
              <a:t>RECOGNITION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8650" y="1055673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TIMECEPTION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2126488" y="987552"/>
            <a:ext cx="4897120" cy="0"/>
          </a:xfrm>
          <a:custGeom>
            <a:avLst/>
            <a:gdLst/>
            <a:ahLst/>
            <a:cxnLst/>
            <a:rect l="l" t="t" r="r" b="b"/>
            <a:pathLst>
              <a:path w="4897120">
                <a:moveTo>
                  <a:pt x="0" y="0"/>
                </a:moveTo>
                <a:lnTo>
                  <a:pt x="4896612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6488" y="2104263"/>
            <a:ext cx="4897120" cy="0"/>
          </a:xfrm>
          <a:custGeom>
            <a:avLst/>
            <a:gdLst/>
            <a:ahLst/>
            <a:cxnLst/>
            <a:rect l="l" t="t" r="r" b="b"/>
            <a:pathLst>
              <a:path w="4897120">
                <a:moveTo>
                  <a:pt x="0" y="0"/>
                </a:moveTo>
                <a:lnTo>
                  <a:pt x="4896612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144AF69-FA22-43D3-9AC5-9925610D9A08}"/>
              </a:ext>
            </a:extLst>
          </p:cNvPr>
          <p:cNvSpPr txBox="1"/>
          <p:nvPr/>
        </p:nvSpPr>
        <p:spPr>
          <a:xfrm>
            <a:off x="1599692" y="3480775"/>
            <a:ext cx="6400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Amsterdam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9340F-5DC8-478F-BBE9-49DE92006C60}"/>
              </a:ext>
            </a:extLst>
          </p:cNvPr>
          <p:cNvSpPr txBox="1"/>
          <p:nvPr/>
        </p:nvSpPr>
        <p:spPr>
          <a:xfrm>
            <a:off x="2089848" y="987552"/>
            <a:ext cx="5036312" cy="127938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C15CB-CCFA-4BD1-BC49-2F5959944666}"/>
              </a:ext>
            </a:extLst>
          </p:cNvPr>
          <p:cNvSpPr txBox="1"/>
          <p:nvPr/>
        </p:nvSpPr>
        <p:spPr>
          <a:xfrm>
            <a:off x="1752600" y="2724150"/>
            <a:ext cx="6096000" cy="36933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1D476-5261-44DE-BBD3-7BD7D707DC4E}"/>
              </a:ext>
            </a:extLst>
          </p:cNvPr>
          <p:cNvSpPr txBox="1"/>
          <p:nvPr/>
        </p:nvSpPr>
        <p:spPr>
          <a:xfrm>
            <a:off x="3505200" y="3486150"/>
            <a:ext cx="2590800" cy="36933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F1794-8303-417E-BFE4-BAA15D4327B0}"/>
              </a:ext>
            </a:extLst>
          </p:cNvPr>
          <p:cNvSpPr txBox="1"/>
          <p:nvPr/>
        </p:nvSpPr>
        <p:spPr>
          <a:xfrm>
            <a:off x="3504692" y="4100239"/>
            <a:ext cx="2590800" cy="32316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500" dirty="0"/>
              <a:t>CVPR 2019 (Oral)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47" y="1625854"/>
            <a:ext cx="14185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EBC749"/>
                </a:solidFill>
                <a:latin typeface="Lucida Sans"/>
                <a:cs typeface="Lucida Sans"/>
              </a:rPr>
              <a:t>1.</a:t>
            </a:r>
            <a:r>
              <a:rPr sz="1500" b="1" spc="-160" dirty="0">
                <a:solidFill>
                  <a:srgbClr val="EBC749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EBC749"/>
                </a:solidFill>
                <a:latin typeface="Lucida Sans"/>
                <a:cs typeface="Lucida Sans"/>
              </a:rPr>
              <a:t>Dependency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8022" y="2873629"/>
            <a:ext cx="468630" cy="201295"/>
          </a:xfrm>
          <a:custGeom>
            <a:avLst/>
            <a:gdLst/>
            <a:ahLst/>
            <a:cxnLst/>
            <a:rect l="l" t="t" r="r" b="b"/>
            <a:pathLst>
              <a:path w="468630" h="201294">
                <a:moveTo>
                  <a:pt x="440054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6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4" y="198961"/>
                </a:lnTo>
                <a:lnTo>
                  <a:pt x="28066" y="201168"/>
                </a:lnTo>
                <a:lnTo>
                  <a:pt x="440054" y="201168"/>
                </a:lnTo>
                <a:lnTo>
                  <a:pt x="451050" y="198961"/>
                </a:lnTo>
                <a:lnTo>
                  <a:pt x="460009" y="192944"/>
                </a:lnTo>
                <a:lnTo>
                  <a:pt x="466040" y="184023"/>
                </a:lnTo>
                <a:lnTo>
                  <a:pt x="468248" y="173100"/>
                </a:lnTo>
                <a:lnTo>
                  <a:pt x="468248" y="28066"/>
                </a:lnTo>
                <a:lnTo>
                  <a:pt x="466040" y="17144"/>
                </a:lnTo>
                <a:lnTo>
                  <a:pt x="460009" y="8223"/>
                </a:lnTo>
                <a:lnTo>
                  <a:pt x="451050" y="2206"/>
                </a:lnTo>
                <a:lnTo>
                  <a:pt x="44005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2998" y="2873629"/>
            <a:ext cx="525145" cy="201295"/>
          </a:xfrm>
          <a:custGeom>
            <a:avLst/>
            <a:gdLst/>
            <a:ahLst/>
            <a:cxnLst/>
            <a:rect l="l" t="t" r="r" b="b"/>
            <a:pathLst>
              <a:path w="525144" h="201294">
                <a:moveTo>
                  <a:pt x="496696" y="0"/>
                </a:moveTo>
                <a:lnTo>
                  <a:pt x="28067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6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5" y="198961"/>
                </a:lnTo>
                <a:lnTo>
                  <a:pt x="28067" y="201168"/>
                </a:lnTo>
                <a:lnTo>
                  <a:pt x="496696" y="201168"/>
                </a:lnTo>
                <a:lnTo>
                  <a:pt x="507692" y="198961"/>
                </a:lnTo>
                <a:lnTo>
                  <a:pt x="516651" y="192944"/>
                </a:lnTo>
                <a:lnTo>
                  <a:pt x="522682" y="184023"/>
                </a:lnTo>
                <a:lnTo>
                  <a:pt x="524890" y="173100"/>
                </a:lnTo>
                <a:lnTo>
                  <a:pt x="524890" y="28066"/>
                </a:lnTo>
                <a:lnTo>
                  <a:pt x="522682" y="17144"/>
                </a:lnTo>
                <a:lnTo>
                  <a:pt x="516651" y="8223"/>
                </a:lnTo>
                <a:lnTo>
                  <a:pt x="507692" y="2206"/>
                </a:lnTo>
                <a:lnTo>
                  <a:pt x="496696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234" y="2873629"/>
            <a:ext cx="410845" cy="201295"/>
          </a:xfrm>
          <a:custGeom>
            <a:avLst/>
            <a:gdLst/>
            <a:ahLst/>
            <a:cxnLst/>
            <a:rect l="l" t="t" r="r" b="b"/>
            <a:pathLst>
              <a:path w="410844" h="201294">
                <a:moveTo>
                  <a:pt x="382295" y="0"/>
                </a:moveTo>
                <a:lnTo>
                  <a:pt x="28130" y="0"/>
                </a:lnTo>
                <a:lnTo>
                  <a:pt x="17182" y="2206"/>
                </a:lnTo>
                <a:lnTo>
                  <a:pt x="8240" y="8223"/>
                </a:lnTo>
                <a:lnTo>
                  <a:pt x="2211" y="17144"/>
                </a:lnTo>
                <a:lnTo>
                  <a:pt x="0" y="28066"/>
                </a:lnTo>
                <a:lnTo>
                  <a:pt x="0" y="173100"/>
                </a:lnTo>
                <a:lnTo>
                  <a:pt x="2211" y="184023"/>
                </a:lnTo>
                <a:lnTo>
                  <a:pt x="8240" y="192944"/>
                </a:lnTo>
                <a:lnTo>
                  <a:pt x="17182" y="198961"/>
                </a:lnTo>
                <a:lnTo>
                  <a:pt x="28130" y="201168"/>
                </a:lnTo>
                <a:lnTo>
                  <a:pt x="382295" y="201168"/>
                </a:lnTo>
                <a:lnTo>
                  <a:pt x="393237" y="198961"/>
                </a:lnTo>
                <a:lnTo>
                  <a:pt x="402202" y="192944"/>
                </a:lnTo>
                <a:lnTo>
                  <a:pt x="408262" y="184023"/>
                </a:lnTo>
                <a:lnTo>
                  <a:pt x="410489" y="173100"/>
                </a:lnTo>
                <a:lnTo>
                  <a:pt x="410489" y="28066"/>
                </a:lnTo>
                <a:lnTo>
                  <a:pt x="408262" y="17144"/>
                </a:lnTo>
                <a:lnTo>
                  <a:pt x="402202" y="8223"/>
                </a:lnTo>
                <a:lnTo>
                  <a:pt x="393237" y="2206"/>
                </a:lnTo>
                <a:lnTo>
                  <a:pt x="38229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853" y="2873629"/>
            <a:ext cx="468630" cy="201295"/>
          </a:xfrm>
          <a:custGeom>
            <a:avLst/>
            <a:gdLst/>
            <a:ahLst/>
            <a:cxnLst/>
            <a:rect l="l" t="t" r="r" b="b"/>
            <a:pathLst>
              <a:path w="468630" h="201294">
                <a:moveTo>
                  <a:pt x="440118" y="0"/>
                </a:moveTo>
                <a:lnTo>
                  <a:pt x="28117" y="0"/>
                </a:lnTo>
                <a:lnTo>
                  <a:pt x="17177" y="2206"/>
                </a:lnTo>
                <a:lnTo>
                  <a:pt x="8239" y="8223"/>
                </a:lnTo>
                <a:lnTo>
                  <a:pt x="2210" y="17144"/>
                </a:lnTo>
                <a:lnTo>
                  <a:pt x="0" y="28066"/>
                </a:lnTo>
                <a:lnTo>
                  <a:pt x="0" y="173100"/>
                </a:lnTo>
                <a:lnTo>
                  <a:pt x="2210" y="184023"/>
                </a:lnTo>
                <a:lnTo>
                  <a:pt x="8239" y="192944"/>
                </a:lnTo>
                <a:lnTo>
                  <a:pt x="17177" y="198961"/>
                </a:lnTo>
                <a:lnTo>
                  <a:pt x="28117" y="201168"/>
                </a:lnTo>
                <a:lnTo>
                  <a:pt x="440118" y="201168"/>
                </a:lnTo>
                <a:lnTo>
                  <a:pt x="451064" y="198961"/>
                </a:lnTo>
                <a:lnTo>
                  <a:pt x="460001" y="192944"/>
                </a:lnTo>
                <a:lnTo>
                  <a:pt x="466027" y="184023"/>
                </a:lnTo>
                <a:lnTo>
                  <a:pt x="468236" y="173100"/>
                </a:lnTo>
                <a:lnTo>
                  <a:pt x="468236" y="28066"/>
                </a:lnTo>
                <a:lnTo>
                  <a:pt x="466027" y="17144"/>
                </a:lnTo>
                <a:lnTo>
                  <a:pt x="460001" y="8223"/>
                </a:lnTo>
                <a:lnTo>
                  <a:pt x="451064" y="2206"/>
                </a:lnTo>
                <a:lnTo>
                  <a:pt x="44011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337" y="2621533"/>
            <a:ext cx="1260538" cy="22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8032" y="3116072"/>
            <a:ext cx="806196" cy="229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4317" y="1625854"/>
            <a:ext cx="17945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EBC749"/>
                </a:solidFill>
                <a:latin typeface="Lucida Sans"/>
                <a:cs typeface="Lucida Sans"/>
              </a:rPr>
              <a:t>3. </a:t>
            </a:r>
            <a:r>
              <a:rPr sz="1500" b="1" spc="-50" dirty="0">
                <a:solidFill>
                  <a:srgbClr val="EBC749"/>
                </a:solidFill>
                <a:latin typeface="Lucida Sans"/>
                <a:cs typeface="Lucida Sans"/>
              </a:rPr>
              <a:t>Temporal</a:t>
            </a:r>
            <a:r>
              <a:rPr sz="1500" b="1" spc="-220" dirty="0">
                <a:solidFill>
                  <a:srgbClr val="EBC749"/>
                </a:solidFill>
                <a:latin typeface="Lucida Sans"/>
                <a:cs typeface="Lucida Sans"/>
              </a:rPr>
              <a:t> </a:t>
            </a:r>
            <a:r>
              <a:rPr sz="1500" b="1" spc="-5" dirty="0">
                <a:solidFill>
                  <a:srgbClr val="EBC749"/>
                </a:solidFill>
                <a:latin typeface="Lucida Sans"/>
                <a:cs typeface="Lucida Sans"/>
              </a:rPr>
              <a:t>Extent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30769" y="2597023"/>
            <a:ext cx="597535" cy="201295"/>
          </a:xfrm>
          <a:custGeom>
            <a:avLst/>
            <a:gdLst/>
            <a:ahLst/>
            <a:cxnLst/>
            <a:rect l="l" t="t" r="r" b="b"/>
            <a:pathLst>
              <a:path w="597534" h="201294">
                <a:moveTo>
                  <a:pt x="568832" y="0"/>
                </a:moveTo>
                <a:lnTo>
                  <a:pt x="28066" y="0"/>
                </a:lnTo>
                <a:lnTo>
                  <a:pt x="17145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6"/>
                </a:lnTo>
                <a:lnTo>
                  <a:pt x="0" y="172974"/>
                </a:lnTo>
                <a:lnTo>
                  <a:pt x="2206" y="183915"/>
                </a:lnTo>
                <a:lnTo>
                  <a:pt x="8223" y="192881"/>
                </a:lnTo>
                <a:lnTo>
                  <a:pt x="17145" y="198941"/>
                </a:lnTo>
                <a:lnTo>
                  <a:pt x="28066" y="201168"/>
                </a:lnTo>
                <a:lnTo>
                  <a:pt x="568832" y="201168"/>
                </a:lnTo>
                <a:lnTo>
                  <a:pt x="579828" y="198941"/>
                </a:lnTo>
                <a:lnTo>
                  <a:pt x="588787" y="192881"/>
                </a:lnTo>
                <a:lnTo>
                  <a:pt x="594818" y="183915"/>
                </a:lnTo>
                <a:lnTo>
                  <a:pt x="597026" y="172974"/>
                </a:lnTo>
                <a:lnTo>
                  <a:pt x="597026" y="28066"/>
                </a:lnTo>
                <a:lnTo>
                  <a:pt x="594818" y="17144"/>
                </a:lnTo>
                <a:lnTo>
                  <a:pt x="588787" y="8223"/>
                </a:lnTo>
                <a:lnTo>
                  <a:pt x="579828" y="2206"/>
                </a:lnTo>
                <a:lnTo>
                  <a:pt x="56883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000" y="2603245"/>
            <a:ext cx="396240" cy="201295"/>
          </a:xfrm>
          <a:custGeom>
            <a:avLst/>
            <a:gdLst/>
            <a:ahLst/>
            <a:cxnLst/>
            <a:rect l="l" t="t" r="r" b="b"/>
            <a:pathLst>
              <a:path w="396240" h="201294">
                <a:moveTo>
                  <a:pt x="367792" y="0"/>
                </a:moveTo>
                <a:lnTo>
                  <a:pt x="28067" y="0"/>
                </a:lnTo>
                <a:lnTo>
                  <a:pt x="17145" y="2206"/>
                </a:lnTo>
                <a:lnTo>
                  <a:pt x="8223" y="8223"/>
                </a:lnTo>
                <a:lnTo>
                  <a:pt x="2206" y="17145"/>
                </a:lnTo>
                <a:lnTo>
                  <a:pt x="0" y="28067"/>
                </a:lnTo>
                <a:lnTo>
                  <a:pt x="0" y="172974"/>
                </a:lnTo>
                <a:lnTo>
                  <a:pt x="2206" y="183969"/>
                </a:lnTo>
                <a:lnTo>
                  <a:pt x="8223" y="192928"/>
                </a:lnTo>
                <a:lnTo>
                  <a:pt x="17145" y="198959"/>
                </a:lnTo>
                <a:lnTo>
                  <a:pt x="28067" y="201168"/>
                </a:lnTo>
                <a:lnTo>
                  <a:pt x="367792" y="201168"/>
                </a:lnTo>
                <a:lnTo>
                  <a:pt x="378713" y="198959"/>
                </a:lnTo>
                <a:lnTo>
                  <a:pt x="387635" y="192928"/>
                </a:lnTo>
                <a:lnTo>
                  <a:pt x="393652" y="183969"/>
                </a:lnTo>
                <a:lnTo>
                  <a:pt x="395858" y="172974"/>
                </a:lnTo>
                <a:lnTo>
                  <a:pt x="395858" y="28067"/>
                </a:lnTo>
                <a:lnTo>
                  <a:pt x="393652" y="17145"/>
                </a:lnTo>
                <a:lnTo>
                  <a:pt x="387635" y="8223"/>
                </a:lnTo>
                <a:lnTo>
                  <a:pt x="378713" y="2206"/>
                </a:lnTo>
                <a:lnTo>
                  <a:pt x="3677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1596" y="2600832"/>
            <a:ext cx="259079" cy="201295"/>
          </a:xfrm>
          <a:custGeom>
            <a:avLst/>
            <a:gdLst/>
            <a:ahLst/>
            <a:cxnLst/>
            <a:rect l="l" t="t" r="r" b="b"/>
            <a:pathLst>
              <a:path w="259079" h="201294">
                <a:moveTo>
                  <a:pt x="230377" y="0"/>
                </a:moveTo>
                <a:lnTo>
                  <a:pt x="28067" y="0"/>
                </a:lnTo>
                <a:lnTo>
                  <a:pt x="17145" y="2208"/>
                </a:lnTo>
                <a:lnTo>
                  <a:pt x="8223" y="8239"/>
                </a:lnTo>
                <a:lnTo>
                  <a:pt x="2206" y="17198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5" y="198961"/>
                </a:lnTo>
                <a:lnTo>
                  <a:pt x="28067" y="201168"/>
                </a:lnTo>
                <a:lnTo>
                  <a:pt x="230377" y="201168"/>
                </a:lnTo>
                <a:lnTo>
                  <a:pt x="241319" y="198961"/>
                </a:lnTo>
                <a:lnTo>
                  <a:pt x="250285" y="192944"/>
                </a:lnTo>
                <a:lnTo>
                  <a:pt x="256345" y="184023"/>
                </a:lnTo>
                <a:lnTo>
                  <a:pt x="258572" y="173100"/>
                </a:lnTo>
                <a:lnTo>
                  <a:pt x="258572" y="28193"/>
                </a:lnTo>
                <a:lnTo>
                  <a:pt x="256345" y="17198"/>
                </a:lnTo>
                <a:lnTo>
                  <a:pt x="250285" y="8239"/>
                </a:lnTo>
                <a:lnTo>
                  <a:pt x="241319" y="2208"/>
                </a:lnTo>
                <a:lnTo>
                  <a:pt x="230377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0215" y="2599563"/>
            <a:ext cx="335915" cy="201295"/>
          </a:xfrm>
          <a:custGeom>
            <a:avLst/>
            <a:gdLst/>
            <a:ahLst/>
            <a:cxnLst/>
            <a:rect l="l" t="t" r="r" b="b"/>
            <a:pathLst>
              <a:path w="335915" h="201294">
                <a:moveTo>
                  <a:pt x="307339" y="0"/>
                </a:moveTo>
                <a:lnTo>
                  <a:pt x="28067" y="0"/>
                </a:lnTo>
                <a:lnTo>
                  <a:pt x="17145" y="2226"/>
                </a:lnTo>
                <a:lnTo>
                  <a:pt x="8223" y="8286"/>
                </a:lnTo>
                <a:lnTo>
                  <a:pt x="2206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4" y="198961"/>
                </a:lnTo>
                <a:lnTo>
                  <a:pt x="28067" y="201168"/>
                </a:lnTo>
                <a:lnTo>
                  <a:pt x="307339" y="201168"/>
                </a:lnTo>
                <a:lnTo>
                  <a:pt x="318335" y="198961"/>
                </a:lnTo>
                <a:lnTo>
                  <a:pt x="327294" y="192944"/>
                </a:lnTo>
                <a:lnTo>
                  <a:pt x="333325" y="184023"/>
                </a:lnTo>
                <a:lnTo>
                  <a:pt x="335534" y="173100"/>
                </a:lnTo>
                <a:lnTo>
                  <a:pt x="335534" y="28193"/>
                </a:lnTo>
                <a:lnTo>
                  <a:pt x="333325" y="17252"/>
                </a:lnTo>
                <a:lnTo>
                  <a:pt x="327294" y="8286"/>
                </a:lnTo>
                <a:lnTo>
                  <a:pt x="318335" y="2226"/>
                </a:lnTo>
                <a:lnTo>
                  <a:pt x="30733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4915" y="2851404"/>
            <a:ext cx="199262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8340" y="2856357"/>
            <a:ext cx="417830" cy="201295"/>
          </a:xfrm>
          <a:custGeom>
            <a:avLst/>
            <a:gdLst/>
            <a:ahLst/>
            <a:cxnLst/>
            <a:rect l="l" t="t" r="r" b="b"/>
            <a:pathLst>
              <a:path w="417829" h="201294">
                <a:moveTo>
                  <a:pt x="389635" y="0"/>
                </a:moveTo>
                <a:lnTo>
                  <a:pt x="28066" y="0"/>
                </a:lnTo>
                <a:lnTo>
                  <a:pt x="17145" y="2226"/>
                </a:lnTo>
                <a:lnTo>
                  <a:pt x="8223" y="8286"/>
                </a:lnTo>
                <a:lnTo>
                  <a:pt x="2206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5" y="198961"/>
                </a:lnTo>
                <a:lnTo>
                  <a:pt x="28066" y="201168"/>
                </a:lnTo>
                <a:lnTo>
                  <a:pt x="389635" y="201168"/>
                </a:lnTo>
                <a:lnTo>
                  <a:pt x="400557" y="198961"/>
                </a:lnTo>
                <a:lnTo>
                  <a:pt x="409479" y="192944"/>
                </a:lnTo>
                <a:lnTo>
                  <a:pt x="415496" y="184023"/>
                </a:lnTo>
                <a:lnTo>
                  <a:pt x="417702" y="173100"/>
                </a:lnTo>
                <a:lnTo>
                  <a:pt x="417702" y="28193"/>
                </a:lnTo>
                <a:lnTo>
                  <a:pt x="415496" y="17252"/>
                </a:lnTo>
                <a:lnTo>
                  <a:pt x="409479" y="8286"/>
                </a:lnTo>
                <a:lnTo>
                  <a:pt x="400557" y="2226"/>
                </a:lnTo>
                <a:lnTo>
                  <a:pt x="389635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9857" y="2857373"/>
            <a:ext cx="792480" cy="201295"/>
          </a:xfrm>
          <a:custGeom>
            <a:avLst/>
            <a:gdLst/>
            <a:ahLst/>
            <a:cxnLst/>
            <a:rect l="l" t="t" r="r" b="b"/>
            <a:pathLst>
              <a:path w="792479" h="201294">
                <a:moveTo>
                  <a:pt x="763777" y="0"/>
                </a:moveTo>
                <a:lnTo>
                  <a:pt x="28194" y="0"/>
                </a:lnTo>
                <a:lnTo>
                  <a:pt x="17252" y="2206"/>
                </a:lnTo>
                <a:lnTo>
                  <a:pt x="8286" y="8223"/>
                </a:lnTo>
                <a:lnTo>
                  <a:pt x="2226" y="17144"/>
                </a:lnTo>
                <a:lnTo>
                  <a:pt x="0" y="28066"/>
                </a:lnTo>
                <a:lnTo>
                  <a:pt x="0" y="173100"/>
                </a:lnTo>
                <a:lnTo>
                  <a:pt x="2226" y="184023"/>
                </a:lnTo>
                <a:lnTo>
                  <a:pt x="8286" y="192944"/>
                </a:lnTo>
                <a:lnTo>
                  <a:pt x="17252" y="198961"/>
                </a:lnTo>
                <a:lnTo>
                  <a:pt x="28194" y="201168"/>
                </a:lnTo>
                <a:lnTo>
                  <a:pt x="763777" y="201168"/>
                </a:lnTo>
                <a:lnTo>
                  <a:pt x="774719" y="198961"/>
                </a:lnTo>
                <a:lnTo>
                  <a:pt x="783685" y="192944"/>
                </a:lnTo>
                <a:lnTo>
                  <a:pt x="789745" y="184023"/>
                </a:lnTo>
                <a:lnTo>
                  <a:pt x="791972" y="173100"/>
                </a:lnTo>
                <a:lnTo>
                  <a:pt x="791972" y="28066"/>
                </a:lnTo>
                <a:lnTo>
                  <a:pt x="789745" y="17144"/>
                </a:lnTo>
                <a:lnTo>
                  <a:pt x="783685" y="8223"/>
                </a:lnTo>
                <a:lnTo>
                  <a:pt x="774719" y="2206"/>
                </a:lnTo>
                <a:lnTo>
                  <a:pt x="763777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0215" y="3109722"/>
            <a:ext cx="372110" cy="201295"/>
          </a:xfrm>
          <a:custGeom>
            <a:avLst/>
            <a:gdLst/>
            <a:ahLst/>
            <a:cxnLst/>
            <a:rect l="l" t="t" r="r" b="b"/>
            <a:pathLst>
              <a:path w="372109" h="201295">
                <a:moveTo>
                  <a:pt x="343408" y="0"/>
                </a:moveTo>
                <a:lnTo>
                  <a:pt x="28067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6"/>
                </a:lnTo>
                <a:lnTo>
                  <a:pt x="0" y="172973"/>
                </a:lnTo>
                <a:lnTo>
                  <a:pt x="2206" y="183969"/>
                </a:lnTo>
                <a:lnTo>
                  <a:pt x="8223" y="192928"/>
                </a:lnTo>
                <a:lnTo>
                  <a:pt x="17145" y="198959"/>
                </a:lnTo>
                <a:lnTo>
                  <a:pt x="28067" y="201167"/>
                </a:lnTo>
                <a:lnTo>
                  <a:pt x="343408" y="201167"/>
                </a:lnTo>
                <a:lnTo>
                  <a:pt x="354349" y="198959"/>
                </a:lnTo>
                <a:lnTo>
                  <a:pt x="363315" y="192928"/>
                </a:lnTo>
                <a:lnTo>
                  <a:pt x="369375" y="183969"/>
                </a:lnTo>
                <a:lnTo>
                  <a:pt x="371602" y="172973"/>
                </a:lnTo>
                <a:lnTo>
                  <a:pt x="371602" y="28066"/>
                </a:lnTo>
                <a:lnTo>
                  <a:pt x="369375" y="17144"/>
                </a:lnTo>
                <a:lnTo>
                  <a:pt x="363315" y="8223"/>
                </a:lnTo>
                <a:lnTo>
                  <a:pt x="354349" y="2206"/>
                </a:lnTo>
                <a:lnTo>
                  <a:pt x="3434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1568" y="3109467"/>
            <a:ext cx="622300" cy="201295"/>
          </a:xfrm>
          <a:custGeom>
            <a:avLst/>
            <a:gdLst/>
            <a:ahLst/>
            <a:cxnLst/>
            <a:rect l="l" t="t" r="r" b="b"/>
            <a:pathLst>
              <a:path w="622300" h="201295">
                <a:moveTo>
                  <a:pt x="593725" y="0"/>
                </a:moveTo>
                <a:lnTo>
                  <a:pt x="28066" y="0"/>
                </a:lnTo>
                <a:lnTo>
                  <a:pt x="17145" y="2226"/>
                </a:lnTo>
                <a:lnTo>
                  <a:pt x="8223" y="8286"/>
                </a:lnTo>
                <a:lnTo>
                  <a:pt x="2206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5" y="198961"/>
                </a:lnTo>
                <a:lnTo>
                  <a:pt x="28066" y="201168"/>
                </a:lnTo>
                <a:lnTo>
                  <a:pt x="593725" y="201168"/>
                </a:lnTo>
                <a:lnTo>
                  <a:pt x="604720" y="198961"/>
                </a:lnTo>
                <a:lnTo>
                  <a:pt x="613679" y="192944"/>
                </a:lnTo>
                <a:lnTo>
                  <a:pt x="619710" y="184023"/>
                </a:lnTo>
                <a:lnTo>
                  <a:pt x="621919" y="173100"/>
                </a:lnTo>
                <a:lnTo>
                  <a:pt x="621919" y="28193"/>
                </a:lnTo>
                <a:lnTo>
                  <a:pt x="619710" y="17252"/>
                </a:lnTo>
                <a:lnTo>
                  <a:pt x="613679" y="8286"/>
                </a:lnTo>
                <a:lnTo>
                  <a:pt x="604720" y="2226"/>
                </a:lnTo>
                <a:lnTo>
                  <a:pt x="593725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0096" y="3114548"/>
            <a:ext cx="374015" cy="201295"/>
          </a:xfrm>
          <a:custGeom>
            <a:avLst/>
            <a:gdLst/>
            <a:ahLst/>
            <a:cxnLst/>
            <a:rect l="l" t="t" r="r" b="b"/>
            <a:pathLst>
              <a:path w="374015" h="201295">
                <a:moveTo>
                  <a:pt x="345948" y="0"/>
                </a:moveTo>
                <a:lnTo>
                  <a:pt x="28067" y="0"/>
                </a:lnTo>
                <a:lnTo>
                  <a:pt x="17145" y="2208"/>
                </a:lnTo>
                <a:lnTo>
                  <a:pt x="8223" y="8239"/>
                </a:lnTo>
                <a:lnTo>
                  <a:pt x="2206" y="17198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5" y="198961"/>
                </a:lnTo>
                <a:lnTo>
                  <a:pt x="28067" y="201168"/>
                </a:lnTo>
                <a:lnTo>
                  <a:pt x="345948" y="201168"/>
                </a:lnTo>
                <a:lnTo>
                  <a:pt x="356869" y="198961"/>
                </a:lnTo>
                <a:lnTo>
                  <a:pt x="365791" y="192944"/>
                </a:lnTo>
                <a:lnTo>
                  <a:pt x="371808" y="184023"/>
                </a:lnTo>
                <a:lnTo>
                  <a:pt x="374014" y="173100"/>
                </a:lnTo>
                <a:lnTo>
                  <a:pt x="374014" y="28193"/>
                </a:lnTo>
                <a:lnTo>
                  <a:pt x="371808" y="17198"/>
                </a:lnTo>
                <a:lnTo>
                  <a:pt x="365791" y="8239"/>
                </a:lnTo>
                <a:lnTo>
                  <a:pt x="356870" y="2208"/>
                </a:lnTo>
                <a:lnTo>
                  <a:pt x="34594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6910" y="3115310"/>
            <a:ext cx="415925" cy="201295"/>
          </a:xfrm>
          <a:custGeom>
            <a:avLst/>
            <a:gdLst/>
            <a:ahLst/>
            <a:cxnLst/>
            <a:rect l="l" t="t" r="r" b="b"/>
            <a:pathLst>
              <a:path w="415925" h="201295">
                <a:moveTo>
                  <a:pt x="387604" y="0"/>
                </a:moveTo>
                <a:lnTo>
                  <a:pt x="28067" y="0"/>
                </a:lnTo>
                <a:lnTo>
                  <a:pt x="17145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6"/>
                </a:lnTo>
                <a:lnTo>
                  <a:pt x="0" y="172973"/>
                </a:lnTo>
                <a:lnTo>
                  <a:pt x="2206" y="183915"/>
                </a:lnTo>
                <a:lnTo>
                  <a:pt x="8223" y="192881"/>
                </a:lnTo>
                <a:lnTo>
                  <a:pt x="17145" y="198941"/>
                </a:lnTo>
                <a:lnTo>
                  <a:pt x="28067" y="201167"/>
                </a:lnTo>
                <a:lnTo>
                  <a:pt x="387604" y="201167"/>
                </a:lnTo>
                <a:lnTo>
                  <a:pt x="398525" y="198941"/>
                </a:lnTo>
                <a:lnTo>
                  <a:pt x="407447" y="192881"/>
                </a:lnTo>
                <a:lnTo>
                  <a:pt x="413464" y="183915"/>
                </a:lnTo>
                <a:lnTo>
                  <a:pt x="415671" y="172973"/>
                </a:lnTo>
                <a:lnTo>
                  <a:pt x="415671" y="28066"/>
                </a:lnTo>
                <a:lnTo>
                  <a:pt x="413464" y="17144"/>
                </a:lnTo>
                <a:lnTo>
                  <a:pt x="407447" y="8223"/>
                </a:lnTo>
                <a:lnTo>
                  <a:pt x="398525" y="2206"/>
                </a:lnTo>
                <a:lnTo>
                  <a:pt x="38760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7104" y="2856738"/>
            <a:ext cx="448309" cy="201295"/>
          </a:xfrm>
          <a:custGeom>
            <a:avLst/>
            <a:gdLst/>
            <a:ahLst/>
            <a:cxnLst/>
            <a:rect l="l" t="t" r="r" b="b"/>
            <a:pathLst>
              <a:path w="448309" h="201294">
                <a:moveTo>
                  <a:pt x="420243" y="0"/>
                </a:moveTo>
                <a:lnTo>
                  <a:pt x="28194" y="0"/>
                </a:lnTo>
                <a:lnTo>
                  <a:pt x="17198" y="2206"/>
                </a:lnTo>
                <a:lnTo>
                  <a:pt x="8239" y="8223"/>
                </a:lnTo>
                <a:lnTo>
                  <a:pt x="2208" y="17145"/>
                </a:lnTo>
                <a:lnTo>
                  <a:pt x="0" y="28067"/>
                </a:lnTo>
                <a:lnTo>
                  <a:pt x="0" y="172974"/>
                </a:lnTo>
                <a:lnTo>
                  <a:pt x="2208" y="183969"/>
                </a:lnTo>
                <a:lnTo>
                  <a:pt x="8239" y="192928"/>
                </a:lnTo>
                <a:lnTo>
                  <a:pt x="17198" y="198959"/>
                </a:lnTo>
                <a:lnTo>
                  <a:pt x="28194" y="201168"/>
                </a:lnTo>
                <a:lnTo>
                  <a:pt x="420243" y="201168"/>
                </a:lnTo>
                <a:lnTo>
                  <a:pt x="431165" y="198959"/>
                </a:lnTo>
                <a:lnTo>
                  <a:pt x="440086" y="192928"/>
                </a:lnTo>
                <a:lnTo>
                  <a:pt x="446103" y="183969"/>
                </a:lnTo>
                <a:lnTo>
                  <a:pt x="448310" y="172974"/>
                </a:lnTo>
                <a:lnTo>
                  <a:pt x="448310" y="28067"/>
                </a:lnTo>
                <a:lnTo>
                  <a:pt x="446103" y="17145"/>
                </a:lnTo>
                <a:lnTo>
                  <a:pt x="440086" y="8223"/>
                </a:lnTo>
                <a:lnTo>
                  <a:pt x="431165" y="2206"/>
                </a:lnTo>
                <a:lnTo>
                  <a:pt x="42024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59784" y="1625854"/>
            <a:ext cx="130238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EBC749"/>
                </a:solidFill>
                <a:latin typeface="Lucida Sans"/>
                <a:cs typeface="Lucida Sans"/>
              </a:rPr>
              <a:t>2.</a:t>
            </a:r>
            <a:r>
              <a:rPr sz="1500" b="1" spc="-135" dirty="0">
                <a:solidFill>
                  <a:srgbClr val="EBC749"/>
                </a:solidFill>
                <a:latin typeface="Lucida Sans"/>
                <a:cs typeface="Lucida Sans"/>
              </a:rPr>
              <a:t> </a:t>
            </a:r>
            <a:r>
              <a:rPr sz="1500" b="1" spc="-35" dirty="0">
                <a:solidFill>
                  <a:srgbClr val="EBC749"/>
                </a:solidFill>
                <a:latin typeface="Lucida Sans"/>
                <a:cs typeface="Lucida Sans"/>
              </a:rPr>
              <a:t>Long-range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7415" y="2694813"/>
            <a:ext cx="822325" cy="201295"/>
          </a:xfrm>
          <a:custGeom>
            <a:avLst/>
            <a:gdLst/>
            <a:ahLst/>
            <a:cxnLst/>
            <a:rect l="l" t="t" r="r" b="b"/>
            <a:pathLst>
              <a:path w="822325" h="201294">
                <a:moveTo>
                  <a:pt x="794004" y="0"/>
                </a:moveTo>
                <a:lnTo>
                  <a:pt x="28067" y="0"/>
                </a:lnTo>
                <a:lnTo>
                  <a:pt x="17145" y="2226"/>
                </a:lnTo>
                <a:lnTo>
                  <a:pt x="8223" y="8286"/>
                </a:lnTo>
                <a:lnTo>
                  <a:pt x="2206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4" y="198961"/>
                </a:lnTo>
                <a:lnTo>
                  <a:pt x="28067" y="201168"/>
                </a:lnTo>
                <a:lnTo>
                  <a:pt x="794004" y="201168"/>
                </a:lnTo>
                <a:lnTo>
                  <a:pt x="804945" y="198961"/>
                </a:lnTo>
                <a:lnTo>
                  <a:pt x="813911" y="192944"/>
                </a:lnTo>
                <a:lnTo>
                  <a:pt x="819971" y="184023"/>
                </a:lnTo>
                <a:lnTo>
                  <a:pt x="822198" y="173100"/>
                </a:lnTo>
                <a:lnTo>
                  <a:pt x="822198" y="28193"/>
                </a:lnTo>
                <a:lnTo>
                  <a:pt x="819971" y="17252"/>
                </a:lnTo>
                <a:lnTo>
                  <a:pt x="813911" y="8286"/>
                </a:lnTo>
                <a:lnTo>
                  <a:pt x="804945" y="2226"/>
                </a:lnTo>
                <a:lnTo>
                  <a:pt x="79400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7991" y="2694813"/>
            <a:ext cx="155194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4846" y="2694813"/>
            <a:ext cx="469900" cy="201295"/>
          </a:xfrm>
          <a:custGeom>
            <a:avLst/>
            <a:gdLst/>
            <a:ahLst/>
            <a:cxnLst/>
            <a:rect l="l" t="t" r="r" b="b"/>
            <a:pathLst>
              <a:path w="469900" h="201294">
                <a:moveTo>
                  <a:pt x="441451" y="0"/>
                </a:moveTo>
                <a:lnTo>
                  <a:pt x="28193" y="0"/>
                </a:lnTo>
                <a:lnTo>
                  <a:pt x="17252" y="2226"/>
                </a:lnTo>
                <a:lnTo>
                  <a:pt x="8286" y="8286"/>
                </a:lnTo>
                <a:lnTo>
                  <a:pt x="2226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26" y="184023"/>
                </a:lnTo>
                <a:lnTo>
                  <a:pt x="8286" y="192944"/>
                </a:lnTo>
                <a:lnTo>
                  <a:pt x="17252" y="198961"/>
                </a:lnTo>
                <a:lnTo>
                  <a:pt x="28193" y="201168"/>
                </a:lnTo>
                <a:lnTo>
                  <a:pt x="441451" y="201168"/>
                </a:lnTo>
                <a:lnTo>
                  <a:pt x="452373" y="198961"/>
                </a:lnTo>
                <a:lnTo>
                  <a:pt x="461295" y="192944"/>
                </a:lnTo>
                <a:lnTo>
                  <a:pt x="467312" y="184023"/>
                </a:lnTo>
                <a:lnTo>
                  <a:pt x="469518" y="173100"/>
                </a:lnTo>
                <a:lnTo>
                  <a:pt x="469518" y="28193"/>
                </a:lnTo>
                <a:lnTo>
                  <a:pt x="467312" y="17252"/>
                </a:lnTo>
                <a:lnTo>
                  <a:pt x="461295" y="8286"/>
                </a:lnTo>
                <a:lnTo>
                  <a:pt x="452374" y="2226"/>
                </a:lnTo>
                <a:lnTo>
                  <a:pt x="441451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0411" y="2694813"/>
            <a:ext cx="376555" cy="201295"/>
          </a:xfrm>
          <a:custGeom>
            <a:avLst/>
            <a:gdLst/>
            <a:ahLst/>
            <a:cxnLst/>
            <a:rect l="l" t="t" r="r" b="b"/>
            <a:pathLst>
              <a:path w="376554" h="201294">
                <a:moveTo>
                  <a:pt x="348361" y="0"/>
                </a:moveTo>
                <a:lnTo>
                  <a:pt x="28193" y="0"/>
                </a:lnTo>
                <a:lnTo>
                  <a:pt x="17198" y="2226"/>
                </a:lnTo>
                <a:lnTo>
                  <a:pt x="8239" y="8286"/>
                </a:lnTo>
                <a:lnTo>
                  <a:pt x="2208" y="17252"/>
                </a:lnTo>
                <a:lnTo>
                  <a:pt x="0" y="28193"/>
                </a:lnTo>
                <a:lnTo>
                  <a:pt x="0" y="173100"/>
                </a:lnTo>
                <a:lnTo>
                  <a:pt x="2208" y="184023"/>
                </a:lnTo>
                <a:lnTo>
                  <a:pt x="8239" y="192944"/>
                </a:lnTo>
                <a:lnTo>
                  <a:pt x="17198" y="198961"/>
                </a:lnTo>
                <a:lnTo>
                  <a:pt x="28193" y="201168"/>
                </a:lnTo>
                <a:lnTo>
                  <a:pt x="348361" y="201168"/>
                </a:lnTo>
                <a:lnTo>
                  <a:pt x="359356" y="198961"/>
                </a:lnTo>
                <a:lnTo>
                  <a:pt x="368315" y="192944"/>
                </a:lnTo>
                <a:lnTo>
                  <a:pt x="374346" y="184023"/>
                </a:lnTo>
                <a:lnTo>
                  <a:pt x="376554" y="173100"/>
                </a:lnTo>
                <a:lnTo>
                  <a:pt x="376554" y="28193"/>
                </a:lnTo>
                <a:lnTo>
                  <a:pt x="374346" y="17252"/>
                </a:lnTo>
                <a:lnTo>
                  <a:pt x="368315" y="8286"/>
                </a:lnTo>
                <a:lnTo>
                  <a:pt x="359356" y="2226"/>
                </a:lnTo>
                <a:lnTo>
                  <a:pt x="34836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5619" y="3050413"/>
            <a:ext cx="537210" cy="201295"/>
          </a:xfrm>
          <a:custGeom>
            <a:avLst/>
            <a:gdLst/>
            <a:ahLst/>
            <a:cxnLst/>
            <a:rect l="l" t="t" r="r" b="b"/>
            <a:pathLst>
              <a:path w="537210" h="201295">
                <a:moveTo>
                  <a:pt x="508761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5"/>
                </a:lnTo>
                <a:lnTo>
                  <a:pt x="0" y="28067"/>
                </a:lnTo>
                <a:lnTo>
                  <a:pt x="0" y="173100"/>
                </a:lnTo>
                <a:lnTo>
                  <a:pt x="2206" y="184023"/>
                </a:lnTo>
                <a:lnTo>
                  <a:pt x="8223" y="192944"/>
                </a:lnTo>
                <a:lnTo>
                  <a:pt x="17144" y="198961"/>
                </a:lnTo>
                <a:lnTo>
                  <a:pt x="28066" y="201168"/>
                </a:lnTo>
                <a:lnTo>
                  <a:pt x="508761" y="201168"/>
                </a:lnTo>
                <a:lnTo>
                  <a:pt x="519683" y="198961"/>
                </a:lnTo>
                <a:lnTo>
                  <a:pt x="528605" y="192944"/>
                </a:lnTo>
                <a:lnTo>
                  <a:pt x="534622" y="184023"/>
                </a:lnTo>
                <a:lnTo>
                  <a:pt x="536828" y="173100"/>
                </a:lnTo>
                <a:lnTo>
                  <a:pt x="536828" y="28067"/>
                </a:lnTo>
                <a:lnTo>
                  <a:pt x="534622" y="17145"/>
                </a:lnTo>
                <a:lnTo>
                  <a:pt x="528605" y="8223"/>
                </a:lnTo>
                <a:lnTo>
                  <a:pt x="519684" y="2206"/>
                </a:lnTo>
                <a:lnTo>
                  <a:pt x="508761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3459" y="2542539"/>
            <a:ext cx="1989455" cy="127000"/>
          </a:xfrm>
          <a:custGeom>
            <a:avLst/>
            <a:gdLst/>
            <a:ahLst/>
            <a:cxnLst/>
            <a:rect l="l" t="t" r="r" b="b"/>
            <a:pathLst>
              <a:path w="1989454" h="127000">
                <a:moveTo>
                  <a:pt x="1913001" y="63500"/>
                </a:moveTo>
                <a:lnTo>
                  <a:pt x="1862201" y="127000"/>
                </a:lnTo>
                <a:lnTo>
                  <a:pt x="1970151" y="73025"/>
                </a:lnTo>
                <a:lnTo>
                  <a:pt x="1913001" y="73025"/>
                </a:lnTo>
                <a:lnTo>
                  <a:pt x="1913001" y="63500"/>
                </a:lnTo>
                <a:close/>
              </a:path>
              <a:path w="1989454" h="127000">
                <a:moveTo>
                  <a:pt x="190538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1905380" y="73025"/>
                </a:lnTo>
                <a:lnTo>
                  <a:pt x="1913001" y="63500"/>
                </a:lnTo>
                <a:lnTo>
                  <a:pt x="1905380" y="53975"/>
                </a:lnTo>
                <a:close/>
              </a:path>
              <a:path w="1989454" h="127000">
                <a:moveTo>
                  <a:pt x="1970151" y="53975"/>
                </a:moveTo>
                <a:lnTo>
                  <a:pt x="1913001" y="53975"/>
                </a:lnTo>
                <a:lnTo>
                  <a:pt x="1913001" y="73025"/>
                </a:lnTo>
                <a:lnTo>
                  <a:pt x="1970151" y="73025"/>
                </a:lnTo>
                <a:lnTo>
                  <a:pt x="1989201" y="63500"/>
                </a:lnTo>
                <a:lnTo>
                  <a:pt x="1970151" y="53975"/>
                </a:lnTo>
                <a:close/>
              </a:path>
              <a:path w="1989454" h="127000">
                <a:moveTo>
                  <a:pt x="1862201" y="0"/>
                </a:moveTo>
                <a:lnTo>
                  <a:pt x="1913001" y="63500"/>
                </a:lnTo>
                <a:lnTo>
                  <a:pt x="1913001" y="53975"/>
                </a:lnTo>
                <a:lnTo>
                  <a:pt x="1970151" y="53975"/>
                </a:lnTo>
                <a:lnTo>
                  <a:pt x="1862201" y="0"/>
                </a:lnTo>
                <a:close/>
              </a:path>
            </a:pathLst>
          </a:custGeom>
          <a:solidFill>
            <a:srgbClr val="EBC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9269" y="3284346"/>
            <a:ext cx="543560" cy="127000"/>
          </a:xfrm>
          <a:custGeom>
            <a:avLst/>
            <a:gdLst/>
            <a:ahLst/>
            <a:cxnLst/>
            <a:rect l="l" t="t" r="r" b="b"/>
            <a:pathLst>
              <a:path w="543560" h="127000">
                <a:moveTo>
                  <a:pt x="466978" y="63500"/>
                </a:moveTo>
                <a:lnTo>
                  <a:pt x="416178" y="127000"/>
                </a:lnTo>
                <a:lnTo>
                  <a:pt x="524128" y="73025"/>
                </a:lnTo>
                <a:lnTo>
                  <a:pt x="466978" y="73025"/>
                </a:lnTo>
                <a:lnTo>
                  <a:pt x="466978" y="63500"/>
                </a:lnTo>
                <a:close/>
              </a:path>
              <a:path w="543560" h="127000">
                <a:moveTo>
                  <a:pt x="459358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459358" y="73025"/>
                </a:lnTo>
                <a:lnTo>
                  <a:pt x="466978" y="63500"/>
                </a:lnTo>
                <a:lnTo>
                  <a:pt x="459358" y="53975"/>
                </a:lnTo>
                <a:close/>
              </a:path>
              <a:path w="543560" h="127000">
                <a:moveTo>
                  <a:pt x="524128" y="53975"/>
                </a:moveTo>
                <a:lnTo>
                  <a:pt x="466978" y="53975"/>
                </a:lnTo>
                <a:lnTo>
                  <a:pt x="466978" y="73025"/>
                </a:lnTo>
                <a:lnTo>
                  <a:pt x="524128" y="73025"/>
                </a:lnTo>
                <a:lnTo>
                  <a:pt x="543178" y="63500"/>
                </a:lnTo>
                <a:lnTo>
                  <a:pt x="524128" y="53975"/>
                </a:lnTo>
                <a:close/>
              </a:path>
              <a:path w="543560" h="127000">
                <a:moveTo>
                  <a:pt x="416178" y="0"/>
                </a:moveTo>
                <a:lnTo>
                  <a:pt x="466978" y="63500"/>
                </a:lnTo>
                <a:lnTo>
                  <a:pt x="466978" y="53975"/>
                </a:lnTo>
                <a:lnTo>
                  <a:pt x="524128" y="53975"/>
                </a:lnTo>
                <a:lnTo>
                  <a:pt x="4161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2136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EBC749"/>
                </a:solidFill>
              </a:rPr>
              <a:t>Complex</a:t>
            </a:r>
            <a:r>
              <a:rPr sz="2000" spc="-204" dirty="0">
                <a:solidFill>
                  <a:srgbClr val="EBC749"/>
                </a:solidFill>
              </a:rPr>
              <a:t> </a:t>
            </a:r>
            <a:r>
              <a:rPr sz="2000" spc="-45" dirty="0">
                <a:solidFill>
                  <a:srgbClr val="EBC749"/>
                </a:solidFill>
              </a:rPr>
              <a:t>Actions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28600" y="361950"/>
            <a:ext cx="1955597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Contributions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A9D7D-9EDD-4AFB-9B89-F6F0925DF514}"/>
              </a:ext>
            </a:extLst>
          </p:cNvPr>
          <p:cNvSpPr txBox="1"/>
          <p:nvPr/>
        </p:nvSpPr>
        <p:spPr>
          <a:xfrm>
            <a:off x="685800" y="150495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 convolutional temporal layer to learn minute-long action ranges effectively and efficiently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multi-scale temporal kernels to account for large variations in duration of action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results in complex action modeling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00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23469" y="329565"/>
            <a:ext cx="2062531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Related Works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A9D7D-9EDD-4AFB-9B89-F6F0925DF514}"/>
              </a:ext>
            </a:extLst>
          </p:cNvPr>
          <p:cNvSpPr txBox="1"/>
          <p:nvPr/>
        </p:nvSpPr>
        <p:spPr>
          <a:xfrm>
            <a:off x="533400" y="1123950"/>
            <a:ext cx="807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Modeling of actions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and average pooling – completely neglecting temporal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separate LSTM to model the sequence – multiple frames processing?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C3Ds - too computationally expensive to address minute-long videos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TRNs to learns relations between several video segments – What about temporal extent tolerance? Only useful for temporal modeling of 4-5 (s)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6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07034" y="676597"/>
            <a:ext cx="7929931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ctr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How to handle Problem of computational cost in C3Ds</a:t>
            </a:r>
            <a:endParaRPr sz="2000" dirty="0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/>
              <p:nvPr/>
            </p:nvSpPr>
            <p:spPr>
              <a:xfrm>
                <a:off x="533400" y="1123950"/>
                <a:ext cx="8077200" cy="1985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Decomposition in spatial domain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Spatial Counterpart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23950"/>
                <a:ext cx="8077200" cy="1985736"/>
              </a:xfrm>
              <a:prstGeom prst="rect">
                <a:avLst/>
              </a:prstGeom>
              <a:blipFill>
                <a:blip r:embed="rId2"/>
                <a:stretch>
                  <a:fillRect l="-679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EAAA9C3-BCB3-4E89-8CFA-0B784E457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7503" r="1666" b="1252"/>
          <a:stretch/>
        </p:blipFill>
        <p:spPr bwMode="auto">
          <a:xfrm>
            <a:off x="2103119" y="2800350"/>
            <a:ext cx="4937761" cy="212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CBEE7C8-E8D5-498B-A854-8C95FDC18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0383"/>
            <a:ext cx="17526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5" dirty="0">
                <a:solidFill>
                  <a:srgbClr val="92D050"/>
                </a:solidFill>
              </a:rPr>
              <a:t>Motivation</a:t>
            </a:r>
            <a:endParaRPr spc="-195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07034" y="752797"/>
            <a:ext cx="7929931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ctr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How to handle Problem of computational cost in C3Ds</a:t>
            </a:r>
            <a:endParaRPr sz="2000" dirty="0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/>
              <p:nvPr/>
            </p:nvSpPr>
            <p:spPr>
              <a:xfrm>
                <a:off x="533400" y="1106053"/>
                <a:ext cx="8077200" cy="154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in spatial-semantic domain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Convolution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256 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06053"/>
                <a:ext cx="8077200" cy="1541897"/>
              </a:xfrm>
              <a:prstGeom prst="rect">
                <a:avLst/>
              </a:prstGeom>
              <a:blipFill>
                <a:blip r:embed="rId2"/>
                <a:stretch>
                  <a:fillRect l="-679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93DB11-50C6-4FAF-A154-D4293EA5B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8"/>
          <a:stretch/>
        </p:blipFill>
        <p:spPr bwMode="auto">
          <a:xfrm>
            <a:off x="1953469" y="2190750"/>
            <a:ext cx="434340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BA11AC-4A21-4B35-B179-B31E36042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" b="2064"/>
          <a:stretch/>
        </p:blipFill>
        <p:spPr bwMode="auto">
          <a:xfrm>
            <a:off x="1877269" y="3409950"/>
            <a:ext cx="4495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006D68-ABEB-4F8F-B62B-3E6744730B5F}"/>
              </a:ext>
            </a:extLst>
          </p:cNvPr>
          <p:cNvSpPr/>
          <p:nvPr/>
        </p:nvSpPr>
        <p:spPr>
          <a:xfrm>
            <a:off x="692611" y="2615684"/>
            <a:ext cx="93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A97EA-27F6-496D-8178-74634721F0F8}"/>
              </a:ext>
            </a:extLst>
          </p:cNvPr>
          <p:cNvSpPr/>
          <p:nvPr/>
        </p:nvSpPr>
        <p:spPr>
          <a:xfrm>
            <a:off x="533400" y="4053959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kernels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7AD3AB3-1BC3-4232-B73A-333B2F1846D4}"/>
              </a:ext>
            </a:extLst>
          </p:cNvPr>
          <p:cNvSpPr/>
          <p:nvPr/>
        </p:nvSpPr>
        <p:spPr>
          <a:xfrm>
            <a:off x="6530610" y="2266950"/>
            <a:ext cx="332531" cy="2667000"/>
          </a:xfrm>
          <a:prstGeom prst="rightBrace">
            <a:avLst>
              <a:gd name="adj1" fmla="val 8333"/>
              <a:gd name="adj2" fmla="val 4886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EC67F1-AEC1-40DB-A757-5A3937CEC270}"/>
                  </a:ext>
                </a:extLst>
              </p:cNvPr>
              <p:cNvSpPr/>
              <p:nvPr/>
            </p:nvSpPr>
            <p:spPr>
              <a:xfrm>
                <a:off x="7019217" y="3383756"/>
                <a:ext cx="14389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EC67F1-AEC1-40DB-A757-5A3937CE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17" y="3383756"/>
                <a:ext cx="1438983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2">
            <a:extLst>
              <a:ext uri="{FF2B5EF4-FFF2-40B4-BE49-F238E27FC236}">
                <a16:creationId xmlns:a16="http://schemas.microsoft.com/office/drawing/2014/main" id="{92B10776-B469-4642-BCAE-C2A8EA4DB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0383"/>
            <a:ext cx="17526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5" dirty="0">
                <a:solidFill>
                  <a:srgbClr val="92D050"/>
                </a:solidFill>
              </a:rPr>
              <a:t>Motivation</a:t>
            </a:r>
            <a:endParaRPr spc="-195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7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07034" y="752797"/>
            <a:ext cx="7929931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ctr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How to handle Problem of computational cost in C3Ds</a:t>
            </a:r>
            <a:endParaRPr lang="en-US" sz="2000" dirty="0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/>
              <p:nvPr/>
            </p:nvSpPr>
            <p:spPr>
              <a:xfrm>
                <a:off x="533400" y="1106053"/>
                <a:ext cx="8077200" cy="154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ecomposition in spatial-semantic domain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Depth-wise separable convolution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256 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06053"/>
                <a:ext cx="8077200" cy="1541897"/>
              </a:xfrm>
              <a:prstGeom prst="rect">
                <a:avLst/>
              </a:prstGeom>
              <a:blipFill>
                <a:blip r:embed="rId2"/>
                <a:stretch>
                  <a:fillRect l="-679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006D68-ABEB-4F8F-B62B-3E6744730B5F}"/>
              </a:ext>
            </a:extLst>
          </p:cNvPr>
          <p:cNvSpPr/>
          <p:nvPr/>
        </p:nvSpPr>
        <p:spPr>
          <a:xfrm>
            <a:off x="651161" y="265861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5x5x1 kernels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A97EA-27F6-496D-8178-74634721F0F8}"/>
              </a:ext>
            </a:extLst>
          </p:cNvPr>
          <p:cNvSpPr/>
          <p:nvPr/>
        </p:nvSpPr>
        <p:spPr>
          <a:xfrm>
            <a:off x="624339" y="4140822"/>
            <a:ext cx="1890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1x1x3 kernels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7AD3AB3-1BC3-4232-B73A-333B2F1846D4}"/>
              </a:ext>
            </a:extLst>
          </p:cNvPr>
          <p:cNvSpPr/>
          <p:nvPr/>
        </p:nvSpPr>
        <p:spPr>
          <a:xfrm>
            <a:off x="6835410" y="2353813"/>
            <a:ext cx="332531" cy="2636652"/>
          </a:xfrm>
          <a:prstGeom prst="rightBrace">
            <a:avLst>
              <a:gd name="adj1" fmla="val 8333"/>
              <a:gd name="adj2" fmla="val 4886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C67F1-AEC1-40DB-A757-5A3937CEC270}"/>
              </a:ext>
            </a:extLst>
          </p:cNvPr>
          <p:cNvSpPr/>
          <p:nvPr/>
        </p:nvSpPr>
        <p:spPr>
          <a:xfrm>
            <a:off x="7324017" y="3470619"/>
            <a:ext cx="1438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3-5x5x1x1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/>
              <a:t>256-1x1x3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E48672-4C16-4D3E-BB56-D4A0723E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69" y="2030518"/>
            <a:ext cx="4267200" cy="14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9E7AC8-FF4F-43DB-8CF2-F387CAD2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53" y="3488426"/>
            <a:ext cx="3952031" cy="16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36A7BB-3545-4199-AB8A-3CC4FDBB3FC0}"/>
              </a:ext>
            </a:extLst>
          </p:cNvPr>
          <p:cNvSpPr/>
          <p:nvPr/>
        </p:nvSpPr>
        <p:spPr>
          <a:xfrm>
            <a:off x="152400" y="3863823"/>
            <a:ext cx="4790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9999E-CEFF-4CD9-AF45-7CE555A44363}"/>
              </a:ext>
            </a:extLst>
          </p:cNvPr>
          <p:cNvSpPr/>
          <p:nvPr/>
        </p:nvSpPr>
        <p:spPr>
          <a:xfrm>
            <a:off x="152400" y="2381614"/>
            <a:ext cx="4790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C3FEC7F7-2FB8-4BDE-AAF1-9D38CBC3C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0383"/>
            <a:ext cx="17526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5" dirty="0">
                <a:solidFill>
                  <a:srgbClr val="92D050"/>
                </a:solidFill>
              </a:rPr>
              <a:t>Motivation</a:t>
            </a:r>
            <a:endParaRPr spc="-195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2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07034" y="676597"/>
            <a:ext cx="7929931" cy="294953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ctr">
              <a:lnSpc>
                <a:spcPts val="2300"/>
              </a:lnSpc>
            </a:pPr>
            <a:r>
              <a:rPr lang="en-US" sz="2000" b="1" spc="-15" dirty="0">
                <a:latin typeface="Lucida Sans"/>
                <a:cs typeface="Lucida Sans"/>
              </a:rPr>
              <a:t>Convolution Decomposition in Action Recognition</a:t>
            </a:r>
            <a:endParaRPr sz="2000" dirty="0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/>
              <p:nvPr/>
            </p:nvSpPr>
            <p:spPr>
              <a:xfrm>
                <a:off x="533400" y="1269023"/>
                <a:ext cx="8077200" cy="381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C3Ds learn spatiotemporal kernels over three orthogonal subspaces; temporal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 spatial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the semantic channel subspace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possible convolution decomposition: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∝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decomposing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spatial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temporal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×1×1×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rules should be followed for a valid decomposition?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Modularity: Possibility of cascading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Balance: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#parameters for a subspace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#parameters for another one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Efficiency: Available parameter budget should contribute to the to the task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6A9D7D-9EDD-4AFB-9B89-F6F0925D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69023"/>
                <a:ext cx="8077200" cy="3817327"/>
              </a:xfrm>
              <a:prstGeom prst="rect">
                <a:avLst/>
              </a:prstGeom>
              <a:blipFill>
                <a:blip r:embed="rId2"/>
                <a:stretch>
                  <a:fillRect l="-528" t="-799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2">
            <a:extLst>
              <a:ext uri="{FF2B5EF4-FFF2-40B4-BE49-F238E27FC236}">
                <a16:creationId xmlns:a16="http://schemas.microsoft.com/office/drawing/2014/main" id="{1222BE96-CEEB-4D9A-948E-FB84681825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0383"/>
            <a:ext cx="17526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5" dirty="0">
                <a:solidFill>
                  <a:srgbClr val="92D050"/>
                </a:solidFill>
              </a:rPr>
              <a:t>Motivation</a:t>
            </a:r>
            <a:endParaRPr spc="-195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5143"/>
            <a:ext cx="15240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>
                <a:solidFill>
                  <a:srgbClr val="92D050"/>
                </a:solidFill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C8145-8FBF-43BA-B8EE-CF6261DD4867}"/>
                  </a:ext>
                </a:extLst>
              </p:cNvPr>
              <p:cNvSpPr txBox="1"/>
              <p:nvPr/>
            </p:nvSpPr>
            <p:spPr>
              <a:xfrm>
                <a:off x="533400" y="1190399"/>
                <a:ext cx="8077200" cy="366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of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Timeception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layer; sits on top of previous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Timeception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a CNN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long-range temporal dependencies between one-actions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 deeper stacks of temporal layers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cost-effective as possible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Focusing only on temporal subspace by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×1×1×1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kernels.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Violating subspace modularity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 grouping and shuffling</a:t>
                </a:r>
              </a:p>
              <a:p>
                <a:pPr lvl="3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Tolerating the variations in the temporal extents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Multi-scale kernels (dilated convolution or different kernel sizes)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C8145-8FBF-43BA-B8EE-CF6261D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90399"/>
                <a:ext cx="8077200" cy="3667351"/>
              </a:xfrm>
              <a:prstGeom prst="rect">
                <a:avLst/>
              </a:prstGeom>
              <a:blipFill>
                <a:blip r:embed="rId2"/>
                <a:stretch>
                  <a:fillRect l="-528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26" y="329565"/>
            <a:ext cx="1176655" cy="308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300"/>
              </a:lnSpc>
            </a:pPr>
            <a:r>
              <a:rPr sz="2000" b="1" spc="5" dirty="0">
                <a:latin typeface="Lucida Sans"/>
                <a:cs typeface="Lucida Sans"/>
              </a:rPr>
              <a:t>Method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793" y="1405667"/>
            <a:ext cx="276001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92D050"/>
                </a:solidFill>
              </a:rPr>
              <a:t>Tolerating </a:t>
            </a:r>
            <a:r>
              <a:rPr sz="2000" spc="-60" dirty="0">
                <a:solidFill>
                  <a:srgbClr val="92D050"/>
                </a:solidFill>
              </a:rPr>
              <a:t>Temporal</a:t>
            </a:r>
            <a:r>
              <a:rPr sz="2000" spc="-220" dirty="0">
                <a:solidFill>
                  <a:srgbClr val="92D050"/>
                </a:solidFill>
              </a:rPr>
              <a:t> </a:t>
            </a:r>
            <a:r>
              <a:rPr sz="2000" spc="-20" dirty="0">
                <a:solidFill>
                  <a:srgbClr val="92D050"/>
                </a:solidFill>
              </a:rPr>
              <a:t>Extents</a:t>
            </a:r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4120390" y="901255"/>
            <a:ext cx="4414010" cy="1670495"/>
          </a:xfrm>
          <a:prstGeom prst="rect">
            <a:avLst/>
          </a:prstGeom>
          <a:blipFill>
            <a:blip r:embed="rId2" cstate="print"/>
            <a:stretch>
              <a:fillRect l="-2" r="-41432" b="-3547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F4FD4105-E604-4439-8B2B-FB48497D668D}"/>
              </a:ext>
            </a:extLst>
          </p:cNvPr>
          <p:cNvSpPr/>
          <p:nvPr/>
        </p:nvSpPr>
        <p:spPr>
          <a:xfrm>
            <a:off x="4740911" y="3440252"/>
            <a:ext cx="826769" cy="337820"/>
          </a:xfrm>
          <a:custGeom>
            <a:avLst/>
            <a:gdLst/>
            <a:ahLst/>
            <a:cxnLst/>
            <a:rect l="l" t="t" r="r" b="b"/>
            <a:pathLst>
              <a:path w="826769" h="337820">
                <a:moveTo>
                  <a:pt x="0" y="337616"/>
                </a:moveTo>
                <a:lnTo>
                  <a:pt x="826769" y="337616"/>
                </a:lnTo>
                <a:lnTo>
                  <a:pt x="826769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1C7100DE-E3EB-484F-8BC0-EB986ADD0EC1}"/>
              </a:ext>
            </a:extLst>
          </p:cNvPr>
          <p:cNvSpPr/>
          <p:nvPr/>
        </p:nvSpPr>
        <p:spPr>
          <a:xfrm>
            <a:off x="5665470" y="3440252"/>
            <a:ext cx="826769" cy="337820"/>
          </a:xfrm>
          <a:custGeom>
            <a:avLst/>
            <a:gdLst/>
            <a:ahLst/>
            <a:cxnLst/>
            <a:rect l="l" t="t" r="r" b="b"/>
            <a:pathLst>
              <a:path w="826769" h="337820">
                <a:moveTo>
                  <a:pt x="0" y="337616"/>
                </a:moveTo>
                <a:lnTo>
                  <a:pt x="826769" y="337616"/>
                </a:lnTo>
                <a:lnTo>
                  <a:pt x="826769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F4385F45-EC5B-4E7E-9198-5E29F1BA6AEB}"/>
              </a:ext>
            </a:extLst>
          </p:cNvPr>
          <p:cNvSpPr/>
          <p:nvPr/>
        </p:nvSpPr>
        <p:spPr>
          <a:xfrm>
            <a:off x="6592190" y="3440252"/>
            <a:ext cx="826769" cy="337820"/>
          </a:xfrm>
          <a:custGeom>
            <a:avLst/>
            <a:gdLst/>
            <a:ahLst/>
            <a:cxnLst/>
            <a:rect l="l" t="t" r="r" b="b"/>
            <a:pathLst>
              <a:path w="826770" h="337820">
                <a:moveTo>
                  <a:pt x="0" y="337616"/>
                </a:moveTo>
                <a:lnTo>
                  <a:pt x="826770" y="337616"/>
                </a:lnTo>
                <a:lnTo>
                  <a:pt x="826770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F6FC4C4A-AB48-4123-A84B-DE1B4CED0AB6}"/>
              </a:ext>
            </a:extLst>
          </p:cNvPr>
          <p:cNvSpPr txBox="1"/>
          <p:nvPr/>
        </p:nvSpPr>
        <p:spPr>
          <a:xfrm>
            <a:off x="7499605" y="3512311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BEBEBE"/>
                </a:solidFill>
                <a:latin typeface="Lucida Sans"/>
                <a:cs typeface="Lucida Sans"/>
              </a:rPr>
              <a:t>G</a:t>
            </a:r>
            <a:r>
              <a:rPr sz="1300" spc="-30" dirty="0">
                <a:solidFill>
                  <a:srgbClr val="BEBEBE"/>
                </a:solidFill>
                <a:latin typeface="Lucida Sans"/>
                <a:cs typeface="Lucida Sans"/>
              </a:rPr>
              <a:t>r</a:t>
            </a:r>
            <a:r>
              <a:rPr sz="1300" spc="-20" dirty="0">
                <a:solidFill>
                  <a:srgbClr val="BEBEBE"/>
                </a:solidFill>
                <a:latin typeface="Lucida Sans"/>
                <a:cs typeface="Lucida Sans"/>
              </a:rPr>
              <a:t>oup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1" name="object 27">
            <a:extLst>
              <a:ext uri="{FF2B5EF4-FFF2-40B4-BE49-F238E27FC236}">
                <a16:creationId xmlns:a16="http://schemas.microsoft.com/office/drawing/2014/main" id="{12247F57-5AC1-4A53-94B6-9C2BB64D747C}"/>
              </a:ext>
            </a:extLst>
          </p:cNvPr>
          <p:cNvSpPr txBox="1"/>
          <p:nvPr/>
        </p:nvSpPr>
        <p:spPr>
          <a:xfrm>
            <a:off x="7513955" y="3957320"/>
            <a:ext cx="5632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BEBEBE"/>
                </a:solidFill>
                <a:latin typeface="Lucida Sans"/>
                <a:cs typeface="Lucida Sans"/>
              </a:rPr>
              <a:t>Shuffle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B630D28B-ADD0-42DE-B31C-8EF838CD767A}"/>
              </a:ext>
            </a:extLst>
          </p:cNvPr>
          <p:cNvSpPr/>
          <p:nvPr/>
        </p:nvSpPr>
        <p:spPr>
          <a:xfrm>
            <a:off x="7181216" y="3893235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826965D1-2013-4A34-A9F5-0D31A3BFF2AB}"/>
              </a:ext>
            </a:extLst>
          </p:cNvPr>
          <p:cNvSpPr/>
          <p:nvPr/>
        </p:nvSpPr>
        <p:spPr>
          <a:xfrm>
            <a:off x="6887084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AE358495-5F6E-4A77-9FB1-59F570D952D7}"/>
              </a:ext>
            </a:extLst>
          </p:cNvPr>
          <p:cNvSpPr/>
          <p:nvPr/>
        </p:nvSpPr>
        <p:spPr>
          <a:xfrm>
            <a:off x="6591682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1">
            <a:extLst>
              <a:ext uri="{FF2B5EF4-FFF2-40B4-BE49-F238E27FC236}">
                <a16:creationId xmlns:a16="http://schemas.microsoft.com/office/drawing/2014/main" id="{E9F91914-9CFB-40A2-9F7D-A62BED6750BD}"/>
              </a:ext>
            </a:extLst>
          </p:cNvPr>
          <p:cNvSpPr/>
          <p:nvPr/>
        </p:nvSpPr>
        <p:spPr>
          <a:xfrm>
            <a:off x="6253735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2">
            <a:extLst>
              <a:ext uri="{FF2B5EF4-FFF2-40B4-BE49-F238E27FC236}">
                <a16:creationId xmlns:a16="http://schemas.microsoft.com/office/drawing/2014/main" id="{D79EA9B3-778E-4A19-86C5-BAD407ABC1D4}"/>
              </a:ext>
            </a:extLst>
          </p:cNvPr>
          <p:cNvSpPr/>
          <p:nvPr/>
        </p:nvSpPr>
        <p:spPr>
          <a:xfrm>
            <a:off x="5959729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3">
            <a:extLst>
              <a:ext uri="{FF2B5EF4-FFF2-40B4-BE49-F238E27FC236}">
                <a16:creationId xmlns:a16="http://schemas.microsoft.com/office/drawing/2014/main" id="{88331AC7-F4A7-44FE-8133-4B105E4F1261}"/>
              </a:ext>
            </a:extLst>
          </p:cNvPr>
          <p:cNvSpPr/>
          <p:nvPr/>
        </p:nvSpPr>
        <p:spPr>
          <a:xfrm>
            <a:off x="5664200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EF8E41EC-53EE-445A-8BFD-4D2B7622AAC6}"/>
              </a:ext>
            </a:extLst>
          </p:cNvPr>
          <p:cNvSpPr/>
          <p:nvPr/>
        </p:nvSpPr>
        <p:spPr>
          <a:xfrm>
            <a:off x="5327142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5">
            <a:extLst>
              <a:ext uri="{FF2B5EF4-FFF2-40B4-BE49-F238E27FC236}">
                <a16:creationId xmlns:a16="http://schemas.microsoft.com/office/drawing/2014/main" id="{273E5461-17B4-4512-BFB2-0B6D6D5C433E}"/>
              </a:ext>
            </a:extLst>
          </p:cNvPr>
          <p:cNvSpPr/>
          <p:nvPr/>
        </p:nvSpPr>
        <p:spPr>
          <a:xfrm>
            <a:off x="5033137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3" y="337616"/>
                </a:lnTo>
                <a:lnTo>
                  <a:pt x="237743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6">
            <a:extLst>
              <a:ext uri="{FF2B5EF4-FFF2-40B4-BE49-F238E27FC236}">
                <a16:creationId xmlns:a16="http://schemas.microsoft.com/office/drawing/2014/main" id="{5EF87EB4-8CFC-4649-AB67-49B7EDF38D82}"/>
              </a:ext>
            </a:extLst>
          </p:cNvPr>
          <p:cNvSpPr/>
          <p:nvPr/>
        </p:nvSpPr>
        <p:spPr>
          <a:xfrm>
            <a:off x="4737609" y="3893248"/>
            <a:ext cx="238125" cy="337820"/>
          </a:xfrm>
          <a:custGeom>
            <a:avLst/>
            <a:gdLst/>
            <a:ahLst/>
            <a:cxnLst/>
            <a:rect l="l" t="t" r="r" b="b"/>
            <a:pathLst>
              <a:path w="238125" h="337820">
                <a:moveTo>
                  <a:pt x="0" y="337616"/>
                </a:moveTo>
                <a:lnTo>
                  <a:pt x="237744" y="337616"/>
                </a:lnTo>
                <a:lnTo>
                  <a:pt x="237744" y="0"/>
                </a:lnTo>
                <a:lnTo>
                  <a:pt x="0" y="0"/>
                </a:lnTo>
                <a:lnTo>
                  <a:pt x="0" y="33761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7">
            <a:extLst>
              <a:ext uri="{FF2B5EF4-FFF2-40B4-BE49-F238E27FC236}">
                <a16:creationId xmlns:a16="http://schemas.microsoft.com/office/drawing/2014/main" id="{B7838634-C7FE-4C61-B862-C3F1E3190496}"/>
              </a:ext>
            </a:extLst>
          </p:cNvPr>
          <p:cNvSpPr/>
          <p:nvPr/>
        </p:nvSpPr>
        <p:spPr>
          <a:xfrm>
            <a:off x="4776851" y="3281934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30" h="76200">
                <a:moveTo>
                  <a:pt x="557530" y="38100"/>
                </a:moveTo>
                <a:lnTo>
                  <a:pt x="532130" y="76200"/>
                </a:lnTo>
                <a:lnTo>
                  <a:pt x="595630" y="44450"/>
                </a:lnTo>
                <a:lnTo>
                  <a:pt x="557530" y="44450"/>
                </a:lnTo>
                <a:lnTo>
                  <a:pt x="557530" y="38100"/>
                </a:lnTo>
                <a:close/>
              </a:path>
              <a:path w="608330" h="76200">
                <a:moveTo>
                  <a:pt x="55329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53296" y="44450"/>
                </a:lnTo>
                <a:lnTo>
                  <a:pt x="557530" y="38100"/>
                </a:lnTo>
                <a:lnTo>
                  <a:pt x="553296" y="31750"/>
                </a:lnTo>
                <a:close/>
              </a:path>
              <a:path w="608330" h="76200">
                <a:moveTo>
                  <a:pt x="595630" y="31750"/>
                </a:moveTo>
                <a:lnTo>
                  <a:pt x="557530" y="31750"/>
                </a:lnTo>
                <a:lnTo>
                  <a:pt x="557530" y="44450"/>
                </a:lnTo>
                <a:lnTo>
                  <a:pt x="595630" y="44450"/>
                </a:lnTo>
                <a:lnTo>
                  <a:pt x="608330" y="38100"/>
                </a:lnTo>
                <a:lnTo>
                  <a:pt x="595630" y="31750"/>
                </a:lnTo>
                <a:close/>
              </a:path>
              <a:path w="608330" h="76200">
                <a:moveTo>
                  <a:pt x="532130" y="0"/>
                </a:moveTo>
                <a:lnTo>
                  <a:pt x="557530" y="38100"/>
                </a:lnTo>
                <a:lnTo>
                  <a:pt x="557530" y="31750"/>
                </a:lnTo>
                <a:lnTo>
                  <a:pt x="595630" y="31750"/>
                </a:lnTo>
                <a:lnTo>
                  <a:pt x="5321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AD6A817-86FD-4BBA-AF18-776011559767}"/>
              </a:ext>
            </a:extLst>
          </p:cNvPr>
          <p:cNvSpPr txBox="1"/>
          <p:nvPr/>
        </p:nvSpPr>
        <p:spPr>
          <a:xfrm>
            <a:off x="4980178" y="2999613"/>
            <a:ext cx="1765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BEBEBE"/>
                </a:solidFill>
                <a:latin typeface="Cambria Math"/>
                <a:cs typeface="Cambria Math"/>
              </a:rPr>
              <a:t>𝐶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84603AEF-2615-4477-A82B-797C836930EB}"/>
              </a:ext>
            </a:extLst>
          </p:cNvPr>
          <p:cNvSpPr txBox="1">
            <a:spLocks/>
          </p:cNvSpPr>
          <p:nvPr/>
        </p:nvSpPr>
        <p:spPr>
          <a:xfrm>
            <a:off x="568883" y="3635682"/>
            <a:ext cx="2760016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65" dirty="0">
                <a:solidFill>
                  <a:srgbClr val="92D050"/>
                </a:solidFill>
              </a:rPr>
              <a:t>Grouping + Shuffling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26" y="329565"/>
            <a:ext cx="1176655" cy="308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300"/>
              </a:lnSpc>
            </a:pPr>
            <a:r>
              <a:rPr sz="2000" b="1" spc="5" dirty="0">
                <a:latin typeface="Lucida Sans"/>
                <a:cs typeface="Lucida Sans"/>
              </a:rPr>
              <a:t>Method</a:t>
            </a:r>
            <a:endParaRPr sz="2000">
              <a:latin typeface="Lucida Sans"/>
              <a:cs typeface="Lucida San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8A9D8C-6D84-4CFE-AC38-ADEFCE63035F}"/>
              </a:ext>
            </a:extLst>
          </p:cNvPr>
          <p:cNvGrpSpPr/>
          <p:nvPr/>
        </p:nvGrpSpPr>
        <p:grpSpPr>
          <a:xfrm>
            <a:off x="3597658" y="132462"/>
            <a:ext cx="1726689" cy="1662686"/>
            <a:chOff x="6579111" y="329565"/>
            <a:chExt cx="1726689" cy="2087374"/>
          </a:xfrm>
        </p:grpSpPr>
        <p:sp>
          <p:nvSpPr>
            <p:cNvPr id="4" name="object 4"/>
            <p:cNvSpPr/>
            <p:nvPr/>
          </p:nvSpPr>
          <p:spPr>
            <a:xfrm>
              <a:off x="6579111" y="329565"/>
              <a:ext cx="1726689" cy="2087374"/>
            </a:xfrm>
            <a:custGeom>
              <a:avLst/>
              <a:gdLst/>
              <a:ahLst/>
              <a:cxnLst/>
              <a:rect l="l" t="t" r="r" b="b"/>
              <a:pathLst>
                <a:path w="2839720" h="3173095">
                  <a:moveTo>
                    <a:pt x="2723261" y="0"/>
                  </a:moveTo>
                  <a:lnTo>
                    <a:pt x="116332" y="0"/>
                  </a:lnTo>
                  <a:lnTo>
                    <a:pt x="71044" y="9138"/>
                  </a:lnTo>
                  <a:lnTo>
                    <a:pt x="34067" y="34051"/>
                  </a:lnTo>
                  <a:lnTo>
                    <a:pt x="9140" y="70991"/>
                  </a:lnTo>
                  <a:lnTo>
                    <a:pt x="0" y="116204"/>
                  </a:lnTo>
                  <a:lnTo>
                    <a:pt x="0" y="3056445"/>
                  </a:lnTo>
                  <a:lnTo>
                    <a:pt x="9140" y="3101708"/>
                  </a:lnTo>
                  <a:lnTo>
                    <a:pt x="34067" y="3138670"/>
                  </a:lnTo>
                  <a:lnTo>
                    <a:pt x="71044" y="3163589"/>
                  </a:lnTo>
                  <a:lnTo>
                    <a:pt x="116332" y="3172726"/>
                  </a:lnTo>
                  <a:lnTo>
                    <a:pt x="2723261" y="3172726"/>
                  </a:lnTo>
                  <a:lnTo>
                    <a:pt x="2768548" y="3163589"/>
                  </a:lnTo>
                  <a:lnTo>
                    <a:pt x="2805525" y="3138670"/>
                  </a:lnTo>
                  <a:lnTo>
                    <a:pt x="2830452" y="3101708"/>
                  </a:lnTo>
                  <a:lnTo>
                    <a:pt x="2839593" y="3056445"/>
                  </a:lnTo>
                  <a:lnTo>
                    <a:pt x="2839593" y="116204"/>
                  </a:lnTo>
                  <a:lnTo>
                    <a:pt x="2830452" y="70991"/>
                  </a:lnTo>
                  <a:lnTo>
                    <a:pt x="2805525" y="34051"/>
                  </a:lnTo>
                  <a:lnTo>
                    <a:pt x="2768548" y="9138"/>
                  </a:lnTo>
                  <a:lnTo>
                    <a:pt x="272326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 rot="10860000">
              <a:off x="7445357" y="470160"/>
              <a:ext cx="200599" cy="1035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815"/>
                </a:lnSpc>
              </a:pPr>
              <a:r>
                <a:rPr sz="800" spc="-200" dirty="0">
                  <a:solidFill>
                    <a:srgbClr val="BEBEBE"/>
                  </a:solidFill>
                  <a:latin typeface="Lucida Sans"/>
                  <a:cs typeface="Lucida Sans"/>
                </a:rPr>
                <a:t>• •</a:t>
              </a:r>
              <a:r>
                <a:rPr sz="800" spc="-190" dirty="0">
                  <a:solidFill>
                    <a:srgbClr val="BEBEBE"/>
                  </a:solidFill>
                  <a:latin typeface="Lucida Sans"/>
                  <a:cs typeface="Lucida Sans"/>
                </a:rPr>
                <a:t> </a:t>
              </a:r>
              <a:r>
                <a:rPr sz="800" spc="-200" dirty="0">
                  <a:solidFill>
                    <a:srgbClr val="BEBEBE"/>
                  </a:solidFill>
                  <a:latin typeface="Lucida Sans"/>
                  <a:cs typeface="Lucida Sans"/>
                </a:rPr>
                <a:t>•</a:t>
              </a:r>
              <a:endParaRPr sz="800">
                <a:latin typeface="Lucida Sans"/>
                <a:cs typeface="Lucida San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21221" y="1134363"/>
              <a:ext cx="694690" cy="329565"/>
            </a:xfrm>
            <a:custGeom>
              <a:avLst/>
              <a:gdLst/>
              <a:ahLst/>
              <a:cxnLst/>
              <a:rect l="l" t="t" r="r" b="b"/>
              <a:pathLst>
                <a:path w="694689" h="329564">
                  <a:moveTo>
                    <a:pt x="694182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7647" y="269658"/>
                  </a:lnTo>
                  <a:lnTo>
                    <a:pt x="28511" y="300624"/>
                  </a:lnTo>
                  <a:lnTo>
                    <a:pt x="59471" y="321518"/>
                  </a:lnTo>
                  <a:lnTo>
                    <a:pt x="97409" y="329183"/>
                  </a:lnTo>
                  <a:lnTo>
                    <a:pt x="596773" y="329183"/>
                  </a:lnTo>
                  <a:lnTo>
                    <a:pt x="634656" y="321518"/>
                  </a:lnTo>
                  <a:lnTo>
                    <a:pt x="665622" y="300624"/>
                  </a:lnTo>
                  <a:lnTo>
                    <a:pt x="686516" y="269658"/>
                  </a:lnTo>
                  <a:lnTo>
                    <a:pt x="694182" y="231775"/>
                  </a:lnTo>
                  <a:lnTo>
                    <a:pt x="69418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25234" y="1202434"/>
              <a:ext cx="494030" cy="16607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-50" dirty="0">
                  <a:latin typeface="Lucida Sans"/>
                  <a:cs typeface="Lucida Sans"/>
                </a:rPr>
                <a:t>2D</a:t>
              </a:r>
              <a:r>
                <a:rPr sz="1000" spc="-120" dirty="0">
                  <a:latin typeface="Lucida Sans"/>
                  <a:cs typeface="Lucida Sans"/>
                </a:rPr>
                <a:t> </a:t>
              </a:r>
              <a:r>
                <a:rPr sz="1000" spc="-15" dirty="0">
                  <a:latin typeface="Lucida Sans"/>
                  <a:cs typeface="Lucida Sans"/>
                </a:rPr>
                <a:t>CNN</a:t>
              </a:r>
              <a:endParaRPr sz="1000" dirty="0">
                <a:latin typeface="Lucida Sans"/>
                <a:cs typeface="Lucida San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79819" y="731011"/>
              <a:ext cx="76200" cy="346710"/>
            </a:xfrm>
            <a:custGeom>
              <a:avLst/>
              <a:gdLst/>
              <a:ahLst/>
              <a:cxnLst/>
              <a:rect l="l" t="t" r="r" b="b"/>
              <a:pathLst>
                <a:path w="76200" h="346710">
                  <a:moveTo>
                    <a:pt x="0" y="270128"/>
                  </a:moveTo>
                  <a:lnTo>
                    <a:pt x="38100" y="346328"/>
                  </a:lnTo>
                  <a:lnTo>
                    <a:pt x="63500" y="295528"/>
                  </a:lnTo>
                  <a:lnTo>
                    <a:pt x="31750" y="295528"/>
                  </a:lnTo>
                  <a:lnTo>
                    <a:pt x="31750" y="291295"/>
                  </a:lnTo>
                  <a:lnTo>
                    <a:pt x="0" y="270128"/>
                  </a:lnTo>
                  <a:close/>
                </a:path>
                <a:path w="76200" h="346710">
                  <a:moveTo>
                    <a:pt x="31750" y="291295"/>
                  </a:moveTo>
                  <a:lnTo>
                    <a:pt x="31750" y="295528"/>
                  </a:lnTo>
                  <a:lnTo>
                    <a:pt x="38100" y="295528"/>
                  </a:lnTo>
                  <a:lnTo>
                    <a:pt x="31750" y="291295"/>
                  </a:lnTo>
                  <a:close/>
                </a:path>
                <a:path w="76200" h="346710">
                  <a:moveTo>
                    <a:pt x="44450" y="0"/>
                  </a:moveTo>
                  <a:lnTo>
                    <a:pt x="31750" y="0"/>
                  </a:lnTo>
                  <a:lnTo>
                    <a:pt x="31750" y="291295"/>
                  </a:lnTo>
                  <a:lnTo>
                    <a:pt x="38100" y="295528"/>
                  </a:lnTo>
                  <a:lnTo>
                    <a:pt x="44450" y="291295"/>
                  </a:lnTo>
                  <a:lnTo>
                    <a:pt x="44450" y="0"/>
                  </a:lnTo>
                  <a:close/>
                </a:path>
                <a:path w="76200" h="346710">
                  <a:moveTo>
                    <a:pt x="44450" y="291295"/>
                  </a:moveTo>
                  <a:lnTo>
                    <a:pt x="38100" y="295528"/>
                  </a:lnTo>
                  <a:lnTo>
                    <a:pt x="44450" y="295528"/>
                  </a:lnTo>
                  <a:lnTo>
                    <a:pt x="44450" y="291295"/>
                  </a:lnTo>
                  <a:close/>
                </a:path>
                <a:path w="76200" h="346710">
                  <a:moveTo>
                    <a:pt x="76200" y="270128"/>
                  </a:moveTo>
                  <a:lnTo>
                    <a:pt x="44450" y="291295"/>
                  </a:lnTo>
                  <a:lnTo>
                    <a:pt x="44450" y="295528"/>
                  </a:lnTo>
                  <a:lnTo>
                    <a:pt x="63500" y="295528"/>
                  </a:lnTo>
                  <a:lnTo>
                    <a:pt x="76200" y="2701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771005" y="800988"/>
              <a:ext cx="238760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600" spc="-10" dirty="0">
                  <a:solidFill>
                    <a:srgbClr val="BEBEBE"/>
                  </a:solidFill>
                  <a:latin typeface="Cambria Math"/>
                  <a:cs typeface="Cambria Math"/>
                </a:rPr>
                <a:t>𝐼</a:t>
              </a:r>
              <a:r>
                <a:rPr sz="1725" spc="-15" baseline="-14492" dirty="0">
                  <a:solidFill>
                    <a:srgbClr val="BEBEBE"/>
                  </a:solidFill>
                  <a:latin typeface="Cambria Math"/>
                  <a:cs typeface="Cambria Math"/>
                </a:rPr>
                <a:t>𝑇</a:t>
              </a:r>
              <a:endParaRPr sz="1725" baseline="-14492">
                <a:latin typeface="Cambria Math"/>
                <a:cs typeface="Cambria Math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988431" y="1782698"/>
              <a:ext cx="1190625" cy="365760"/>
            </a:xfrm>
            <a:custGeom>
              <a:avLst/>
              <a:gdLst/>
              <a:ahLst/>
              <a:cxnLst/>
              <a:rect l="l" t="t" r="r" b="b"/>
              <a:pathLst>
                <a:path w="1190625" h="365760">
                  <a:moveTo>
                    <a:pt x="1190625" y="0"/>
                  </a:moveTo>
                  <a:lnTo>
                    <a:pt x="0" y="0"/>
                  </a:lnTo>
                  <a:lnTo>
                    <a:pt x="0" y="271018"/>
                  </a:lnTo>
                  <a:lnTo>
                    <a:pt x="7443" y="307895"/>
                  </a:lnTo>
                  <a:lnTo>
                    <a:pt x="27733" y="338010"/>
                  </a:lnTo>
                  <a:lnTo>
                    <a:pt x="57810" y="358314"/>
                  </a:lnTo>
                  <a:lnTo>
                    <a:pt x="94614" y="365760"/>
                  </a:lnTo>
                  <a:lnTo>
                    <a:pt x="1096010" y="365760"/>
                  </a:lnTo>
                  <a:lnTo>
                    <a:pt x="1132867" y="358314"/>
                  </a:lnTo>
                  <a:lnTo>
                    <a:pt x="1162939" y="338010"/>
                  </a:lnTo>
                  <a:lnTo>
                    <a:pt x="1183199" y="307895"/>
                  </a:lnTo>
                  <a:lnTo>
                    <a:pt x="1190625" y="271018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791579" y="1414525"/>
              <a:ext cx="134620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5" dirty="0">
                  <a:solidFill>
                    <a:srgbClr val="BEBEBE"/>
                  </a:solidFill>
                  <a:latin typeface="Cambria Math"/>
                  <a:cs typeface="Cambria Math"/>
                </a:rPr>
                <a:t>𝑥</a:t>
              </a:r>
              <a:endParaRPr sz="1600">
                <a:latin typeface="Cambria Math"/>
                <a:cs typeface="Cambria Math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905879" y="1512060"/>
              <a:ext cx="116205" cy="191078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150" spc="50" dirty="0">
                  <a:solidFill>
                    <a:srgbClr val="BEBEBE"/>
                  </a:solidFill>
                  <a:latin typeface="Cambria Math"/>
                  <a:cs typeface="Cambria Math"/>
                </a:rPr>
                <a:t>𝑇</a:t>
              </a:r>
              <a:endParaRPr sz="1150">
                <a:latin typeface="Cambria Math"/>
                <a:cs typeface="Cambria Math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358382" y="1524888"/>
              <a:ext cx="76200" cy="231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4338" y="2198750"/>
              <a:ext cx="76200" cy="1821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70420" y="379983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30">
                  <a:moveTo>
                    <a:pt x="254127" y="0"/>
                  </a:moveTo>
                  <a:lnTo>
                    <a:pt x="23495" y="0"/>
                  </a:lnTo>
                  <a:lnTo>
                    <a:pt x="14358" y="1829"/>
                  </a:lnTo>
                  <a:lnTo>
                    <a:pt x="6889" y="6826"/>
                  </a:lnTo>
                  <a:lnTo>
                    <a:pt x="1849" y="14251"/>
                  </a:lnTo>
                  <a:lnTo>
                    <a:pt x="0" y="23368"/>
                  </a:lnTo>
                  <a:lnTo>
                    <a:pt x="0" y="254127"/>
                  </a:lnTo>
                  <a:lnTo>
                    <a:pt x="1849" y="263263"/>
                  </a:lnTo>
                  <a:lnTo>
                    <a:pt x="6889" y="270732"/>
                  </a:lnTo>
                  <a:lnTo>
                    <a:pt x="14358" y="275772"/>
                  </a:lnTo>
                  <a:lnTo>
                    <a:pt x="23495" y="277622"/>
                  </a:lnTo>
                  <a:lnTo>
                    <a:pt x="254127" y="277622"/>
                  </a:lnTo>
                  <a:lnTo>
                    <a:pt x="263263" y="275772"/>
                  </a:lnTo>
                  <a:lnTo>
                    <a:pt x="270732" y="270732"/>
                  </a:lnTo>
                  <a:lnTo>
                    <a:pt x="275772" y="263263"/>
                  </a:lnTo>
                  <a:lnTo>
                    <a:pt x="277622" y="254127"/>
                  </a:lnTo>
                  <a:lnTo>
                    <a:pt x="277622" y="23368"/>
                  </a:lnTo>
                  <a:lnTo>
                    <a:pt x="275772" y="14251"/>
                  </a:lnTo>
                  <a:lnTo>
                    <a:pt x="270732" y="6826"/>
                  </a:lnTo>
                  <a:lnTo>
                    <a:pt x="263263" y="1829"/>
                  </a:lnTo>
                  <a:lnTo>
                    <a:pt x="2541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70420" y="379983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30">
                  <a:moveTo>
                    <a:pt x="254127" y="0"/>
                  </a:moveTo>
                  <a:lnTo>
                    <a:pt x="263263" y="1829"/>
                  </a:lnTo>
                  <a:lnTo>
                    <a:pt x="270732" y="6826"/>
                  </a:lnTo>
                  <a:lnTo>
                    <a:pt x="275772" y="14251"/>
                  </a:lnTo>
                  <a:lnTo>
                    <a:pt x="277622" y="23368"/>
                  </a:lnTo>
                  <a:lnTo>
                    <a:pt x="277622" y="254127"/>
                  </a:lnTo>
                  <a:lnTo>
                    <a:pt x="275772" y="263263"/>
                  </a:lnTo>
                  <a:lnTo>
                    <a:pt x="270732" y="270732"/>
                  </a:lnTo>
                  <a:lnTo>
                    <a:pt x="263263" y="275772"/>
                  </a:lnTo>
                  <a:lnTo>
                    <a:pt x="254127" y="277622"/>
                  </a:lnTo>
                  <a:lnTo>
                    <a:pt x="23495" y="277622"/>
                  </a:lnTo>
                  <a:lnTo>
                    <a:pt x="14358" y="275772"/>
                  </a:lnTo>
                  <a:lnTo>
                    <a:pt x="6889" y="270732"/>
                  </a:lnTo>
                  <a:lnTo>
                    <a:pt x="1849" y="263263"/>
                  </a:lnTo>
                  <a:lnTo>
                    <a:pt x="0" y="254127"/>
                  </a:lnTo>
                  <a:lnTo>
                    <a:pt x="0" y="23368"/>
                  </a:lnTo>
                  <a:lnTo>
                    <a:pt x="1849" y="14251"/>
                  </a:lnTo>
                  <a:lnTo>
                    <a:pt x="6889" y="6826"/>
                  </a:lnTo>
                  <a:lnTo>
                    <a:pt x="14358" y="1829"/>
                  </a:lnTo>
                  <a:lnTo>
                    <a:pt x="23495" y="0"/>
                  </a:lnTo>
                  <a:lnTo>
                    <a:pt x="254127" y="0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3281" y="1524888"/>
              <a:ext cx="76200" cy="231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074282" y="1388616"/>
              <a:ext cx="264160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600" spc="-10" dirty="0">
                  <a:solidFill>
                    <a:srgbClr val="BEBEBE"/>
                  </a:solidFill>
                  <a:latin typeface="Cambria Math"/>
                  <a:cs typeface="Cambria Math"/>
                </a:rPr>
                <a:t>𝑥</a:t>
              </a:r>
              <a:r>
                <a:rPr sz="1725" spc="-15" baseline="-14492" dirty="0">
                  <a:solidFill>
                    <a:srgbClr val="BEBEBE"/>
                  </a:solidFill>
                  <a:latin typeface="Cambria Math"/>
                  <a:cs typeface="Cambria Math"/>
                </a:rPr>
                <a:t>1</a:t>
              </a:r>
              <a:endParaRPr sz="1725" baseline="-14492">
                <a:latin typeface="Cambria Math"/>
                <a:cs typeface="Cambria Math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080379" y="812926"/>
              <a:ext cx="221615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600" spc="-55" dirty="0">
                  <a:solidFill>
                    <a:srgbClr val="BEBEBE"/>
                  </a:solidFill>
                  <a:latin typeface="Cambria Math"/>
                  <a:cs typeface="Cambria Math"/>
                </a:rPr>
                <a:t>𝐼</a:t>
              </a:r>
              <a:r>
                <a:rPr sz="1725" spc="-82" baseline="-14492" dirty="0">
                  <a:solidFill>
                    <a:srgbClr val="BEBEBE"/>
                  </a:solidFill>
                  <a:latin typeface="Cambria Math"/>
                  <a:cs typeface="Cambria Math"/>
                </a:rPr>
                <a:t>1</a:t>
              </a:r>
              <a:endParaRPr sz="1725" baseline="-14492">
                <a:latin typeface="Cambria Math"/>
                <a:cs typeface="Cambria Math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097777" y="1773861"/>
              <a:ext cx="971550" cy="601447"/>
            </a:xfrm>
            <a:prstGeom prst="rect">
              <a:avLst/>
            </a:prstGeom>
          </p:spPr>
          <p:txBody>
            <a:bodyPr vert="horz" wrap="square" lIns="0" tIns="8001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1200" b="1" spc="-25" dirty="0">
                  <a:latin typeface="Lucida Sans"/>
                  <a:cs typeface="Lucida Sans"/>
                </a:rPr>
                <a:t>Timeception</a:t>
              </a:r>
              <a:endParaRPr sz="1200" dirty="0">
                <a:latin typeface="Lucida Sans"/>
                <a:cs typeface="Lucida Sans"/>
              </a:endParaRPr>
            </a:p>
            <a:p>
              <a:pPr marL="250190">
                <a:lnSpc>
                  <a:spcPct val="100000"/>
                </a:lnSpc>
                <a:spcBef>
                  <a:spcPts val="725"/>
                </a:spcBef>
              </a:pPr>
              <a:endParaRPr sz="1600" dirty="0">
                <a:latin typeface="Cambria Math"/>
                <a:cs typeface="Cambria Math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 rot="10860000">
              <a:off x="7457803" y="1570234"/>
              <a:ext cx="200599" cy="1035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815"/>
                </a:lnSpc>
              </a:pPr>
              <a:r>
                <a:rPr sz="800" spc="-200" dirty="0">
                  <a:solidFill>
                    <a:srgbClr val="BEBEBE"/>
                  </a:solidFill>
                  <a:latin typeface="Lucida Sans"/>
                  <a:cs typeface="Lucida Sans"/>
                </a:rPr>
                <a:t>• •</a:t>
              </a:r>
              <a:r>
                <a:rPr sz="800" spc="-190" dirty="0">
                  <a:solidFill>
                    <a:srgbClr val="BEBEBE"/>
                  </a:solidFill>
                  <a:latin typeface="Lucida Sans"/>
                  <a:cs typeface="Lucida Sans"/>
                </a:rPr>
                <a:t> </a:t>
              </a:r>
              <a:r>
                <a:rPr sz="800" spc="-200" dirty="0">
                  <a:solidFill>
                    <a:srgbClr val="BEBEBE"/>
                  </a:solidFill>
                  <a:latin typeface="Lucida Sans"/>
                  <a:cs typeface="Lucida Sans"/>
                </a:rPr>
                <a:t>•</a:t>
              </a:r>
              <a:endParaRPr sz="800">
                <a:latin typeface="Lucida Sans"/>
                <a:cs typeface="Lucida San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358382" y="731011"/>
              <a:ext cx="76200" cy="346710"/>
            </a:xfrm>
            <a:custGeom>
              <a:avLst/>
              <a:gdLst/>
              <a:ahLst/>
              <a:cxnLst/>
              <a:rect l="l" t="t" r="r" b="b"/>
              <a:pathLst>
                <a:path w="76200" h="346710">
                  <a:moveTo>
                    <a:pt x="0" y="270128"/>
                  </a:moveTo>
                  <a:lnTo>
                    <a:pt x="38100" y="346328"/>
                  </a:lnTo>
                  <a:lnTo>
                    <a:pt x="63500" y="295528"/>
                  </a:lnTo>
                  <a:lnTo>
                    <a:pt x="31750" y="295528"/>
                  </a:lnTo>
                  <a:lnTo>
                    <a:pt x="31750" y="291295"/>
                  </a:lnTo>
                  <a:lnTo>
                    <a:pt x="0" y="270128"/>
                  </a:lnTo>
                  <a:close/>
                </a:path>
                <a:path w="76200" h="346710">
                  <a:moveTo>
                    <a:pt x="31750" y="291295"/>
                  </a:moveTo>
                  <a:lnTo>
                    <a:pt x="31750" y="295528"/>
                  </a:lnTo>
                  <a:lnTo>
                    <a:pt x="38100" y="295528"/>
                  </a:lnTo>
                  <a:lnTo>
                    <a:pt x="31750" y="291295"/>
                  </a:lnTo>
                  <a:close/>
                </a:path>
                <a:path w="76200" h="346710">
                  <a:moveTo>
                    <a:pt x="44450" y="0"/>
                  </a:moveTo>
                  <a:lnTo>
                    <a:pt x="31750" y="0"/>
                  </a:lnTo>
                  <a:lnTo>
                    <a:pt x="31750" y="291295"/>
                  </a:lnTo>
                  <a:lnTo>
                    <a:pt x="38100" y="295528"/>
                  </a:lnTo>
                  <a:lnTo>
                    <a:pt x="44450" y="291295"/>
                  </a:lnTo>
                  <a:lnTo>
                    <a:pt x="44450" y="0"/>
                  </a:lnTo>
                  <a:close/>
                </a:path>
                <a:path w="76200" h="346710">
                  <a:moveTo>
                    <a:pt x="44450" y="291295"/>
                  </a:moveTo>
                  <a:lnTo>
                    <a:pt x="38100" y="295528"/>
                  </a:lnTo>
                  <a:lnTo>
                    <a:pt x="44450" y="295528"/>
                  </a:lnTo>
                  <a:lnTo>
                    <a:pt x="44450" y="291295"/>
                  </a:lnTo>
                  <a:close/>
                </a:path>
                <a:path w="76200" h="346710">
                  <a:moveTo>
                    <a:pt x="76200" y="270128"/>
                  </a:moveTo>
                  <a:lnTo>
                    <a:pt x="44450" y="291295"/>
                  </a:lnTo>
                  <a:lnTo>
                    <a:pt x="44450" y="295528"/>
                  </a:lnTo>
                  <a:lnTo>
                    <a:pt x="63500" y="295528"/>
                  </a:lnTo>
                  <a:lnTo>
                    <a:pt x="76200" y="2701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51880" y="379983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30">
                  <a:moveTo>
                    <a:pt x="254253" y="0"/>
                  </a:moveTo>
                  <a:lnTo>
                    <a:pt x="23495" y="0"/>
                  </a:lnTo>
                  <a:lnTo>
                    <a:pt x="14358" y="1829"/>
                  </a:lnTo>
                  <a:lnTo>
                    <a:pt x="6889" y="6826"/>
                  </a:lnTo>
                  <a:lnTo>
                    <a:pt x="1849" y="14251"/>
                  </a:lnTo>
                  <a:lnTo>
                    <a:pt x="0" y="23368"/>
                  </a:lnTo>
                  <a:lnTo>
                    <a:pt x="0" y="254127"/>
                  </a:lnTo>
                  <a:lnTo>
                    <a:pt x="1849" y="263263"/>
                  </a:lnTo>
                  <a:lnTo>
                    <a:pt x="6889" y="270732"/>
                  </a:lnTo>
                  <a:lnTo>
                    <a:pt x="14358" y="275772"/>
                  </a:lnTo>
                  <a:lnTo>
                    <a:pt x="23495" y="277622"/>
                  </a:lnTo>
                  <a:lnTo>
                    <a:pt x="254253" y="277622"/>
                  </a:lnTo>
                  <a:lnTo>
                    <a:pt x="263390" y="275772"/>
                  </a:lnTo>
                  <a:lnTo>
                    <a:pt x="270859" y="270732"/>
                  </a:lnTo>
                  <a:lnTo>
                    <a:pt x="275899" y="263263"/>
                  </a:lnTo>
                  <a:lnTo>
                    <a:pt x="277749" y="254127"/>
                  </a:lnTo>
                  <a:lnTo>
                    <a:pt x="277749" y="23368"/>
                  </a:lnTo>
                  <a:lnTo>
                    <a:pt x="275899" y="14251"/>
                  </a:lnTo>
                  <a:lnTo>
                    <a:pt x="270859" y="6826"/>
                  </a:lnTo>
                  <a:lnTo>
                    <a:pt x="263390" y="1829"/>
                  </a:lnTo>
                  <a:lnTo>
                    <a:pt x="25425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1880" y="379983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30">
                  <a:moveTo>
                    <a:pt x="254253" y="0"/>
                  </a:moveTo>
                  <a:lnTo>
                    <a:pt x="263390" y="1829"/>
                  </a:lnTo>
                  <a:lnTo>
                    <a:pt x="270859" y="6826"/>
                  </a:lnTo>
                  <a:lnTo>
                    <a:pt x="275899" y="14251"/>
                  </a:lnTo>
                  <a:lnTo>
                    <a:pt x="277749" y="23368"/>
                  </a:lnTo>
                  <a:lnTo>
                    <a:pt x="277749" y="254127"/>
                  </a:lnTo>
                  <a:lnTo>
                    <a:pt x="275899" y="263263"/>
                  </a:lnTo>
                  <a:lnTo>
                    <a:pt x="270859" y="270732"/>
                  </a:lnTo>
                  <a:lnTo>
                    <a:pt x="263390" y="275772"/>
                  </a:lnTo>
                  <a:lnTo>
                    <a:pt x="254253" y="277622"/>
                  </a:lnTo>
                  <a:lnTo>
                    <a:pt x="23495" y="277622"/>
                  </a:lnTo>
                  <a:lnTo>
                    <a:pt x="14358" y="275772"/>
                  </a:lnTo>
                  <a:lnTo>
                    <a:pt x="6889" y="270732"/>
                  </a:lnTo>
                  <a:lnTo>
                    <a:pt x="1849" y="263263"/>
                  </a:lnTo>
                  <a:lnTo>
                    <a:pt x="0" y="254127"/>
                  </a:lnTo>
                  <a:lnTo>
                    <a:pt x="0" y="23368"/>
                  </a:lnTo>
                  <a:lnTo>
                    <a:pt x="1849" y="14251"/>
                  </a:lnTo>
                  <a:lnTo>
                    <a:pt x="6889" y="6826"/>
                  </a:lnTo>
                  <a:lnTo>
                    <a:pt x="14358" y="1829"/>
                  </a:lnTo>
                  <a:lnTo>
                    <a:pt x="23495" y="0"/>
                  </a:lnTo>
                  <a:lnTo>
                    <a:pt x="254253" y="0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615939" y="406906"/>
              <a:ext cx="428625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-10" dirty="0">
                  <a:solidFill>
                    <a:srgbClr val="BEBEBE"/>
                  </a:solidFill>
                  <a:latin typeface="Lucida Sans"/>
                  <a:cs typeface="Lucida Sans"/>
                </a:rPr>
                <a:t>I</a:t>
              </a:r>
              <a:r>
                <a:rPr sz="1100" dirty="0">
                  <a:solidFill>
                    <a:srgbClr val="BEBEBE"/>
                  </a:solidFill>
                  <a:latin typeface="Lucida Sans"/>
                  <a:cs typeface="Lucida Sans"/>
                </a:rPr>
                <a:t>m</a:t>
              </a:r>
              <a:r>
                <a:rPr sz="1100" spc="-40" dirty="0">
                  <a:solidFill>
                    <a:srgbClr val="BEBEBE"/>
                  </a:solidFill>
                  <a:latin typeface="Lucida Sans"/>
                  <a:cs typeface="Lucida Sans"/>
                </a:rPr>
                <a:t>a</a:t>
              </a:r>
              <a:r>
                <a:rPr sz="1100" spc="-50" dirty="0">
                  <a:solidFill>
                    <a:srgbClr val="BEBEBE"/>
                  </a:solidFill>
                  <a:latin typeface="Lucida Sans"/>
                  <a:cs typeface="Lucida Sans"/>
                </a:rPr>
                <a:t>g</a:t>
              </a:r>
              <a:r>
                <a:rPr sz="1100" spc="5" dirty="0">
                  <a:solidFill>
                    <a:srgbClr val="BEBEBE"/>
                  </a:solidFill>
                  <a:latin typeface="Lucida Sans"/>
                  <a:cs typeface="Lucida Sans"/>
                </a:rPr>
                <a:t>e</a:t>
              </a:r>
              <a:endParaRPr sz="1100">
                <a:latin typeface="Lucida Sans"/>
                <a:cs typeface="Lucida Sans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45994" y="5287646"/>
            <a:ext cx="14605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F1F1F1"/>
                </a:solidFill>
                <a:latin typeface="Lucida Sans"/>
                <a:cs typeface="Lucida Sans"/>
              </a:rPr>
              <a:t>Model</a:t>
            </a:r>
            <a:r>
              <a:rPr sz="1500" spc="-160" dirty="0">
                <a:solidFill>
                  <a:srgbClr val="F1F1F1"/>
                </a:solidFill>
                <a:latin typeface="Lucida Sans"/>
                <a:cs typeface="Lucida Sans"/>
              </a:rPr>
              <a:t> </a:t>
            </a:r>
            <a:r>
              <a:rPr sz="1500" spc="-15" dirty="0">
                <a:solidFill>
                  <a:srgbClr val="F1F1F1"/>
                </a:solidFill>
                <a:latin typeface="Lucida Sans"/>
                <a:cs typeface="Lucida Sans"/>
              </a:rPr>
              <a:t>Overview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3739" y="1888109"/>
            <a:ext cx="2889885" cy="3173095"/>
          </a:xfrm>
          <a:custGeom>
            <a:avLst/>
            <a:gdLst/>
            <a:ahLst/>
            <a:cxnLst/>
            <a:rect l="l" t="t" r="r" b="b"/>
            <a:pathLst>
              <a:path w="2889884" h="3173095">
                <a:moveTo>
                  <a:pt x="2701924" y="0"/>
                </a:moveTo>
                <a:lnTo>
                  <a:pt x="0" y="0"/>
                </a:lnTo>
                <a:lnTo>
                  <a:pt x="0" y="3173006"/>
                </a:lnTo>
                <a:lnTo>
                  <a:pt x="2701924" y="3173006"/>
                </a:lnTo>
                <a:lnTo>
                  <a:pt x="2751758" y="3166306"/>
                </a:lnTo>
                <a:lnTo>
                  <a:pt x="2796558" y="3147399"/>
                </a:lnTo>
                <a:lnTo>
                  <a:pt x="2834528" y="3118072"/>
                </a:lnTo>
                <a:lnTo>
                  <a:pt x="2863873" y="3080113"/>
                </a:lnTo>
                <a:lnTo>
                  <a:pt x="2882797" y="3035311"/>
                </a:lnTo>
                <a:lnTo>
                  <a:pt x="2889504" y="2985452"/>
                </a:lnTo>
                <a:lnTo>
                  <a:pt x="2889504" y="187578"/>
                </a:lnTo>
                <a:lnTo>
                  <a:pt x="2882797" y="137745"/>
                </a:lnTo>
                <a:lnTo>
                  <a:pt x="2863873" y="92945"/>
                </a:lnTo>
                <a:lnTo>
                  <a:pt x="2834528" y="54975"/>
                </a:lnTo>
                <a:lnTo>
                  <a:pt x="2796558" y="25630"/>
                </a:lnTo>
                <a:lnTo>
                  <a:pt x="2751758" y="6706"/>
                </a:lnTo>
                <a:lnTo>
                  <a:pt x="270192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13739" y="1888109"/>
            <a:ext cx="2889885" cy="3173095"/>
          </a:xfrm>
          <a:custGeom>
            <a:avLst/>
            <a:gdLst/>
            <a:ahLst/>
            <a:cxnLst/>
            <a:rect l="l" t="t" r="r" b="b"/>
            <a:pathLst>
              <a:path w="2889884" h="3173095">
                <a:moveTo>
                  <a:pt x="2889504" y="187578"/>
                </a:moveTo>
                <a:lnTo>
                  <a:pt x="2889504" y="2985452"/>
                </a:lnTo>
                <a:lnTo>
                  <a:pt x="2882797" y="3035311"/>
                </a:lnTo>
                <a:lnTo>
                  <a:pt x="2863873" y="3080113"/>
                </a:lnTo>
                <a:lnTo>
                  <a:pt x="2834528" y="3118072"/>
                </a:lnTo>
                <a:lnTo>
                  <a:pt x="2796558" y="3147399"/>
                </a:lnTo>
                <a:lnTo>
                  <a:pt x="2751758" y="3166306"/>
                </a:lnTo>
                <a:lnTo>
                  <a:pt x="2701924" y="3173006"/>
                </a:lnTo>
                <a:lnTo>
                  <a:pt x="0" y="3173006"/>
                </a:lnTo>
                <a:lnTo>
                  <a:pt x="0" y="0"/>
                </a:lnTo>
                <a:lnTo>
                  <a:pt x="2701924" y="0"/>
                </a:lnTo>
                <a:lnTo>
                  <a:pt x="2751758" y="6706"/>
                </a:lnTo>
                <a:lnTo>
                  <a:pt x="2796558" y="25630"/>
                </a:lnTo>
                <a:lnTo>
                  <a:pt x="2834528" y="54975"/>
                </a:lnTo>
                <a:lnTo>
                  <a:pt x="2863873" y="92945"/>
                </a:lnTo>
                <a:lnTo>
                  <a:pt x="2882797" y="137745"/>
                </a:lnTo>
                <a:lnTo>
                  <a:pt x="2889504" y="187578"/>
                </a:lnTo>
                <a:close/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1288" y="2383662"/>
            <a:ext cx="693420" cy="300355"/>
          </a:xfrm>
          <a:custGeom>
            <a:avLst/>
            <a:gdLst/>
            <a:ahLst/>
            <a:cxnLst/>
            <a:rect l="l" t="t" r="r" b="b"/>
            <a:pathLst>
              <a:path w="693420" h="300355">
                <a:moveTo>
                  <a:pt x="693293" y="0"/>
                </a:moveTo>
                <a:lnTo>
                  <a:pt x="0" y="0"/>
                </a:lnTo>
                <a:lnTo>
                  <a:pt x="0" y="211582"/>
                </a:lnTo>
                <a:lnTo>
                  <a:pt x="6996" y="246133"/>
                </a:lnTo>
                <a:lnTo>
                  <a:pt x="26066" y="274351"/>
                </a:lnTo>
                <a:lnTo>
                  <a:pt x="54328" y="293377"/>
                </a:lnTo>
                <a:lnTo>
                  <a:pt x="88900" y="300354"/>
                </a:lnTo>
                <a:lnTo>
                  <a:pt x="604393" y="300354"/>
                </a:lnTo>
                <a:lnTo>
                  <a:pt x="639018" y="293377"/>
                </a:lnTo>
                <a:lnTo>
                  <a:pt x="667273" y="274351"/>
                </a:lnTo>
                <a:lnTo>
                  <a:pt x="686313" y="246133"/>
                </a:lnTo>
                <a:lnTo>
                  <a:pt x="693293" y="211582"/>
                </a:lnTo>
                <a:lnTo>
                  <a:pt x="693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8670" y="2421331"/>
            <a:ext cx="4425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Lucida Sans"/>
                <a:cs typeface="Lucida Sans"/>
              </a:rPr>
              <a:t>Gr</a:t>
            </a:r>
            <a:r>
              <a:rPr sz="1100" spc="5" dirty="0">
                <a:latin typeface="Lucida Sans"/>
                <a:cs typeface="Lucida Sans"/>
              </a:rPr>
              <a:t>o</a:t>
            </a:r>
            <a:r>
              <a:rPr sz="1100" spc="-15" dirty="0">
                <a:latin typeface="Lucida Sans"/>
                <a:cs typeface="Lucida Sans"/>
              </a:rPr>
              <a:t>up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19758" y="3033268"/>
            <a:ext cx="908685" cy="300990"/>
          </a:xfrm>
          <a:custGeom>
            <a:avLst/>
            <a:gdLst/>
            <a:ahLst/>
            <a:cxnLst/>
            <a:rect l="l" t="t" r="r" b="b"/>
            <a:pathLst>
              <a:path w="908684" h="300989">
                <a:moveTo>
                  <a:pt x="908303" y="0"/>
                </a:moveTo>
                <a:lnTo>
                  <a:pt x="0" y="0"/>
                </a:lnTo>
                <a:lnTo>
                  <a:pt x="0" y="211581"/>
                </a:lnTo>
                <a:lnTo>
                  <a:pt x="6977" y="246207"/>
                </a:lnTo>
                <a:lnTo>
                  <a:pt x="26003" y="274462"/>
                </a:lnTo>
                <a:lnTo>
                  <a:pt x="54221" y="293502"/>
                </a:lnTo>
                <a:lnTo>
                  <a:pt x="88773" y="300481"/>
                </a:lnTo>
                <a:lnTo>
                  <a:pt x="819403" y="300481"/>
                </a:lnTo>
                <a:lnTo>
                  <a:pt x="854029" y="293502"/>
                </a:lnTo>
                <a:lnTo>
                  <a:pt x="882284" y="274462"/>
                </a:lnTo>
                <a:lnTo>
                  <a:pt x="901324" y="246207"/>
                </a:lnTo>
                <a:lnTo>
                  <a:pt x="908303" y="211581"/>
                </a:lnTo>
                <a:lnTo>
                  <a:pt x="90830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5683" y="2724277"/>
            <a:ext cx="610235" cy="288925"/>
          </a:xfrm>
          <a:custGeom>
            <a:avLst/>
            <a:gdLst/>
            <a:ahLst/>
            <a:cxnLst/>
            <a:rect l="l" t="t" r="r" b="b"/>
            <a:pathLst>
              <a:path w="610234" h="288925">
                <a:moveTo>
                  <a:pt x="0" y="214375"/>
                </a:moveTo>
                <a:lnTo>
                  <a:pt x="41910" y="288544"/>
                </a:lnTo>
                <a:lnTo>
                  <a:pt x="64074" y="237871"/>
                </a:lnTo>
                <a:lnTo>
                  <a:pt x="45720" y="237871"/>
                </a:lnTo>
                <a:lnTo>
                  <a:pt x="33020" y="237617"/>
                </a:lnTo>
                <a:lnTo>
                  <a:pt x="33105" y="234025"/>
                </a:lnTo>
                <a:lnTo>
                  <a:pt x="0" y="214375"/>
                </a:lnTo>
                <a:close/>
              </a:path>
              <a:path w="610234" h="288925">
                <a:moveTo>
                  <a:pt x="45862" y="232913"/>
                </a:moveTo>
                <a:lnTo>
                  <a:pt x="39370" y="237744"/>
                </a:lnTo>
                <a:lnTo>
                  <a:pt x="45720" y="237871"/>
                </a:lnTo>
                <a:lnTo>
                  <a:pt x="45862" y="232913"/>
                </a:lnTo>
                <a:close/>
              </a:path>
              <a:path w="610234" h="288925">
                <a:moveTo>
                  <a:pt x="76073" y="210438"/>
                </a:moveTo>
                <a:lnTo>
                  <a:pt x="45862" y="232913"/>
                </a:lnTo>
                <a:lnTo>
                  <a:pt x="45720" y="237871"/>
                </a:lnTo>
                <a:lnTo>
                  <a:pt x="64074" y="237871"/>
                </a:lnTo>
                <a:lnTo>
                  <a:pt x="76073" y="210438"/>
                </a:lnTo>
                <a:close/>
              </a:path>
              <a:path w="610234" h="288925">
                <a:moveTo>
                  <a:pt x="33105" y="234025"/>
                </a:moveTo>
                <a:lnTo>
                  <a:pt x="33020" y="237617"/>
                </a:lnTo>
                <a:lnTo>
                  <a:pt x="39370" y="237744"/>
                </a:lnTo>
                <a:lnTo>
                  <a:pt x="33105" y="234025"/>
                </a:lnTo>
                <a:close/>
              </a:path>
              <a:path w="610234" h="288925">
                <a:moveTo>
                  <a:pt x="226314" y="100456"/>
                </a:moveTo>
                <a:lnTo>
                  <a:pt x="183642" y="101600"/>
                </a:lnTo>
                <a:lnTo>
                  <a:pt x="135509" y="105791"/>
                </a:lnTo>
                <a:lnTo>
                  <a:pt x="93472" y="117729"/>
                </a:lnTo>
                <a:lnTo>
                  <a:pt x="93218" y="117856"/>
                </a:lnTo>
                <a:lnTo>
                  <a:pt x="92837" y="117982"/>
                </a:lnTo>
                <a:lnTo>
                  <a:pt x="92582" y="118237"/>
                </a:lnTo>
                <a:lnTo>
                  <a:pt x="80772" y="125349"/>
                </a:lnTo>
                <a:lnTo>
                  <a:pt x="80391" y="125475"/>
                </a:lnTo>
                <a:lnTo>
                  <a:pt x="80137" y="125730"/>
                </a:lnTo>
                <a:lnTo>
                  <a:pt x="79882" y="125856"/>
                </a:lnTo>
                <a:lnTo>
                  <a:pt x="69723" y="134366"/>
                </a:lnTo>
                <a:lnTo>
                  <a:pt x="69469" y="134619"/>
                </a:lnTo>
                <a:lnTo>
                  <a:pt x="69215" y="134747"/>
                </a:lnTo>
                <a:lnTo>
                  <a:pt x="69088" y="135000"/>
                </a:lnTo>
                <a:lnTo>
                  <a:pt x="60451" y="144525"/>
                </a:lnTo>
                <a:lnTo>
                  <a:pt x="52832" y="155701"/>
                </a:lnTo>
                <a:lnTo>
                  <a:pt x="38226" y="193040"/>
                </a:lnTo>
                <a:lnTo>
                  <a:pt x="33147" y="232282"/>
                </a:lnTo>
                <a:lnTo>
                  <a:pt x="33105" y="234025"/>
                </a:lnTo>
                <a:lnTo>
                  <a:pt x="39370" y="237744"/>
                </a:lnTo>
                <a:lnTo>
                  <a:pt x="45862" y="232913"/>
                </a:lnTo>
                <a:lnTo>
                  <a:pt x="46609" y="220725"/>
                </a:lnTo>
                <a:lnTo>
                  <a:pt x="48133" y="208534"/>
                </a:lnTo>
                <a:lnTo>
                  <a:pt x="63373" y="162813"/>
                </a:lnTo>
                <a:lnTo>
                  <a:pt x="77918" y="144144"/>
                </a:lnTo>
                <a:lnTo>
                  <a:pt x="78486" y="143510"/>
                </a:lnTo>
                <a:lnTo>
                  <a:pt x="87252" y="136271"/>
                </a:lnTo>
                <a:lnTo>
                  <a:pt x="88011" y="135636"/>
                </a:lnTo>
                <a:lnTo>
                  <a:pt x="88296" y="135636"/>
                </a:lnTo>
                <a:lnTo>
                  <a:pt x="98349" y="129540"/>
                </a:lnTo>
                <a:lnTo>
                  <a:pt x="99187" y="129031"/>
                </a:lnTo>
                <a:lnTo>
                  <a:pt x="99526" y="129031"/>
                </a:lnTo>
                <a:lnTo>
                  <a:pt x="111505" y="124079"/>
                </a:lnTo>
                <a:lnTo>
                  <a:pt x="159130" y="115824"/>
                </a:lnTo>
                <a:lnTo>
                  <a:pt x="197612" y="113792"/>
                </a:lnTo>
                <a:lnTo>
                  <a:pt x="226314" y="113156"/>
                </a:lnTo>
                <a:lnTo>
                  <a:pt x="506602" y="113156"/>
                </a:lnTo>
                <a:lnTo>
                  <a:pt x="517017" y="112013"/>
                </a:lnTo>
                <a:lnTo>
                  <a:pt x="554354" y="103250"/>
                </a:lnTo>
                <a:lnTo>
                  <a:pt x="414527" y="103250"/>
                </a:lnTo>
                <a:lnTo>
                  <a:pt x="256794" y="100584"/>
                </a:lnTo>
                <a:lnTo>
                  <a:pt x="226314" y="100456"/>
                </a:lnTo>
                <a:close/>
              </a:path>
              <a:path w="610234" h="288925">
                <a:moveTo>
                  <a:pt x="78486" y="143510"/>
                </a:moveTo>
                <a:lnTo>
                  <a:pt x="77850" y="144144"/>
                </a:lnTo>
                <a:lnTo>
                  <a:pt x="78119" y="143919"/>
                </a:lnTo>
                <a:lnTo>
                  <a:pt x="78486" y="143510"/>
                </a:lnTo>
                <a:close/>
              </a:path>
              <a:path w="610234" h="288925">
                <a:moveTo>
                  <a:pt x="78119" y="143919"/>
                </a:moveTo>
                <a:lnTo>
                  <a:pt x="77850" y="144144"/>
                </a:lnTo>
                <a:lnTo>
                  <a:pt x="78119" y="143919"/>
                </a:lnTo>
                <a:close/>
              </a:path>
              <a:path w="610234" h="288925">
                <a:moveTo>
                  <a:pt x="78609" y="143510"/>
                </a:moveTo>
                <a:lnTo>
                  <a:pt x="78119" y="143919"/>
                </a:lnTo>
                <a:lnTo>
                  <a:pt x="78609" y="143510"/>
                </a:lnTo>
                <a:close/>
              </a:path>
              <a:path w="610234" h="288925">
                <a:moveTo>
                  <a:pt x="88296" y="135636"/>
                </a:moveTo>
                <a:lnTo>
                  <a:pt x="88011" y="135636"/>
                </a:lnTo>
                <a:lnTo>
                  <a:pt x="87262" y="136262"/>
                </a:lnTo>
                <a:lnTo>
                  <a:pt x="88296" y="135636"/>
                </a:lnTo>
                <a:close/>
              </a:path>
              <a:path w="610234" h="288925">
                <a:moveTo>
                  <a:pt x="99187" y="129031"/>
                </a:moveTo>
                <a:lnTo>
                  <a:pt x="98298" y="129540"/>
                </a:lnTo>
                <a:lnTo>
                  <a:pt x="98459" y="129473"/>
                </a:lnTo>
                <a:lnTo>
                  <a:pt x="99187" y="129031"/>
                </a:lnTo>
                <a:close/>
              </a:path>
              <a:path w="610234" h="288925">
                <a:moveTo>
                  <a:pt x="98459" y="129473"/>
                </a:moveTo>
                <a:lnTo>
                  <a:pt x="98298" y="129540"/>
                </a:lnTo>
                <a:lnTo>
                  <a:pt x="98459" y="129473"/>
                </a:lnTo>
                <a:close/>
              </a:path>
              <a:path w="610234" h="288925">
                <a:moveTo>
                  <a:pt x="99526" y="129031"/>
                </a:moveTo>
                <a:lnTo>
                  <a:pt x="99187" y="129031"/>
                </a:lnTo>
                <a:lnTo>
                  <a:pt x="98459" y="129473"/>
                </a:lnTo>
                <a:lnTo>
                  <a:pt x="99526" y="129031"/>
                </a:lnTo>
                <a:close/>
              </a:path>
              <a:path w="610234" h="288925">
                <a:moveTo>
                  <a:pt x="506602" y="113156"/>
                </a:moveTo>
                <a:lnTo>
                  <a:pt x="256540" y="113156"/>
                </a:lnTo>
                <a:lnTo>
                  <a:pt x="414527" y="115950"/>
                </a:lnTo>
                <a:lnTo>
                  <a:pt x="443738" y="115950"/>
                </a:lnTo>
                <a:lnTo>
                  <a:pt x="457580" y="115824"/>
                </a:lnTo>
                <a:lnTo>
                  <a:pt x="470789" y="115443"/>
                </a:lnTo>
                <a:lnTo>
                  <a:pt x="483489" y="114935"/>
                </a:lnTo>
                <a:lnTo>
                  <a:pt x="495426" y="114173"/>
                </a:lnTo>
                <a:lnTo>
                  <a:pt x="506602" y="113156"/>
                </a:lnTo>
                <a:close/>
              </a:path>
              <a:path w="610234" h="288925">
                <a:moveTo>
                  <a:pt x="581659" y="75565"/>
                </a:moveTo>
                <a:lnTo>
                  <a:pt x="545719" y="92710"/>
                </a:lnTo>
                <a:lnTo>
                  <a:pt x="505078" y="100584"/>
                </a:lnTo>
                <a:lnTo>
                  <a:pt x="457200" y="103124"/>
                </a:lnTo>
                <a:lnTo>
                  <a:pt x="443611" y="103250"/>
                </a:lnTo>
                <a:lnTo>
                  <a:pt x="554354" y="103250"/>
                </a:lnTo>
                <a:lnTo>
                  <a:pt x="589279" y="85851"/>
                </a:lnTo>
                <a:lnTo>
                  <a:pt x="595884" y="79248"/>
                </a:lnTo>
                <a:lnTo>
                  <a:pt x="598119" y="76200"/>
                </a:lnTo>
                <a:lnTo>
                  <a:pt x="581025" y="76200"/>
                </a:lnTo>
                <a:lnTo>
                  <a:pt x="581659" y="75565"/>
                </a:lnTo>
                <a:close/>
              </a:path>
              <a:path w="610234" h="288925">
                <a:moveTo>
                  <a:pt x="601599" y="70866"/>
                </a:moveTo>
                <a:lnTo>
                  <a:pt x="586359" y="70866"/>
                </a:lnTo>
                <a:lnTo>
                  <a:pt x="585724" y="71628"/>
                </a:lnTo>
                <a:lnTo>
                  <a:pt x="581025" y="76200"/>
                </a:lnTo>
                <a:lnTo>
                  <a:pt x="598119" y="76200"/>
                </a:lnTo>
                <a:lnTo>
                  <a:pt x="600075" y="73532"/>
                </a:lnTo>
                <a:lnTo>
                  <a:pt x="600328" y="73151"/>
                </a:lnTo>
                <a:lnTo>
                  <a:pt x="600455" y="72898"/>
                </a:lnTo>
                <a:lnTo>
                  <a:pt x="600710" y="72643"/>
                </a:lnTo>
                <a:lnTo>
                  <a:pt x="601599" y="70866"/>
                </a:lnTo>
                <a:close/>
              </a:path>
              <a:path w="610234" h="288925">
                <a:moveTo>
                  <a:pt x="586073" y="71151"/>
                </a:moveTo>
                <a:lnTo>
                  <a:pt x="585597" y="71628"/>
                </a:lnTo>
                <a:lnTo>
                  <a:pt x="586073" y="71151"/>
                </a:lnTo>
                <a:close/>
              </a:path>
              <a:path w="610234" h="288925">
                <a:moveTo>
                  <a:pt x="586359" y="70866"/>
                </a:moveTo>
                <a:lnTo>
                  <a:pt x="586073" y="71151"/>
                </a:lnTo>
                <a:lnTo>
                  <a:pt x="585724" y="71628"/>
                </a:lnTo>
                <a:lnTo>
                  <a:pt x="586359" y="70866"/>
                </a:lnTo>
                <a:close/>
              </a:path>
              <a:path w="610234" h="288925">
                <a:moveTo>
                  <a:pt x="604052" y="65912"/>
                </a:moveTo>
                <a:lnTo>
                  <a:pt x="589915" y="65912"/>
                </a:lnTo>
                <a:lnTo>
                  <a:pt x="589279" y="66801"/>
                </a:lnTo>
                <a:lnTo>
                  <a:pt x="586073" y="71151"/>
                </a:lnTo>
                <a:lnTo>
                  <a:pt x="586359" y="70866"/>
                </a:lnTo>
                <a:lnTo>
                  <a:pt x="601599" y="70866"/>
                </a:lnTo>
                <a:lnTo>
                  <a:pt x="604012" y="66040"/>
                </a:lnTo>
                <a:lnTo>
                  <a:pt x="604052" y="65912"/>
                </a:lnTo>
                <a:close/>
              </a:path>
              <a:path w="610234" h="288925">
                <a:moveTo>
                  <a:pt x="589318" y="66725"/>
                </a:moveTo>
                <a:close/>
              </a:path>
              <a:path w="610234" h="288925">
                <a:moveTo>
                  <a:pt x="605688" y="60832"/>
                </a:moveTo>
                <a:lnTo>
                  <a:pt x="592327" y="60832"/>
                </a:lnTo>
                <a:lnTo>
                  <a:pt x="591947" y="61722"/>
                </a:lnTo>
                <a:lnTo>
                  <a:pt x="589318" y="66725"/>
                </a:lnTo>
                <a:lnTo>
                  <a:pt x="589915" y="65912"/>
                </a:lnTo>
                <a:lnTo>
                  <a:pt x="604052" y="65912"/>
                </a:lnTo>
                <a:lnTo>
                  <a:pt x="605688" y="60832"/>
                </a:lnTo>
                <a:close/>
              </a:path>
              <a:path w="610234" h="288925">
                <a:moveTo>
                  <a:pt x="592093" y="61292"/>
                </a:moveTo>
                <a:lnTo>
                  <a:pt x="591874" y="61722"/>
                </a:lnTo>
                <a:lnTo>
                  <a:pt x="592093" y="61292"/>
                </a:lnTo>
                <a:close/>
              </a:path>
              <a:path w="610234" h="288925">
                <a:moveTo>
                  <a:pt x="592327" y="60832"/>
                </a:moveTo>
                <a:lnTo>
                  <a:pt x="592093" y="61292"/>
                </a:lnTo>
                <a:lnTo>
                  <a:pt x="591947" y="61722"/>
                </a:lnTo>
                <a:lnTo>
                  <a:pt x="592327" y="60832"/>
                </a:lnTo>
                <a:close/>
              </a:path>
              <a:path w="610234" h="288925">
                <a:moveTo>
                  <a:pt x="597026" y="0"/>
                </a:moveTo>
                <a:lnTo>
                  <a:pt x="596513" y="19050"/>
                </a:lnTo>
                <a:lnTo>
                  <a:pt x="596258" y="35560"/>
                </a:lnTo>
                <a:lnTo>
                  <a:pt x="595884" y="42925"/>
                </a:lnTo>
                <a:lnTo>
                  <a:pt x="595122" y="49784"/>
                </a:lnTo>
                <a:lnTo>
                  <a:pt x="593851" y="56134"/>
                </a:lnTo>
                <a:lnTo>
                  <a:pt x="592093" y="61292"/>
                </a:lnTo>
                <a:lnTo>
                  <a:pt x="592327" y="60832"/>
                </a:lnTo>
                <a:lnTo>
                  <a:pt x="605688" y="60832"/>
                </a:lnTo>
                <a:lnTo>
                  <a:pt x="606425" y="58547"/>
                </a:lnTo>
                <a:lnTo>
                  <a:pt x="607822" y="51181"/>
                </a:lnTo>
                <a:lnTo>
                  <a:pt x="608584" y="43561"/>
                </a:lnTo>
                <a:lnTo>
                  <a:pt x="608965" y="35560"/>
                </a:lnTo>
                <a:lnTo>
                  <a:pt x="609104" y="18669"/>
                </a:lnTo>
                <a:lnTo>
                  <a:pt x="609726" y="381"/>
                </a:lnTo>
                <a:lnTo>
                  <a:pt x="59702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63291" y="3033268"/>
            <a:ext cx="908685" cy="300990"/>
          </a:xfrm>
          <a:custGeom>
            <a:avLst/>
            <a:gdLst/>
            <a:ahLst/>
            <a:cxnLst/>
            <a:rect l="l" t="t" r="r" b="b"/>
            <a:pathLst>
              <a:path w="908684" h="300989">
                <a:moveTo>
                  <a:pt x="908304" y="0"/>
                </a:moveTo>
                <a:lnTo>
                  <a:pt x="0" y="0"/>
                </a:lnTo>
                <a:lnTo>
                  <a:pt x="0" y="211581"/>
                </a:lnTo>
                <a:lnTo>
                  <a:pt x="6979" y="246207"/>
                </a:lnTo>
                <a:lnTo>
                  <a:pt x="26019" y="274462"/>
                </a:lnTo>
                <a:lnTo>
                  <a:pt x="54274" y="293502"/>
                </a:lnTo>
                <a:lnTo>
                  <a:pt x="88900" y="300481"/>
                </a:lnTo>
                <a:lnTo>
                  <a:pt x="819404" y="300481"/>
                </a:lnTo>
                <a:lnTo>
                  <a:pt x="854029" y="293502"/>
                </a:lnTo>
                <a:lnTo>
                  <a:pt x="882284" y="274462"/>
                </a:lnTo>
                <a:lnTo>
                  <a:pt x="901324" y="246207"/>
                </a:lnTo>
                <a:lnTo>
                  <a:pt x="908304" y="211581"/>
                </a:lnTo>
                <a:lnTo>
                  <a:pt x="90830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1631" y="2726817"/>
            <a:ext cx="609600" cy="288925"/>
          </a:xfrm>
          <a:custGeom>
            <a:avLst/>
            <a:gdLst/>
            <a:ahLst/>
            <a:cxnLst/>
            <a:rect l="l" t="t" r="r" b="b"/>
            <a:pathLst>
              <a:path w="609600" h="288925">
                <a:moveTo>
                  <a:pt x="533526" y="210439"/>
                </a:moveTo>
                <a:lnTo>
                  <a:pt x="567690" y="288417"/>
                </a:lnTo>
                <a:lnTo>
                  <a:pt x="596251" y="237871"/>
                </a:lnTo>
                <a:lnTo>
                  <a:pt x="564006" y="237871"/>
                </a:lnTo>
                <a:lnTo>
                  <a:pt x="563872" y="232936"/>
                </a:lnTo>
                <a:lnTo>
                  <a:pt x="533526" y="210439"/>
                </a:lnTo>
                <a:close/>
              </a:path>
              <a:path w="609600" h="288925">
                <a:moveTo>
                  <a:pt x="563872" y="232936"/>
                </a:moveTo>
                <a:lnTo>
                  <a:pt x="564006" y="237871"/>
                </a:lnTo>
                <a:lnTo>
                  <a:pt x="570356" y="237744"/>
                </a:lnTo>
                <a:lnTo>
                  <a:pt x="563872" y="232936"/>
                </a:lnTo>
                <a:close/>
              </a:path>
              <a:path w="609600" h="288925">
                <a:moveTo>
                  <a:pt x="609600" y="214249"/>
                </a:moveTo>
                <a:lnTo>
                  <a:pt x="576622" y="233992"/>
                </a:lnTo>
                <a:lnTo>
                  <a:pt x="576706" y="237617"/>
                </a:lnTo>
                <a:lnTo>
                  <a:pt x="564006" y="237871"/>
                </a:lnTo>
                <a:lnTo>
                  <a:pt x="596251" y="237871"/>
                </a:lnTo>
                <a:lnTo>
                  <a:pt x="609600" y="214249"/>
                </a:lnTo>
                <a:close/>
              </a:path>
              <a:path w="609600" h="288925">
                <a:moveTo>
                  <a:pt x="548126" y="143383"/>
                </a:moveTo>
                <a:lnTo>
                  <a:pt x="531241" y="143383"/>
                </a:lnTo>
                <a:lnTo>
                  <a:pt x="531876" y="144018"/>
                </a:lnTo>
                <a:lnTo>
                  <a:pt x="556005" y="184658"/>
                </a:lnTo>
                <a:lnTo>
                  <a:pt x="563872" y="232936"/>
                </a:lnTo>
                <a:lnTo>
                  <a:pt x="570356" y="237744"/>
                </a:lnTo>
                <a:lnTo>
                  <a:pt x="576622" y="233992"/>
                </a:lnTo>
                <a:lnTo>
                  <a:pt x="576579" y="232156"/>
                </a:lnTo>
                <a:lnTo>
                  <a:pt x="575691" y="219202"/>
                </a:lnTo>
                <a:lnTo>
                  <a:pt x="567817" y="180213"/>
                </a:lnTo>
                <a:lnTo>
                  <a:pt x="549148" y="144526"/>
                </a:lnTo>
                <a:lnTo>
                  <a:pt x="548126" y="143383"/>
                </a:lnTo>
                <a:close/>
              </a:path>
              <a:path w="609600" h="288925">
                <a:moveTo>
                  <a:pt x="576622" y="233992"/>
                </a:moveTo>
                <a:lnTo>
                  <a:pt x="570356" y="237744"/>
                </a:lnTo>
                <a:lnTo>
                  <a:pt x="576706" y="237617"/>
                </a:lnTo>
                <a:lnTo>
                  <a:pt x="576622" y="233992"/>
                </a:lnTo>
                <a:close/>
              </a:path>
              <a:path w="609600" h="288925">
                <a:moveTo>
                  <a:pt x="531618" y="143805"/>
                </a:moveTo>
                <a:lnTo>
                  <a:pt x="531808" y="144018"/>
                </a:lnTo>
                <a:lnTo>
                  <a:pt x="531618" y="143805"/>
                </a:lnTo>
                <a:close/>
              </a:path>
              <a:path w="609600" h="288925">
                <a:moveTo>
                  <a:pt x="531241" y="143383"/>
                </a:moveTo>
                <a:lnTo>
                  <a:pt x="531618" y="143805"/>
                </a:lnTo>
                <a:lnTo>
                  <a:pt x="531876" y="144018"/>
                </a:lnTo>
                <a:lnTo>
                  <a:pt x="531241" y="143383"/>
                </a:lnTo>
                <a:close/>
              </a:path>
              <a:path w="609600" h="288925">
                <a:moveTo>
                  <a:pt x="521951" y="135830"/>
                </a:moveTo>
                <a:lnTo>
                  <a:pt x="531618" y="143805"/>
                </a:lnTo>
                <a:lnTo>
                  <a:pt x="531241" y="143383"/>
                </a:lnTo>
                <a:lnTo>
                  <a:pt x="548126" y="143383"/>
                </a:lnTo>
                <a:lnTo>
                  <a:pt x="541660" y="136144"/>
                </a:lnTo>
                <a:lnTo>
                  <a:pt x="522477" y="136144"/>
                </a:lnTo>
                <a:lnTo>
                  <a:pt x="521951" y="135830"/>
                </a:lnTo>
                <a:close/>
              </a:path>
              <a:path w="609600" h="288925">
                <a:moveTo>
                  <a:pt x="521716" y="135636"/>
                </a:moveTo>
                <a:lnTo>
                  <a:pt x="521951" y="135830"/>
                </a:lnTo>
                <a:lnTo>
                  <a:pt x="522477" y="136144"/>
                </a:lnTo>
                <a:lnTo>
                  <a:pt x="521716" y="135636"/>
                </a:lnTo>
                <a:close/>
              </a:path>
              <a:path w="609600" h="288925">
                <a:moveTo>
                  <a:pt x="541206" y="135636"/>
                </a:moveTo>
                <a:lnTo>
                  <a:pt x="521716" y="135636"/>
                </a:lnTo>
                <a:lnTo>
                  <a:pt x="522477" y="136144"/>
                </a:lnTo>
                <a:lnTo>
                  <a:pt x="541660" y="136144"/>
                </a:lnTo>
                <a:lnTo>
                  <a:pt x="541206" y="135636"/>
                </a:lnTo>
                <a:close/>
              </a:path>
              <a:path w="609600" h="288925">
                <a:moveTo>
                  <a:pt x="510654" y="129100"/>
                </a:moveTo>
                <a:lnTo>
                  <a:pt x="521951" y="135830"/>
                </a:lnTo>
                <a:lnTo>
                  <a:pt x="521716" y="135636"/>
                </a:lnTo>
                <a:lnTo>
                  <a:pt x="541206" y="135636"/>
                </a:lnTo>
                <a:lnTo>
                  <a:pt x="540639" y="135001"/>
                </a:lnTo>
                <a:lnTo>
                  <a:pt x="540384" y="134747"/>
                </a:lnTo>
                <a:lnTo>
                  <a:pt x="540257" y="134493"/>
                </a:lnTo>
                <a:lnTo>
                  <a:pt x="540003" y="134366"/>
                </a:lnTo>
                <a:lnTo>
                  <a:pt x="534016" y="129413"/>
                </a:lnTo>
                <a:lnTo>
                  <a:pt x="511428" y="129413"/>
                </a:lnTo>
                <a:lnTo>
                  <a:pt x="510654" y="129100"/>
                </a:lnTo>
                <a:close/>
              </a:path>
              <a:path w="609600" h="288925">
                <a:moveTo>
                  <a:pt x="510540" y="129032"/>
                </a:moveTo>
                <a:lnTo>
                  <a:pt x="511428" y="129413"/>
                </a:lnTo>
                <a:lnTo>
                  <a:pt x="510540" y="129032"/>
                </a:lnTo>
                <a:close/>
              </a:path>
              <a:path w="609600" h="288925">
                <a:moveTo>
                  <a:pt x="533555" y="129032"/>
                </a:moveTo>
                <a:lnTo>
                  <a:pt x="510540" y="129032"/>
                </a:lnTo>
                <a:lnTo>
                  <a:pt x="511428" y="129413"/>
                </a:lnTo>
                <a:lnTo>
                  <a:pt x="534016" y="129413"/>
                </a:lnTo>
                <a:lnTo>
                  <a:pt x="533555" y="129032"/>
                </a:lnTo>
                <a:close/>
              </a:path>
              <a:path w="609600" h="288925">
                <a:moveTo>
                  <a:pt x="505239" y="113284"/>
                </a:moveTo>
                <a:lnTo>
                  <a:pt x="383413" y="113284"/>
                </a:lnTo>
                <a:lnTo>
                  <a:pt x="412115" y="113665"/>
                </a:lnTo>
                <a:lnTo>
                  <a:pt x="425576" y="114173"/>
                </a:lnTo>
                <a:lnTo>
                  <a:pt x="472440" y="118364"/>
                </a:lnTo>
                <a:lnTo>
                  <a:pt x="510654" y="129100"/>
                </a:lnTo>
                <a:lnTo>
                  <a:pt x="533555" y="129032"/>
                </a:lnTo>
                <a:lnTo>
                  <a:pt x="529717" y="125857"/>
                </a:lnTo>
                <a:lnTo>
                  <a:pt x="529463" y="125603"/>
                </a:lnTo>
                <a:lnTo>
                  <a:pt x="529208" y="125476"/>
                </a:lnTo>
                <a:lnTo>
                  <a:pt x="528954" y="125222"/>
                </a:lnTo>
                <a:lnTo>
                  <a:pt x="517017" y="118110"/>
                </a:lnTo>
                <a:lnTo>
                  <a:pt x="516254" y="117729"/>
                </a:lnTo>
                <a:lnTo>
                  <a:pt x="505239" y="113284"/>
                </a:lnTo>
                <a:close/>
              </a:path>
              <a:path w="609600" h="288925">
                <a:moveTo>
                  <a:pt x="12700" y="0"/>
                </a:moveTo>
                <a:lnTo>
                  <a:pt x="0" y="508"/>
                </a:lnTo>
                <a:lnTo>
                  <a:pt x="634" y="19176"/>
                </a:lnTo>
                <a:lnTo>
                  <a:pt x="762" y="35687"/>
                </a:lnTo>
                <a:lnTo>
                  <a:pt x="5969" y="66294"/>
                </a:lnTo>
                <a:lnTo>
                  <a:pt x="6096" y="66675"/>
                </a:lnTo>
                <a:lnTo>
                  <a:pt x="9271" y="72898"/>
                </a:lnTo>
                <a:lnTo>
                  <a:pt x="9525" y="73279"/>
                </a:lnTo>
                <a:lnTo>
                  <a:pt x="9651" y="73533"/>
                </a:lnTo>
                <a:lnTo>
                  <a:pt x="13716" y="79121"/>
                </a:lnTo>
                <a:lnTo>
                  <a:pt x="14224" y="79629"/>
                </a:lnTo>
                <a:lnTo>
                  <a:pt x="14350" y="79883"/>
                </a:lnTo>
                <a:lnTo>
                  <a:pt x="19939" y="85471"/>
                </a:lnTo>
                <a:lnTo>
                  <a:pt x="20193" y="85598"/>
                </a:lnTo>
                <a:lnTo>
                  <a:pt x="20447" y="85852"/>
                </a:lnTo>
                <a:lnTo>
                  <a:pt x="59944" y="104775"/>
                </a:lnTo>
                <a:lnTo>
                  <a:pt x="103124" y="113157"/>
                </a:lnTo>
                <a:lnTo>
                  <a:pt x="152146" y="115824"/>
                </a:lnTo>
                <a:lnTo>
                  <a:pt x="165989" y="115951"/>
                </a:lnTo>
                <a:lnTo>
                  <a:pt x="195072" y="115951"/>
                </a:lnTo>
                <a:lnTo>
                  <a:pt x="353059" y="113284"/>
                </a:lnTo>
                <a:lnTo>
                  <a:pt x="505239" y="113284"/>
                </a:lnTo>
                <a:lnTo>
                  <a:pt x="463169" y="104267"/>
                </a:lnTo>
                <a:lnTo>
                  <a:pt x="454081" y="103378"/>
                </a:lnTo>
                <a:lnTo>
                  <a:pt x="166116" y="103378"/>
                </a:lnTo>
                <a:lnTo>
                  <a:pt x="152526" y="103124"/>
                </a:lnTo>
                <a:lnTo>
                  <a:pt x="104521" y="100584"/>
                </a:lnTo>
                <a:lnTo>
                  <a:pt x="64007" y="92837"/>
                </a:lnTo>
                <a:lnTo>
                  <a:pt x="28819" y="76200"/>
                </a:lnTo>
                <a:lnTo>
                  <a:pt x="27940" y="75565"/>
                </a:lnTo>
                <a:lnTo>
                  <a:pt x="24129" y="71628"/>
                </a:lnTo>
                <a:lnTo>
                  <a:pt x="23368" y="70866"/>
                </a:lnTo>
                <a:lnTo>
                  <a:pt x="20585" y="66929"/>
                </a:lnTo>
                <a:lnTo>
                  <a:pt x="20447" y="66929"/>
                </a:lnTo>
                <a:lnTo>
                  <a:pt x="20084" y="66294"/>
                </a:lnTo>
                <a:lnTo>
                  <a:pt x="20002" y="66040"/>
                </a:lnTo>
                <a:lnTo>
                  <a:pt x="17906" y="61849"/>
                </a:lnTo>
                <a:lnTo>
                  <a:pt x="17506" y="61118"/>
                </a:lnTo>
                <a:lnTo>
                  <a:pt x="17448" y="60833"/>
                </a:lnTo>
                <a:lnTo>
                  <a:pt x="15875" y="56007"/>
                </a:lnTo>
                <a:lnTo>
                  <a:pt x="14604" y="49911"/>
                </a:lnTo>
                <a:lnTo>
                  <a:pt x="13843" y="42925"/>
                </a:lnTo>
                <a:lnTo>
                  <a:pt x="13462" y="35433"/>
                </a:lnTo>
                <a:lnTo>
                  <a:pt x="13334" y="18669"/>
                </a:lnTo>
                <a:lnTo>
                  <a:pt x="12700" y="0"/>
                </a:lnTo>
                <a:close/>
              </a:path>
              <a:path w="609600" h="288925">
                <a:moveTo>
                  <a:pt x="383413" y="100584"/>
                </a:moveTo>
                <a:lnTo>
                  <a:pt x="352932" y="100584"/>
                </a:lnTo>
                <a:lnTo>
                  <a:pt x="225678" y="102997"/>
                </a:lnTo>
                <a:lnTo>
                  <a:pt x="166116" y="103378"/>
                </a:lnTo>
                <a:lnTo>
                  <a:pt x="454081" y="103378"/>
                </a:lnTo>
                <a:lnTo>
                  <a:pt x="451484" y="103124"/>
                </a:lnTo>
                <a:lnTo>
                  <a:pt x="439166" y="102235"/>
                </a:lnTo>
                <a:lnTo>
                  <a:pt x="425957" y="101473"/>
                </a:lnTo>
                <a:lnTo>
                  <a:pt x="412242" y="101092"/>
                </a:lnTo>
                <a:lnTo>
                  <a:pt x="383413" y="100584"/>
                </a:lnTo>
                <a:close/>
              </a:path>
              <a:path w="609600" h="288925">
                <a:moveTo>
                  <a:pt x="27940" y="75565"/>
                </a:moveTo>
                <a:lnTo>
                  <a:pt x="28701" y="76200"/>
                </a:lnTo>
                <a:lnTo>
                  <a:pt x="28397" y="75895"/>
                </a:lnTo>
                <a:lnTo>
                  <a:pt x="27940" y="75565"/>
                </a:lnTo>
                <a:close/>
              </a:path>
              <a:path w="609600" h="288925">
                <a:moveTo>
                  <a:pt x="28397" y="75895"/>
                </a:moveTo>
                <a:lnTo>
                  <a:pt x="28701" y="76200"/>
                </a:lnTo>
                <a:lnTo>
                  <a:pt x="28397" y="75895"/>
                </a:lnTo>
                <a:close/>
              </a:path>
              <a:path w="609600" h="288925">
                <a:moveTo>
                  <a:pt x="28067" y="75565"/>
                </a:moveTo>
                <a:lnTo>
                  <a:pt x="28397" y="75895"/>
                </a:lnTo>
                <a:lnTo>
                  <a:pt x="28067" y="75565"/>
                </a:lnTo>
                <a:close/>
              </a:path>
              <a:path w="609600" h="288925">
                <a:moveTo>
                  <a:pt x="23368" y="70866"/>
                </a:moveTo>
                <a:lnTo>
                  <a:pt x="24002" y="71628"/>
                </a:lnTo>
                <a:lnTo>
                  <a:pt x="23664" y="71162"/>
                </a:lnTo>
                <a:lnTo>
                  <a:pt x="23368" y="70866"/>
                </a:lnTo>
                <a:close/>
              </a:path>
              <a:path w="609600" h="288925">
                <a:moveTo>
                  <a:pt x="23664" y="71162"/>
                </a:moveTo>
                <a:lnTo>
                  <a:pt x="24002" y="71628"/>
                </a:lnTo>
                <a:lnTo>
                  <a:pt x="23664" y="71162"/>
                </a:lnTo>
                <a:close/>
              </a:path>
              <a:path w="609600" h="288925">
                <a:moveTo>
                  <a:pt x="23448" y="70866"/>
                </a:moveTo>
                <a:lnTo>
                  <a:pt x="23664" y="71162"/>
                </a:lnTo>
                <a:lnTo>
                  <a:pt x="23448" y="70866"/>
                </a:lnTo>
                <a:close/>
              </a:path>
              <a:path w="609600" h="288925">
                <a:moveTo>
                  <a:pt x="19939" y="66040"/>
                </a:moveTo>
                <a:lnTo>
                  <a:pt x="20447" y="66929"/>
                </a:lnTo>
                <a:lnTo>
                  <a:pt x="20123" y="66294"/>
                </a:lnTo>
                <a:lnTo>
                  <a:pt x="19939" y="66040"/>
                </a:lnTo>
                <a:close/>
              </a:path>
              <a:path w="609600" h="288925">
                <a:moveTo>
                  <a:pt x="20142" y="66319"/>
                </a:moveTo>
                <a:lnTo>
                  <a:pt x="20447" y="66929"/>
                </a:lnTo>
                <a:lnTo>
                  <a:pt x="20585" y="66929"/>
                </a:lnTo>
                <a:lnTo>
                  <a:pt x="20142" y="66319"/>
                </a:lnTo>
                <a:close/>
              </a:path>
              <a:path w="609600" h="288925">
                <a:moveTo>
                  <a:pt x="20002" y="66040"/>
                </a:moveTo>
                <a:lnTo>
                  <a:pt x="20142" y="66319"/>
                </a:lnTo>
                <a:lnTo>
                  <a:pt x="20002" y="66040"/>
                </a:lnTo>
                <a:close/>
              </a:path>
              <a:path w="609600" h="288925">
                <a:moveTo>
                  <a:pt x="17399" y="60833"/>
                </a:moveTo>
                <a:lnTo>
                  <a:pt x="17779" y="61849"/>
                </a:lnTo>
                <a:lnTo>
                  <a:pt x="17541" y="61118"/>
                </a:lnTo>
                <a:lnTo>
                  <a:pt x="17399" y="60833"/>
                </a:lnTo>
                <a:close/>
              </a:path>
              <a:path w="609600" h="288925">
                <a:moveTo>
                  <a:pt x="17541" y="61118"/>
                </a:moveTo>
                <a:lnTo>
                  <a:pt x="17779" y="61849"/>
                </a:lnTo>
                <a:lnTo>
                  <a:pt x="17541" y="61118"/>
                </a:lnTo>
                <a:close/>
              </a:path>
              <a:path w="609600" h="288925">
                <a:moveTo>
                  <a:pt x="17448" y="60833"/>
                </a:moveTo>
                <a:lnTo>
                  <a:pt x="17541" y="61118"/>
                </a:lnTo>
                <a:lnTo>
                  <a:pt x="17448" y="608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403095" y="2031237"/>
            <a:ext cx="823594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sz="1100" spc="-175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C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44851" y="202882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247268"/>
                </a:moveTo>
                <a:lnTo>
                  <a:pt x="38100" y="323468"/>
                </a:lnTo>
                <a:lnTo>
                  <a:pt x="63500" y="272668"/>
                </a:lnTo>
                <a:lnTo>
                  <a:pt x="31750" y="272668"/>
                </a:lnTo>
                <a:lnTo>
                  <a:pt x="31750" y="268435"/>
                </a:lnTo>
                <a:lnTo>
                  <a:pt x="0" y="247268"/>
                </a:lnTo>
                <a:close/>
              </a:path>
              <a:path w="76200" h="323850">
                <a:moveTo>
                  <a:pt x="31750" y="268435"/>
                </a:moveTo>
                <a:lnTo>
                  <a:pt x="31750" y="272668"/>
                </a:lnTo>
                <a:lnTo>
                  <a:pt x="38100" y="272668"/>
                </a:lnTo>
                <a:lnTo>
                  <a:pt x="31750" y="268435"/>
                </a:lnTo>
                <a:close/>
              </a:path>
              <a:path w="76200" h="323850">
                <a:moveTo>
                  <a:pt x="44450" y="0"/>
                </a:moveTo>
                <a:lnTo>
                  <a:pt x="31750" y="0"/>
                </a:lnTo>
                <a:lnTo>
                  <a:pt x="31750" y="268435"/>
                </a:lnTo>
                <a:lnTo>
                  <a:pt x="38100" y="272668"/>
                </a:lnTo>
                <a:lnTo>
                  <a:pt x="44450" y="268435"/>
                </a:lnTo>
                <a:lnTo>
                  <a:pt x="44450" y="0"/>
                </a:lnTo>
                <a:close/>
              </a:path>
              <a:path w="76200" h="323850">
                <a:moveTo>
                  <a:pt x="44450" y="268435"/>
                </a:moveTo>
                <a:lnTo>
                  <a:pt x="38100" y="272668"/>
                </a:lnTo>
                <a:lnTo>
                  <a:pt x="44450" y="272668"/>
                </a:lnTo>
                <a:lnTo>
                  <a:pt x="44450" y="268435"/>
                </a:lnTo>
                <a:close/>
              </a:path>
              <a:path w="76200" h="323850">
                <a:moveTo>
                  <a:pt x="76200" y="247268"/>
                </a:moveTo>
                <a:lnTo>
                  <a:pt x="44450" y="268435"/>
                </a:lnTo>
                <a:lnTo>
                  <a:pt x="44450" y="272668"/>
                </a:lnTo>
                <a:lnTo>
                  <a:pt x="63500" y="272668"/>
                </a:lnTo>
                <a:lnTo>
                  <a:pt x="76200" y="2472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94308" y="3094355"/>
            <a:ext cx="2108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755" algn="l"/>
                <a:tab pos="1358265" algn="l"/>
              </a:tabLst>
            </a:pPr>
            <a:r>
              <a:rPr sz="1650" spc="-37" baseline="2525" dirty="0">
                <a:latin typeface="Lucida Sans"/>
                <a:cs typeface="Lucida Sans"/>
              </a:rPr>
              <a:t>Temp</a:t>
            </a:r>
            <a:r>
              <a:rPr sz="1650" spc="-112" baseline="2525" dirty="0">
                <a:latin typeface="Lucida Sans"/>
                <a:cs typeface="Lucida Sans"/>
              </a:rPr>
              <a:t> </a:t>
            </a:r>
            <a:r>
              <a:rPr sz="1650" spc="-44" baseline="2525" dirty="0">
                <a:latin typeface="Lucida Sans"/>
                <a:cs typeface="Lucida Sans"/>
              </a:rPr>
              <a:t>Conv	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 </a:t>
            </a:r>
            <a:r>
              <a:rPr sz="800" spc="-15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 </a:t>
            </a:r>
            <a:r>
              <a:rPr sz="800" spc="-17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	</a:t>
            </a:r>
            <a:r>
              <a:rPr sz="1650" spc="-37" baseline="2525" dirty="0">
                <a:latin typeface="Lucida Sans"/>
                <a:cs typeface="Lucida Sans"/>
              </a:rPr>
              <a:t>Temp</a:t>
            </a:r>
            <a:r>
              <a:rPr sz="1650" spc="-195" baseline="2525" dirty="0">
                <a:latin typeface="Lucida Sans"/>
                <a:cs typeface="Lucida Sans"/>
              </a:rPr>
              <a:t> </a:t>
            </a:r>
            <a:r>
              <a:rPr sz="1650" spc="-44" baseline="2525" dirty="0">
                <a:latin typeface="Lucida Sans"/>
                <a:cs typeface="Lucida Sans"/>
              </a:rPr>
              <a:t>Conv</a:t>
            </a:r>
            <a:endParaRPr sz="1650" baseline="2525" dirty="0">
              <a:latin typeface="Lucida Sans"/>
              <a:cs typeface="Lucida San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44014" y="3686428"/>
            <a:ext cx="1258570" cy="300990"/>
          </a:xfrm>
          <a:custGeom>
            <a:avLst/>
            <a:gdLst/>
            <a:ahLst/>
            <a:cxnLst/>
            <a:rect l="l" t="t" r="r" b="b"/>
            <a:pathLst>
              <a:path w="1258570" h="300989">
                <a:moveTo>
                  <a:pt x="1258316" y="0"/>
                </a:moveTo>
                <a:lnTo>
                  <a:pt x="0" y="0"/>
                </a:lnTo>
                <a:lnTo>
                  <a:pt x="0" y="211582"/>
                </a:lnTo>
                <a:lnTo>
                  <a:pt x="6979" y="246153"/>
                </a:lnTo>
                <a:lnTo>
                  <a:pt x="26019" y="274415"/>
                </a:lnTo>
                <a:lnTo>
                  <a:pt x="54274" y="293485"/>
                </a:lnTo>
                <a:lnTo>
                  <a:pt x="88900" y="300482"/>
                </a:lnTo>
                <a:lnTo>
                  <a:pt x="1169416" y="300482"/>
                </a:lnTo>
                <a:lnTo>
                  <a:pt x="1203987" y="293485"/>
                </a:lnTo>
                <a:lnTo>
                  <a:pt x="1232249" y="274415"/>
                </a:lnTo>
                <a:lnTo>
                  <a:pt x="1251319" y="246153"/>
                </a:lnTo>
                <a:lnTo>
                  <a:pt x="1258316" y="211582"/>
                </a:lnTo>
                <a:lnTo>
                  <a:pt x="1258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0162" y="3367531"/>
            <a:ext cx="610235" cy="288925"/>
          </a:xfrm>
          <a:custGeom>
            <a:avLst/>
            <a:gdLst/>
            <a:ahLst/>
            <a:cxnLst/>
            <a:rect l="l" t="t" r="r" b="b"/>
            <a:pathLst>
              <a:path w="610234" h="288925">
                <a:moveTo>
                  <a:pt x="533653" y="210438"/>
                </a:moveTo>
                <a:lnTo>
                  <a:pt x="567689" y="288417"/>
                </a:lnTo>
                <a:lnTo>
                  <a:pt x="596387" y="237870"/>
                </a:lnTo>
                <a:lnTo>
                  <a:pt x="564007" y="237870"/>
                </a:lnTo>
                <a:lnTo>
                  <a:pt x="563872" y="232919"/>
                </a:lnTo>
                <a:lnTo>
                  <a:pt x="533653" y="210438"/>
                </a:lnTo>
                <a:close/>
              </a:path>
              <a:path w="610234" h="288925">
                <a:moveTo>
                  <a:pt x="563872" y="232919"/>
                </a:moveTo>
                <a:lnTo>
                  <a:pt x="564007" y="237870"/>
                </a:lnTo>
                <a:lnTo>
                  <a:pt x="570357" y="237744"/>
                </a:lnTo>
                <a:lnTo>
                  <a:pt x="563872" y="232919"/>
                </a:lnTo>
                <a:close/>
              </a:path>
              <a:path w="610234" h="288925">
                <a:moveTo>
                  <a:pt x="609726" y="214375"/>
                </a:moveTo>
                <a:lnTo>
                  <a:pt x="576621" y="234025"/>
                </a:lnTo>
                <a:lnTo>
                  <a:pt x="576707" y="237617"/>
                </a:lnTo>
                <a:lnTo>
                  <a:pt x="564007" y="237870"/>
                </a:lnTo>
                <a:lnTo>
                  <a:pt x="596387" y="237870"/>
                </a:lnTo>
                <a:lnTo>
                  <a:pt x="609726" y="214375"/>
                </a:lnTo>
                <a:close/>
              </a:path>
              <a:path w="610234" h="288925">
                <a:moveTo>
                  <a:pt x="548252" y="143382"/>
                </a:moveTo>
                <a:lnTo>
                  <a:pt x="531240" y="143382"/>
                </a:lnTo>
                <a:lnTo>
                  <a:pt x="531875" y="144018"/>
                </a:lnTo>
                <a:lnTo>
                  <a:pt x="556006" y="184657"/>
                </a:lnTo>
                <a:lnTo>
                  <a:pt x="563872" y="232919"/>
                </a:lnTo>
                <a:lnTo>
                  <a:pt x="570357" y="237744"/>
                </a:lnTo>
                <a:lnTo>
                  <a:pt x="576621" y="234025"/>
                </a:lnTo>
                <a:lnTo>
                  <a:pt x="576579" y="232282"/>
                </a:lnTo>
                <a:lnTo>
                  <a:pt x="575690" y="219201"/>
                </a:lnTo>
                <a:lnTo>
                  <a:pt x="567943" y="180086"/>
                </a:lnTo>
                <a:lnTo>
                  <a:pt x="549274" y="144525"/>
                </a:lnTo>
                <a:lnTo>
                  <a:pt x="548252" y="143382"/>
                </a:lnTo>
                <a:close/>
              </a:path>
              <a:path w="610234" h="288925">
                <a:moveTo>
                  <a:pt x="576621" y="234025"/>
                </a:moveTo>
                <a:lnTo>
                  <a:pt x="570357" y="237744"/>
                </a:lnTo>
                <a:lnTo>
                  <a:pt x="576707" y="237617"/>
                </a:lnTo>
                <a:lnTo>
                  <a:pt x="576621" y="234025"/>
                </a:lnTo>
                <a:close/>
              </a:path>
              <a:path w="610234" h="288925">
                <a:moveTo>
                  <a:pt x="531600" y="143790"/>
                </a:moveTo>
                <a:lnTo>
                  <a:pt x="531800" y="144018"/>
                </a:lnTo>
                <a:lnTo>
                  <a:pt x="531600" y="143790"/>
                </a:lnTo>
                <a:close/>
              </a:path>
              <a:path w="610234" h="288925">
                <a:moveTo>
                  <a:pt x="531240" y="143382"/>
                </a:moveTo>
                <a:lnTo>
                  <a:pt x="531600" y="143790"/>
                </a:lnTo>
                <a:lnTo>
                  <a:pt x="531875" y="144018"/>
                </a:lnTo>
                <a:lnTo>
                  <a:pt x="531240" y="143382"/>
                </a:lnTo>
                <a:close/>
              </a:path>
              <a:path w="610234" h="288925">
                <a:moveTo>
                  <a:pt x="521951" y="135830"/>
                </a:moveTo>
                <a:lnTo>
                  <a:pt x="531600" y="143790"/>
                </a:lnTo>
                <a:lnTo>
                  <a:pt x="531240" y="143382"/>
                </a:lnTo>
                <a:lnTo>
                  <a:pt x="548252" y="143382"/>
                </a:lnTo>
                <a:lnTo>
                  <a:pt x="541775" y="136144"/>
                </a:lnTo>
                <a:lnTo>
                  <a:pt x="522477" y="136144"/>
                </a:lnTo>
                <a:lnTo>
                  <a:pt x="521951" y="135830"/>
                </a:lnTo>
                <a:close/>
              </a:path>
              <a:path w="610234" h="288925">
                <a:moveTo>
                  <a:pt x="521715" y="135636"/>
                </a:moveTo>
                <a:lnTo>
                  <a:pt x="521951" y="135830"/>
                </a:lnTo>
                <a:lnTo>
                  <a:pt x="522477" y="136144"/>
                </a:lnTo>
                <a:lnTo>
                  <a:pt x="521715" y="135636"/>
                </a:lnTo>
                <a:close/>
              </a:path>
              <a:path w="610234" h="288925">
                <a:moveTo>
                  <a:pt x="541320" y="135636"/>
                </a:moveTo>
                <a:lnTo>
                  <a:pt x="521715" y="135636"/>
                </a:lnTo>
                <a:lnTo>
                  <a:pt x="522477" y="136144"/>
                </a:lnTo>
                <a:lnTo>
                  <a:pt x="541775" y="136144"/>
                </a:lnTo>
                <a:lnTo>
                  <a:pt x="541320" y="135636"/>
                </a:lnTo>
                <a:close/>
              </a:path>
              <a:path w="610234" h="288925">
                <a:moveTo>
                  <a:pt x="533692" y="129031"/>
                </a:moveTo>
                <a:lnTo>
                  <a:pt x="510539" y="129031"/>
                </a:lnTo>
                <a:lnTo>
                  <a:pt x="511428" y="129539"/>
                </a:lnTo>
                <a:lnTo>
                  <a:pt x="521951" y="135830"/>
                </a:lnTo>
                <a:lnTo>
                  <a:pt x="521715" y="135636"/>
                </a:lnTo>
                <a:lnTo>
                  <a:pt x="541320" y="135636"/>
                </a:lnTo>
                <a:lnTo>
                  <a:pt x="540638" y="134874"/>
                </a:lnTo>
                <a:lnTo>
                  <a:pt x="540512" y="134619"/>
                </a:lnTo>
                <a:lnTo>
                  <a:pt x="540258" y="134493"/>
                </a:lnTo>
                <a:lnTo>
                  <a:pt x="540003" y="134238"/>
                </a:lnTo>
                <a:lnTo>
                  <a:pt x="533692" y="129031"/>
                </a:lnTo>
                <a:close/>
              </a:path>
              <a:path w="610234" h="288925">
                <a:moveTo>
                  <a:pt x="511310" y="129490"/>
                </a:moveTo>
                <a:close/>
              </a:path>
              <a:path w="610234" h="288925">
                <a:moveTo>
                  <a:pt x="510539" y="129031"/>
                </a:moveTo>
                <a:lnTo>
                  <a:pt x="511310" y="129490"/>
                </a:lnTo>
                <a:lnTo>
                  <a:pt x="510539" y="129031"/>
                </a:lnTo>
                <a:close/>
              </a:path>
              <a:path w="610234" h="288925">
                <a:moveTo>
                  <a:pt x="504924" y="113156"/>
                </a:moveTo>
                <a:lnTo>
                  <a:pt x="383413" y="113156"/>
                </a:lnTo>
                <a:lnTo>
                  <a:pt x="412114" y="113664"/>
                </a:lnTo>
                <a:lnTo>
                  <a:pt x="425576" y="114173"/>
                </a:lnTo>
                <a:lnTo>
                  <a:pt x="472566" y="118363"/>
                </a:lnTo>
                <a:lnTo>
                  <a:pt x="511310" y="129490"/>
                </a:lnTo>
                <a:lnTo>
                  <a:pt x="510539" y="129031"/>
                </a:lnTo>
                <a:lnTo>
                  <a:pt x="533692" y="129031"/>
                </a:lnTo>
                <a:lnTo>
                  <a:pt x="529843" y="125856"/>
                </a:lnTo>
                <a:lnTo>
                  <a:pt x="529589" y="125602"/>
                </a:lnTo>
                <a:lnTo>
                  <a:pt x="529336" y="125475"/>
                </a:lnTo>
                <a:lnTo>
                  <a:pt x="528954" y="125349"/>
                </a:lnTo>
                <a:lnTo>
                  <a:pt x="517143" y="118110"/>
                </a:lnTo>
                <a:lnTo>
                  <a:pt x="516889" y="117982"/>
                </a:lnTo>
                <a:lnTo>
                  <a:pt x="516509" y="117856"/>
                </a:lnTo>
                <a:lnTo>
                  <a:pt x="516254" y="117729"/>
                </a:lnTo>
                <a:lnTo>
                  <a:pt x="504924" y="113156"/>
                </a:lnTo>
                <a:close/>
              </a:path>
              <a:path w="610234" h="288925">
                <a:moveTo>
                  <a:pt x="12700" y="0"/>
                </a:moveTo>
                <a:lnTo>
                  <a:pt x="0" y="381"/>
                </a:lnTo>
                <a:lnTo>
                  <a:pt x="634" y="19050"/>
                </a:lnTo>
                <a:lnTo>
                  <a:pt x="762" y="35560"/>
                </a:lnTo>
                <a:lnTo>
                  <a:pt x="9143" y="72770"/>
                </a:lnTo>
                <a:lnTo>
                  <a:pt x="9651" y="73406"/>
                </a:lnTo>
                <a:lnTo>
                  <a:pt x="13842" y="79120"/>
                </a:lnTo>
                <a:lnTo>
                  <a:pt x="13969" y="79375"/>
                </a:lnTo>
                <a:lnTo>
                  <a:pt x="14223" y="79756"/>
                </a:lnTo>
                <a:lnTo>
                  <a:pt x="14477" y="79882"/>
                </a:lnTo>
                <a:lnTo>
                  <a:pt x="19812" y="85217"/>
                </a:lnTo>
                <a:lnTo>
                  <a:pt x="20065" y="85343"/>
                </a:lnTo>
                <a:lnTo>
                  <a:pt x="20192" y="85598"/>
                </a:lnTo>
                <a:lnTo>
                  <a:pt x="20446" y="85725"/>
                </a:lnTo>
                <a:lnTo>
                  <a:pt x="59943" y="104775"/>
                </a:lnTo>
                <a:lnTo>
                  <a:pt x="103123" y="113156"/>
                </a:lnTo>
                <a:lnTo>
                  <a:pt x="152145" y="115696"/>
                </a:lnTo>
                <a:lnTo>
                  <a:pt x="165988" y="115950"/>
                </a:lnTo>
                <a:lnTo>
                  <a:pt x="195071" y="115950"/>
                </a:lnTo>
                <a:lnTo>
                  <a:pt x="353187" y="113156"/>
                </a:lnTo>
                <a:lnTo>
                  <a:pt x="504924" y="113156"/>
                </a:lnTo>
                <a:lnTo>
                  <a:pt x="463168" y="104267"/>
                </a:lnTo>
                <a:lnTo>
                  <a:pt x="452896" y="103250"/>
                </a:lnTo>
                <a:lnTo>
                  <a:pt x="166115" y="103250"/>
                </a:lnTo>
                <a:lnTo>
                  <a:pt x="152526" y="103124"/>
                </a:lnTo>
                <a:lnTo>
                  <a:pt x="104647" y="100583"/>
                </a:lnTo>
                <a:lnTo>
                  <a:pt x="64008" y="92710"/>
                </a:lnTo>
                <a:lnTo>
                  <a:pt x="28770" y="76073"/>
                </a:lnTo>
                <a:lnTo>
                  <a:pt x="28066" y="75564"/>
                </a:lnTo>
                <a:lnTo>
                  <a:pt x="24148" y="71627"/>
                </a:lnTo>
                <a:lnTo>
                  <a:pt x="24002" y="71627"/>
                </a:lnTo>
                <a:lnTo>
                  <a:pt x="23367" y="70866"/>
                </a:lnTo>
                <a:lnTo>
                  <a:pt x="20557" y="66929"/>
                </a:lnTo>
                <a:lnTo>
                  <a:pt x="19812" y="65912"/>
                </a:lnTo>
                <a:lnTo>
                  <a:pt x="17779" y="61594"/>
                </a:lnTo>
                <a:lnTo>
                  <a:pt x="13207" y="18668"/>
                </a:lnTo>
                <a:lnTo>
                  <a:pt x="12700" y="0"/>
                </a:lnTo>
                <a:close/>
              </a:path>
              <a:path w="610234" h="288925">
                <a:moveTo>
                  <a:pt x="383413" y="100456"/>
                </a:moveTo>
                <a:lnTo>
                  <a:pt x="352933" y="100456"/>
                </a:lnTo>
                <a:lnTo>
                  <a:pt x="195071" y="103250"/>
                </a:lnTo>
                <a:lnTo>
                  <a:pt x="452896" y="103250"/>
                </a:lnTo>
                <a:lnTo>
                  <a:pt x="451612" y="103124"/>
                </a:lnTo>
                <a:lnTo>
                  <a:pt x="439165" y="102235"/>
                </a:lnTo>
                <a:lnTo>
                  <a:pt x="412368" y="100964"/>
                </a:lnTo>
                <a:lnTo>
                  <a:pt x="383413" y="100456"/>
                </a:lnTo>
                <a:close/>
              </a:path>
              <a:path w="610234" h="288925">
                <a:moveTo>
                  <a:pt x="28066" y="75564"/>
                </a:moveTo>
                <a:lnTo>
                  <a:pt x="28701" y="76073"/>
                </a:lnTo>
                <a:lnTo>
                  <a:pt x="28507" y="75883"/>
                </a:lnTo>
                <a:lnTo>
                  <a:pt x="28066" y="75564"/>
                </a:lnTo>
                <a:close/>
              </a:path>
              <a:path w="610234" h="288925">
                <a:moveTo>
                  <a:pt x="28507" y="75883"/>
                </a:moveTo>
                <a:lnTo>
                  <a:pt x="28701" y="76073"/>
                </a:lnTo>
                <a:lnTo>
                  <a:pt x="28507" y="75883"/>
                </a:lnTo>
                <a:close/>
              </a:path>
              <a:path w="610234" h="288925">
                <a:moveTo>
                  <a:pt x="28181" y="75564"/>
                </a:moveTo>
                <a:lnTo>
                  <a:pt x="28507" y="75883"/>
                </a:lnTo>
                <a:lnTo>
                  <a:pt x="28181" y="75564"/>
                </a:lnTo>
                <a:close/>
              </a:path>
              <a:path w="610234" h="288925">
                <a:moveTo>
                  <a:pt x="23367" y="70866"/>
                </a:moveTo>
                <a:lnTo>
                  <a:pt x="24002" y="71627"/>
                </a:lnTo>
                <a:lnTo>
                  <a:pt x="23636" y="71127"/>
                </a:lnTo>
                <a:lnTo>
                  <a:pt x="23367" y="70866"/>
                </a:lnTo>
                <a:close/>
              </a:path>
              <a:path w="610234" h="288925">
                <a:moveTo>
                  <a:pt x="23636" y="71127"/>
                </a:moveTo>
                <a:lnTo>
                  <a:pt x="24002" y="71627"/>
                </a:lnTo>
                <a:lnTo>
                  <a:pt x="24148" y="71627"/>
                </a:lnTo>
                <a:lnTo>
                  <a:pt x="23636" y="71127"/>
                </a:lnTo>
                <a:close/>
              </a:path>
              <a:path w="610234" h="288925">
                <a:moveTo>
                  <a:pt x="23444" y="70866"/>
                </a:moveTo>
                <a:lnTo>
                  <a:pt x="23636" y="71127"/>
                </a:lnTo>
                <a:lnTo>
                  <a:pt x="23444" y="70866"/>
                </a:lnTo>
                <a:close/>
              </a:path>
              <a:path w="610234" h="288925">
                <a:moveTo>
                  <a:pt x="19812" y="65912"/>
                </a:moveTo>
                <a:lnTo>
                  <a:pt x="20446" y="66929"/>
                </a:lnTo>
                <a:lnTo>
                  <a:pt x="20211" y="66457"/>
                </a:lnTo>
                <a:lnTo>
                  <a:pt x="19812" y="65912"/>
                </a:lnTo>
                <a:close/>
              </a:path>
              <a:path w="610234" h="288925">
                <a:moveTo>
                  <a:pt x="20211" y="66457"/>
                </a:moveTo>
                <a:lnTo>
                  <a:pt x="20446" y="66929"/>
                </a:lnTo>
                <a:lnTo>
                  <a:pt x="20211" y="66457"/>
                </a:lnTo>
                <a:close/>
              </a:path>
              <a:path w="610234" h="288925">
                <a:moveTo>
                  <a:pt x="19938" y="65912"/>
                </a:moveTo>
                <a:lnTo>
                  <a:pt x="20211" y="66457"/>
                </a:lnTo>
                <a:lnTo>
                  <a:pt x="19938" y="659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46833" y="3371596"/>
            <a:ext cx="609600" cy="288925"/>
          </a:xfrm>
          <a:custGeom>
            <a:avLst/>
            <a:gdLst/>
            <a:ahLst/>
            <a:cxnLst/>
            <a:rect l="l" t="t" r="r" b="b"/>
            <a:pathLst>
              <a:path w="609600" h="288925">
                <a:moveTo>
                  <a:pt x="0" y="214375"/>
                </a:moveTo>
                <a:lnTo>
                  <a:pt x="41910" y="288544"/>
                </a:lnTo>
                <a:lnTo>
                  <a:pt x="64074" y="237871"/>
                </a:lnTo>
                <a:lnTo>
                  <a:pt x="45593" y="237871"/>
                </a:lnTo>
                <a:lnTo>
                  <a:pt x="32893" y="237617"/>
                </a:lnTo>
                <a:lnTo>
                  <a:pt x="32978" y="234013"/>
                </a:lnTo>
                <a:lnTo>
                  <a:pt x="0" y="214375"/>
                </a:lnTo>
                <a:close/>
              </a:path>
              <a:path w="609600" h="288925">
                <a:moveTo>
                  <a:pt x="45737" y="232929"/>
                </a:moveTo>
                <a:lnTo>
                  <a:pt x="39243" y="237744"/>
                </a:lnTo>
                <a:lnTo>
                  <a:pt x="45593" y="237871"/>
                </a:lnTo>
                <a:lnTo>
                  <a:pt x="45737" y="232929"/>
                </a:lnTo>
                <a:close/>
              </a:path>
              <a:path w="609600" h="288925">
                <a:moveTo>
                  <a:pt x="76073" y="210438"/>
                </a:moveTo>
                <a:lnTo>
                  <a:pt x="45737" y="232929"/>
                </a:lnTo>
                <a:lnTo>
                  <a:pt x="45593" y="237871"/>
                </a:lnTo>
                <a:lnTo>
                  <a:pt x="64074" y="237871"/>
                </a:lnTo>
                <a:lnTo>
                  <a:pt x="76073" y="210438"/>
                </a:lnTo>
                <a:close/>
              </a:path>
              <a:path w="609600" h="288925">
                <a:moveTo>
                  <a:pt x="32978" y="234013"/>
                </a:moveTo>
                <a:lnTo>
                  <a:pt x="32893" y="237617"/>
                </a:lnTo>
                <a:lnTo>
                  <a:pt x="39243" y="237744"/>
                </a:lnTo>
                <a:lnTo>
                  <a:pt x="32978" y="234013"/>
                </a:lnTo>
                <a:close/>
              </a:path>
              <a:path w="609600" h="288925">
                <a:moveTo>
                  <a:pt x="256667" y="100584"/>
                </a:moveTo>
                <a:lnTo>
                  <a:pt x="226187" y="100584"/>
                </a:lnTo>
                <a:lnTo>
                  <a:pt x="197357" y="101092"/>
                </a:lnTo>
                <a:lnTo>
                  <a:pt x="158115" y="103250"/>
                </a:lnTo>
                <a:lnTo>
                  <a:pt x="116204" y="109474"/>
                </a:lnTo>
                <a:lnTo>
                  <a:pt x="92582" y="118237"/>
                </a:lnTo>
                <a:lnTo>
                  <a:pt x="80645" y="125349"/>
                </a:lnTo>
                <a:lnTo>
                  <a:pt x="80391" y="125475"/>
                </a:lnTo>
                <a:lnTo>
                  <a:pt x="80010" y="125730"/>
                </a:lnTo>
                <a:lnTo>
                  <a:pt x="79882" y="125856"/>
                </a:lnTo>
                <a:lnTo>
                  <a:pt x="69596" y="134366"/>
                </a:lnTo>
                <a:lnTo>
                  <a:pt x="46481" y="167640"/>
                </a:lnTo>
                <a:lnTo>
                  <a:pt x="35560" y="206121"/>
                </a:lnTo>
                <a:lnTo>
                  <a:pt x="32978" y="234013"/>
                </a:lnTo>
                <a:lnTo>
                  <a:pt x="39243" y="237744"/>
                </a:lnTo>
                <a:lnTo>
                  <a:pt x="45737" y="232929"/>
                </a:lnTo>
                <a:lnTo>
                  <a:pt x="46608" y="220725"/>
                </a:lnTo>
                <a:lnTo>
                  <a:pt x="48005" y="208534"/>
                </a:lnTo>
                <a:lnTo>
                  <a:pt x="63246" y="162813"/>
                </a:lnTo>
                <a:lnTo>
                  <a:pt x="77791" y="144144"/>
                </a:lnTo>
                <a:lnTo>
                  <a:pt x="78358" y="143510"/>
                </a:lnTo>
                <a:lnTo>
                  <a:pt x="87125" y="136271"/>
                </a:lnTo>
                <a:lnTo>
                  <a:pt x="87883" y="135636"/>
                </a:lnTo>
                <a:lnTo>
                  <a:pt x="88169" y="135636"/>
                </a:lnTo>
                <a:lnTo>
                  <a:pt x="98222" y="129540"/>
                </a:lnTo>
                <a:lnTo>
                  <a:pt x="99060" y="129031"/>
                </a:lnTo>
                <a:lnTo>
                  <a:pt x="99399" y="129031"/>
                </a:lnTo>
                <a:lnTo>
                  <a:pt x="111378" y="124079"/>
                </a:lnTo>
                <a:lnTo>
                  <a:pt x="159003" y="115824"/>
                </a:lnTo>
                <a:lnTo>
                  <a:pt x="197485" y="113792"/>
                </a:lnTo>
                <a:lnTo>
                  <a:pt x="226187" y="113284"/>
                </a:lnTo>
                <a:lnTo>
                  <a:pt x="506475" y="113284"/>
                </a:lnTo>
                <a:lnTo>
                  <a:pt x="516890" y="112141"/>
                </a:lnTo>
                <a:lnTo>
                  <a:pt x="554138" y="103378"/>
                </a:lnTo>
                <a:lnTo>
                  <a:pt x="414527" y="103378"/>
                </a:lnTo>
                <a:lnTo>
                  <a:pt x="256667" y="100584"/>
                </a:lnTo>
                <a:close/>
              </a:path>
              <a:path w="609600" h="288925">
                <a:moveTo>
                  <a:pt x="78358" y="143510"/>
                </a:moveTo>
                <a:lnTo>
                  <a:pt x="77724" y="144144"/>
                </a:lnTo>
                <a:lnTo>
                  <a:pt x="77992" y="143919"/>
                </a:lnTo>
                <a:lnTo>
                  <a:pt x="78358" y="143510"/>
                </a:lnTo>
                <a:close/>
              </a:path>
              <a:path w="609600" h="288925">
                <a:moveTo>
                  <a:pt x="77992" y="143919"/>
                </a:moveTo>
                <a:lnTo>
                  <a:pt x="77724" y="144144"/>
                </a:lnTo>
                <a:lnTo>
                  <a:pt x="77992" y="143919"/>
                </a:lnTo>
                <a:close/>
              </a:path>
              <a:path w="609600" h="288925">
                <a:moveTo>
                  <a:pt x="78482" y="143510"/>
                </a:moveTo>
                <a:lnTo>
                  <a:pt x="77992" y="143919"/>
                </a:lnTo>
                <a:lnTo>
                  <a:pt x="78482" y="143510"/>
                </a:lnTo>
                <a:close/>
              </a:path>
              <a:path w="609600" h="288925">
                <a:moveTo>
                  <a:pt x="88169" y="135636"/>
                </a:moveTo>
                <a:lnTo>
                  <a:pt x="87883" y="135636"/>
                </a:lnTo>
                <a:lnTo>
                  <a:pt x="87135" y="136262"/>
                </a:lnTo>
                <a:lnTo>
                  <a:pt x="88169" y="135636"/>
                </a:lnTo>
                <a:close/>
              </a:path>
              <a:path w="609600" h="288925">
                <a:moveTo>
                  <a:pt x="99060" y="129031"/>
                </a:moveTo>
                <a:lnTo>
                  <a:pt x="98171" y="129540"/>
                </a:lnTo>
                <a:lnTo>
                  <a:pt x="98332" y="129473"/>
                </a:lnTo>
                <a:lnTo>
                  <a:pt x="99060" y="129031"/>
                </a:lnTo>
                <a:close/>
              </a:path>
              <a:path w="609600" h="288925">
                <a:moveTo>
                  <a:pt x="98332" y="129473"/>
                </a:moveTo>
                <a:lnTo>
                  <a:pt x="98171" y="129540"/>
                </a:lnTo>
                <a:lnTo>
                  <a:pt x="98332" y="129473"/>
                </a:lnTo>
                <a:close/>
              </a:path>
              <a:path w="609600" h="288925">
                <a:moveTo>
                  <a:pt x="99399" y="129031"/>
                </a:moveTo>
                <a:lnTo>
                  <a:pt x="99060" y="129031"/>
                </a:lnTo>
                <a:lnTo>
                  <a:pt x="98332" y="129473"/>
                </a:lnTo>
                <a:lnTo>
                  <a:pt x="99399" y="129031"/>
                </a:lnTo>
                <a:close/>
              </a:path>
              <a:path w="609600" h="288925">
                <a:moveTo>
                  <a:pt x="506475" y="113284"/>
                </a:moveTo>
                <a:lnTo>
                  <a:pt x="256540" y="113284"/>
                </a:lnTo>
                <a:lnTo>
                  <a:pt x="414527" y="116078"/>
                </a:lnTo>
                <a:lnTo>
                  <a:pt x="443611" y="116078"/>
                </a:lnTo>
                <a:lnTo>
                  <a:pt x="457453" y="115824"/>
                </a:lnTo>
                <a:lnTo>
                  <a:pt x="483362" y="115062"/>
                </a:lnTo>
                <a:lnTo>
                  <a:pt x="495300" y="114300"/>
                </a:lnTo>
                <a:lnTo>
                  <a:pt x="506475" y="113284"/>
                </a:lnTo>
                <a:close/>
              </a:path>
              <a:path w="609600" h="288925">
                <a:moveTo>
                  <a:pt x="581659" y="75565"/>
                </a:moveTo>
                <a:lnTo>
                  <a:pt x="545592" y="92837"/>
                </a:lnTo>
                <a:lnTo>
                  <a:pt x="505078" y="100711"/>
                </a:lnTo>
                <a:lnTo>
                  <a:pt x="457073" y="103250"/>
                </a:lnTo>
                <a:lnTo>
                  <a:pt x="443483" y="103378"/>
                </a:lnTo>
                <a:lnTo>
                  <a:pt x="554138" y="103378"/>
                </a:lnTo>
                <a:lnTo>
                  <a:pt x="589152" y="85979"/>
                </a:lnTo>
                <a:lnTo>
                  <a:pt x="595883" y="79121"/>
                </a:lnTo>
                <a:lnTo>
                  <a:pt x="597915" y="76327"/>
                </a:lnTo>
                <a:lnTo>
                  <a:pt x="580898" y="76327"/>
                </a:lnTo>
                <a:lnTo>
                  <a:pt x="581659" y="75565"/>
                </a:lnTo>
                <a:close/>
              </a:path>
              <a:path w="609600" h="288925">
                <a:moveTo>
                  <a:pt x="585909" y="71315"/>
                </a:moveTo>
                <a:lnTo>
                  <a:pt x="580898" y="76327"/>
                </a:lnTo>
                <a:lnTo>
                  <a:pt x="597915" y="76327"/>
                </a:lnTo>
                <a:lnTo>
                  <a:pt x="599948" y="73532"/>
                </a:lnTo>
                <a:lnTo>
                  <a:pt x="600201" y="73279"/>
                </a:lnTo>
                <a:lnTo>
                  <a:pt x="600328" y="73025"/>
                </a:lnTo>
                <a:lnTo>
                  <a:pt x="600455" y="72643"/>
                </a:lnTo>
                <a:lnTo>
                  <a:pt x="600900" y="71755"/>
                </a:lnTo>
                <a:lnTo>
                  <a:pt x="585597" y="71755"/>
                </a:lnTo>
                <a:lnTo>
                  <a:pt x="585909" y="71315"/>
                </a:lnTo>
                <a:close/>
              </a:path>
              <a:path w="609600" h="288925">
                <a:moveTo>
                  <a:pt x="586231" y="70993"/>
                </a:moveTo>
                <a:lnTo>
                  <a:pt x="585909" y="71315"/>
                </a:lnTo>
                <a:lnTo>
                  <a:pt x="585597" y="71755"/>
                </a:lnTo>
                <a:lnTo>
                  <a:pt x="586231" y="70993"/>
                </a:lnTo>
                <a:close/>
              </a:path>
              <a:path w="609600" h="288925">
                <a:moveTo>
                  <a:pt x="601281" y="70993"/>
                </a:moveTo>
                <a:lnTo>
                  <a:pt x="586231" y="70993"/>
                </a:lnTo>
                <a:lnTo>
                  <a:pt x="585597" y="71755"/>
                </a:lnTo>
                <a:lnTo>
                  <a:pt x="600900" y="71755"/>
                </a:lnTo>
                <a:lnTo>
                  <a:pt x="601281" y="70993"/>
                </a:lnTo>
                <a:close/>
              </a:path>
              <a:path w="609600" h="288925">
                <a:moveTo>
                  <a:pt x="603757" y="66040"/>
                </a:moveTo>
                <a:lnTo>
                  <a:pt x="589661" y="66040"/>
                </a:lnTo>
                <a:lnTo>
                  <a:pt x="589152" y="66929"/>
                </a:lnTo>
                <a:lnTo>
                  <a:pt x="585909" y="71315"/>
                </a:lnTo>
                <a:lnTo>
                  <a:pt x="586231" y="70993"/>
                </a:lnTo>
                <a:lnTo>
                  <a:pt x="601281" y="70993"/>
                </a:lnTo>
                <a:lnTo>
                  <a:pt x="603757" y="66040"/>
                </a:lnTo>
                <a:close/>
              </a:path>
              <a:path w="609600" h="288925">
                <a:moveTo>
                  <a:pt x="589447" y="66340"/>
                </a:moveTo>
                <a:lnTo>
                  <a:pt x="589028" y="66929"/>
                </a:lnTo>
                <a:lnTo>
                  <a:pt x="589447" y="66340"/>
                </a:lnTo>
                <a:close/>
              </a:path>
              <a:path w="609600" h="288925">
                <a:moveTo>
                  <a:pt x="589661" y="66040"/>
                </a:moveTo>
                <a:lnTo>
                  <a:pt x="589447" y="66340"/>
                </a:lnTo>
                <a:lnTo>
                  <a:pt x="589152" y="66929"/>
                </a:lnTo>
                <a:lnTo>
                  <a:pt x="589661" y="66040"/>
                </a:lnTo>
                <a:close/>
              </a:path>
              <a:path w="609600" h="288925">
                <a:moveTo>
                  <a:pt x="605434" y="60832"/>
                </a:moveTo>
                <a:lnTo>
                  <a:pt x="592201" y="60832"/>
                </a:lnTo>
                <a:lnTo>
                  <a:pt x="591820" y="61722"/>
                </a:lnTo>
                <a:lnTo>
                  <a:pt x="589447" y="66340"/>
                </a:lnTo>
                <a:lnTo>
                  <a:pt x="589661" y="66040"/>
                </a:lnTo>
                <a:lnTo>
                  <a:pt x="603757" y="66040"/>
                </a:lnTo>
                <a:lnTo>
                  <a:pt x="605434" y="60832"/>
                </a:lnTo>
                <a:close/>
              </a:path>
              <a:path w="609600" h="288925">
                <a:moveTo>
                  <a:pt x="591956" y="61322"/>
                </a:moveTo>
                <a:lnTo>
                  <a:pt x="591756" y="61722"/>
                </a:lnTo>
                <a:lnTo>
                  <a:pt x="591956" y="61322"/>
                </a:lnTo>
                <a:close/>
              </a:path>
              <a:path w="609600" h="288925">
                <a:moveTo>
                  <a:pt x="592201" y="60832"/>
                </a:moveTo>
                <a:lnTo>
                  <a:pt x="591956" y="61322"/>
                </a:lnTo>
                <a:lnTo>
                  <a:pt x="591820" y="61722"/>
                </a:lnTo>
                <a:lnTo>
                  <a:pt x="592201" y="60832"/>
                </a:lnTo>
                <a:close/>
              </a:path>
              <a:path w="609600" h="288925">
                <a:moveTo>
                  <a:pt x="596900" y="0"/>
                </a:moveTo>
                <a:lnTo>
                  <a:pt x="596259" y="19050"/>
                </a:lnTo>
                <a:lnTo>
                  <a:pt x="596006" y="35687"/>
                </a:lnTo>
                <a:lnTo>
                  <a:pt x="595756" y="42925"/>
                </a:lnTo>
                <a:lnTo>
                  <a:pt x="594995" y="49784"/>
                </a:lnTo>
                <a:lnTo>
                  <a:pt x="593725" y="56134"/>
                </a:lnTo>
                <a:lnTo>
                  <a:pt x="591956" y="61322"/>
                </a:lnTo>
                <a:lnTo>
                  <a:pt x="592201" y="60832"/>
                </a:lnTo>
                <a:lnTo>
                  <a:pt x="605434" y="60832"/>
                </a:lnTo>
                <a:lnTo>
                  <a:pt x="606171" y="58547"/>
                </a:lnTo>
                <a:lnTo>
                  <a:pt x="607568" y="51181"/>
                </a:lnTo>
                <a:lnTo>
                  <a:pt x="608329" y="43561"/>
                </a:lnTo>
                <a:lnTo>
                  <a:pt x="608712" y="35560"/>
                </a:lnTo>
                <a:lnTo>
                  <a:pt x="608977" y="18668"/>
                </a:lnTo>
                <a:lnTo>
                  <a:pt x="609600" y="381"/>
                </a:lnTo>
                <a:lnTo>
                  <a:pt x="5969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24303" y="4268851"/>
            <a:ext cx="693420" cy="330835"/>
          </a:xfrm>
          <a:custGeom>
            <a:avLst/>
            <a:gdLst/>
            <a:ahLst/>
            <a:cxnLst/>
            <a:rect l="l" t="t" r="r" b="b"/>
            <a:pathLst>
              <a:path w="693420" h="330835">
                <a:moveTo>
                  <a:pt x="693166" y="0"/>
                </a:moveTo>
                <a:lnTo>
                  <a:pt x="0" y="0"/>
                </a:lnTo>
                <a:lnTo>
                  <a:pt x="0" y="232663"/>
                </a:lnTo>
                <a:lnTo>
                  <a:pt x="7669" y="270714"/>
                </a:lnTo>
                <a:lnTo>
                  <a:pt x="28590" y="301799"/>
                </a:lnTo>
                <a:lnTo>
                  <a:pt x="59632" y="322764"/>
                </a:lnTo>
                <a:lnTo>
                  <a:pt x="97662" y="330453"/>
                </a:lnTo>
                <a:lnTo>
                  <a:pt x="595502" y="330453"/>
                </a:lnTo>
                <a:lnTo>
                  <a:pt x="633533" y="322764"/>
                </a:lnTo>
                <a:lnTo>
                  <a:pt x="664575" y="301799"/>
                </a:lnTo>
                <a:lnTo>
                  <a:pt x="685496" y="270714"/>
                </a:lnTo>
                <a:lnTo>
                  <a:pt x="693166" y="232663"/>
                </a:lnTo>
                <a:lnTo>
                  <a:pt x="693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47391" y="4033520"/>
            <a:ext cx="76200" cy="184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44851" y="4658105"/>
            <a:ext cx="76200" cy="228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88872" y="2591434"/>
            <a:ext cx="988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sz="1100" spc="-170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BEBEBE"/>
                </a:solidFill>
                <a:latin typeface="Cambria Math"/>
                <a:cs typeface="Cambria Math"/>
              </a:rPr>
              <a:t>C/N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0472" y="3467353"/>
            <a:ext cx="2747900" cy="1059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T 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×5</a:t>
            </a:r>
            <a:r>
              <a:rPr lang="en-US" sz="1100" spc="-114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lang="en-US" sz="1100" dirty="0">
                <a:solidFill>
                  <a:srgbClr val="BEBEBE"/>
                </a:solidFill>
                <a:latin typeface="Cambria Math"/>
                <a:cs typeface="Cambria Math"/>
              </a:rPr>
              <a:t>C/(M.N)</a:t>
            </a:r>
            <a:endParaRPr lang="en-US" sz="1100" dirty="0">
              <a:latin typeface="Cambria Math"/>
              <a:cs typeface="Cambria Math"/>
            </a:endParaRPr>
          </a:p>
          <a:p>
            <a:pPr marL="841375" algn="ctr">
              <a:lnSpc>
                <a:spcPct val="100000"/>
              </a:lnSpc>
              <a:spcBef>
                <a:spcPts val="830"/>
              </a:spcBef>
            </a:pPr>
            <a:r>
              <a:rPr sz="1100" spc="-30" dirty="0" err="1">
                <a:latin typeface="Lucida Sans"/>
                <a:cs typeface="Lucida Sans"/>
              </a:rPr>
              <a:t>Concat</a:t>
            </a:r>
            <a:r>
              <a:rPr sz="1100" spc="-3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+</a:t>
            </a:r>
            <a:r>
              <a:rPr sz="1100" spc="-145" dirty="0">
                <a:latin typeface="Lucida Sans"/>
                <a:cs typeface="Lucida Sans"/>
              </a:rPr>
              <a:t> </a:t>
            </a:r>
            <a:r>
              <a:rPr sz="1100" spc="-20" dirty="0">
                <a:latin typeface="Lucida Sans"/>
                <a:cs typeface="Lucida Sans"/>
              </a:rPr>
              <a:t>Shuffle</a:t>
            </a:r>
            <a:endParaRPr lang="en-US" sz="1100" dirty="0">
              <a:latin typeface="Lucida Sans"/>
              <a:cs typeface="Lucida Sans"/>
            </a:endParaRPr>
          </a:p>
          <a:p>
            <a:pPr marL="499745">
              <a:lnSpc>
                <a:spcPct val="100000"/>
              </a:lnSpc>
              <a:spcBef>
                <a:spcPts val="1019"/>
              </a:spcBef>
            </a:pP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T 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×5</a:t>
            </a:r>
            <a:r>
              <a:rPr lang="en-US" sz="1100" spc="-114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lang="en-US" sz="1100" dirty="0">
                <a:solidFill>
                  <a:srgbClr val="BEBEBE"/>
                </a:solidFill>
                <a:latin typeface="Cambria Math"/>
                <a:cs typeface="Cambria Math"/>
              </a:rPr>
              <a:t>C/M</a:t>
            </a:r>
            <a:endParaRPr lang="en-US" sz="1100" dirty="0">
              <a:latin typeface="Cambria Math"/>
              <a:cs typeface="Cambria Math"/>
            </a:endParaRPr>
          </a:p>
          <a:p>
            <a:pPr marL="831850" algn="ctr">
              <a:lnSpc>
                <a:spcPct val="100000"/>
              </a:lnSpc>
              <a:spcBef>
                <a:spcPts val="994"/>
              </a:spcBef>
            </a:pPr>
            <a:r>
              <a:rPr sz="1100" spc="-15" dirty="0">
                <a:latin typeface="Lucida Sans"/>
                <a:cs typeface="Lucida Sans"/>
              </a:rPr>
              <a:t>Max</a:t>
            </a:r>
            <a:r>
              <a:rPr sz="1100" spc="-9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3042" y="4725923"/>
            <a:ext cx="1234691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BEBEBE"/>
                </a:solidFill>
                <a:latin typeface="Cambria Math"/>
                <a:cs typeface="Cambria Math"/>
              </a:rPr>
              <a:t>T/2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5</a:t>
            </a:r>
            <a:r>
              <a:rPr sz="1100" spc="-175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C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/M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53183" y="1958975"/>
            <a:ext cx="134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70200" y="4683252"/>
            <a:ext cx="1403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0" dirty="0">
                <a:solidFill>
                  <a:srgbClr val="BEBEBE"/>
                </a:solidFill>
                <a:latin typeface="Cambria Math"/>
                <a:cs typeface="Cambria Math"/>
              </a:rPr>
              <a:t>𝑦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2400" y="1885950"/>
            <a:ext cx="587375" cy="3173095"/>
          </a:xfrm>
          <a:custGeom>
            <a:avLst/>
            <a:gdLst/>
            <a:ahLst/>
            <a:cxnLst/>
            <a:rect l="l" t="t" r="r" b="b"/>
            <a:pathLst>
              <a:path w="587375" h="3173095">
                <a:moveTo>
                  <a:pt x="587120" y="0"/>
                </a:moveTo>
                <a:lnTo>
                  <a:pt x="534342" y="3861"/>
                </a:lnTo>
                <a:lnTo>
                  <a:pt x="484676" y="14994"/>
                </a:lnTo>
                <a:lnTo>
                  <a:pt x="438949" y="32718"/>
                </a:lnTo>
                <a:lnTo>
                  <a:pt x="397989" y="56358"/>
                </a:lnTo>
                <a:lnTo>
                  <a:pt x="362622" y="85232"/>
                </a:lnTo>
                <a:lnTo>
                  <a:pt x="333676" y="118665"/>
                </a:lnTo>
                <a:lnTo>
                  <a:pt x="311976" y="155976"/>
                </a:lnTo>
                <a:lnTo>
                  <a:pt x="298349" y="196487"/>
                </a:lnTo>
                <a:lnTo>
                  <a:pt x="293624" y="239522"/>
                </a:lnTo>
                <a:lnTo>
                  <a:pt x="293624" y="1580514"/>
                </a:lnTo>
                <a:lnTo>
                  <a:pt x="288893" y="1623586"/>
                </a:lnTo>
                <a:lnTo>
                  <a:pt x="275255" y="1664128"/>
                </a:lnTo>
                <a:lnTo>
                  <a:pt x="253539" y="1701461"/>
                </a:lnTo>
                <a:lnTo>
                  <a:pt x="224572" y="1734909"/>
                </a:lnTo>
                <a:lnTo>
                  <a:pt x="189184" y="1763794"/>
                </a:lnTo>
                <a:lnTo>
                  <a:pt x="148204" y="1787440"/>
                </a:lnTo>
                <a:lnTo>
                  <a:pt x="102460" y="1805168"/>
                </a:lnTo>
                <a:lnTo>
                  <a:pt x="52783" y="1816302"/>
                </a:lnTo>
                <a:lnTo>
                  <a:pt x="0" y="1820164"/>
                </a:lnTo>
                <a:lnTo>
                  <a:pt x="52783" y="1824021"/>
                </a:lnTo>
                <a:lnTo>
                  <a:pt x="102460" y="1835143"/>
                </a:lnTo>
                <a:lnTo>
                  <a:pt x="148204" y="1852854"/>
                </a:lnTo>
                <a:lnTo>
                  <a:pt x="189184" y="1876480"/>
                </a:lnTo>
                <a:lnTo>
                  <a:pt x="224572" y="1905344"/>
                </a:lnTo>
                <a:lnTo>
                  <a:pt x="253539" y="1938772"/>
                </a:lnTo>
                <a:lnTo>
                  <a:pt x="275255" y="1976088"/>
                </a:lnTo>
                <a:lnTo>
                  <a:pt x="288893" y="2016618"/>
                </a:lnTo>
                <a:lnTo>
                  <a:pt x="293624" y="2059686"/>
                </a:lnTo>
                <a:lnTo>
                  <a:pt x="293624" y="2933420"/>
                </a:lnTo>
                <a:lnTo>
                  <a:pt x="298349" y="2976482"/>
                </a:lnTo>
                <a:lnTo>
                  <a:pt x="311976" y="3017012"/>
                </a:lnTo>
                <a:lnTo>
                  <a:pt x="333676" y="3054332"/>
                </a:lnTo>
                <a:lnTo>
                  <a:pt x="362622" y="3087767"/>
                </a:lnTo>
                <a:lnTo>
                  <a:pt x="397989" y="3116640"/>
                </a:lnTo>
                <a:lnTo>
                  <a:pt x="438949" y="3140274"/>
                </a:lnTo>
                <a:lnTo>
                  <a:pt x="484676" y="3157993"/>
                </a:lnTo>
                <a:lnTo>
                  <a:pt x="534342" y="3169121"/>
                </a:lnTo>
                <a:lnTo>
                  <a:pt x="587120" y="3172980"/>
                </a:lnTo>
                <a:lnTo>
                  <a:pt x="5871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400" y="1885950"/>
            <a:ext cx="587375" cy="3173095"/>
          </a:xfrm>
          <a:custGeom>
            <a:avLst/>
            <a:gdLst/>
            <a:ahLst/>
            <a:cxnLst/>
            <a:rect l="l" t="t" r="r" b="b"/>
            <a:pathLst>
              <a:path w="587375" h="3173095">
                <a:moveTo>
                  <a:pt x="587120" y="0"/>
                </a:moveTo>
                <a:lnTo>
                  <a:pt x="534342" y="3861"/>
                </a:lnTo>
                <a:lnTo>
                  <a:pt x="484676" y="14994"/>
                </a:lnTo>
                <a:lnTo>
                  <a:pt x="438949" y="32718"/>
                </a:lnTo>
                <a:lnTo>
                  <a:pt x="397989" y="56358"/>
                </a:lnTo>
                <a:lnTo>
                  <a:pt x="362622" y="85232"/>
                </a:lnTo>
                <a:lnTo>
                  <a:pt x="333676" y="118665"/>
                </a:lnTo>
                <a:lnTo>
                  <a:pt x="311976" y="155976"/>
                </a:lnTo>
                <a:lnTo>
                  <a:pt x="298349" y="196487"/>
                </a:lnTo>
                <a:lnTo>
                  <a:pt x="293624" y="239522"/>
                </a:lnTo>
                <a:lnTo>
                  <a:pt x="293624" y="1580514"/>
                </a:lnTo>
                <a:lnTo>
                  <a:pt x="288893" y="1623586"/>
                </a:lnTo>
                <a:lnTo>
                  <a:pt x="275255" y="1664128"/>
                </a:lnTo>
                <a:lnTo>
                  <a:pt x="253539" y="1701461"/>
                </a:lnTo>
                <a:lnTo>
                  <a:pt x="224572" y="1734909"/>
                </a:lnTo>
                <a:lnTo>
                  <a:pt x="189184" y="1763794"/>
                </a:lnTo>
                <a:lnTo>
                  <a:pt x="148204" y="1787440"/>
                </a:lnTo>
                <a:lnTo>
                  <a:pt x="102460" y="1805168"/>
                </a:lnTo>
                <a:lnTo>
                  <a:pt x="52783" y="1816302"/>
                </a:lnTo>
                <a:lnTo>
                  <a:pt x="0" y="1820164"/>
                </a:lnTo>
                <a:lnTo>
                  <a:pt x="52783" y="1824021"/>
                </a:lnTo>
                <a:lnTo>
                  <a:pt x="102460" y="1835143"/>
                </a:lnTo>
                <a:lnTo>
                  <a:pt x="148204" y="1852854"/>
                </a:lnTo>
                <a:lnTo>
                  <a:pt x="189184" y="1876480"/>
                </a:lnTo>
                <a:lnTo>
                  <a:pt x="224572" y="1905344"/>
                </a:lnTo>
                <a:lnTo>
                  <a:pt x="253539" y="1938772"/>
                </a:lnTo>
                <a:lnTo>
                  <a:pt x="275255" y="1976088"/>
                </a:lnTo>
                <a:lnTo>
                  <a:pt x="288893" y="2016618"/>
                </a:lnTo>
                <a:lnTo>
                  <a:pt x="293624" y="2059686"/>
                </a:lnTo>
                <a:lnTo>
                  <a:pt x="293624" y="2933420"/>
                </a:lnTo>
                <a:lnTo>
                  <a:pt x="298349" y="2976482"/>
                </a:lnTo>
                <a:lnTo>
                  <a:pt x="311976" y="3017012"/>
                </a:lnTo>
                <a:lnTo>
                  <a:pt x="333676" y="3054332"/>
                </a:lnTo>
                <a:lnTo>
                  <a:pt x="362622" y="3087767"/>
                </a:lnTo>
                <a:lnTo>
                  <a:pt x="397989" y="3116640"/>
                </a:lnTo>
                <a:lnTo>
                  <a:pt x="438949" y="3140274"/>
                </a:lnTo>
                <a:lnTo>
                  <a:pt x="484676" y="3157993"/>
                </a:lnTo>
                <a:lnTo>
                  <a:pt x="534342" y="3169121"/>
                </a:lnTo>
                <a:lnTo>
                  <a:pt x="587120" y="3172980"/>
                </a:lnTo>
              </a:path>
            </a:pathLst>
          </a:custGeom>
          <a:ln w="2857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160DB1D6-44A5-4139-A2AF-0D1AEEADC281}"/>
              </a:ext>
            </a:extLst>
          </p:cNvPr>
          <p:cNvSpPr txBox="1"/>
          <p:nvPr/>
        </p:nvSpPr>
        <p:spPr>
          <a:xfrm>
            <a:off x="5915534" y="2819667"/>
            <a:ext cx="5753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87" name="object 3">
            <a:extLst>
              <a:ext uri="{FF2B5EF4-FFF2-40B4-BE49-F238E27FC236}">
                <a16:creationId xmlns:a16="http://schemas.microsoft.com/office/drawing/2014/main" id="{3F537951-A54C-43CD-9B8E-494CF27D0D3E}"/>
              </a:ext>
            </a:extLst>
          </p:cNvPr>
          <p:cNvSpPr/>
          <p:nvPr/>
        </p:nvSpPr>
        <p:spPr>
          <a:xfrm>
            <a:off x="4238116" y="1885887"/>
            <a:ext cx="4830445" cy="3186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6">
            <a:extLst>
              <a:ext uri="{FF2B5EF4-FFF2-40B4-BE49-F238E27FC236}">
                <a16:creationId xmlns:a16="http://schemas.microsoft.com/office/drawing/2014/main" id="{1309F00C-5FF4-461B-AC13-0C0B7DBDA15A}"/>
              </a:ext>
            </a:extLst>
          </p:cNvPr>
          <p:cNvSpPr txBox="1"/>
          <p:nvPr/>
        </p:nvSpPr>
        <p:spPr>
          <a:xfrm>
            <a:off x="6761100" y="4271149"/>
            <a:ext cx="478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Concat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91" name="object 7">
            <a:extLst>
              <a:ext uri="{FF2B5EF4-FFF2-40B4-BE49-F238E27FC236}">
                <a16:creationId xmlns:a16="http://schemas.microsoft.com/office/drawing/2014/main" id="{AA358D3B-7F1C-4C9C-AA65-7AE185512D4E}"/>
              </a:ext>
            </a:extLst>
          </p:cNvPr>
          <p:cNvSpPr txBox="1"/>
          <p:nvPr/>
        </p:nvSpPr>
        <p:spPr>
          <a:xfrm>
            <a:off x="5915534" y="3350548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68328806-8C7D-4A64-B9A2-4A66E8D6BE53}"/>
              </a:ext>
            </a:extLst>
          </p:cNvPr>
          <p:cNvSpPr txBox="1"/>
          <p:nvPr/>
        </p:nvSpPr>
        <p:spPr>
          <a:xfrm>
            <a:off x="4347338" y="2039379"/>
            <a:ext cx="2582545" cy="537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7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sz="11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1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76632F09-5199-4479-B691-815D47F93176}"/>
              </a:ext>
            </a:extLst>
          </p:cNvPr>
          <p:cNvSpPr txBox="1"/>
          <p:nvPr/>
        </p:nvSpPr>
        <p:spPr>
          <a:xfrm>
            <a:off x="4337939" y="2821826"/>
            <a:ext cx="136080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Lucida Sans"/>
                <a:cs typeface="Lucida Sans"/>
              </a:rPr>
              <a:t>Max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sz="11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lang="en-US" sz="1100" dirty="0">
              <a:solidFill>
                <a:srgbClr val="D9D9D9"/>
              </a:solidFill>
              <a:latin typeface="Cambria Math"/>
              <a:cs typeface="Cambria Math"/>
            </a:endParaRPr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EC9C9CC5-0F7B-410F-BB6B-C929B3A9248B}"/>
              </a:ext>
            </a:extLst>
          </p:cNvPr>
          <p:cNvSpPr txBox="1"/>
          <p:nvPr/>
        </p:nvSpPr>
        <p:spPr>
          <a:xfrm>
            <a:off x="4530598" y="3994924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9D9D9"/>
                </a:solidFill>
                <a:latin typeface="Cambria Math"/>
                <a:cs typeface="Cambria Math"/>
              </a:rPr>
              <a:t>T × L × L × C/(M.</a:t>
            </a:r>
            <a:r>
              <a:rPr sz="1000" spc="-10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D9D9D9"/>
                </a:solidFill>
                <a:latin typeface="Cambria Math"/>
                <a:cs typeface="Cambria Math"/>
              </a:rPr>
              <a:t>N)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7" name="object 13">
            <a:extLst>
              <a:ext uri="{FF2B5EF4-FFF2-40B4-BE49-F238E27FC236}">
                <a16:creationId xmlns:a16="http://schemas.microsoft.com/office/drawing/2014/main" id="{7CE45702-32B5-4E41-8BB2-5263996077F9}"/>
              </a:ext>
            </a:extLst>
          </p:cNvPr>
          <p:cNvSpPr txBox="1"/>
          <p:nvPr/>
        </p:nvSpPr>
        <p:spPr>
          <a:xfrm>
            <a:off x="5510784" y="4712170"/>
            <a:ext cx="13493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</a:t>
            </a:r>
            <a:r>
              <a:rPr sz="1100" spc="-1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</a:t>
            </a:r>
            <a:r>
              <a:rPr sz="1100" spc="-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</a:t>
            </a:r>
            <a:r>
              <a:rPr sz="1100" spc="-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5C/(M.</a:t>
            </a:r>
            <a:r>
              <a:rPr sz="1100" spc="-7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N)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3B35F124-3EC8-44E1-88F5-2613FEFD9024}"/>
              </a:ext>
            </a:extLst>
          </p:cNvPr>
          <p:cNvSpPr/>
          <p:nvPr/>
        </p:nvSpPr>
        <p:spPr>
          <a:xfrm>
            <a:off x="3411218" y="1918463"/>
            <a:ext cx="759210" cy="3140582"/>
          </a:xfrm>
          <a:prstGeom prst="leftBrace">
            <a:avLst>
              <a:gd name="adj1" fmla="val 53812"/>
              <a:gd name="adj2" fmla="val 40950"/>
            </a:avLst>
          </a:prstGeom>
          <a:ln w="2857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9845727-9E91-49BE-8AF2-F9EBF24873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400" y="1428750"/>
            <a:ext cx="3657600" cy="2286000"/>
          </a:xfrm>
          <a:prstGeom prst="bentConnector3">
            <a:avLst>
              <a:gd name="adj1" fmla="val 102917"/>
            </a:avLst>
          </a:prstGeom>
          <a:ln w="28574">
            <a:solidFill>
              <a:srgbClr val="92D050"/>
            </a:solidFill>
          </a:ln>
        </p:spPr>
      </p:cxnSp>
      <p:sp>
        <p:nvSpPr>
          <p:cNvPr id="113" name="object 5">
            <a:extLst>
              <a:ext uri="{FF2B5EF4-FFF2-40B4-BE49-F238E27FC236}">
                <a16:creationId xmlns:a16="http://schemas.microsoft.com/office/drawing/2014/main" id="{DE420914-8284-474C-A46A-9EF76DA2E8AB}"/>
              </a:ext>
            </a:extLst>
          </p:cNvPr>
          <p:cNvSpPr txBox="1"/>
          <p:nvPr/>
        </p:nvSpPr>
        <p:spPr>
          <a:xfrm>
            <a:off x="5901690" y="2724150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k=3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12C48F97-B846-4362-91CB-B98360C402C2}"/>
              </a:ext>
            </a:extLst>
          </p:cNvPr>
          <p:cNvSpPr txBox="1"/>
          <p:nvPr/>
        </p:nvSpPr>
        <p:spPr>
          <a:xfrm>
            <a:off x="6712840" y="2729984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k=5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5" name="object 5">
            <a:extLst>
              <a:ext uri="{FF2B5EF4-FFF2-40B4-BE49-F238E27FC236}">
                <a16:creationId xmlns:a16="http://schemas.microsoft.com/office/drawing/2014/main" id="{6389E578-2EE5-4D60-A112-2525BDD06520}"/>
              </a:ext>
            </a:extLst>
          </p:cNvPr>
          <p:cNvSpPr txBox="1"/>
          <p:nvPr/>
        </p:nvSpPr>
        <p:spPr>
          <a:xfrm>
            <a:off x="7487032" y="2734403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k=7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B29B31-4A51-41B7-AC6B-6F09DC2437A8}"/>
              </a:ext>
            </a:extLst>
          </p:cNvPr>
          <p:cNvSpPr txBox="1"/>
          <p:nvPr/>
        </p:nvSpPr>
        <p:spPr>
          <a:xfrm>
            <a:off x="1029715" y="1069254"/>
            <a:ext cx="16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Timeception</a:t>
            </a:r>
            <a:endParaRPr lang="en-US" dirty="0"/>
          </a:p>
        </p:txBody>
      </p:sp>
      <p:sp>
        <p:nvSpPr>
          <p:cNvPr id="117" name="object 7">
            <a:extLst>
              <a:ext uri="{FF2B5EF4-FFF2-40B4-BE49-F238E27FC236}">
                <a16:creationId xmlns:a16="http://schemas.microsoft.com/office/drawing/2014/main" id="{297BC0FD-B5FA-4581-91A7-3F4F9CD9FB56}"/>
              </a:ext>
            </a:extLst>
          </p:cNvPr>
          <p:cNvSpPr txBox="1"/>
          <p:nvPr/>
        </p:nvSpPr>
        <p:spPr>
          <a:xfrm>
            <a:off x="6693534" y="3350548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8" name="object 7">
            <a:extLst>
              <a:ext uri="{FF2B5EF4-FFF2-40B4-BE49-F238E27FC236}">
                <a16:creationId xmlns:a16="http://schemas.microsoft.com/office/drawing/2014/main" id="{F57AB427-C8EF-44BA-B7E6-1934CBDD946A}"/>
              </a:ext>
            </a:extLst>
          </p:cNvPr>
          <p:cNvSpPr txBox="1"/>
          <p:nvPr/>
        </p:nvSpPr>
        <p:spPr>
          <a:xfrm>
            <a:off x="7487032" y="3350548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9" name="object 7">
            <a:extLst>
              <a:ext uri="{FF2B5EF4-FFF2-40B4-BE49-F238E27FC236}">
                <a16:creationId xmlns:a16="http://schemas.microsoft.com/office/drawing/2014/main" id="{8A51710A-3CB4-47E7-ADA8-E9D8BD0D20EF}"/>
              </a:ext>
            </a:extLst>
          </p:cNvPr>
          <p:cNvSpPr txBox="1"/>
          <p:nvPr/>
        </p:nvSpPr>
        <p:spPr>
          <a:xfrm>
            <a:off x="8285416" y="3367531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20" name="object 7">
            <a:extLst>
              <a:ext uri="{FF2B5EF4-FFF2-40B4-BE49-F238E27FC236}">
                <a16:creationId xmlns:a16="http://schemas.microsoft.com/office/drawing/2014/main" id="{180B06B5-A1A4-4B3F-9DDE-5245ED05DD0B}"/>
              </a:ext>
            </a:extLst>
          </p:cNvPr>
          <p:cNvSpPr txBox="1"/>
          <p:nvPr/>
        </p:nvSpPr>
        <p:spPr>
          <a:xfrm>
            <a:off x="5107178" y="3349372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2136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EBC749"/>
                </a:solidFill>
              </a:rPr>
              <a:t>Complex</a:t>
            </a:r>
            <a:r>
              <a:rPr sz="2000" spc="-204" dirty="0">
                <a:solidFill>
                  <a:srgbClr val="EBC749"/>
                </a:solidFill>
              </a:rPr>
              <a:t> </a:t>
            </a:r>
            <a:r>
              <a:rPr sz="2000" spc="-45" dirty="0">
                <a:solidFill>
                  <a:srgbClr val="EBC749"/>
                </a:solidFill>
              </a:rPr>
              <a:t>Actions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1491488" y="3745788"/>
            <a:ext cx="17824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Preparing</a:t>
            </a:r>
            <a:r>
              <a:rPr sz="1500" spc="-150" dirty="0">
                <a:solidFill>
                  <a:srgbClr val="A6A6A6"/>
                </a:solidFill>
                <a:latin typeface="Lucida Sans"/>
                <a:cs typeface="Lucida Sans"/>
              </a:rPr>
              <a:t> </a:t>
            </a: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Breakfast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0510" y="3745788"/>
            <a:ext cx="1167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Stirring</a:t>
            </a:r>
            <a:r>
              <a:rPr sz="1500" spc="-185" dirty="0">
                <a:solidFill>
                  <a:srgbClr val="A6A6A6"/>
                </a:solidFill>
                <a:latin typeface="Lucida Sans"/>
                <a:cs typeface="Lucida Sans"/>
              </a:rPr>
              <a:t> 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Food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5942" y="4104500"/>
            <a:ext cx="1585595" cy="32512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361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85"/>
              </a:spcBef>
            </a:pPr>
            <a:r>
              <a:rPr sz="1500" spc="-50" dirty="0">
                <a:latin typeface="Lucida Sans"/>
                <a:cs typeface="Lucida Sans"/>
              </a:rPr>
              <a:t>Complex</a:t>
            </a:r>
            <a:r>
              <a:rPr sz="1500" spc="-130" dirty="0">
                <a:latin typeface="Lucida Sans"/>
                <a:cs typeface="Lucida Sans"/>
              </a:rPr>
              <a:t> </a:t>
            </a:r>
            <a:r>
              <a:rPr sz="1500" spc="-45" dirty="0">
                <a:latin typeface="Lucida Sans"/>
                <a:cs typeface="Lucida Sans"/>
              </a:rPr>
              <a:t>Action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9367" y="4104500"/>
            <a:ext cx="1168400" cy="32512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85"/>
              </a:spcBef>
            </a:pPr>
            <a:r>
              <a:rPr sz="1500" spc="-20" dirty="0">
                <a:latin typeface="Lucida Sans"/>
                <a:cs typeface="Lucida Sans"/>
              </a:rPr>
              <a:t>One-action</a:t>
            </a:r>
            <a:endParaRPr sz="1500">
              <a:latin typeface="Lucida Sans"/>
              <a:cs typeface="Lucida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3B69E5-3AEA-489D-B820-578A0FA2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43357"/>
            <a:ext cx="3240724" cy="18567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BE494-0CA7-4B37-953C-EDA2D8C93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7" y="1643357"/>
            <a:ext cx="3275323" cy="18567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26" y="329565"/>
            <a:ext cx="1176655" cy="308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300"/>
              </a:lnSpc>
            </a:pPr>
            <a:r>
              <a:rPr sz="2000" b="1" spc="5" dirty="0">
                <a:latin typeface="Lucida Sans"/>
                <a:cs typeface="Lucida Sans"/>
              </a:rPr>
              <a:t>Method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69033" y="5211509"/>
            <a:ext cx="14605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F1F1F1"/>
                </a:solidFill>
                <a:latin typeface="Lucida Sans"/>
                <a:cs typeface="Lucida Sans"/>
              </a:rPr>
              <a:t>Model</a:t>
            </a:r>
            <a:r>
              <a:rPr sz="1500" spc="-160" dirty="0">
                <a:solidFill>
                  <a:srgbClr val="F1F1F1"/>
                </a:solidFill>
                <a:latin typeface="Lucida Sans"/>
                <a:cs typeface="Lucida Sans"/>
              </a:rPr>
              <a:t> </a:t>
            </a:r>
            <a:r>
              <a:rPr sz="1500" spc="-15" dirty="0">
                <a:solidFill>
                  <a:srgbClr val="F1F1F1"/>
                </a:solidFill>
                <a:latin typeface="Lucida Sans"/>
                <a:cs typeface="Lucida Sans"/>
              </a:rPr>
              <a:t>Overview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6778" y="1811972"/>
            <a:ext cx="2889885" cy="3173095"/>
          </a:xfrm>
          <a:custGeom>
            <a:avLst/>
            <a:gdLst/>
            <a:ahLst/>
            <a:cxnLst/>
            <a:rect l="l" t="t" r="r" b="b"/>
            <a:pathLst>
              <a:path w="2889884" h="3173095">
                <a:moveTo>
                  <a:pt x="2701924" y="0"/>
                </a:moveTo>
                <a:lnTo>
                  <a:pt x="0" y="0"/>
                </a:lnTo>
                <a:lnTo>
                  <a:pt x="0" y="3173006"/>
                </a:lnTo>
                <a:lnTo>
                  <a:pt x="2701924" y="3173006"/>
                </a:lnTo>
                <a:lnTo>
                  <a:pt x="2751758" y="3166306"/>
                </a:lnTo>
                <a:lnTo>
                  <a:pt x="2796558" y="3147399"/>
                </a:lnTo>
                <a:lnTo>
                  <a:pt x="2834528" y="3118072"/>
                </a:lnTo>
                <a:lnTo>
                  <a:pt x="2863873" y="3080113"/>
                </a:lnTo>
                <a:lnTo>
                  <a:pt x="2882797" y="3035311"/>
                </a:lnTo>
                <a:lnTo>
                  <a:pt x="2889504" y="2985452"/>
                </a:lnTo>
                <a:lnTo>
                  <a:pt x="2889504" y="187578"/>
                </a:lnTo>
                <a:lnTo>
                  <a:pt x="2882797" y="137745"/>
                </a:lnTo>
                <a:lnTo>
                  <a:pt x="2863873" y="92945"/>
                </a:lnTo>
                <a:lnTo>
                  <a:pt x="2834528" y="54975"/>
                </a:lnTo>
                <a:lnTo>
                  <a:pt x="2796558" y="25630"/>
                </a:lnTo>
                <a:lnTo>
                  <a:pt x="2751758" y="6706"/>
                </a:lnTo>
                <a:lnTo>
                  <a:pt x="270192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36778" y="1811972"/>
            <a:ext cx="2889885" cy="3173095"/>
          </a:xfrm>
          <a:custGeom>
            <a:avLst/>
            <a:gdLst/>
            <a:ahLst/>
            <a:cxnLst/>
            <a:rect l="l" t="t" r="r" b="b"/>
            <a:pathLst>
              <a:path w="2889884" h="3173095">
                <a:moveTo>
                  <a:pt x="2889504" y="187578"/>
                </a:moveTo>
                <a:lnTo>
                  <a:pt x="2889504" y="2985452"/>
                </a:lnTo>
                <a:lnTo>
                  <a:pt x="2882797" y="3035311"/>
                </a:lnTo>
                <a:lnTo>
                  <a:pt x="2863873" y="3080113"/>
                </a:lnTo>
                <a:lnTo>
                  <a:pt x="2834528" y="3118072"/>
                </a:lnTo>
                <a:lnTo>
                  <a:pt x="2796558" y="3147399"/>
                </a:lnTo>
                <a:lnTo>
                  <a:pt x="2751758" y="3166306"/>
                </a:lnTo>
                <a:lnTo>
                  <a:pt x="2701924" y="3173006"/>
                </a:lnTo>
                <a:lnTo>
                  <a:pt x="0" y="3173006"/>
                </a:lnTo>
                <a:lnTo>
                  <a:pt x="0" y="0"/>
                </a:lnTo>
                <a:lnTo>
                  <a:pt x="2701924" y="0"/>
                </a:lnTo>
                <a:lnTo>
                  <a:pt x="2751758" y="6706"/>
                </a:lnTo>
                <a:lnTo>
                  <a:pt x="2796558" y="25630"/>
                </a:lnTo>
                <a:lnTo>
                  <a:pt x="2834528" y="54975"/>
                </a:lnTo>
                <a:lnTo>
                  <a:pt x="2863873" y="92945"/>
                </a:lnTo>
                <a:lnTo>
                  <a:pt x="2882797" y="137745"/>
                </a:lnTo>
                <a:lnTo>
                  <a:pt x="2889504" y="187578"/>
                </a:lnTo>
                <a:close/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4327" y="2307525"/>
            <a:ext cx="693420" cy="300355"/>
          </a:xfrm>
          <a:custGeom>
            <a:avLst/>
            <a:gdLst/>
            <a:ahLst/>
            <a:cxnLst/>
            <a:rect l="l" t="t" r="r" b="b"/>
            <a:pathLst>
              <a:path w="693420" h="300355">
                <a:moveTo>
                  <a:pt x="693293" y="0"/>
                </a:moveTo>
                <a:lnTo>
                  <a:pt x="0" y="0"/>
                </a:lnTo>
                <a:lnTo>
                  <a:pt x="0" y="211582"/>
                </a:lnTo>
                <a:lnTo>
                  <a:pt x="6996" y="246133"/>
                </a:lnTo>
                <a:lnTo>
                  <a:pt x="26066" y="274351"/>
                </a:lnTo>
                <a:lnTo>
                  <a:pt x="54328" y="293377"/>
                </a:lnTo>
                <a:lnTo>
                  <a:pt x="88900" y="300354"/>
                </a:lnTo>
                <a:lnTo>
                  <a:pt x="604393" y="300354"/>
                </a:lnTo>
                <a:lnTo>
                  <a:pt x="639018" y="293377"/>
                </a:lnTo>
                <a:lnTo>
                  <a:pt x="667273" y="274351"/>
                </a:lnTo>
                <a:lnTo>
                  <a:pt x="686313" y="246133"/>
                </a:lnTo>
                <a:lnTo>
                  <a:pt x="693293" y="211582"/>
                </a:lnTo>
                <a:lnTo>
                  <a:pt x="693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81709" y="2345194"/>
            <a:ext cx="4425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Lucida Sans"/>
                <a:cs typeface="Lucida Sans"/>
              </a:rPr>
              <a:t>Gr</a:t>
            </a:r>
            <a:r>
              <a:rPr sz="1100" spc="5" dirty="0">
                <a:latin typeface="Lucida Sans"/>
                <a:cs typeface="Lucida Sans"/>
              </a:rPr>
              <a:t>o</a:t>
            </a:r>
            <a:r>
              <a:rPr sz="1100" spc="-15" dirty="0">
                <a:latin typeface="Lucida Sans"/>
                <a:cs typeface="Lucida Sans"/>
              </a:rPr>
              <a:t>up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42797" y="2957131"/>
            <a:ext cx="908685" cy="300990"/>
          </a:xfrm>
          <a:custGeom>
            <a:avLst/>
            <a:gdLst/>
            <a:ahLst/>
            <a:cxnLst/>
            <a:rect l="l" t="t" r="r" b="b"/>
            <a:pathLst>
              <a:path w="908684" h="300989">
                <a:moveTo>
                  <a:pt x="908303" y="0"/>
                </a:moveTo>
                <a:lnTo>
                  <a:pt x="0" y="0"/>
                </a:lnTo>
                <a:lnTo>
                  <a:pt x="0" y="211581"/>
                </a:lnTo>
                <a:lnTo>
                  <a:pt x="6977" y="246207"/>
                </a:lnTo>
                <a:lnTo>
                  <a:pt x="26003" y="274462"/>
                </a:lnTo>
                <a:lnTo>
                  <a:pt x="54221" y="293502"/>
                </a:lnTo>
                <a:lnTo>
                  <a:pt x="88773" y="300481"/>
                </a:lnTo>
                <a:lnTo>
                  <a:pt x="819403" y="300481"/>
                </a:lnTo>
                <a:lnTo>
                  <a:pt x="854029" y="293502"/>
                </a:lnTo>
                <a:lnTo>
                  <a:pt x="882284" y="274462"/>
                </a:lnTo>
                <a:lnTo>
                  <a:pt x="901324" y="246207"/>
                </a:lnTo>
                <a:lnTo>
                  <a:pt x="908303" y="211581"/>
                </a:lnTo>
                <a:lnTo>
                  <a:pt x="90830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58722" y="2648140"/>
            <a:ext cx="610235" cy="288925"/>
          </a:xfrm>
          <a:custGeom>
            <a:avLst/>
            <a:gdLst/>
            <a:ahLst/>
            <a:cxnLst/>
            <a:rect l="l" t="t" r="r" b="b"/>
            <a:pathLst>
              <a:path w="610234" h="288925">
                <a:moveTo>
                  <a:pt x="0" y="214375"/>
                </a:moveTo>
                <a:lnTo>
                  <a:pt x="41910" y="288544"/>
                </a:lnTo>
                <a:lnTo>
                  <a:pt x="64074" y="237871"/>
                </a:lnTo>
                <a:lnTo>
                  <a:pt x="45720" y="237871"/>
                </a:lnTo>
                <a:lnTo>
                  <a:pt x="33020" y="237617"/>
                </a:lnTo>
                <a:lnTo>
                  <a:pt x="33105" y="234025"/>
                </a:lnTo>
                <a:lnTo>
                  <a:pt x="0" y="214375"/>
                </a:lnTo>
                <a:close/>
              </a:path>
              <a:path w="610234" h="288925">
                <a:moveTo>
                  <a:pt x="45862" y="232913"/>
                </a:moveTo>
                <a:lnTo>
                  <a:pt x="39370" y="237744"/>
                </a:lnTo>
                <a:lnTo>
                  <a:pt x="45720" y="237871"/>
                </a:lnTo>
                <a:lnTo>
                  <a:pt x="45862" y="232913"/>
                </a:lnTo>
                <a:close/>
              </a:path>
              <a:path w="610234" h="288925">
                <a:moveTo>
                  <a:pt x="76073" y="210438"/>
                </a:moveTo>
                <a:lnTo>
                  <a:pt x="45862" y="232913"/>
                </a:lnTo>
                <a:lnTo>
                  <a:pt x="45720" y="237871"/>
                </a:lnTo>
                <a:lnTo>
                  <a:pt x="64074" y="237871"/>
                </a:lnTo>
                <a:lnTo>
                  <a:pt x="76073" y="210438"/>
                </a:lnTo>
                <a:close/>
              </a:path>
              <a:path w="610234" h="288925">
                <a:moveTo>
                  <a:pt x="33105" y="234025"/>
                </a:moveTo>
                <a:lnTo>
                  <a:pt x="33020" y="237617"/>
                </a:lnTo>
                <a:lnTo>
                  <a:pt x="39370" y="237744"/>
                </a:lnTo>
                <a:lnTo>
                  <a:pt x="33105" y="234025"/>
                </a:lnTo>
                <a:close/>
              </a:path>
              <a:path w="610234" h="288925">
                <a:moveTo>
                  <a:pt x="226314" y="100456"/>
                </a:moveTo>
                <a:lnTo>
                  <a:pt x="183642" y="101600"/>
                </a:lnTo>
                <a:lnTo>
                  <a:pt x="135509" y="105791"/>
                </a:lnTo>
                <a:lnTo>
                  <a:pt x="93472" y="117729"/>
                </a:lnTo>
                <a:lnTo>
                  <a:pt x="93218" y="117856"/>
                </a:lnTo>
                <a:lnTo>
                  <a:pt x="92837" y="117982"/>
                </a:lnTo>
                <a:lnTo>
                  <a:pt x="92582" y="118237"/>
                </a:lnTo>
                <a:lnTo>
                  <a:pt x="80772" y="125349"/>
                </a:lnTo>
                <a:lnTo>
                  <a:pt x="80391" y="125475"/>
                </a:lnTo>
                <a:lnTo>
                  <a:pt x="80137" y="125730"/>
                </a:lnTo>
                <a:lnTo>
                  <a:pt x="79882" y="125856"/>
                </a:lnTo>
                <a:lnTo>
                  <a:pt x="69723" y="134366"/>
                </a:lnTo>
                <a:lnTo>
                  <a:pt x="69469" y="134619"/>
                </a:lnTo>
                <a:lnTo>
                  <a:pt x="69215" y="134747"/>
                </a:lnTo>
                <a:lnTo>
                  <a:pt x="69088" y="135000"/>
                </a:lnTo>
                <a:lnTo>
                  <a:pt x="60451" y="144525"/>
                </a:lnTo>
                <a:lnTo>
                  <a:pt x="52832" y="155701"/>
                </a:lnTo>
                <a:lnTo>
                  <a:pt x="38226" y="193040"/>
                </a:lnTo>
                <a:lnTo>
                  <a:pt x="33147" y="232282"/>
                </a:lnTo>
                <a:lnTo>
                  <a:pt x="33105" y="234025"/>
                </a:lnTo>
                <a:lnTo>
                  <a:pt x="39370" y="237744"/>
                </a:lnTo>
                <a:lnTo>
                  <a:pt x="45862" y="232913"/>
                </a:lnTo>
                <a:lnTo>
                  <a:pt x="46609" y="220725"/>
                </a:lnTo>
                <a:lnTo>
                  <a:pt x="48133" y="208534"/>
                </a:lnTo>
                <a:lnTo>
                  <a:pt x="63373" y="162813"/>
                </a:lnTo>
                <a:lnTo>
                  <a:pt x="77918" y="144144"/>
                </a:lnTo>
                <a:lnTo>
                  <a:pt x="78486" y="143510"/>
                </a:lnTo>
                <a:lnTo>
                  <a:pt x="87252" y="136271"/>
                </a:lnTo>
                <a:lnTo>
                  <a:pt x="88011" y="135636"/>
                </a:lnTo>
                <a:lnTo>
                  <a:pt x="88296" y="135636"/>
                </a:lnTo>
                <a:lnTo>
                  <a:pt x="98349" y="129540"/>
                </a:lnTo>
                <a:lnTo>
                  <a:pt x="99187" y="129031"/>
                </a:lnTo>
                <a:lnTo>
                  <a:pt x="99526" y="129031"/>
                </a:lnTo>
                <a:lnTo>
                  <a:pt x="111505" y="124079"/>
                </a:lnTo>
                <a:lnTo>
                  <a:pt x="159130" y="115824"/>
                </a:lnTo>
                <a:lnTo>
                  <a:pt x="197612" y="113792"/>
                </a:lnTo>
                <a:lnTo>
                  <a:pt x="226314" y="113156"/>
                </a:lnTo>
                <a:lnTo>
                  <a:pt x="506602" y="113156"/>
                </a:lnTo>
                <a:lnTo>
                  <a:pt x="517017" y="112013"/>
                </a:lnTo>
                <a:lnTo>
                  <a:pt x="554354" y="103250"/>
                </a:lnTo>
                <a:lnTo>
                  <a:pt x="414527" y="103250"/>
                </a:lnTo>
                <a:lnTo>
                  <a:pt x="256794" y="100584"/>
                </a:lnTo>
                <a:lnTo>
                  <a:pt x="226314" y="100456"/>
                </a:lnTo>
                <a:close/>
              </a:path>
              <a:path w="610234" h="288925">
                <a:moveTo>
                  <a:pt x="78486" y="143510"/>
                </a:moveTo>
                <a:lnTo>
                  <a:pt x="77850" y="144144"/>
                </a:lnTo>
                <a:lnTo>
                  <a:pt x="78119" y="143919"/>
                </a:lnTo>
                <a:lnTo>
                  <a:pt x="78486" y="143510"/>
                </a:lnTo>
                <a:close/>
              </a:path>
              <a:path w="610234" h="288925">
                <a:moveTo>
                  <a:pt x="78119" y="143919"/>
                </a:moveTo>
                <a:lnTo>
                  <a:pt x="77850" y="144144"/>
                </a:lnTo>
                <a:lnTo>
                  <a:pt x="78119" y="143919"/>
                </a:lnTo>
                <a:close/>
              </a:path>
              <a:path w="610234" h="288925">
                <a:moveTo>
                  <a:pt x="78609" y="143510"/>
                </a:moveTo>
                <a:lnTo>
                  <a:pt x="78119" y="143919"/>
                </a:lnTo>
                <a:lnTo>
                  <a:pt x="78609" y="143510"/>
                </a:lnTo>
                <a:close/>
              </a:path>
              <a:path w="610234" h="288925">
                <a:moveTo>
                  <a:pt x="88296" y="135636"/>
                </a:moveTo>
                <a:lnTo>
                  <a:pt x="88011" y="135636"/>
                </a:lnTo>
                <a:lnTo>
                  <a:pt x="87262" y="136262"/>
                </a:lnTo>
                <a:lnTo>
                  <a:pt x="88296" y="135636"/>
                </a:lnTo>
                <a:close/>
              </a:path>
              <a:path w="610234" h="288925">
                <a:moveTo>
                  <a:pt x="99187" y="129031"/>
                </a:moveTo>
                <a:lnTo>
                  <a:pt x="98298" y="129540"/>
                </a:lnTo>
                <a:lnTo>
                  <a:pt x="98459" y="129473"/>
                </a:lnTo>
                <a:lnTo>
                  <a:pt x="99187" y="129031"/>
                </a:lnTo>
                <a:close/>
              </a:path>
              <a:path w="610234" h="288925">
                <a:moveTo>
                  <a:pt x="98459" y="129473"/>
                </a:moveTo>
                <a:lnTo>
                  <a:pt x="98298" y="129540"/>
                </a:lnTo>
                <a:lnTo>
                  <a:pt x="98459" y="129473"/>
                </a:lnTo>
                <a:close/>
              </a:path>
              <a:path w="610234" h="288925">
                <a:moveTo>
                  <a:pt x="99526" y="129031"/>
                </a:moveTo>
                <a:lnTo>
                  <a:pt x="99187" y="129031"/>
                </a:lnTo>
                <a:lnTo>
                  <a:pt x="98459" y="129473"/>
                </a:lnTo>
                <a:lnTo>
                  <a:pt x="99526" y="129031"/>
                </a:lnTo>
                <a:close/>
              </a:path>
              <a:path w="610234" h="288925">
                <a:moveTo>
                  <a:pt x="506602" y="113156"/>
                </a:moveTo>
                <a:lnTo>
                  <a:pt x="256540" y="113156"/>
                </a:lnTo>
                <a:lnTo>
                  <a:pt x="414527" y="115950"/>
                </a:lnTo>
                <a:lnTo>
                  <a:pt x="443738" y="115950"/>
                </a:lnTo>
                <a:lnTo>
                  <a:pt x="457580" y="115824"/>
                </a:lnTo>
                <a:lnTo>
                  <a:pt x="470789" y="115443"/>
                </a:lnTo>
                <a:lnTo>
                  <a:pt x="483489" y="114935"/>
                </a:lnTo>
                <a:lnTo>
                  <a:pt x="495426" y="114173"/>
                </a:lnTo>
                <a:lnTo>
                  <a:pt x="506602" y="113156"/>
                </a:lnTo>
                <a:close/>
              </a:path>
              <a:path w="610234" h="288925">
                <a:moveTo>
                  <a:pt x="581659" y="75565"/>
                </a:moveTo>
                <a:lnTo>
                  <a:pt x="545719" y="92710"/>
                </a:lnTo>
                <a:lnTo>
                  <a:pt x="505078" y="100584"/>
                </a:lnTo>
                <a:lnTo>
                  <a:pt x="457200" y="103124"/>
                </a:lnTo>
                <a:lnTo>
                  <a:pt x="443611" y="103250"/>
                </a:lnTo>
                <a:lnTo>
                  <a:pt x="554354" y="103250"/>
                </a:lnTo>
                <a:lnTo>
                  <a:pt x="589279" y="85851"/>
                </a:lnTo>
                <a:lnTo>
                  <a:pt x="595884" y="79248"/>
                </a:lnTo>
                <a:lnTo>
                  <a:pt x="598119" y="76200"/>
                </a:lnTo>
                <a:lnTo>
                  <a:pt x="581025" y="76200"/>
                </a:lnTo>
                <a:lnTo>
                  <a:pt x="581659" y="75565"/>
                </a:lnTo>
                <a:close/>
              </a:path>
              <a:path w="610234" h="288925">
                <a:moveTo>
                  <a:pt x="601599" y="70866"/>
                </a:moveTo>
                <a:lnTo>
                  <a:pt x="586359" y="70866"/>
                </a:lnTo>
                <a:lnTo>
                  <a:pt x="585724" y="71628"/>
                </a:lnTo>
                <a:lnTo>
                  <a:pt x="581025" y="76200"/>
                </a:lnTo>
                <a:lnTo>
                  <a:pt x="598119" y="76200"/>
                </a:lnTo>
                <a:lnTo>
                  <a:pt x="600075" y="73532"/>
                </a:lnTo>
                <a:lnTo>
                  <a:pt x="600328" y="73151"/>
                </a:lnTo>
                <a:lnTo>
                  <a:pt x="600455" y="72898"/>
                </a:lnTo>
                <a:lnTo>
                  <a:pt x="600710" y="72643"/>
                </a:lnTo>
                <a:lnTo>
                  <a:pt x="601599" y="70866"/>
                </a:lnTo>
                <a:close/>
              </a:path>
              <a:path w="610234" h="288925">
                <a:moveTo>
                  <a:pt x="586073" y="71151"/>
                </a:moveTo>
                <a:lnTo>
                  <a:pt x="585597" y="71628"/>
                </a:lnTo>
                <a:lnTo>
                  <a:pt x="586073" y="71151"/>
                </a:lnTo>
                <a:close/>
              </a:path>
              <a:path w="610234" h="288925">
                <a:moveTo>
                  <a:pt x="586359" y="70866"/>
                </a:moveTo>
                <a:lnTo>
                  <a:pt x="586073" y="71151"/>
                </a:lnTo>
                <a:lnTo>
                  <a:pt x="585724" y="71628"/>
                </a:lnTo>
                <a:lnTo>
                  <a:pt x="586359" y="70866"/>
                </a:lnTo>
                <a:close/>
              </a:path>
              <a:path w="610234" h="288925">
                <a:moveTo>
                  <a:pt x="604052" y="65912"/>
                </a:moveTo>
                <a:lnTo>
                  <a:pt x="589915" y="65912"/>
                </a:lnTo>
                <a:lnTo>
                  <a:pt x="589279" y="66801"/>
                </a:lnTo>
                <a:lnTo>
                  <a:pt x="586073" y="71151"/>
                </a:lnTo>
                <a:lnTo>
                  <a:pt x="586359" y="70866"/>
                </a:lnTo>
                <a:lnTo>
                  <a:pt x="601599" y="70866"/>
                </a:lnTo>
                <a:lnTo>
                  <a:pt x="604012" y="66040"/>
                </a:lnTo>
                <a:lnTo>
                  <a:pt x="604052" y="65912"/>
                </a:lnTo>
                <a:close/>
              </a:path>
              <a:path w="610234" h="288925">
                <a:moveTo>
                  <a:pt x="589318" y="66725"/>
                </a:moveTo>
                <a:close/>
              </a:path>
              <a:path w="610234" h="288925">
                <a:moveTo>
                  <a:pt x="605688" y="60832"/>
                </a:moveTo>
                <a:lnTo>
                  <a:pt x="592327" y="60832"/>
                </a:lnTo>
                <a:lnTo>
                  <a:pt x="591947" y="61722"/>
                </a:lnTo>
                <a:lnTo>
                  <a:pt x="589318" y="66725"/>
                </a:lnTo>
                <a:lnTo>
                  <a:pt x="589915" y="65912"/>
                </a:lnTo>
                <a:lnTo>
                  <a:pt x="604052" y="65912"/>
                </a:lnTo>
                <a:lnTo>
                  <a:pt x="605688" y="60832"/>
                </a:lnTo>
                <a:close/>
              </a:path>
              <a:path w="610234" h="288925">
                <a:moveTo>
                  <a:pt x="592093" y="61292"/>
                </a:moveTo>
                <a:lnTo>
                  <a:pt x="591874" y="61722"/>
                </a:lnTo>
                <a:lnTo>
                  <a:pt x="592093" y="61292"/>
                </a:lnTo>
                <a:close/>
              </a:path>
              <a:path w="610234" h="288925">
                <a:moveTo>
                  <a:pt x="592327" y="60832"/>
                </a:moveTo>
                <a:lnTo>
                  <a:pt x="592093" y="61292"/>
                </a:lnTo>
                <a:lnTo>
                  <a:pt x="591947" y="61722"/>
                </a:lnTo>
                <a:lnTo>
                  <a:pt x="592327" y="60832"/>
                </a:lnTo>
                <a:close/>
              </a:path>
              <a:path w="610234" h="288925">
                <a:moveTo>
                  <a:pt x="597026" y="0"/>
                </a:moveTo>
                <a:lnTo>
                  <a:pt x="596513" y="19050"/>
                </a:lnTo>
                <a:lnTo>
                  <a:pt x="596258" y="35560"/>
                </a:lnTo>
                <a:lnTo>
                  <a:pt x="595884" y="42925"/>
                </a:lnTo>
                <a:lnTo>
                  <a:pt x="595122" y="49784"/>
                </a:lnTo>
                <a:lnTo>
                  <a:pt x="593851" y="56134"/>
                </a:lnTo>
                <a:lnTo>
                  <a:pt x="592093" y="61292"/>
                </a:lnTo>
                <a:lnTo>
                  <a:pt x="592327" y="60832"/>
                </a:lnTo>
                <a:lnTo>
                  <a:pt x="605688" y="60832"/>
                </a:lnTo>
                <a:lnTo>
                  <a:pt x="606425" y="58547"/>
                </a:lnTo>
                <a:lnTo>
                  <a:pt x="607822" y="51181"/>
                </a:lnTo>
                <a:lnTo>
                  <a:pt x="608584" y="43561"/>
                </a:lnTo>
                <a:lnTo>
                  <a:pt x="608965" y="35560"/>
                </a:lnTo>
                <a:lnTo>
                  <a:pt x="609104" y="18669"/>
                </a:lnTo>
                <a:lnTo>
                  <a:pt x="609726" y="381"/>
                </a:lnTo>
                <a:lnTo>
                  <a:pt x="59702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6330" y="2957131"/>
            <a:ext cx="908685" cy="300990"/>
          </a:xfrm>
          <a:custGeom>
            <a:avLst/>
            <a:gdLst/>
            <a:ahLst/>
            <a:cxnLst/>
            <a:rect l="l" t="t" r="r" b="b"/>
            <a:pathLst>
              <a:path w="908684" h="300989">
                <a:moveTo>
                  <a:pt x="908304" y="0"/>
                </a:moveTo>
                <a:lnTo>
                  <a:pt x="0" y="0"/>
                </a:lnTo>
                <a:lnTo>
                  <a:pt x="0" y="211581"/>
                </a:lnTo>
                <a:lnTo>
                  <a:pt x="6979" y="246207"/>
                </a:lnTo>
                <a:lnTo>
                  <a:pt x="26019" y="274462"/>
                </a:lnTo>
                <a:lnTo>
                  <a:pt x="54274" y="293502"/>
                </a:lnTo>
                <a:lnTo>
                  <a:pt x="88900" y="300481"/>
                </a:lnTo>
                <a:lnTo>
                  <a:pt x="819404" y="300481"/>
                </a:lnTo>
                <a:lnTo>
                  <a:pt x="854029" y="293502"/>
                </a:lnTo>
                <a:lnTo>
                  <a:pt x="882284" y="274462"/>
                </a:lnTo>
                <a:lnTo>
                  <a:pt x="901324" y="246207"/>
                </a:lnTo>
                <a:lnTo>
                  <a:pt x="908304" y="211581"/>
                </a:lnTo>
                <a:lnTo>
                  <a:pt x="90830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04670" y="2650680"/>
            <a:ext cx="609600" cy="288925"/>
          </a:xfrm>
          <a:custGeom>
            <a:avLst/>
            <a:gdLst/>
            <a:ahLst/>
            <a:cxnLst/>
            <a:rect l="l" t="t" r="r" b="b"/>
            <a:pathLst>
              <a:path w="609600" h="288925">
                <a:moveTo>
                  <a:pt x="533526" y="210439"/>
                </a:moveTo>
                <a:lnTo>
                  <a:pt x="567690" y="288417"/>
                </a:lnTo>
                <a:lnTo>
                  <a:pt x="596251" y="237871"/>
                </a:lnTo>
                <a:lnTo>
                  <a:pt x="564006" y="237871"/>
                </a:lnTo>
                <a:lnTo>
                  <a:pt x="563872" y="232936"/>
                </a:lnTo>
                <a:lnTo>
                  <a:pt x="533526" y="210439"/>
                </a:lnTo>
                <a:close/>
              </a:path>
              <a:path w="609600" h="288925">
                <a:moveTo>
                  <a:pt x="563872" y="232936"/>
                </a:moveTo>
                <a:lnTo>
                  <a:pt x="564006" y="237871"/>
                </a:lnTo>
                <a:lnTo>
                  <a:pt x="570356" y="237744"/>
                </a:lnTo>
                <a:lnTo>
                  <a:pt x="563872" y="232936"/>
                </a:lnTo>
                <a:close/>
              </a:path>
              <a:path w="609600" h="288925">
                <a:moveTo>
                  <a:pt x="609600" y="214249"/>
                </a:moveTo>
                <a:lnTo>
                  <a:pt x="576622" y="233992"/>
                </a:lnTo>
                <a:lnTo>
                  <a:pt x="576706" y="237617"/>
                </a:lnTo>
                <a:lnTo>
                  <a:pt x="564006" y="237871"/>
                </a:lnTo>
                <a:lnTo>
                  <a:pt x="596251" y="237871"/>
                </a:lnTo>
                <a:lnTo>
                  <a:pt x="609600" y="214249"/>
                </a:lnTo>
                <a:close/>
              </a:path>
              <a:path w="609600" h="288925">
                <a:moveTo>
                  <a:pt x="548126" y="143383"/>
                </a:moveTo>
                <a:lnTo>
                  <a:pt x="531241" y="143383"/>
                </a:lnTo>
                <a:lnTo>
                  <a:pt x="531876" y="144018"/>
                </a:lnTo>
                <a:lnTo>
                  <a:pt x="556005" y="184658"/>
                </a:lnTo>
                <a:lnTo>
                  <a:pt x="563872" y="232936"/>
                </a:lnTo>
                <a:lnTo>
                  <a:pt x="570356" y="237744"/>
                </a:lnTo>
                <a:lnTo>
                  <a:pt x="576622" y="233992"/>
                </a:lnTo>
                <a:lnTo>
                  <a:pt x="576579" y="232156"/>
                </a:lnTo>
                <a:lnTo>
                  <a:pt x="575691" y="219202"/>
                </a:lnTo>
                <a:lnTo>
                  <a:pt x="567817" y="180213"/>
                </a:lnTo>
                <a:lnTo>
                  <a:pt x="549148" y="144526"/>
                </a:lnTo>
                <a:lnTo>
                  <a:pt x="548126" y="143383"/>
                </a:lnTo>
                <a:close/>
              </a:path>
              <a:path w="609600" h="288925">
                <a:moveTo>
                  <a:pt x="576622" y="233992"/>
                </a:moveTo>
                <a:lnTo>
                  <a:pt x="570356" y="237744"/>
                </a:lnTo>
                <a:lnTo>
                  <a:pt x="576706" y="237617"/>
                </a:lnTo>
                <a:lnTo>
                  <a:pt x="576622" y="233992"/>
                </a:lnTo>
                <a:close/>
              </a:path>
              <a:path w="609600" h="288925">
                <a:moveTo>
                  <a:pt x="531618" y="143805"/>
                </a:moveTo>
                <a:lnTo>
                  <a:pt x="531808" y="144018"/>
                </a:lnTo>
                <a:lnTo>
                  <a:pt x="531618" y="143805"/>
                </a:lnTo>
                <a:close/>
              </a:path>
              <a:path w="609600" h="288925">
                <a:moveTo>
                  <a:pt x="531241" y="143383"/>
                </a:moveTo>
                <a:lnTo>
                  <a:pt x="531618" y="143805"/>
                </a:lnTo>
                <a:lnTo>
                  <a:pt x="531876" y="144018"/>
                </a:lnTo>
                <a:lnTo>
                  <a:pt x="531241" y="143383"/>
                </a:lnTo>
                <a:close/>
              </a:path>
              <a:path w="609600" h="288925">
                <a:moveTo>
                  <a:pt x="521951" y="135830"/>
                </a:moveTo>
                <a:lnTo>
                  <a:pt x="531618" y="143805"/>
                </a:lnTo>
                <a:lnTo>
                  <a:pt x="531241" y="143383"/>
                </a:lnTo>
                <a:lnTo>
                  <a:pt x="548126" y="143383"/>
                </a:lnTo>
                <a:lnTo>
                  <a:pt x="541660" y="136144"/>
                </a:lnTo>
                <a:lnTo>
                  <a:pt x="522477" y="136144"/>
                </a:lnTo>
                <a:lnTo>
                  <a:pt x="521951" y="135830"/>
                </a:lnTo>
                <a:close/>
              </a:path>
              <a:path w="609600" h="288925">
                <a:moveTo>
                  <a:pt x="521716" y="135636"/>
                </a:moveTo>
                <a:lnTo>
                  <a:pt x="521951" y="135830"/>
                </a:lnTo>
                <a:lnTo>
                  <a:pt x="522477" y="136144"/>
                </a:lnTo>
                <a:lnTo>
                  <a:pt x="521716" y="135636"/>
                </a:lnTo>
                <a:close/>
              </a:path>
              <a:path w="609600" h="288925">
                <a:moveTo>
                  <a:pt x="541206" y="135636"/>
                </a:moveTo>
                <a:lnTo>
                  <a:pt x="521716" y="135636"/>
                </a:lnTo>
                <a:lnTo>
                  <a:pt x="522477" y="136144"/>
                </a:lnTo>
                <a:lnTo>
                  <a:pt x="541660" y="136144"/>
                </a:lnTo>
                <a:lnTo>
                  <a:pt x="541206" y="135636"/>
                </a:lnTo>
                <a:close/>
              </a:path>
              <a:path w="609600" h="288925">
                <a:moveTo>
                  <a:pt x="510654" y="129100"/>
                </a:moveTo>
                <a:lnTo>
                  <a:pt x="521951" y="135830"/>
                </a:lnTo>
                <a:lnTo>
                  <a:pt x="521716" y="135636"/>
                </a:lnTo>
                <a:lnTo>
                  <a:pt x="541206" y="135636"/>
                </a:lnTo>
                <a:lnTo>
                  <a:pt x="540639" y="135001"/>
                </a:lnTo>
                <a:lnTo>
                  <a:pt x="540384" y="134747"/>
                </a:lnTo>
                <a:lnTo>
                  <a:pt x="540257" y="134493"/>
                </a:lnTo>
                <a:lnTo>
                  <a:pt x="540003" y="134366"/>
                </a:lnTo>
                <a:lnTo>
                  <a:pt x="534016" y="129413"/>
                </a:lnTo>
                <a:lnTo>
                  <a:pt x="511428" y="129413"/>
                </a:lnTo>
                <a:lnTo>
                  <a:pt x="510654" y="129100"/>
                </a:lnTo>
                <a:close/>
              </a:path>
              <a:path w="609600" h="288925">
                <a:moveTo>
                  <a:pt x="510540" y="129032"/>
                </a:moveTo>
                <a:lnTo>
                  <a:pt x="511428" y="129413"/>
                </a:lnTo>
                <a:lnTo>
                  <a:pt x="510540" y="129032"/>
                </a:lnTo>
                <a:close/>
              </a:path>
              <a:path w="609600" h="288925">
                <a:moveTo>
                  <a:pt x="533555" y="129032"/>
                </a:moveTo>
                <a:lnTo>
                  <a:pt x="510540" y="129032"/>
                </a:lnTo>
                <a:lnTo>
                  <a:pt x="511428" y="129413"/>
                </a:lnTo>
                <a:lnTo>
                  <a:pt x="534016" y="129413"/>
                </a:lnTo>
                <a:lnTo>
                  <a:pt x="533555" y="129032"/>
                </a:lnTo>
                <a:close/>
              </a:path>
              <a:path w="609600" h="288925">
                <a:moveTo>
                  <a:pt x="505239" y="113284"/>
                </a:moveTo>
                <a:lnTo>
                  <a:pt x="383413" y="113284"/>
                </a:lnTo>
                <a:lnTo>
                  <a:pt x="412115" y="113665"/>
                </a:lnTo>
                <a:lnTo>
                  <a:pt x="425576" y="114173"/>
                </a:lnTo>
                <a:lnTo>
                  <a:pt x="472440" y="118364"/>
                </a:lnTo>
                <a:lnTo>
                  <a:pt x="510654" y="129100"/>
                </a:lnTo>
                <a:lnTo>
                  <a:pt x="533555" y="129032"/>
                </a:lnTo>
                <a:lnTo>
                  <a:pt x="529717" y="125857"/>
                </a:lnTo>
                <a:lnTo>
                  <a:pt x="529463" y="125603"/>
                </a:lnTo>
                <a:lnTo>
                  <a:pt x="529208" y="125476"/>
                </a:lnTo>
                <a:lnTo>
                  <a:pt x="528954" y="125222"/>
                </a:lnTo>
                <a:lnTo>
                  <a:pt x="517017" y="118110"/>
                </a:lnTo>
                <a:lnTo>
                  <a:pt x="516254" y="117729"/>
                </a:lnTo>
                <a:lnTo>
                  <a:pt x="505239" y="113284"/>
                </a:lnTo>
                <a:close/>
              </a:path>
              <a:path w="609600" h="288925">
                <a:moveTo>
                  <a:pt x="12700" y="0"/>
                </a:moveTo>
                <a:lnTo>
                  <a:pt x="0" y="508"/>
                </a:lnTo>
                <a:lnTo>
                  <a:pt x="634" y="19176"/>
                </a:lnTo>
                <a:lnTo>
                  <a:pt x="762" y="35687"/>
                </a:lnTo>
                <a:lnTo>
                  <a:pt x="5969" y="66294"/>
                </a:lnTo>
                <a:lnTo>
                  <a:pt x="6096" y="66675"/>
                </a:lnTo>
                <a:lnTo>
                  <a:pt x="9271" y="72898"/>
                </a:lnTo>
                <a:lnTo>
                  <a:pt x="9525" y="73279"/>
                </a:lnTo>
                <a:lnTo>
                  <a:pt x="9651" y="73533"/>
                </a:lnTo>
                <a:lnTo>
                  <a:pt x="13716" y="79121"/>
                </a:lnTo>
                <a:lnTo>
                  <a:pt x="14224" y="79629"/>
                </a:lnTo>
                <a:lnTo>
                  <a:pt x="14350" y="79883"/>
                </a:lnTo>
                <a:lnTo>
                  <a:pt x="19939" y="85471"/>
                </a:lnTo>
                <a:lnTo>
                  <a:pt x="20193" y="85598"/>
                </a:lnTo>
                <a:lnTo>
                  <a:pt x="20447" y="85852"/>
                </a:lnTo>
                <a:lnTo>
                  <a:pt x="59944" y="104775"/>
                </a:lnTo>
                <a:lnTo>
                  <a:pt x="103124" y="113157"/>
                </a:lnTo>
                <a:lnTo>
                  <a:pt x="152146" y="115824"/>
                </a:lnTo>
                <a:lnTo>
                  <a:pt x="165989" y="115951"/>
                </a:lnTo>
                <a:lnTo>
                  <a:pt x="195072" y="115951"/>
                </a:lnTo>
                <a:lnTo>
                  <a:pt x="353059" y="113284"/>
                </a:lnTo>
                <a:lnTo>
                  <a:pt x="505239" y="113284"/>
                </a:lnTo>
                <a:lnTo>
                  <a:pt x="463169" y="104267"/>
                </a:lnTo>
                <a:lnTo>
                  <a:pt x="454081" y="103378"/>
                </a:lnTo>
                <a:lnTo>
                  <a:pt x="166116" y="103378"/>
                </a:lnTo>
                <a:lnTo>
                  <a:pt x="152526" y="103124"/>
                </a:lnTo>
                <a:lnTo>
                  <a:pt x="104521" y="100584"/>
                </a:lnTo>
                <a:lnTo>
                  <a:pt x="64007" y="92837"/>
                </a:lnTo>
                <a:lnTo>
                  <a:pt x="28819" y="76200"/>
                </a:lnTo>
                <a:lnTo>
                  <a:pt x="27940" y="75565"/>
                </a:lnTo>
                <a:lnTo>
                  <a:pt x="24129" y="71628"/>
                </a:lnTo>
                <a:lnTo>
                  <a:pt x="23368" y="70866"/>
                </a:lnTo>
                <a:lnTo>
                  <a:pt x="20585" y="66929"/>
                </a:lnTo>
                <a:lnTo>
                  <a:pt x="20447" y="66929"/>
                </a:lnTo>
                <a:lnTo>
                  <a:pt x="20084" y="66294"/>
                </a:lnTo>
                <a:lnTo>
                  <a:pt x="20002" y="66040"/>
                </a:lnTo>
                <a:lnTo>
                  <a:pt x="17906" y="61849"/>
                </a:lnTo>
                <a:lnTo>
                  <a:pt x="17506" y="61118"/>
                </a:lnTo>
                <a:lnTo>
                  <a:pt x="17448" y="60833"/>
                </a:lnTo>
                <a:lnTo>
                  <a:pt x="15875" y="56007"/>
                </a:lnTo>
                <a:lnTo>
                  <a:pt x="14604" y="49911"/>
                </a:lnTo>
                <a:lnTo>
                  <a:pt x="13843" y="42925"/>
                </a:lnTo>
                <a:lnTo>
                  <a:pt x="13462" y="35433"/>
                </a:lnTo>
                <a:lnTo>
                  <a:pt x="13334" y="18669"/>
                </a:lnTo>
                <a:lnTo>
                  <a:pt x="12700" y="0"/>
                </a:lnTo>
                <a:close/>
              </a:path>
              <a:path w="609600" h="288925">
                <a:moveTo>
                  <a:pt x="383413" y="100584"/>
                </a:moveTo>
                <a:lnTo>
                  <a:pt x="352932" y="100584"/>
                </a:lnTo>
                <a:lnTo>
                  <a:pt x="225678" y="102997"/>
                </a:lnTo>
                <a:lnTo>
                  <a:pt x="166116" y="103378"/>
                </a:lnTo>
                <a:lnTo>
                  <a:pt x="454081" y="103378"/>
                </a:lnTo>
                <a:lnTo>
                  <a:pt x="451484" y="103124"/>
                </a:lnTo>
                <a:lnTo>
                  <a:pt x="439166" y="102235"/>
                </a:lnTo>
                <a:lnTo>
                  <a:pt x="425957" y="101473"/>
                </a:lnTo>
                <a:lnTo>
                  <a:pt x="412242" y="101092"/>
                </a:lnTo>
                <a:lnTo>
                  <a:pt x="383413" y="100584"/>
                </a:lnTo>
                <a:close/>
              </a:path>
              <a:path w="609600" h="288925">
                <a:moveTo>
                  <a:pt x="27940" y="75565"/>
                </a:moveTo>
                <a:lnTo>
                  <a:pt x="28701" y="76200"/>
                </a:lnTo>
                <a:lnTo>
                  <a:pt x="28397" y="75895"/>
                </a:lnTo>
                <a:lnTo>
                  <a:pt x="27940" y="75565"/>
                </a:lnTo>
                <a:close/>
              </a:path>
              <a:path w="609600" h="288925">
                <a:moveTo>
                  <a:pt x="28397" y="75895"/>
                </a:moveTo>
                <a:lnTo>
                  <a:pt x="28701" y="76200"/>
                </a:lnTo>
                <a:lnTo>
                  <a:pt x="28397" y="75895"/>
                </a:lnTo>
                <a:close/>
              </a:path>
              <a:path w="609600" h="288925">
                <a:moveTo>
                  <a:pt x="28067" y="75565"/>
                </a:moveTo>
                <a:lnTo>
                  <a:pt x="28397" y="75895"/>
                </a:lnTo>
                <a:lnTo>
                  <a:pt x="28067" y="75565"/>
                </a:lnTo>
                <a:close/>
              </a:path>
              <a:path w="609600" h="288925">
                <a:moveTo>
                  <a:pt x="23368" y="70866"/>
                </a:moveTo>
                <a:lnTo>
                  <a:pt x="24002" y="71628"/>
                </a:lnTo>
                <a:lnTo>
                  <a:pt x="23664" y="71162"/>
                </a:lnTo>
                <a:lnTo>
                  <a:pt x="23368" y="70866"/>
                </a:lnTo>
                <a:close/>
              </a:path>
              <a:path w="609600" h="288925">
                <a:moveTo>
                  <a:pt x="23664" y="71162"/>
                </a:moveTo>
                <a:lnTo>
                  <a:pt x="24002" y="71628"/>
                </a:lnTo>
                <a:lnTo>
                  <a:pt x="23664" y="71162"/>
                </a:lnTo>
                <a:close/>
              </a:path>
              <a:path w="609600" h="288925">
                <a:moveTo>
                  <a:pt x="23448" y="70866"/>
                </a:moveTo>
                <a:lnTo>
                  <a:pt x="23664" y="71162"/>
                </a:lnTo>
                <a:lnTo>
                  <a:pt x="23448" y="70866"/>
                </a:lnTo>
                <a:close/>
              </a:path>
              <a:path w="609600" h="288925">
                <a:moveTo>
                  <a:pt x="19939" y="66040"/>
                </a:moveTo>
                <a:lnTo>
                  <a:pt x="20447" y="66929"/>
                </a:lnTo>
                <a:lnTo>
                  <a:pt x="20123" y="66294"/>
                </a:lnTo>
                <a:lnTo>
                  <a:pt x="19939" y="66040"/>
                </a:lnTo>
                <a:close/>
              </a:path>
              <a:path w="609600" h="288925">
                <a:moveTo>
                  <a:pt x="20142" y="66319"/>
                </a:moveTo>
                <a:lnTo>
                  <a:pt x="20447" y="66929"/>
                </a:lnTo>
                <a:lnTo>
                  <a:pt x="20585" y="66929"/>
                </a:lnTo>
                <a:lnTo>
                  <a:pt x="20142" y="66319"/>
                </a:lnTo>
                <a:close/>
              </a:path>
              <a:path w="609600" h="288925">
                <a:moveTo>
                  <a:pt x="20002" y="66040"/>
                </a:moveTo>
                <a:lnTo>
                  <a:pt x="20142" y="66319"/>
                </a:lnTo>
                <a:lnTo>
                  <a:pt x="20002" y="66040"/>
                </a:lnTo>
                <a:close/>
              </a:path>
              <a:path w="609600" h="288925">
                <a:moveTo>
                  <a:pt x="17399" y="60833"/>
                </a:moveTo>
                <a:lnTo>
                  <a:pt x="17779" y="61849"/>
                </a:lnTo>
                <a:lnTo>
                  <a:pt x="17541" y="61118"/>
                </a:lnTo>
                <a:lnTo>
                  <a:pt x="17399" y="60833"/>
                </a:lnTo>
                <a:close/>
              </a:path>
              <a:path w="609600" h="288925">
                <a:moveTo>
                  <a:pt x="17541" y="61118"/>
                </a:moveTo>
                <a:lnTo>
                  <a:pt x="17779" y="61849"/>
                </a:lnTo>
                <a:lnTo>
                  <a:pt x="17541" y="61118"/>
                </a:lnTo>
                <a:close/>
              </a:path>
              <a:path w="609600" h="288925">
                <a:moveTo>
                  <a:pt x="17448" y="60833"/>
                </a:moveTo>
                <a:lnTo>
                  <a:pt x="17541" y="61118"/>
                </a:lnTo>
                <a:lnTo>
                  <a:pt x="17448" y="608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26134" y="1955100"/>
            <a:ext cx="823594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sz="1100" spc="-175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C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67890" y="1952688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247268"/>
                </a:moveTo>
                <a:lnTo>
                  <a:pt x="38100" y="323468"/>
                </a:lnTo>
                <a:lnTo>
                  <a:pt x="63500" y="272668"/>
                </a:lnTo>
                <a:lnTo>
                  <a:pt x="31750" y="272668"/>
                </a:lnTo>
                <a:lnTo>
                  <a:pt x="31750" y="268435"/>
                </a:lnTo>
                <a:lnTo>
                  <a:pt x="0" y="247268"/>
                </a:lnTo>
                <a:close/>
              </a:path>
              <a:path w="76200" h="323850">
                <a:moveTo>
                  <a:pt x="31750" y="268435"/>
                </a:moveTo>
                <a:lnTo>
                  <a:pt x="31750" y="272668"/>
                </a:lnTo>
                <a:lnTo>
                  <a:pt x="38100" y="272668"/>
                </a:lnTo>
                <a:lnTo>
                  <a:pt x="31750" y="268435"/>
                </a:lnTo>
                <a:close/>
              </a:path>
              <a:path w="76200" h="323850">
                <a:moveTo>
                  <a:pt x="44450" y="0"/>
                </a:moveTo>
                <a:lnTo>
                  <a:pt x="31750" y="0"/>
                </a:lnTo>
                <a:lnTo>
                  <a:pt x="31750" y="268435"/>
                </a:lnTo>
                <a:lnTo>
                  <a:pt x="38100" y="272668"/>
                </a:lnTo>
                <a:lnTo>
                  <a:pt x="44450" y="268435"/>
                </a:lnTo>
                <a:lnTo>
                  <a:pt x="44450" y="0"/>
                </a:lnTo>
                <a:close/>
              </a:path>
              <a:path w="76200" h="323850">
                <a:moveTo>
                  <a:pt x="44450" y="268435"/>
                </a:moveTo>
                <a:lnTo>
                  <a:pt x="38100" y="272668"/>
                </a:lnTo>
                <a:lnTo>
                  <a:pt x="44450" y="272668"/>
                </a:lnTo>
                <a:lnTo>
                  <a:pt x="44450" y="268435"/>
                </a:lnTo>
                <a:close/>
              </a:path>
              <a:path w="76200" h="323850">
                <a:moveTo>
                  <a:pt x="76200" y="247268"/>
                </a:moveTo>
                <a:lnTo>
                  <a:pt x="44450" y="268435"/>
                </a:lnTo>
                <a:lnTo>
                  <a:pt x="44450" y="272668"/>
                </a:lnTo>
                <a:lnTo>
                  <a:pt x="63500" y="272668"/>
                </a:lnTo>
                <a:lnTo>
                  <a:pt x="76200" y="2472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17347" y="3018218"/>
            <a:ext cx="2108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755" algn="l"/>
                <a:tab pos="1358265" algn="l"/>
              </a:tabLst>
            </a:pPr>
            <a:r>
              <a:rPr sz="1650" spc="-37" baseline="2525" dirty="0">
                <a:latin typeface="Lucida Sans"/>
                <a:cs typeface="Lucida Sans"/>
              </a:rPr>
              <a:t>Temp</a:t>
            </a:r>
            <a:r>
              <a:rPr sz="1650" spc="-112" baseline="2525" dirty="0">
                <a:latin typeface="Lucida Sans"/>
                <a:cs typeface="Lucida Sans"/>
              </a:rPr>
              <a:t> </a:t>
            </a:r>
            <a:r>
              <a:rPr sz="1650" spc="-44" baseline="2525" dirty="0">
                <a:latin typeface="Lucida Sans"/>
                <a:cs typeface="Lucida Sans"/>
              </a:rPr>
              <a:t>Conv	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 </a:t>
            </a:r>
            <a:r>
              <a:rPr sz="800" spc="-15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 </a:t>
            </a:r>
            <a:r>
              <a:rPr sz="800" spc="-17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	</a:t>
            </a:r>
            <a:r>
              <a:rPr sz="1650" spc="-37" baseline="2525" dirty="0">
                <a:latin typeface="Lucida Sans"/>
                <a:cs typeface="Lucida Sans"/>
              </a:rPr>
              <a:t>Temp</a:t>
            </a:r>
            <a:r>
              <a:rPr sz="1650" spc="-195" baseline="2525" dirty="0">
                <a:latin typeface="Lucida Sans"/>
                <a:cs typeface="Lucida Sans"/>
              </a:rPr>
              <a:t> </a:t>
            </a:r>
            <a:r>
              <a:rPr sz="1650" spc="-44" baseline="2525" dirty="0">
                <a:latin typeface="Lucida Sans"/>
                <a:cs typeface="Lucida Sans"/>
              </a:rPr>
              <a:t>Conv</a:t>
            </a:r>
            <a:endParaRPr sz="1650" baseline="2525" dirty="0">
              <a:latin typeface="Lucida Sans"/>
              <a:cs typeface="Lucida San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67053" y="3610291"/>
            <a:ext cx="1258570" cy="300990"/>
          </a:xfrm>
          <a:custGeom>
            <a:avLst/>
            <a:gdLst/>
            <a:ahLst/>
            <a:cxnLst/>
            <a:rect l="l" t="t" r="r" b="b"/>
            <a:pathLst>
              <a:path w="1258570" h="300989">
                <a:moveTo>
                  <a:pt x="1258316" y="0"/>
                </a:moveTo>
                <a:lnTo>
                  <a:pt x="0" y="0"/>
                </a:lnTo>
                <a:lnTo>
                  <a:pt x="0" y="211582"/>
                </a:lnTo>
                <a:lnTo>
                  <a:pt x="6979" y="246153"/>
                </a:lnTo>
                <a:lnTo>
                  <a:pt x="26019" y="274415"/>
                </a:lnTo>
                <a:lnTo>
                  <a:pt x="54274" y="293485"/>
                </a:lnTo>
                <a:lnTo>
                  <a:pt x="88900" y="300482"/>
                </a:lnTo>
                <a:lnTo>
                  <a:pt x="1169416" y="300482"/>
                </a:lnTo>
                <a:lnTo>
                  <a:pt x="1203987" y="293485"/>
                </a:lnTo>
                <a:lnTo>
                  <a:pt x="1232249" y="274415"/>
                </a:lnTo>
                <a:lnTo>
                  <a:pt x="1251319" y="246153"/>
                </a:lnTo>
                <a:lnTo>
                  <a:pt x="1258316" y="211582"/>
                </a:lnTo>
                <a:lnTo>
                  <a:pt x="1258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73201" y="3291394"/>
            <a:ext cx="610235" cy="288925"/>
          </a:xfrm>
          <a:custGeom>
            <a:avLst/>
            <a:gdLst/>
            <a:ahLst/>
            <a:cxnLst/>
            <a:rect l="l" t="t" r="r" b="b"/>
            <a:pathLst>
              <a:path w="610234" h="288925">
                <a:moveTo>
                  <a:pt x="533653" y="210438"/>
                </a:moveTo>
                <a:lnTo>
                  <a:pt x="567689" y="288417"/>
                </a:lnTo>
                <a:lnTo>
                  <a:pt x="596387" y="237870"/>
                </a:lnTo>
                <a:lnTo>
                  <a:pt x="564007" y="237870"/>
                </a:lnTo>
                <a:lnTo>
                  <a:pt x="563872" y="232919"/>
                </a:lnTo>
                <a:lnTo>
                  <a:pt x="533653" y="210438"/>
                </a:lnTo>
                <a:close/>
              </a:path>
              <a:path w="610234" h="288925">
                <a:moveTo>
                  <a:pt x="563872" y="232919"/>
                </a:moveTo>
                <a:lnTo>
                  <a:pt x="564007" y="237870"/>
                </a:lnTo>
                <a:lnTo>
                  <a:pt x="570357" y="237744"/>
                </a:lnTo>
                <a:lnTo>
                  <a:pt x="563872" y="232919"/>
                </a:lnTo>
                <a:close/>
              </a:path>
              <a:path w="610234" h="288925">
                <a:moveTo>
                  <a:pt x="609726" y="214375"/>
                </a:moveTo>
                <a:lnTo>
                  <a:pt x="576621" y="234025"/>
                </a:lnTo>
                <a:lnTo>
                  <a:pt x="576707" y="237617"/>
                </a:lnTo>
                <a:lnTo>
                  <a:pt x="564007" y="237870"/>
                </a:lnTo>
                <a:lnTo>
                  <a:pt x="596387" y="237870"/>
                </a:lnTo>
                <a:lnTo>
                  <a:pt x="609726" y="214375"/>
                </a:lnTo>
                <a:close/>
              </a:path>
              <a:path w="610234" h="288925">
                <a:moveTo>
                  <a:pt x="548252" y="143382"/>
                </a:moveTo>
                <a:lnTo>
                  <a:pt x="531240" y="143382"/>
                </a:lnTo>
                <a:lnTo>
                  <a:pt x="531875" y="144018"/>
                </a:lnTo>
                <a:lnTo>
                  <a:pt x="556006" y="184657"/>
                </a:lnTo>
                <a:lnTo>
                  <a:pt x="563872" y="232919"/>
                </a:lnTo>
                <a:lnTo>
                  <a:pt x="570357" y="237744"/>
                </a:lnTo>
                <a:lnTo>
                  <a:pt x="576621" y="234025"/>
                </a:lnTo>
                <a:lnTo>
                  <a:pt x="576579" y="232282"/>
                </a:lnTo>
                <a:lnTo>
                  <a:pt x="575690" y="219201"/>
                </a:lnTo>
                <a:lnTo>
                  <a:pt x="567943" y="180086"/>
                </a:lnTo>
                <a:lnTo>
                  <a:pt x="549274" y="144525"/>
                </a:lnTo>
                <a:lnTo>
                  <a:pt x="548252" y="143382"/>
                </a:lnTo>
                <a:close/>
              </a:path>
              <a:path w="610234" h="288925">
                <a:moveTo>
                  <a:pt x="576621" y="234025"/>
                </a:moveTo>
                <a:lnTo>
                  <a:pt x="570357" y="237744"/>
                </a:lnTo>
                <a:lnTo>
                  <a:pt x="576707" y="237617"/>
                </a:lnTo>
                <a:lnTo>
                  <a:pt x="576621" y="234025"/>
                </a:lnTo>
                <a:close/>
              </a:path>
              <a:path w="610234" h="288925">
                <a:moveTo>
                  <a:pt x="531600" y="143790"/>
                </a:moveTo>
                <a:lnTo>
                  <a:pt x="531800" y="144018"/>
                </a:lnTo>
                <a:lnTo>
                  <a:pt x="531600" y="143790"/>
                </a:lnTo>
                <a:close/>
              </a:path>
              <a:path w="610234" h="288925">
                <a:moveTo>
                  <a:pt x="531240" y="143382"/>
                </a:moveTo>
                <a:lnTo>
                  <a:pt x="531600" y="143790"/>
                </a:lnTo>
                <a:lnTo>
                  <a:pt x="531875" y="144018"/>
                </a:lnTo>
                <a:lnTo>
                  <a:pt x="531240" y="143382"/>
                </a:lnTo>
                <a:close/>
              </a:path>
              <a:path w="610234" h="288925">
                <a:moveTo>
                  <a:pt x="521951" y="135830"/>
                </a:moveTo>
                <a:lnTo>
                  <a:pt x="531600" y="143790"/>
                </a:lnTo>
                <a:lnTo>
                  <a:pt x="531240" y="143382"/>
                </a:lnTo>
                <a:lnTo>
                  <a:pt x="548252" y="143382"/>
                </a:lnTo>
                <a:lnTo>
                  <a:pt x="541775" y="136144"/>
                </a:lnTo>
                <a:lnTo>
                  <a:pt x="522477" y="136144"/>
                </a:lnTo>
                <a:lnTo>
                  <a:pt x="521951" y="135830"/>
                </a:lnTo>
                <a:close/>
              </a:path>
              <a:path w="610234" h="288925">
                <a:moveTo>
                  <a:pt x="521715" y="135636"/>
                </a:moveTo>
                <a:lnTo>
                  <a:pt x="521951" y="135830"/>
                </a:lnTo>
                <a:lnTo>
                  <a:pt x="522477" y="136144"/>
                </a:lnTo>
                <a:lnTo>
                  <a:pt x="521715" y="135636"/>
                </a:lnTo>
                <a:close/>
              </a:path>
              <a:path w="610234" h="288925">
                <a:moveTo>
                  <a:pt x="541320" y="135636"/>
                </a:moveTo>
                <a:lnTo>
                  <a:pt x="521715" y="135636"/>
                </a:lnTo>
                <a:lnTo>
                  <a:pt x="522477" y="136144"/>
                </a:lnTo>
                <a:lnTo>
                  <a:pt x="541775" y="136144"/>
                </a:lnTo>
                <a:lnTo>
                  <a:pt x="541320" y="135636"/>
                </a:lnTo>
                <a:close/>
              </a:path>
              <a:path w="610234" h="288925">
                <a:moveTo>
                  <a:pt x="533692" y="129031"/>
                </a:moveTo>
                <a:lnTo>
                  <a:pt x="510539" y="129031"/>
                </a:lnTo>
                <a:lnTo>
                  <a:pt x="511428" y="129539"/>
                </a:lnTo>
                <a:lnTo>
                  <a:pt x="521951" y="135830"/>
                </a:lnTo>
                <a:lnTo>
                  <a:pt x="521715" y="135636"/>
                </a:lnTo>
                <a:lnTo>
                  <a:pt x="541320" y="135636"/>
                </a:lnTo>
                <a:lnTo>
                  <a:pt x="540638" y="134874"/>
                </a:lnTo>
                <a:lnTo>
                  <a:pt x="540512" y="134619"/>
                </a:lnTo>
                <a:lnTo>
                  <a:pt x="540258" y="134493"/>
                </a:lnTo>
                <a:lnTo>
                  <a:pt x="540003" y="134238"/>
                </a:lnTo>
                <a:lnTo>
                  <a:pt x="533692" y="129031"/>
                </a:lnTo>
                <a:close/>
              </a:path>
              <a:path w="610234" h="288925">
                <a:moveTo>
                  <a:pt x="511310" y="129490"/>
                </a:moveTo>
                <a:close/>
              </a:path>
              <a:path w="610234" h="288925">
                <a:moveTo>
                  <a:pt x="510539" y="129031"/>
                </a:moveTo>
                <a:lnTo>
                  <a:pt x="511310" y="129490"/>
                </a:lnTo>
                <a:lnTo>
                  <a:pt x="510539" y="129031"/>
                </a:lnTo>
                <a:close/>
              </a:path>
              <a:path w="610234" h="288925">
                <a:moveTo>
                  <a:pt x="504924" y="113156"/>
                </a:moveTo>
                <a:lnTo>
                  <a:pt x="383413" y="113156"/>
                </a:lnTo>
                <a:lnTo>
                  <a:pt x="412114" y="113664"/>
                </a:lnTo>
                <a:lnTo>
                  <a:pt x="425576" y="114173"/>
                </a:lnTo>
                <a:lnTo>
                  <a:pt x="472566" y="118363"/>
                </a:lnTo>
                <a:lnTo>
                  <a:pt x="511310" y="129490"/>
                </a:lnTo>
                <a:lnTo>
                  <a:pt x="510539" y="129031"/>
                </a:lnTo>
                <a:lnTo>
                  <a:pt x="533692" y="129031"/>
                </a:lnTo>
                <a:lnTo>
                  <a:pt x="529843" y="125856"/>
                </a:lnTo>
                <a:lnTo>
                  <a:pt x="529589" y="125602"/>
                </a:lnTo>
                <a:lnTo>
                  <a:pt x="529336" y="125475"/>
                </a:lnTo>
                <a:lnTo>
                  <a:pt x="528954" y="125349"/>
                </a:lnTo>
                <a:lnTo>
                  <a:pt x="517143" y="118110"/>
                </a:lnTo>
                <a:lnTo>
                  <a:pt x="516889" y="117982"/>
                </a:lnTo>
                <a:lnTo>
                  <a:pt x="516509" y="117856"/>
                </a:lnTo>
                <a:lnTo>
                  <a:pt x="516254" y="117729"/>
                </a:lnTo>
                <a:lnTo>
                  <a:pt x="504924" y="113156"/>
                </a:lnTo>
                <a:close/>
              </a:path>
              <a:path w="610234" h="288925">
                <a:moveTo>
                  <a:pt x="12700" y="0"/>
                </a:moveTo>
                <a:lnTo>
                  <a:pt x="0" y="381"/>
                </a:lnTo>
                <a:lnTo>
                  <a:pt x="634" y="19050"/>
                </a:lnTo>
                <a:lnTo>
                  <a:pt x="762" y="35560"/>
                </a:lnTo>
                <a:lnTo>
                  <a:pt x="9143" y="72770"/>
                </a:lnTo>
                <a:lnTo>
                  <a:pt x="9651" y="73406"/>
                </a:lnTo>
                <a:lnTo>
                  <a:pt x="13842" y="79120"/>
                </a:lnTo>
                <a:lnTo>
                  <a:pt x="13969" y="79375"/>
                </a:lnTo>
                <a:lnTo>
                  <a:pt x="14223" y="79756"/>
                </a:lnTo>
                <a:lnTo>
                  <a:pt x="14477" y="79882"/>
                </a:lnTo>
                <a:lnTo>
                  <a:pt x="19812" y="85217"/>
                </a:lnTo>
                <a:lnTo>
                  <a:pt x="20065" y="85343"/>
                </a:lnTo>
                <a:lnTo>
                  <a:pt x="20192" y="85598"/>
                </a:lnTo>
                <a:lnTo>
                  <a:pt x="20446" y="85725"/>
                </a:lnTo>
                <a:lnTo>
                  <a:pt x="59943" y="104775"/>
                </a:lnTo>
                <a:lnTo>
                  <a:pt x="103123" y="113156"/>
                </a:lnTo>
                <a:lnTo>
                  <a:pt x="152145" y="115696"/>
                </a:lnTo>
                <a:lnTo>
                  <a:pt x="165988" y="115950"/>
                </a:lnTo>
                <a:lnTo>
                  <a:pt x="195071" y="115950"/>
                </a:lnTo>
                <a:lnTo>
                  <a:pt x="353187" y="113156"/>
                </a:lnTo>
                <a:lnTo>
                  <a:pt x="504924" y="113156"/>
                </a:lnTo>
                <a:lnTo>
                  <a:pt x="463168" y="104267"/>
                </a:lnTo>
                <a:lnTo>
                  <a:pt x="452896" y="103250"/>
                </a:lnTo>
                <a:lnTo>
                  <a:pt x="166115" y="103250"/>
                </a:lnTo>
                <a:lnTo>
                  <a:pt x="152526" y="103124"/>
                </a:lnTo>
                <a:lnTo>
                  <a:pt x="104647" y="100583"/>
                </a:lnTo>
                <a:lnTo>
                  <a:pt x="64008" y="92710"/>
                </a:lnTo>
                <a:lnTo>
                  <a:pt x="28770" y="76073"/>
                </a:lnTo>
                <a:lnTo>
                  <a:pt x="28066" y="75564"/>
                </a:lnTo>
                <a:lnTo>
                  <a:pt x="24148" y="71627"/>
                </a:lnTo>
                <a:lnTo>
                  <a:pt x="24002" y="71627"/>
                </a:lnTo>
                <a:lnTo>
                  <a:pt x="23367" y="70866"/>
                </a:lnTo>
                <a:lnTo>
                  <a:pt x="20557" y="66929"/>
                </a:lnTo>
                <a:lnTo>
                  <a:pt x="19812" y="65912"/>
                </a:lnTo>
                <a:lnTo>
                  <a:pt x="17779" y="61594"/>
                </a:lnTo>
                <a:lnTo>
                  <a:pt x="13207" y="18668"/>
                </a:lnTo>
                <a:lnTo>
                  <a:pt x="12700" y="0"/>
                </a:lnTo>
                <a:close/>
              </a:path>
              <a:path w="610234" h="288925">
                <a:moveTo>
                  <a:pt x="383413" y="100456"/>
                </a:moveTo>
                <a:lnTo>
                  <a:pt x="352933" y="100456"/>
                </a:lnTo>
                <a:lnTo>
                  <a:pt x="195071" y="103250"/>
                </a:lnTo>
                <a:lnTo>
                  <a:pt x="452896" y="103250"/>
                </a:lnTo>
                <a:lnTo>
                  <a:pt x="451612" y="103124"/>
                </a:lnTo>
                <a:lnTo>
                  <a:pt x="439165" y="102235"/>
                </a:lnTo>
                <a:lnTo>
                  <a:pt x="412368" y="100964"/>
                </a:lnTo>
                <a:lnTo>
                  <a:pt x="383413" y="100456"/>
                </a:lnTo>
                <a:close/>
              </a:path>
              <a:path w="610234" h="288925">
                <a:moveTo>
                  <a:pt x="28066" y="75564"/>
                </a:moveTo>
                <a:lnTo>
                  <a:pt x="28701" y="76073"/>
                </a:lnTo>
                <a:lnTo>
                  <a:pt x="28507" y="75883"/>
                </a:lnTo>
                <a:lnTo>
                  <a:pt x="28066" y="75564"/>
                </a:lnTo>
                <a:close/>
              </a:path>
              <a:path w="610234" h="288925">
                <a:moveTo>
                  <a:pt x="28507" y="75883"/>
                </a:moveTo>
                <a:lnTo>
                  <a:pt x="28701" y="76073"/>
                </a:lnTo>
                <a:lnTo>
                  <a:pt x="28507" y="75883"/>
                </a:lnTo>
                <a:close/>
              </a:path>
              <a:path w="610234" h="288925">
                <a:moveTo>
                  <a:pt x="28181" y="75564"/>
                </a:moveTo>
                <a:lnTo>
                  <a:pt x="28507" y="75883"/>
                </a:lnTo>
                <a:lnTo>
                  <a:pt x="28181" y="75564"/>
                </a:lnTo>
                <a:close/>
              </a:path>
              <a:path w="610234" h="288925">
                <a:moveTo>
                  <a:pt x="23367" y="70866"/>
                </a:moveTo>
                <a:lnTo>
                  <a:pt x="24002" y="71627"/>
                </a:lnTo>
                <a:lnTo>
                  <a:pt x="23636" y="71127"/>
                </a:lnTo>
                <a:lnTo>
                  <a:pt x="23367" y="70866"/>
                </a:lnTo>
                <a:close/>
              </a:path>
              <a:path w="610234" h="288925">
                <a:moveTo>
                  <a:pt x="23636" y="71127"/>
                </a:moveTo>
                <a:lnTo>
                  <a:pt x="24002" y="71627"/>
                </a:lnTo>
                <a:lnTo>
                  <a:pt x="24148" y="71627"/>
                </a:lnTo>
                <a:lnTo>
                  <a:pt x="23636" y="71127"/>
                </a:lnTo>
                <a:close/>
              </a:path>
              <a:path w="610234" h="288925">
                <a:moveTo>
                  <a:pt x="23444" y="70866"/>
                </a:moveTo>
                <a:lnTo>
                  <a:pt x="23636" y="71127"/>
                </a:lnTo>
                <a:lnTo>
                  <a:pt x="23444" y="70866"/>
                </a:lnTo>
                <a:close/>
              </a:path>
              <a:path w="610234" h="288925">
                <a:moveTo>
                  <a:pt x="19812" y="65912"/>
                </a:moveTo>
                <a:lnTo>
                  <a:pt x="20446" y="66929"/>
                </a:lnTo>
                <a:lnTo>
                  <a:pt x="20211" y="66457"/>
                </a:lnTo>
                <a:lnTo>
                  <a:pt x="19812" y="65912"/>
                </a:lnTo>
                <a:close/>
              </a:path>
              <a:path w="610234" h="288925">
                <a:moveTo>
                  <a:pt x="20211" y="66457"/>
                </a:moveTo>
                <a:lnTo>
                  <a:pt x="20446" y="66929"/>
                </a:lnTo>
                <a:lnTo>
                  <a:pt x="20211" y="66457"/>
                </a:lnTo>
                <a:close/>
              </a:path>
              <a:path w="610234" h="288925">
                <a:moveTo>
                  <a:pt x="19938" y="65912"/>
                </a:moveTo>
                <a:lnTo>
                  <a:pt x="20211" y="66457"/>
                </a:lnTo>
                <a:lnTo>
                  <a:pt x="19938" y="659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69872" y="3295459"/>
            <a:ext cx="609600" cy="288925"/>
          </a:xfrm>
          <a:custGeom>
            <a:avLst/>
            <a:gdLst/>
            <a:ahLst/>
            <a:cxnLst/>
            <a:rect l="l" t="t" r="r" b="b"/>
            <a:pathLst>
              <a:path w="609600" h="288925">
                <a:moveTo>
                  <a:pt x="0" y="214375"/>
                </a:moveTo>
                <a:lnTo>
                  <a:pt x="41910" y="288544"/>
                </a:lnTo>
                <a:lnTo>
                  <a:pt x="64074" y="237871"/>
                </a:lnTo>
                <a:lnTo>
                  <a:pt x="45593" y="237871"/>
                </a:lnTo>
                <a:lnTo>
                  <a:pt x="32893" y="237617"/>
                </a:lnTo>
                <a:lnTo>
                  <a:pt x="32978" y="234013"/>
                </a:lnTo>
                <a:lnTo>
                  <a:pt x="0" y="214375"/>
                </a:lnTo>
                <a:close/>
              </a:path>
              <a:path w="609600" h="288925">
                <a:moveTo>
                  <a:pt x="45737" y="232929"/>
                </a:moveTo>
                <a:lnTo>
                  <a:pt x="39243" y="237744"/>
                </a:lnTo>
                <a:lnTo>
                  <a:pt x="45593" y="237871"/>
                </a:lnTo>
                <a:lnTo>
                  <a:pt x="45737" y="232929"/>
                </a:lnTo>
                <a:close/>
              </a:path>
              <a:path w="609600" h="288925">
                <a:moveTo>
                  <a:pt x="76073" y="210438"/>
                </a:moveTo>
                <a:lnTo>
                  <a:pt x="45737" y="232929"/>
                </a:lnTo>
                <a:lnTo>
                  <a:pt x="45593" y="237871"/>
                </a:lnTo>
                <a:lnTo>
                  <a:pt x="64074" y="237871"/>
                </a:lnTo>
                <a:lnTo>
                  <a:pt x="76073" y="210438"/>
                </a:lnTo>
                <a:close/>
              </a:path>
              <a:path w="609600" h="288925">
                <a:moveTo>
                  <a:pt x="32978" y="234013"/>
                </a:moveTo>
                <a:lnTo>
                  <a:pt x="32893" y="237617"/>
                </a:lnTo>
                <a:lnTo>
                  <a:pt x="39243" y="237744"/>
                </a:lnTo>
                <a:lnTo>
                  <a:pt x="32978" y="234013"/>
                </a:lnTo>
                <a:close/>
              </a:path>
              <a:path w="609600" h="288925">
                <a:moveTo>
                  <a:pt x="256667" y="100584"/>
                </a:moveTo>
                <a:lnTo>
                  <a:pt x="226187" y="100584"/>
                </a:lnTo>
                <a:lnTo>
                  <a:pt x="197357" y="101092"/>
                </a:lnTo>
                <a:lnTo>
                  <a:pt x="158115" y="103250"/>
                </a:lnTo>
                <a:lnTo>
                  <a:pt x="116204" y="109474"/>
                </a:lnTo>
                <a:lnTo>
                  <a:pt x="92582" y="118237"/>
                </a:lnTo>
                <a:lnTo>
                  <a:pt x="80645" y="125349"/>
                </a:lnTo>
                <a:lnTo>
                  <a:pt x="80391" y="125475"/>
                </a:lnTo>
                <a:lnTo>
                  <a:pt x="80010" y="125730"/>
                </a:lnTo>
                <a:lnTo>
                  <a:pt x="79882" y="125856"/>
                </a:lnTo>
                <a:lnTo>
                  <a:pt x="69596" y="134366"/>
                </a:lnTo>
                <a:lnTo>
                  <a:pt x="46481" y="167640"/>
                </a:lnTo>
                <a:lnTo>
                  <a:pt x="35560" y="206121"/>
                </a:lnTo>
                <a:lnTo>
                  <a:pt x="32978" y="234013"/>
                </a:lnTo>
                <a:lnTo>
                  <a:pt x="39243" y="237744"/>
                </a:lnTo>
                <a:lnTo>
                  <a:pt x="45737" y="232929"/>
                </a:lnTo>
                <a:lnTo>
                  <a:pt x="46608" y="220725"/>
                </a:lnTo>
                <a:lnTo>
                  <a:pt x="48005" y="208534"/>
                </a:lnTo>
                <a:lnTo>
                  <a:pt x="63246" y="162813"/>
                </a:lnTo>
                <a:lnTo>
                  <a:pt x="77791" y="144144"/>
                </a:lnTo>
                <a:lnTo>
                  <a:pt x="78358" y="143510"/>
                </a:lnTo>
                <a:lnTo>
                  <a:pt x="87125" y="136271"/>
                </a:lnTo>
                <a:lnTo>
                  <a:pt x="87883" y="135636"/>
                </a:lnTo>
                <a:lnTo>
                  <a:pt x="88169" y="135636"/>
                </a:lnTo>
                <a:lnTo>
                  <a:pt x="98222" y="129540"/>
                </a:lnTo>
                <a:lnTo>
                  <a:pt x="99060" y="129031"/>
                </a:lnTo>
                <a:lnTo>
                  <a:pt x="99399" y="129031"/>
                </a:lnTo>
                <a:lnTo>
                  <a:pt x="111378" y="124079"/>
                </a:lnTo>
                <a:lnTo>
                  <a:pt x="159003" y="115824"/>
                </a:lnTo>
                <a:lnTo>
                  <a:pt x="197485" y="113792"/>
                </a:lnTo>
                <a:lnTo>
                  <a:pt x="226187" y="113284"/>
                </a:lnTo>
                <a:lnTo>
                  <a:pt x="506475" y="113284"/>
                </a:lnTo>
                <a:lnTo>
                  <a:pt x="516890" y="112141"/>
                </a:lnTo>
                <a:lnTo>
                  <a:pt x="554138" y="103378"/>
                </a:lnTo>
                <a:lnTo>
                  <a:pt x="414527" y="103378"/>
                </a:lnTo>
                <a:lnTo>
                  <a:pt x="256667" y="100584"/>
                </a:lnTo>
                <a:close/>
              </a:path>
              <a:path w="609600" h="288925">
                <a:moveTo>
                  <a:pt x="78358" y="143510"/>
                </a:moveTo>
                <a:lnTo>
                  <a:pt x="77724" y="144144"/>
                </a:lnTo>
                <a:lnTo>
                  <a:pt x="77992" y="143919"/>
                </a:lnTo>
                <a:lnTo>
                  <a:pt x="78358" y="143510"/>
                </a:lnTo>
                <a:close/>
              </a:path>
              <a:path w="609600" h="288925">
                <a:moveTo>
                  <a:pt x="77992" y="143919"/>
                </a:moveTo>
                <a:lnTo>
                  <a:pt x="77724" y="144144"/>
                </a:lnTo>
                <a:lnTo>
                  <a:pt x="77992" y="143919"/>
                </a:lnTo>
                <a:close/>
              </a:path>
              <a:path w="609600" h="288925">
                <a:moveTo>
                  <a:pt x="78482" y="143510"/>
                </a:moveTo>
                <a:lnTo>
                  <a:pt x="77992" y="143919"/>
                </a:lnTo>
                <a:lnTo>
                  <a:pt x="78482" y="143510"/>
                </a:lnTo>
                <a:close/>
              </a:path>
              <a:path w="609600" h="288925">
                <a:moveTo>
                  <a:pt x="88169" y="135636"/>
                </a:moveTo>
                <a:lnTo>
                  <a:pt x="87883" y="135636"/>
                </a:lnTo>
                <a:lnTo>
                  <a:pt x="87135" y="136262"/>
                </a:lnTo>
                <a:lnTo>
                  <a:pt x="88169" y="135636"/>
                </a:lnTo>
                <a:close/>
              </a:path>
              <a:path w="609600" h="288925">
                <a:moveTo>
                  <a:pt x="99060" y="129031"/>
                </a:moveTo>
                <a:lnTo>
                  <a:pt x="98171" y="129540"/>
                </a:lnTo>
                <a:lnTo>
                  <a:pt x="98332" y="129473"/>
                </a:lnTo>
                <a:lnTo>
                  <a:pt x="99060" y="129031"/>
                </a:lnTo>
                <a:close/>
              </a:path>
              <a:path w="609600" h="288925">
                <a:moveTo>
                  <a:pt x="98332" y="129473"/>
                </a:moveTo>
                <a:lnTo>
                  <a:pt x="98171" y="129540"/>
                </a:lnTo>
                <a:lnTo>
                  <a:pt x="98332" y="129473"/>
                </a:lnTo>
                <a:close/>
              </a:path>
              <a:path w="609600" h="288925">
                <a:moveTo>
                  <a:pt x="99399" y="129031"/>
                </a:moveTo>
                <a:lnTo>
                  <a:pt x="99060" y="129031"/>
                </a:lnTo>
                <a:lnTo>
                  <a:pt x="98332" y="129473"/>
                </a:lnTo>
                <a:lnTo>
                  <a:pt x="99399" y="129031"/>
                </a:lnTo>
                <a:close/>
              </a:path>
              <a:path w="609600" h="288925">
                <a:moveTo>
                  <a:pt x="506475" y="113284"/>
                </a:moveTo>
                <a:lnTo>
                  <a:pt x="256540" y="113284"/>
                </a:lnTo>
                <a:lnTo>
                  <a:pt x="414527" y="116078"/>
                </a:lnTo>
                <a:lnTo>
                  <a:pt x="443611" y="116078"/>
                </a:lnTo>
                <a:lnTo>
                  <a:pt x="457453" y="115824"/>
                </a:lnTo>
                <a:lnTo>
                  <a:pt x="483362" y="115062"/>
                </a:lnTo>
                <a:lnTo>
                  <a:pt x="495300" y="114300"/>
                </a:lnTo>
                <a:lnTo>
                  <a:pt x="506475" y="113284"/>
                </a:lnTo>
                <a:close/>
              </a:path>
              <a:path w="609600" h="288925">
                <a:moveTo>
                  <a:pt x="581659" y="75565"/>
                </a:moveTo>
                <a:lnTo>
                  <a:pt x="545592" y="92837"/>
                </a:lnTo>
                <a:lnTo>
                  <a:pt x="505078" y="100711"/>
                </a:lnTo>
                <a:lnTo>
                  <a:pt x="457073" y="103250"/>
                </a:lnTo>
                <a:lnTo>
                  <a:pt x="443483" y="103378"/>
                </a:lnTo>
                <a:lnTo>
                  <a:pt x="554138" y="103378"/>
                </a:lnTo>
                <a:lnTo>
                  <a:pt x="589152" y="85979"/>
                </a:lnTo>
                <a:lnTo>
                  <a:pt x="595883" y="79121"/>
                </a:lnTo>
                <a:lnTo>
                  <a:pt x="597915" y="76327"/>
                </a:lnTo>
                <a:lnTo>
                  <a:pt x="580898" y="76327"/>
                </a:lnTo>
                <a:lnTo>
                  <a:pt x="581659" y="75565"/>
                </a:lnTo>
                <a:close/>
              </a:path>
              <a:path w="609600" h="288925">
                <a:moveTo>
                  <a:pt x="585909" y="71315"/>
                </a:moveTo>
                <a:lnTo>
                  <a:pt x="580898" y="76327"/>
                </a:lnTo>
                <a:lnTo>
                  <a:pt x="597915" y="76327"/>
                </a:lnTo>
                <a:lnTo>
                  <a:pt x="599948" y="73532"/>
                </a:lnTo>
                <a:lnTo>
                  <a:pt x="600201" y="73279"/>
                </a:lnTo>
                <a:lnTo>
                  <a:pt x="600328" y="73025"/>
                </a:lnTo>
                <a:lnTo>
                  <a:pt x="600455" y="72643"/>
                </a:lnTo>
                <a:lnTo>
                  <a:pt x="600900" y="71755"/>
                </a:lnTo>
                <a:lnTo>
                  <a:pt x="585597" y="71755"/>
                </a:lnTo>
                <a:lnTo>
                  <a:pt x="585909" y="71315"/>
                </a:lnTo>
                <a:close/>
              </a:path>
              <a:path w="609600" h="288925">
                <a:moveTo>
                  <a:pt x="586231" y="70993"/>
                </a:moveTo>
                <a:lnTo>
                  <a:pt x="585909" y="71315"/>
                </a:lnTo>
                <a:lnTo>
                  <a:pt x="585597" y="71755"/>
                </a:lnTo>
                <a:lnTo>
                  <a:pt x="586231" y="70993"/>
                </a:lnTo>
                <a:close/>
              </a:path>
              <a:path w="609600" h="288925">
                <a:moveTo>
                  <a:pt x="601281" y="70993"/>
                </a:moveTo>
                <a:lnTo>
                  <a:pt x="586231" y="70993"/>
                </a:lnTo>
                <a:lnTo>
                  <a:pt x="585597" y="71755"/>
                </a:lnTo>
                <a:lnTo>
                  <a:pt x="600900" y="71755"/>
                </a:lnTo>
                <a:lnTo>
                  <a:pt x="601281" y="70993"/>
                </a:lnTo>
                <a:close/>
              </a:path>
              <a:path w="609600" h="288925">
                <a:moveTo>
                  <a:pt x="603757" y="66040"/>
                </a:moveTo>
                <a:lnTo>
                  <a:pt x="589661" y="66040"/>
                </a:lnTo>
                <a:lnTo>
                  <a:pt x="589152" y="66929"/>
                </a:lnTo>
                <a:lnTo>
                  <a:pt x="585909" y="71315"/>
                </a:lnTo>
                <a:lnTo>
                  <a:pt x="586231" y="70993"/>
                </a:lnTo>
                <a:lnTo>
                  <a:pt x="601281" y="70993"/>
                </a:lnTo>
                <a:lnTo>
                  <a:pt x="603757" y="66040"/>
                </a:lnTo>
                <a:close/>
              </a:path>
              <a:path w="609600" h="288925">
                <a:moveTo>
                  <a:pt x="589447" y="66340"/>
                </a:moveTo>
                <a:lnTo>
                  <a:pt x="589028" y="66929"/>
                </a:lnTo>
                <a:lnTo>
                  <a:pt x="589447" y="66340"/>
                </a:lnTo>
                <a:close/>
              </a:path>
              <a:path w="609600" h="288925">
                <a:moveTo>
                  <a:pt x="589661" y="66040"/>
                </a:moveTo>
                <a:lnTo>
                  <a:pt x="589447" y="66340"/>
                </a:lnTo>
                <a:lnTo>
                  <a:pt x="589152" y="66929"/>
                </a:lnTo>
                <a:lnTo>
                  <a:pt x="589661" y="66040"/>
                </a:lnTo>
                <a:close/>
              </a:path>
              <a:path w="609600" h="288925">
                <a:moveTo>
                  <a:pt x="605434" y="60832"/>
                </a:moveTo>
                <a:lnTo>
                  <a:pt x="592201" y="60832"/>
                </a:lnTo>
                <a:lnTo>
                  <a:pt x="591820" y="61722"/>
                </a:lnTo>
                <a:lnTo>
                  <a:pt x="589447" y="66340"/>
                </a:lnTo>
                <a:lnTo>
                  <a:pt x="589661" y="66040"/>
                </a:lnTo>
                <a:lnTo>
                  <a:pt x="603757" y="66040"/>
                </a:lnTo>
                <a:lnTo>
                  <a:pt x="605434" y="60832"/>
                </a:lnTo>
                <a:close/>
              </a:path>
              <a:path w="609600" h="288925">
                <a:moveTo>
                  <a:pt x="591956" y="61322"/>
                </a:moveTo>
                <a:lnTo>
                  <a:pt x="591756" y="61722"/>
                </a:lnTo>
                <a:lnTo>
                  <a:pt x="591956" y="61322"/>
                </a:lnTo>
                <a:close/>
              </a:path>
              <a:path w="609600" h="288925">
                <a:moveTo>
                  <a:pt x="592201" y="60832"/>
                </a:moveTo>
                <a:lnTo>
                  <a:pt x="591956" y="61322"/>
                </a:lnTo>
                <a:lnTo>
                  <a:pt x="591820" y="61722"/>
                </a:lnTo>
                <a:lnTo>
                  <a:pt x="592201" y="60832"/>
                </a:lnTo>
                <a:close/>
              </a:path>
              <a:path w="609600" h="288925">
                <a:moveTo>
                  <a:pt x="596900" y="0"/>
                </a:moveTo>
                <a:lnTo>
                  <a:pt x="596259" y="19050"/>
                </a:lnTo>
                <a:lnTo>
                  <a:pt x="596006" y="35687"/>
                </a:lnTo>
                <a:lnTo>
                  <a:pt x="595756" y="42925"/>
                </a:lnTo>
                <a:lnTo>
                  <a:pt x="594995" y="49784"/>
                </a:lnTo>
                <a:lnTo>
                  <a:pt x="593725" y="56134"/>
                </a:lnTo>
                <a:lnTo>
                  <a:pt x="591956" y="61322"/>
                </a:lnTo>
                <a:lnTo>
                  <a:pt x="592201" y="60832"/>
                </a:lnTo>
                <a:lnTo>
                  <a:pt x="605434" y="60832"/>
                </a:lnTo>
                <a:lnTo>
                  <a:pt x="606171" y="58547"/>
                </a:lnTo>
                <a:lnTo>
                  <a:pt x="607568" y="51181"/>
                </a:lnTo>
                <a:lnTo>
                  <a:pt x="608329" y="43561"/>
                </a:lnTo>
                <a:lnTo>
                  <a:pt x="608712" y="35560"/>
                </a:lnTo>
                <a:lnTo>
                  <a:pt x="608977" y="18668"/>
                </a:lnTo>
                <a:lnTo>
                  <a:pt x="609600" y="381"/>
                </a:lnTo>
                <a:lnTo>
                  <a:pt x="5969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47342" y="4192714"/>
            <a:ext cx="693420" cy="330835"/>
          </a:xfrm>
          <a:custGeom>
            <a:avLst/>
            <a:gdLst/>
            <a:ahLst/>
            <a:cxnLst/>
            <a:rect l="l" t="t" r="r" b="b"/>
            <a:pathLst>
              <a:path w="693420" h="330835">
                <a:moveTo>
                  <a:pt x="693166" y="0"/>
                </a:moveTo>
                <a:lnTo>
                  <a:pt x="0" y="0"/>
                </a:lnTo>
                <a:lnTo>
                  <a:pt x="0" y="232663"/>
                </a:lnTo>
                <a:lnTo>
                  <a:pt x="7669" y="270714"/>
                </a:lnTo>
                <a:lnTo>
                  <a:pt x="28590" y="301799"/>
                </a:lnTo>
                <a:lnTo>
                  <a:pt x="59632" y="322764"/>
                </a:lnTo>
                <a:lnTo>
                  <a:pt x="97662" y="330453"/>
                </a:lnTo>
                <a:lnTo>
                  <a:pt x="595502" y="330453"/>
                </a:lnTo>
                <a:lnTo>
                  <a:pt x="633533" y="322764"/>
                </a:lnTo>
                <a:lnTo>
                  <a:pt x="664575" y="301799"/>
                </a:lnTo>
                <a:lnTo>
                  <a:pt x="685496" y="270714"/>
                </a:lnTo>
                <a:lnTo>
                  <a:pt x="693166" y="232663"/>
                </a:lnTo>
                <a:lnTo>
                  <a:pt x="6931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70430" y="3957383"/>
            <a:ext cx="76200" cy="18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7890" y="4581968"/>
            <a:ext cx="76200" cy="22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1911" y="2515297"/>
            <a:ext cx="988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sz="1100" spc="-170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BEBEBE"/>
                </a:solidFill>
                <a:latin typeface="Cambria Math"/>
                <a:cs typeface="Cambria Math"/>
              </a:rPr>
              <a:t>C/N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3511" y="3391216"/>
            <a:ext cx="2747900" cy="1059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T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T 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×5</a:t>
            </a:r>
            <a:r>
              <a:rPr lang="en-US" sz="1100" spc="-114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lang="en-US" sz="1100" dirty="0">
                <a:solidFill>
                  <a:srgbClr val="BEBEBE"/>
                </a:solidFill>
                <a:latin typeface="Cambria Math"/>
                <a:cs typeface="Cambria Math"/>
              </a:rPr>
              <a:t>C/(M.N)</a:t>
            </a:r>
            <a:endParaRPr lang="en-US" sz="1100" dirty="0">
              <a:latin typeface="Cambria Math"/>
              <a:cs typeface="Cambria Math"/>
            </a:endParaRPr>
          </a:p>
          <a:p>
            <a:pPr marL="841375" algn="ctr">
              <a:lnSpc>
                <a:spcPct val="100000"/>
              </a:lnSpc>
              <a:spcBef>
                <a:spcPts val="830"/>
              </a:spcBef>
            </a:pPr>
            <a:r>
              <a:rPr sz="1100" spc="-30" dirty="0" err="1">
                <a:latin typeface="Lucida Sans"/>
                <a:cs typeface="Lucida Sans"/>
              </a:rPr>
              <a:t>Concat</a:t>
            </a:r>
            <a:r>
              <a:rPr sz="1100" spc="-3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+</a:t>
            </a:r>
            <a:r>
              <a:rPr sz="1100" spc="-145" dirty="0">
                <a:latin typeface="Lucida Sans"/>
                <a:cs typeface="Lucida Sans"/>
              </a:rPr>
              <a:t> </a:t>
            </a:r>
            <a:r>
              <a:rPr sz="1100" spc="-20" dirty="0">
                <a:latin typeface="Lucida Sans"/>
                <a:cs typeface="Lucida Sans"/>
              </a:rPr>
              <a:t>Shuffle</a:t>
            </a:r>
            <a:endParaRPr lang="en-US" sz="1100" dirty="0">
              <a:latin typeface="Lucida Sans"/>
              <a:cs typeface="Lucida Sans"/>
            </a:endParaRPr>
          </a:p>
          <a:p>
            <a:pPr marL="499745">
              <a:lnSpc>
                <a:spcPct val="100000"/>
              </a:lnSpc>
              <a:spcBef>
                <a:spcPts val="1019"/>
              </a:spcBef>
            </a:pP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T 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×5</a:t>
            </a:r>
            <a:r>
              <a:rPr lang="en-US" sz="1100" spc="-114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lang="en-US" sz="1100" dirty="0">
                <a:solidFill>
                  <a:srgbClr val="BEBEBE"/>
                </a:solidFill>
                <a:latin typeface="Cambria Math"/>
                <a:cs typeface="Cambria Math"/>
              </a:rPr>
              <a:t>C/M</a:t>
            </a:r>
            <a:endParaRPr lang="en-US" sz="1100" dirty="0">
              <a:latin typeface="Cambria Math"/>
              <a:cs typeface="Cambria Math"/>
            </a:endParaRPr>
          </a:p>
          <a:p>
            <a:pPr marL="831850" algn="ctr">
              <a:lnSpc>
                <a:spcPct val="100000"/>
              </a:lnSpc>
              <a:spcBef>
                <a:spcPts val="994"/>
              </a:spcBef>
            </a:pPr>
            <a:r>
              <a:rPr sz="1100" spc="-15" dirty="0">
                <a:latin typeface="Lucida Sans"/>
                <a:cs typeface="Lucida Sans"/>
              </a:rPr>
              <a:t>Max</a:t>
            </a:r>
            <a:r>
              <a:rPr sz="1100" spc="-9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6081" y="4649786"/>
            <a:ext cx="1234691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BEBEBE"/>
                </a:solidFill>
                <a:latin typeface="Cambria Math"/>
                <a:cs typeface="Cambria Math"/>
              </a:rPr>
              <a:t>T/2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lang="en-US" sz="1100" spc="10" dirty="0">
                <a:solidFill>
                  <a:srgbClr val="BEBEBE"/>
                </a:solidFill>
                <a:latin typeface="Cambria Math"/>
                <a:cs typeface="Cambria Math"/>
              </a:rPr>
              <a:t>5</a:t>
            </a:r>
            <a:r>
              <a:rPr sz="1100" spc="-175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BEBEBE"/>
                </a:solidFill>
                <a:latin typeface="Cambria Math"/>
                <a:cs typeface="Cambria Math"/>
              </a:rPr>
              <a:t>C</a:t>
            </a:r>
            <a:r>
              <a:rPr lang="en-US" sz="1100" spc="5" dirty="0">
                <a:solidFill>
                  <a:srgbClr val="BEBEBE"/>
                </a:solidFill>
                <a:latin typeface="Cambria Math"/>
                <a:cs typeface="Cambria Math"/>
              </a:rPr>
              <a:t>/M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76222" y="1882838"/>
            <a:ext cx="134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93239" y="4607115"/>
            <a:ext cx="1403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0" dirty="0">
                <a:solidFill>
                  <a:srgbClr val="BEBEBE"/>
                </a:solidFill>
                <a:latin typeface="Cambria Math"/>
                <a:cs typeface="Cambria Math"/>
              </a:rPr>
              <a:t>𝑦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5439" y="1809813"/>
            <a:ext cx="587375" cy="3173095"/>
          </a:xfrm>
          <a:custGeom>
            <a:avLst/>
            <a:gdLst/>
            <a:ahLst/>
            <a:cxnLst/>
            <a:rect l="l" t="t" r="r" b="b"/>
            <a:pathLst>
              <a:path w="587375" h="3173095">
                <a:moveTo>
                  <a:pt x="587120" y="0"/>
                </a:moveTo>
                <a:lnTo>
                  <a:pt x="534342" y="3861"/>
                </a:lnTo>
                <a:lnTo>
                  <a:pt x="484676" y="14994"/>
                </a:lnTo>
                <a:lnTo>
                  <a:pt x="438949" y="32718"/>
                </a:lnTo>
                <a:lnTo>
                  <a:pt x="397989" y="56358"/>
                </a:lnTo>
                <a:lnTo>
                  <a:pt x="362622" y="85232"/>
                </a:lnTo>
                <a:lnTo>
                  <a:pt x="333676" y="118665"/>
                </a:lnTo>
                <a:lnTo>
                  <a:pt x="311976" y="155976"/>
                </a:lnTo>
                <a:lnTo>
                  <a:pt x="298349" y="196487"/>
                </a:lnTo>
                <a:lnTo>
                  <a:pt x="293624" y="239522"/>
                </a:lnTo>
                <a:lnTo>
                  <a:pt x="293624" y="1580514"/>
                </a:lnTo>
                <a:lnTo>
                  <a:pt x="288893" y="1623586"/>
                </a:lnTo>
                <a:lnTo>
                  <a:pt x="275255" y="1664128"/>
                </a:lnTo>
                <a:lnTo>
                  <a:pt x="253539" y="1701461"/>
                </a:lnTo>
                <a:lnTo>
                  <a:pt x="224572" y="1734909"/>
                </a:lnTo>
                <a:lnTo>
                  <a:pt x="189184" y="1763794"/>
                </a:lnTo>
                <a:lnTo>
                  <a:pt x="148204" y="1787440"/>
                </a:lnTo>
                <a:lnTo>
                  <a:pt x="102460" y="1805168"/>
                </a:lnTo>
                <a:lnTo>
                  <a:pt x="52783" y="1816302"/>
                </a:lnTo>
                <a:lnTo>
                  <a:pt x="0" y="1820164"/>
                </a:lnTo>
                <a:lnTo>
                  <a:pt x="52783" y="1824021"/>
                </a:lnTo>
                <a:lnTo>
                  <a:pt x="102460" y="1835143"/>
                </a:lnTo>
                <a:lnTo>
                  <a:pt x="148204" y="1852854"/>
                </a:lnTo>
                <a:lnTo>
                  <a:pt x="189184" y="1876480"/>
                </a:lnTo>
                <a:lnTo>
                  <a:pt x="224572" y="1905344"/>
                </a:lnTo>
                <a:lnTo>
                  <a:pt x="253539" y="1938772"/>
                </a:lnTo>
                <a:lnTo>
                  <a:pt x="275255" y="1976088"/>
                </a:lnTo>
                <a:lnTo>
                  <a:pt x="288893" y="2016618"/>
                </a:lnTo>
                <a:lnTo>
                  <a:pt x="293624" y="2059686"/>
                </a:lnTo>
                <a:lnTo>
                  <a:pt x="293624" y="2933420"/>
                </a:lnTo>
                <a:lnTo>
                  <a:pt x="298349" y="2976482"/>
                </a:lnTo>
                <a:lnTo>
                  <a:pt x="311976" y="3017012"/>
                </a:lnTo>
                <a:lnTo>
                  <a:pt x="333676" y="3054332"/>
                </a:lnTo>
                <a:lnTo>
                  <a:pt x="362622" y="3087767"/>
                </a:lnTo>
                <a:lnTo>
                  <a:pt x="397989" y="3116640"/>
                </a:lnTo>
                <a:lnTo>
                  <a:pt x="438949" y="3140274"/>
                </a:lnTo>
                <a:lnTo>
                  <a:pt x="484676" y="3157993"/>
                </a:lnTo>
                <a:lnTo>
                  <a:pt x="534342" y="3169121"/>
                </a:lnTo>
                <a:lnTo>
                  <a:pt x="587120" y="3172980"/>
                </a:lnTo>
                <a:lnTo>
                  <a:pt x="5871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439" y="1809813"/>
            <a:ext cx="587375" cy="3173095"/>
          </a:xfrm>
          <a:custGeom>
            <a:avLst/>
            <a:gdLst/>
            <a:ahLst/>
            <a:cxnLst/>
            <a:rect l="l" t="t" r="r" b="b"/>
            <a:pathLst>
              <a:path w="587375" h="3173095">
                <a:moveTo>
                  <a:pt x="587120" y="0"/>
                </a:moveTo>
                <a:lnTo>
                  <a:pt x="534342" y="3861"/>
                </a:lnTo>
                <a:lnTo>
                  <a:pt x="484676" y="14994"/>
                </a:lnTo>
                <a:lnTo>
                  <a:pt x="438949" y="32718"/>
                </a:lnTo>
                <a:lnTo>
                  <a:pt x="397989" y="56358"/>
                </a:lnTo>
                <a:lnTo>
                  <a:pt x="362622" y="85232"/>
                </a:lnTo>
                <a:lnTo>
                  <a:pt x="333676" y="118665"/>
                </a:lnTo>
                <a:lnTo>
                  <a:pt x="311976" y="155976"/>
                </a:lnTo>
                <a:lnTo>
                  <a:pt x="298349" y="196487"/>
                </a:lnTo>
                <a:lnTo>
                  <a:pt x="293624" y="239522"/>
                </a:lnTo>
                <a:lnTo>
                  <a:pt x="293624" y="1580514"/>
                </a:lnTo>
                <a:lnTo>
                  <a:pt x="288893" y="1623586"/>
                </a:lnTo>
                <a:lnTo>
                  <a:pt x="275255" y="1664128"/>
                </a:lnTo>
                <a:lnTo>
                  <a:pt x="253539" y="1701461"/>
                </a:lnTo>
                <a:lnTo>
                  <a:pt x="224572" y="1734909"/>
                </a:lnTo>
                <a:lnTo>
                  <a:pt x="189184" y="1763794"/>
                </a:lnTo>
                <a:lnTo>
                  <a:pt x="148204" y="1787440"/>
                </a:lnTo>
                <a:lnTo>
                  <a:pt x="102460" y="1805168"/>
                </a:lnTo>
                <a:lnTo>
                  <a:pt x="52783" y="1816302"/>
                </a:lnTo>
                <a:lnTo>
                  <a:pt x="0" y="1820164"/>
                </a:lnTo>
                <a:lnTo>
                  <a:pt x="52783" y="1824021"/>
                </a:lnTo>
                <a:lnTo>
                  <a:pt x="102460" y="1835143"/>
                </a:lnTo>
                <a:lnTo>
                  <a:pt x="148204" y="1852854"/>
                </a:lnTo>
                <a:lnTo>
                  <a:pt x="189184" y="1876480"/>
                </a:lnTo>
                <a:lnTo>
                  <a:pt x="224572" y="1905344"/>
                </a:lnTo>
                <a:lnTo>
                  <a:pt x="253539" y="1938772"/>
                </a:lnTo>
                <a:lnTo>
                  <a:pt x="275255" y="1976088"/>
                </a:lnTo>
                <a:lnTo>
                  <a:pt x="288893" y="2016618"/>
                </a:lnTo>
                <a:lnTo>
                  <a:pt x="293624" y="2059686"/>
                </a:lnTo>
                <a:lnTo>
                  <a:pt x="293624" y="2933420"/>
                </a:lnTo>
                <a:lnTo>
                  <a:pt x="298349" y="2976482"/>
                </a:lnTo>
                <a:lnTo>
                  <a:pt x="311976" y="3017012"/>
                </a:lnTo>
                <a:lnTo>
                  <a:pt x="333676" y="3054332"/>
                </a:lnTo>
                <a:lnTo>
                  <a:pt x="362622" y="3087767"/>
                </a:lnTo>
                <a:lnTo>
                  <a:pt x="397989" y="3116640"/>
                </a:lnTo>
                <a:lnTo>
                  <a:pt x="438949" y="3140274"/>
                </a:lnTo>
                <a:lnTo>
                  <a:pt x="484676" y="3157993"/>
                </a:lnTo>
                <a:lnTo>
                  <a:pt x="534342" y="3169121"/>
                </a:lnTo>
                <a:lnTo>
                  <a:pt x="587120" y="3172980"/>
                </a:lnTo>
              </a:path>
            </a:pathLst>
          </a:custGeom>
          <a:ln w="2857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160DB1D6-44A5-4139-A2AF-0D1AEEADC281}"/>
              </a:ext>
            </a:extLst>
          </p:cNvPr>
          <p:cNvSpPr txBox="1"/>
          <p:nvPr/>
        </p:nvSpPr>
        <p:spPr>
          <a:xfrm>
            <a:off x="5838573" y="2743530"/>
            <a:ext cx="5753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87" name="object 3">
            <a:extLst>
              <a:ext uri="{FF2B5EF4-FFF2-40B4-BE49-F238E27FC236}">
                <a16:creationId xmlns:a16="http://schemas.microsoft.com/office/drawing/2014/main" id="{3F537951-A54C-43CD-9B8E-494CF27D0D3E}"/>
              </a:ext>
            </a:extLst>
          </p:cNvPr>
          <p:cNvSpPr/>
          <p:nvPr/>
        </p:nvSpPr>
        <p:spPr>
          <a:xfrm>
            <a:off x="4161155" y="1809750"/>
            <a:ext cx="4830445" cy="3186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6">
            <a:extLst>
              <a:ext uri="{FF2B5EF4-FFF2-40B4-BE49-F238E27FC236}">
                <a16:creationId xmlns:a16="http://schemas.microsoft.com/office/drawing/2014/main" id="{1309F00C-5FF4-461B-AC13-0C0B7DBDA15A}"/>
              </a:ext>
            </a:extLst>
          </p:cNvPr>
          <p:cNvSpPr txBox="1"/>
          <p:nvPr/>
        </p:nvSpPr>
        <p:spPr>
          <a:xfrm>
            <a:off x="6684139" y="4195012"/>
            <a:ext cx="478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Concat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91" name="object 7">
            <a:extLst>
              <a:ext uri="{FF2B5EF4-FFF2-40B4-BE49-F238E27FC236}">
                <a16:creationId xmlns:a16="http://schemas.microsoft.com/office/drawing/2014/main" id="{AA358D3B-7F1C-4C9C-AA65-7AE185512D4E}"/>
              </a:ext>
            </a:extLst>
          </p:cNvPr>
          <p:cNvSpPr txBox="1"/>
          <p:nvPr/>
        </p:nvSpPr>
        <p:spPr>
          <a:xfrm>
            <a:off x="5838573" y="3274411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68328806-8C7D-4A64-B9A2-4A66E8D6BE53}"/>
              </a:ext>
            </a:extLst>
          </p:cNvPr>
          <p:cNvSpPr txBox="1"/>
          <p:nvPr/>
        </p:nvSpPr>
        <p:spPr>
          <a:xfrm>
            <a:off x="4270377" y="1963242"/>
            <a:ext cx="2582545" cy="537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7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sz="11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1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76632F09-5199-4479-B691-815D47F93176}"/>
              </a:ext>
            </a:extLst>
          </p:cNvPr>
          <p:cNvSpPr txBox="1"/>
          <p:nvPr/>
        </p:nvSpPr>
        <p:spPr>
          <a:xfrm>
            <a:off x="4260978" y="2745689"/>
            <a:ext cx="136080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1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C/N</a:t>
            </a:r>
            <a:endParaRPr lang="en-US" sz="1100" dirty="0">
              <a:solidFill>
                <a:srgbClr val="D9D9D9"/>
              </a:solidFill>
              <a:latin typeface="Cambria Math"/>
              <a:cs typeface="Cambria Math"/>
            </a:endParaRPr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EC9C9CC5-0F7B-410F-BB6B-C929B3A9248B}"/>
              </a:ext>
            </a:extLst>
          </p:cNvPr>
          <p:cNvSpPr txBox="1"/>
          <p:nvPr/>
        </p:nvSpPr>
        <p:spPr>
          <a:xfrm>
            <a:off x="4453637" y="3918787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9D9D9"/>
                </a:solidFill>
                <a:latin typeface="Cambria Math"/>
                <a:cs typeface="Cambria Math"/>
              </a:rPr>
              <a:t>T × L × L × C/(M.</a:t>
            </a:r>
            <a:r>
              <a:rPr sz="1000" spc="-10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D9D9D9"/>
                </a:solidFill>
                <a:latin typeface="Cambria Math"/>
                <a:cs typeface="Cambria Math"/>
              </a:rPr>
              <a:t>N)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7" name="object 13">
            <a:extLst>
              <a:ext uri="{FF2B5EF4-FFF2-40B4-BE49-F238E27FC236}">
                <a16:creationId xmlns:a16="http://schemas.microsoft.com/office/drawing/2014/main" id="{7CE45702-32B5-4E41-8BB2-5263996077F9}"/>
              </a:ext>
            </a:extLst>
          </p:cNvPr>
          <p:cNvSpPr txBox="1"/>
          <p:nvPr/>
        </p:nvSpPr>
        <p:spPr>
          <a:xfrm>
            <a:off x="5433823" y="4636033"/>
            <a:ext cx="13493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T</a:t>
            </a:r>
            <a:r>
              <a:rPr sz="1100" spc="-1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</a:t>
            </a:r>
            <a:r>
              <a:rPr sz="1100" spc="-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L</a:t>
            </a:r>
            <a:r>
              <a:rPr sz="1100" spc="-25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10" dirty="0">
                <a:solidFill>
                  <a:srgbClr val="D9D9D9"/>
                </a:solidFill>
                <a:latin typeface="Cambria Math"/>
                <a:cs typeface="Cambria Math"/>
              </a:rPr>
              <a:t>×</a:t>
            </a:r>
            <a:r>
              <a:rPr sz="1100" spc="-2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D9D9D9"/>
                </a:solidFill>
                <a:latin typeface="Cambria Math"/>
                <a:cs typeface="Cambria Math"/>
              </a:rPr>
              <a:t>5C/(M.</a:t>
            </a:r>
            <a:r>
              <a:rPr sz="1100" spc="-70" dirty="0">
                <a:solidFill>
                  <a:srgbClr val="D9D9D9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D9D9D9"/>
                </a:solidFill>
                <a:latin typeface="Cambria Math"/>
                <a:cs typeface="Cambria Math"/>
              </a:rPr>
              <a:t>N)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3B35F124-3EC8-44E1-88F5-2613FEFD9024}"/>
              </a:ext>
            </a:extLst>
          </p:cNvPr>
          <p:cNvSpPr/>
          <p:nvPr/>
        </p:nvSpPr>
        <p:spPr>
          <a:xfrm>
            <a:off x="3334257" y="1842326"/>
            <a:ext cx="759210" cy="3140582"/>
          </a:xfrm>
          <a:prstGeom prst="leftBrace">
            <a:avLst>
              <a:gd name="adj1" fmla="val 53812"/>
              <a:gd name="adj2" fmla="val 40950"/>
            </a:avLst>
          </a:prstGeom>
          <a:ln w="2857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DE420914-8284-474C-A46A-9EF76DA2E8AB}"/>
              </a:ext>
            </a:extLst>
          </p:cNvPr>
          <p:cNvSpPr txBox="1"/>
          <p:nvPr/>
        </p:nvSpPr>
        <p:spPr>
          <a:xfrm>
            <a:off x="5824729" y="2648013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k=3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12C48F97-B846-4362-91CB-B98360C402C2}"/>
              </a:ext>
            </a:extLst>
          </p:cNvPr>
          <p:cNvSpPr txBox="1"/>
          <p:nvPr/>
        </p:nvSpPr>
        <p:spPr>
          <a:xfrm>
            <a:off x="6635879" y="2653847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k=5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5" name="object 5">
            <a:extLst>
              <a:ext uri="{FF2B5EF4-FFF2-40B4-BE49-F238E27FC236}">
                <a16:creationId xmlns:a16="http://schemas.microsoft.com/office/drawing/2014/main" id="{6389E578-2EE5-4D60-A112-2525BDD06520}"/>
              </a:ext>
            </a:extLst>
          </p:cNvPr>
          <p:cNvSpPr txBox="1"/>
          <p:nvPr/>
        </p:nvSpPr>
        <p:spPr>
          <a:xfrm>
            <a:off x="7410071" y="2658266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k=7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7" name="object 7">
            <a:extLst>
              <a:ext uri="{FF2B5EF4-FFF2-40B4-BE49-F238E27FC236}">
                <a16:creationId xmlns:a16="http://schemas.microsoft.com/office/drawing/2014/main" id="{297BC0FD-B5FA-4581-91A7-3F4F9CD9FB56}"/>
              </a:ext>
            </a:extLst>
          </p:cNvPr>
          <p:cNvSpPr txBox="1"/>
          <p:nvPr/>
        </p:nvSpPr>
        <p:spPr>
          <a:xfrm>
            <a:off x="6616573" y="3274411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8" name="object 7">
            <a:extLst>
              <a:ext uri="{FF2B5EF4-FFF2-40B4-BE49-F238E27FC236}">
                <a16:creationId xmlns:a16="http://schemas.microsoft.com/office/drawing/2014/main" id="{F57AB427-C8EF-44BA-B7E6-1934CBDD946A}"/>
              </a:ext>
            </a:extLst>
          </p:cNvPr>
          <p:cNvSpPr txBox="1"/>
          <p:nvPr/>
        </p:nvSpPr>
        <p:spPr>
          <a:xfrm>
            <a:off x="7410071" y="3274411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19" name="object 7">
            <a:extLst>
              <a:ext uri="{FF2B5EF4-FFF2-40B4-BE49-F238E27FC236}">
                <a16:creationId xmlns:a16="http://schemas.microsoft.com/office/drawing/2014/main" id="{8A51710A-3CB4-47E7-ADA8-E9D8BD0D20EF}"/>
              </a:ext>
            </a:extLst>
          </p:cNvPr>
          <p:cNvSpPr txBox="1"/>
          <p:nvPr/>
        </p:nvSpPr>
        <p:spPr>
          <a:xfrm>
            <a:off x="8208455" y="3291394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20" name="object 7">
            <a:extLst>
              <a:ext uri="{FF2B5EF4-FFF2-40B4-BE49-F238E27FC236}">
                <a16:creationId xmlns:a16="http://schemas.microsoft.com/office/drawing/2014/main" id="{180B06B5-A1A4-4B3F-9DDE-5245ED05DD0B}"/>
              </a:ext>
            </a:extLst>
          </p:cNvPr>
          <p:cNvSpPr txBox="1"/>
          <p:nvPr/>
        </p:nvSpPr>
        <p:spPr>
          <a:xfrm>
            <a:off x="5030217" y="3273235"/>
            <a:ext cx="57404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Lucida Sans"/>
                <a:cs typeface="Lucida Sans"/>
              </a:rPr>
              <a:t>Conv</a:t>
            </a:r>
            <a:r>
              <a:rPr sz="1100" spc="-12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2D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45" dirty="0">
                <a:latin typeface="Lucida Sans"/>
                <a:cs typeface="Lucida Sans"/>
              </a:rPr>
              <a:t>K=1*1</a:t>
            </a:r>
            <a:endParaRPr sz="1100" dirty="0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2008F2-3EBB-4DCF-BD63-4A0506AAC8B5}"/>
                  </a:ext>
                </a:extLst>
              </p:cNvPr>
              <p:cNvSpPr/>
              <p:nvPr/>
            </p:nvSpPr>
            <p:spPr>
              <a:xfrm>
                <a:off x="809970" y="742950"/>
                <a:ext cx="80746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Tolerating variant temporal extents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kernels with different sizes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𝐴𝐴𝐵𝐵𝐶𝐶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balance (channel expansion; M=4)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1D (k=2, s=2)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modularity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grouping and shuffling of the channels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2008F2-3EBB-4DCF-BD63-4A0506AAC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0" y="742950"/>
                <a:ext cx="8074646" cy="923330"/>
              </a:xfrm>
              <a:prstGeom prst="rect">
                <a:avLst/>
              </a:prstGeom>
              <a:blipFill>
                <a:blip r:embed="rId5"/>
                <a:stretch>
                  <a:fillRect l="-6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bject 5">
            <a:extLst>
              <a:ext uri="{FF2B5EF4-FFF2-40B4-BE49-F238E27FC236}">
                <a16:creationId xmlns:a16="http://schemas.microsoft.com/office/drawing/2014/main" id="{FA01175C-4CCB-483F-B828-14718C93A81B}"/>
              </a:ext>
            </a:extLst>
          </p:cNvPr>
          <p:cNvSpPr txBox="1"/>
          <p:nvPr/>
        </p:nvSpPr>
        <p:spPr>
          <a:xfrm>
            <a:off x="5050537" y="2639310"/>
            <a:ext cx="5753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  <a:cs typeface="Lucida Sans"/>
              </a:rPr>
              <a:t>Max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1D</a:t>
            </a:r>
            <a:endParaRPr lang="en-US" sz="1100" spc="-45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30" dirty="0">
                <a:latin typeface="Lucida Sans"/>
              </a:rPr>
              <a:t>k=2 s=1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71505-4A5C-434C-BF40-1510A0AD267A}"/>
              </a:ext>
            </a:extLst>
          </p:cNvPr>
          <p:cNvSpPr txBox="1"/>
          <p:nvPr/>
        </p:nvSpPr>
        <p:spPr>
          <a:xfrm>
            <a:off x="7086600" y="499647"/>
            <a:ext cx="39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05D2F1-BF49-4681-BD3E-CA75073D5090}"/>
              </a:ext>
            </a:extLst>
          </p:cNvPr>
          <p:cNvSpPr txBox="1"/>
          <p:nvPr/>
        </p:nvSpPr>
        <p:spPr>
          <a:xfrm>
            <a:off x="8058529" y="514930"/>
            <a:ext cx="39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8534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2530" y="690880"/>
            <a:ext cx="3356610" cy="947419"/>
          </a:xfrm>
          <a:custGeom>
            <a:avLst/>
            <a:gdLst/>
            <a:ahLst/>
            <a:cxnLst/>
            <a:rect l="l" t="t" r="r" b="b"/>
            <a:pathLst>
              <a:path w="3356610" h="947419">
                <a:moveTo>
                  <a:pt x="3280282" y="0"/>
                </a:moveTo>
                <a:lnTo>
                  <a:pt x="76200" y="0"/>
                </a:lnTo>
                <a:lnTo>
                  <a:pt x="46505" y="5996"/>
                </a:lnTo>
                <a:lnTo>
                  <a:pt x="22288" y="22352"/>
                </a:lnTo>
                <a:lnTo>
                  <a:pt x="5976" y="46612"/>
                </a:lnTo>
                <a:lnTo>
                  <a:pt x="0" y="76327"/>
                </a:lnTo>
                <a:lnTo>
                  <a:pt x="0" y="871093"/>
                </a:lnTo>
                <a:lnTo>
                  <a:pt x="5976" y="900807"/>
                </a:lnTo>
                <a:lnTo>
                  <a:pt x="22288" y="925068"/>
                </a:lnTo>
                <a:lnTo>
                  <a:pt x="46505" y="941423"/>
                </a:lnTo>
                <a:lnTo>
                  <a:pt x="76200" y="947420"/>
                </a:lnTo>
                <a:lnTo>
                  <a:pt x="3280282" y="947420"/>
                </a:lnTo>
                <a:lnTo>
                  <a:pt x="3309997" y="941423"/>
                </a:lnTo>
                <a:lnTo>
                  <a:pt x="3334257" y="925068"/>
                </a:lnTo>
                <a:lnTo>
                  <a:pt x="3350613" y="900807"/>
                </a:lnTo>
                <a:lnTo>
                  <a:pt x="3356610" y="871093"/>
                </a:lnTo>
                <a:lnTo>
                  <a:pt x="3356610" y="76327"/>
                </a:lnTo>
                <a:lnTo>
                  <a:pt x="3350613" y="46612"/>
                </a:lnTo>
                <a:lnTo>
                  <a:pt x="3334258" y="22352"/>
                </a:lnTo>
                <a:lnTo>
                  <a:pt x="3309997" y="5996"/>
                </a:lnTo>
                <a:lnTo>
                  <a:pt x="328028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83909" y="794638"/>
            <a:ext cx="560070" cy="274320"/>
          </a:xfrm>
          <a:custGeom>
            <a:avLst/>
            <a:gdLst/>
            <a:ahLst/>
            <a:cxnLst/>
            <a:rect l="l" t="t" r="r" b="b"/>
            <a:pathLst>
              <a:path w="560070" h="274319">
                <a:moveTo>
                  <a:pt x="527938" y="0"/>
                </a:moveTo>
                <a:lnTo>
                  <a:pt x="32258" y="0"/>
                </a:lnTo>
                <a:lnTo>
                  <a:pt x="19716" y="2520"/>
                </a:lnTo>
                <a:lnTo>
                  <a:pt x="9461" y="9398"/>
                </a:lnTo>
                <a:lnTo>
                  <a:pt x="2539" y="19609"/>
                </a:lnTo>
                <a:lnTo>
                  <a:pt x="0" y="32131"/>
                </a:lnTo>
                <a:lnTo>
                  <a:pt x="0" y="242188"/>
                </a:lnTo>
                <a:lnTo>
                  <a:pt x="2539" y="254710"/>
                </a:lnTo>
                <a:lnTo>
                  <a:pt x="9461" y="264922"/>
                </a:lnTo>
                <a:lnTo>
                  <a:pt x="19716" y="271799"/>
                </a:lnTo>
                <a:lnTo>
                  <a:pt x="32258" y="274320"/>
                </a:lnTo>
                <a:lnTo>
                  <a:pt x="527938" y="274320"/>
                </a:lnTo>
                <a:lnTo>
                  <a:pt x="540460" y="271799"/>
                </a:lnTo>
                <a:lnTo>
                  <a:pt x="550672" y="264922"/>
                </a:lnTo>
                <a:lnTo>
                  <a:pt x="557549" y="254710"/>
                </a:lnTo>
                <a:lnTo>
                  <a:pt x="560070" y="242188"/>
                </a:lnTo>
                <a:lnTo>
                  <a:pt x="560070" y="32131"/>
                </a:lnTo>
                <a:lnTo>
                  <a:pt x="557549" y="19609"/>
                </a:lnTo>
                <a:lnTo>
                  <a:pt x="550672" y="9398"/>
                </a:lnTo>
                <a:lnTo>
                  <a:pt x="540460" y="2520"/>
                </a:lnTo>
                <a:lnTo>
                  <a:pt x="5279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5277" y="794638"/>
            <a:ext cx="276860" cy="274320"/>
          </a:xfrm>
          <a:custGeom>
            <a:avLst/>
            <a:gdLst/>
            <a:ahLst/>
            <a:cxnLst/>
            <a:rect l="l" t="t" r="r" b="b"/>
            <a:pathLst>
              <a:path w="276860" h="274319">
                <a:moveTo>
                  <a:pt x="242569" y="0"/>
                </a:moveTo>
                <a:lnTo>
                  <a:pt x="33908" y="0"/>
                </a:lnTo>
                <a:lnTo>
                  <a:pt x="20734" y="2672"/>
                </a:lnTo>
                <a:lnTo>
                  <a:pt x="9953" y="9953"/>
                </a:lnTo>
                <a:lnTo>
                  <a:pt x="2672" y="20734"/>
                </a:lnTo>
                <a:lnTo>
                  <a:pt x="0" y="33909"/>
                </a:lnTo>
                <a:lnTo>
                  <a:pt x="0" y="240411"/>
                </a:lnTo>
                <a:lnTo>
                  <a:pt x="2672" y="253585"/>
                </a:lnTo>
                <a:lnTo>
                  <a:pt x="9953" y="264366"/>
                </a:lnTo>
                <a:lnTo>
                  <a:pt x="20734" y="271647"/>
                </a:lnTo>
                <a:lnTo>
                  <a:pt x="33908" y="274320"/>
                </a:lnTo>
                <a:lnTo>
                  <a:pt x="242569" y="274320"/>
                </a:lnTo>
                <a:lnTo>
                  <a:pt x="255797" y="271647"/>
                </a:lnTo>
                <a:lnTo>
                  <a:pt x="266572" y="264366"/>
                </a:lnTo>
                <a:lnTo>
                  <a:pt x="273823" y="253585"/>
                </a:lnTo>
                <a:lnTo>
                  <a:pt x="276478" y="240411"/>
                </a:lnTo>
                <a:lnTo>
                  <a:pt x="276478" y="33909"/>
                </a:lnTo>
                <a:lnTo>
                  <a:pt x="273823" y="20734"/>
                </a:lnTo>
                <a:lnTo>
                  <a:pt x="266572" y="9953"/>
                </a:lnTo>
                <a:lnTo>
                  <a:pt x="255797" y="2672"/>
                </a:lnTo>
                <a:lnTo>
                  <a:pt x="2425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6239" y="794638"/>
            <a:ext cx="1627505" cy="274320"/>
          </a:xfrm>
          <a:custGeom>
            <a:avLst/>
            <a:gdLst/>
            <a:ahLst/>
            <a:cxnLst/>
            <a:rect l="l" t="t" r="r" b="b"/>
            <a:pathLst>
              <a:path w="1627504" h="274319">
                <a:moveTo>
                  <a:pt x="1594992" y="0"/>
                </a:moveTo>
                <a:lnTo>
                  <a:pt x="32257" y="0"/>
                </a:lnTo>
                <a:lnTo>
                  <a:pt x="19716" y="2520"/>
                </a:lnTo>
                <a:lnTo>
                  <a:pt x="9461" y="9398"/>
                </a:lnTo>
                <a:lnTo>
                  <a:pt x="2539" y="19609"/>
                </a:lnTo>
                <a:lnTo>
                  <a:pt x="0" y="32131"/>
                </a:lnTo>
                <a:lnTo>
                  <a:pt x="0" y="242188"/>
                </a:lnTo>
                <a:lnTo>
                  <a:pt x="2539" y="254710"/>
                </a:lnTo>
                <a:lnTo>
                  <a:pt x="9461" y="264922"/>
                </a:lnTo>
                <a:lnTo>
                  <a:pt x="19716" y="271799"/>
                </a:lnTo>
                <a:lnTo>
                  <a:pt x="32257" y="274320"/>
                </a:lnTo>
                <a:lnTo>
                  <a:pt x="1594992" y="274320"/>
                </a:lnTo>
                <a:lnTo>
                  <a:pt x="1607534" y="271799"/>
                </a:lnTo>
                <a:lnTo>
                  <a:pt x="1617789" y="264922"/>
                </a:lnTo>
                <a:lnTo>
                  <a:pt x="1624711" y="254710"/>
                </a:lnTo>
                <a:lnTo>
                  <a:pt x="1627251" y="242188"/>
                </a:lnTo>
                <a:lnTo>
                  <a:pt x="1627251" y="32131"/>
                </a:lnTo>
                <a:lnTo>
                  <a:pt x="1624711" y="19609"/>
                </a:lnTo>
                <a:lnTo>
                  <a:pt x="1617789" y="9398"/>
                </a:lnTo>
                <a:lnTo>
                  <a:pt x="1607534" y="2520"/>
                </a:lnTo>
                <a:lnTo>
                  <a:pt x="15949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9624" y="794638"/>
            <a:ext cx="476250" cy="274320"/>
          </a:xfrm>
          <a:custGeom>
            <a:avLst/>
            <a:gdLst/>
            <a:ahLst/>
            <a:cxnLst/>
            <a:rect l="l" t="t" r="r" b="b"/>
            <a:pathLst>
              <a:path w="476250" h="274319">
                <a:moveTo>
                  <a:pt x="442721" y="0"/>
                </a:moveTo>
                <a:lnTo>
                  <a:pt x="33146" y="0"/>
                </a:lnTo>
                <a:lnTo>
                  <a:pt x="20252" y="2607"/>
                </a:lnTo>
                <a:lnTo>
                  <a:pt x="9715" y="9715"/>
                </a:lnTo>
                <a:lnTo>
                  <a:pt x="2607" y="20252"/>
                </a:lnTo>
                <a:lnTo>
                  <a:pt x="0" y="33147"/>
                </a:lnTo>
                <a:lnTo>
                  <a:pt x="0" y="241173"/>
                </a:lnTo>
                <a:lnTo>
                  <a:pt x="2607" y="254067"/>
                </a:lnTo>
                <a:lnTo>
                  <a:pt x="9715" y="264604"/>
                </a:lnTo>
                <a:lnTo>
                  <a:pt x="20252" y="271712"/>
                </a:lnTo>
                <a:lnTo>
                  <a:pt x="33146" y="274320"/>
                </a:lnTo>
                <a:lnTo>
                  <a:pt x="442721" y="274320"/>
                </a:lnTo>
                <a:lnTo>
                  <a:pt x="455616" y="271712"/>
                </a:lnTo>
                <a:lnTo>
                  <a:pt x="466153" y="264604"/>
                </a:lnTo>
                <a:lnTo>
                  <a:pt x="473261" y="254067"/>
                </a:lnTo>
                <a:lnTo>
                  <a:pt x="475869" y="241173"/>
                </a:lnTo>
                <a:lnTo>
                  <a:pt x="475869" y="33147"/>
                </a:lnTo>
                <a:lnTo>
                  <a:pt x="473261" y="20252"/>
                </a:lnTo>
                <a:lnTo>
                  <a:pt x="466153" y="9715"/>
                </a:lnTo>
                <a:lnTo>
                  <a:pt x="455616" y="2607"/>
                </a:lnTo>
                <a:lnTo>
                  <a:pt x="4427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90180" y="1033729"/>
            <a:ext cx="127762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35" dirty="0">
                <a:solidFill>
                  <a:srgbClr val="BEBEBE"/>
                </a:solidFill>
                <a:latin typeface="Lucida Sans"/>
                <a:cs typeface="Lucida Sans"/>
              </a:rPr>
              <a:t>Conv </a:t>
            </a:r>
            <a:r>
              <a:rPr sz="1500" spc="-10" dirty="0">
                <a:solidFill>
                  <a:srgbClr val="BEBEBE"/>
                </a:solidFill>
                <a:latin typeface="Lucida Sans"/>
                <a:cs typeface="Lucida Sans"/>
              </a:rPr>
              <a:t>Layer</a:t>
            </a:r>
            <a:r>
              <a:rPr sz="1500" spc="-235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1500" spc="-65" dirty="0">
                <a:solidFill>
                  <a:srgbClr val="BEBEBE"/>
                </a:solidFill>
                <a:latin typeface="Lucida Sans"/>
                <a:cs typeface="Lucida Sans"/>
              </a:rPr>
              <a:t>(1)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6171" y="1341882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4">
                <a:moveTo>
                  <a:pt x="483615" y="0"/>
                </a:moveTo>
                <a:lnTo>
                  <a:pt x="24891" y="0"/>
                </a:ln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1"/>
                </a:lnTo>
                <a:lnTo>
                  <a:pt x="0" y="153162"/>
                </a:lnTo>
                <a:lnTo>
                  <a:pt x="1960" y="162837"/>
                </a:lnTo>
                <a:lnTo>
                  <a:pt x="7302" y="170751"/>
                </a:lnTo>
                <a:lnTo>
                  <a:pt x="15216" y="176093"/>
                </a:lnTo>
                <a:lnTo>
                  <a:pt x="24891" y="178053"/>
                </a:lnTo>
                <a:lnTo>
                  <a:pt x="483615" y="178053"/>
                </a:lnTo>
                <a:lnTo>
                  <a:pt x="493291" y="176093"/>
                </a:lnTo>
                <a:lnTo>
                  <a:pt x="501205" y="170751"/>
                </a:lnTo>
                <a:lnTo>
                  <a:pt x="506547" y="162837"/>
                </a:lnTo>
                <a:lnTo>
                  <a:pt x="508508" y="153162"/>
                </a:lnTo>
                <a:lnTo>
                  <a:pt x="508508" y="24891"/>
                </a:lnTo>
                <a:lnTo>
                  <a:pt x="506547" y="15216"/>
                </a:lnTo>
                <a:lnTo>
                  <a:pt x="501205" y="7302"/>
                </a:lnTo>
                <a:lnTo>
                  <a:pt x="493291" y="1960"/>
                </a:lnTo>
                <a:lnTo>
                  <a:pt x="48361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6171" y="1341882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4">
                <a:moveTo>
                  <a:pt x="24891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1"/>
                </a:lnTo>
                <a:lnTo>
                  <a:pt x="0" y="153162"/>
                </a:lnTo>
                <a:lnTo>
                  <a:pt x="1960" y="162837"/>
                </a:lnTo>
                <a:lnTo>
                  <a:pt x="7302" y="170751"/>
                </a:lnTo>
                <a:lnTo>
                  <a:pt x="15216" y="176093"/>
                </a:lnTo>
                <a:lnTo>
                  <a:pt x="24891" y="178053"/>
                </a:lnTo>
                <a:lnTo>
                  <a:pt x="483615" y="178053"/>
                </a:lnTo>
                <a:lnTo>
                  <a:pt x="493291" y="176093"/>
                </a:lnTo>
                <a:lnTo>
                  <a:pt x="501205" y="170751"/>
                </a:lnTo>
                <a:lnTo>
                  <a:pt x="506547" y="162837"/>
                </a:lnTo>
                <a:lnTo>
                  <a:pt x="508508" y="153162"/>
                </a:lnTo>
                <a:lnTo>
                  <a:pt x="508508" y="24891"/>
                </a:lnTo>
                <a:lnTo>
                  <a:pt x="506547" y="15216"/>
                </a:lnTo>
                <a:lnTo>
                  <a:pt x="501205" y="7302"/>
                </a:lnTo>
                <a:lnTo>
                  <a:pt x="493291" y="1960"/>
                </a:lnTo>
                <a:lnTo>
                  <a:pt x="483615" y="0"/>
                </a:lnTo>
                <a:lnTo>
                  <a:pt x="24891" y="0"/>
                </a:lnTo>
                <a:close/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0829" y="936752"/>
            <a:ext cx="1145540" cy="210185"/>
          </a:xfrm>
          <a:custGeom>
            <a:avLst/>
            <a:gdLst/>
            <a:ahLst/>
            <a:cxnLst/>
            <a:rect l="l" t="t" r="r" b="b"/>
            <a:pathLst>
              <a:path w="1145539" h="210184">
                <a:moveTo>
                  <a:pt x="1115694" y="0"/>
                </a:moveTo>
                <a:lnTo>
                  <a:pt x="29337" y="0"/>
                </a:lnTo>
                <a:lnTo>
                  <a:pt x="17895" y="2297"/>
                </a:lnTo>
                <a:lnTo>
                  <a:pt x="8572" y="8572"/>
                </a:lnTo>
                <a:lnTo>
                  <a:pt x="2297" y="17895"/>
                </a:lnTo>
                <a:lnTo>
                  <a:pt x="0" y="29337"/>
                </a:lnTo>
                <a:lnTo>
                  <a:pt x="0" y="180339"/>
                </a:lnTo>
                <a:lnTo>
                  <a:pt x="2297" y="191728"/>
                </a:lnTo>
                <a:lnTo>
                  <a:pt x="8572" y="201056"/>
                </a:lnTo>
                <a:lnTo>
                  <a:pt x="17895" y="207361"/>
                </a:lnTo>
                <a:lnTo>
                  <a:pt x="29337" y="209676"/>
                </a:lnTo>
                <a:lnTo>
                  <a:pt x="1115694" y="209676"/>
                </a:lnTo>
                <a:lnTo>
                  <a:pt x="1127136" y="207361"/>
                </a:lnTo>
                <a:lnTo>
                  <a:pt x="1136459" y="201056"/>
                </a:lnTo>
                <a:lnTo>
                  <a:pt x="1142734" y="191728"/>
                </a:lnTo>
                <a:lnTo>
                  <a:pt x="1145031" y="180339"/>
                </a:lnTo>
                <a:lnTo>
                  <a:pt x="1145031" y="29337"/>
                </a:lnTo>
                <a:lnTo>
                  <a:pt x="1142734" y="17895"/>
                </a:lnTo>
                <a:lnTo>
                  <a:pt x="1136459" y="8572"/>
                </a:lnTo>
                <a:lnTo>
                  <a:pt x="1127136" y="2297"/>
                </a:lnTo>
                <a:lnTo>
                  <a:pt x="1115694" y="0"/>
                </a:lnTo>
                <a:close/>
              </a:path>
            </a:pathLst>
          </a:custGeom>
          <a:solidFill>
            <a:srgbClr val="404040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0829" y="936752"/>
            <a:ext cx="1145540" cy="210185"/>
          </a:xfrm>
          <a:custGeom>
            <a:avLst/>
            <a:gdLst/>
            <a:ahLst/>
            <a:cxnLst/>
            <a:rect l="l" t="t" r="r" b="b"/>
            <a:pathLst>
              <a:path w="1145539" h="210184">
                <a:moveTo>
                  <a:pt x="29337" y="0"/>
                </a:moveTo>
                <a:lnTo>
                  <a:pt x="17895" y="2297"/>
                </a:lnTo>
                <a:lnTo>
                  <a:pt x="8572" y="8572"/>
                </a:lnTo>
                <a:lnTo>
                  <a:pt x="2297" y="17895"/>
                </a:lnTo>
                <a:lnTo>
                  <a:pt x="0" y="29337"/>
                </a:lnTo>
                <a:lnTo>
                  <a:pt x="0" y="180339"/>
                </a:lnTo>
                <a:lnTo>
                  <a:pt x="2297" y="191728"/>
                </a:lnTo>
                <a:lnTo>
                  <a:pt x="8572" y="201056"/>
                </a:lnTo>
                <a:lnTo>
                  <a:pt x="17895" y="207361"/>
                </a:lnTo>
                <a:lnTo>
                  <a:pt x="29337" y="209676"/>
                </a:lnTo>
                <a:lnTo>
                  <a:pt x="1115694" y="209676"/>
                </a:lnTo>
                <a:lnTo>
                  <a:pt x="1127136" y="207361"/>
                </a:lnTo>
                <a:lnTo>
                  <a:pt x="1136459" y="201056"/>
                </a:lnTo>
                <a:lnTo>
                  <a:pt x="1142734" y="191728"/>
                </a:lnTo>
                <a:lnTo>
                  <a:pt x="1145031" y="180339"/>
                </a:lnTo>
                <a:lnTo>
                  <a:pt x="1145031" y="29337"/>
                </a:lnTo>
                <a:lnTo>
                  <a:pt x="1142734" y="17895"/>
                </a:lnTo>
                <a:lnTo>
                  <a:pt x="1136459" y="8572"/>
                </a:lnTo>
                <a:lnTo>
                  <a:pt x="1127136" y="2297"/>
                </a:lnTo>
                <a:lnTo>
                  <a:pt x="1115694" y="0"/>
                </a:lnTo>
                <a:lnTo>
                  <a:pt x="29337" y="0"/>
                </a:lnTo>
                <a:close/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679" y="1129664"/>
            <a:ext cx="321310" cy="219710"/>
          </a:xfrm>
          <a:custGeom>
            <a:avLst/>
            <a:gdLst/>
            <a:ahLst/>
            <a:cxnLst/>
            <a:rect l="l" t="t" r="r" b="b"/>
            <a:pathLst>
              <a:path w="321310" h="219709">
                <a:moveTo>
                  <a:pt x="0" y="219456"/>
                </a:moveTo>
                <a:lnTo>
                  <a:pt x="321182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0829" y="1134491"/>
            <a:ext cx="320675" cy="209550"/>
          </a:xfrm>
          <a:custGeom>
            <a:avLst/>
            <a:gdLst/>
            <a:ahLst/>
            <a:cxnLst/>
            <a:rect l="l" t="t" r="r" b="b"/>
            <a:pathLst>
              <a:path w="320675" h="209550">
                <a:moveTo>
                  <a:pt x="320166" y="20955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9193" y="1383474"/>
            <a:ext cx="100964" cy="10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8545" y="1383474"/>
            <a:ext cx="100964" cy="100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7897" y="1383474"/>
            <a:ext cx="100964" cy="100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3621" y="2012442"/>
            <a:ext cx="2175510" cy="947419"/>
          </a:xfrm>
          <a:custGeom>
            <a:avLst/>
            <a:gdLst/>
            <a:ahLst/>
            <a:cxnLst/>
            <a:rect l="l" t="t" r="r" b="b"/>
            <a:pathLst>
              <a:path w="2175510" h="947419">
                <a:moveTo>
                  <a:pt x="2099183" y="0"/>
                </a:moveTo>
                <a:lnTo>
                  <a:pt x="76326" y="0"/>
                </a:lnTo>
                <a:lnTo>
                  <a:pt x="46612" y="5994"/>
                </a:lnTo>
                <a:lnTo>
                  <a:pt x="22351" y="22336"/>
                </a:lnTo>
                <a:lnTo>
                  <a:pt x="5996" y="46559"/>
                </a:lnTo>
                <a:lnTo>
                  <a:pt x="0" y="76200"/>
                </a:lnTo>
                <a:lnTo>
                  <a:pt x="0" y="870965"/>
                </a:lnTo>
                <a:lnTo>
                  <a:pt x="5996" y="900680"/>
                </a:lnTo>
                <a:lnTo>
                  <a:pt x="22352" y="924941"/>
                </a:lnTo>
                <a:lnTo>
                  <a:pt x="46612" y="941296"/>
                </a:lnTo>
                <a:lnTo>
                  <a:pt x="76326" y="947293"/>
                </a:lnTo>
                <a:lnTo>
                  <a:pt x="2099183" y="947293"/>
                </a:lnTo>
                <a:lnTo>
                  <a:pt x="2128823" y="941296"/>
                </a:lnTo>
                <a:lnTo>
                  <a:pt x="2153046" y="924941"/>
                </a:lnTo>
                <a:lnTo>
                  <a:pt x="2169388" y="900680"/>
                </a:lnTo>
                <a:lnTo>
                  <a:pt x="2175383" y="870965"/>
                </a:lnTo>
                <a:lnTo>
                  <a:pt x="2175383" y="76200"/>
                </a:lnTo>
                <a:lnTo>
                  <a:pt x="2169388" y="46559"/>
                </a:lnTo>
                <a:lnTo>
                  <a:pt x="2153046" y="22336"/>
                </a:lnTo>
                <a:lnTo>
                  <a:pt x="2128823" y="5994"/>
                </a:lnTo>
                <a:lnTo>
                  <a:pt x="20991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6183" y="2116073"/>
            <a:ext cx="379095" cy="274320"/>
          </a:xfrm>
          <a:custGeom>
            <a:avLst/>
            <a:gdLst/>
            <a:ahLst/>
            <a:cxnLst/>
            <a:rect l="l" t="t" r="r" b="b"/>
            <a:pathLst>
              <a:path w="379095" h="274319">
                <a:moveTo>
                  <a:pt x="346837" y="0"/>
                </a:moveTo>
                <a:lnTo>
                  <a:pt x="32131" y="0"/>
                </a:lnTo>
                <a:lnTo>
                  <a:pt x="19609" y="2539"/>
                </a:lnTo>
                <a:lnTo>
                  <a:pt x="9398" y="9461"/>
                </a:lnTo>
                <a:lnTo>
                  <a:pt x="2520" y="19716"/>
                </a:lnTo>
                <a:lnTo>
                  <a:pt x="0" y="32257"/>
                </a:lnTo>
                <a:lnTo>
                  <a:pt x="0" y="242188"/>
                </a:lnTo>
                <a:lnTo>
                  <a:pt x="2520" y="254710"/>
                </a:lnTo>
                <a:lnTo>
                  <a:pt x="9398" y="264921"/>
                </a:lnTo>
                <a:lnTo>
                  <a:pt x="19609" y="271799"/>
                </a:lnTo>
                <a:lnTo>
                  <a:pt x="32131" y="274319"/>
                </a:lnTo>
                <a:lnTo>
                  <a:pt x="346837" y="274319"/>
                </a:lnTo>
                <a:lnTo>
                  <a:pt x="359358" y="271799"/>
                </a:lnTo>
                <a:lnTo>
                  <a:pt x="369569" y="264921"/>
                </a:lnTo>
                <a:lnTo>
                  <a:pt x="376447" y="254710"/>
                </a:lnTo>
                <a:lnTo>
                  <a:pt x="378967" y="242188"/>
                </a:lnTo>
                <a:lnTo>
                  <a:pt x="378967" y="32257"/>
                </a:lnTo>
                <a:lnTo>
                  <a:pt x="376447" y="19716"/>
                </a:lnTo>
                <a:lnTo>
                  <a:pt x="369569" y="9461"/>
                </a:lnTo>
                <a:lnTo>
                  <a:pt x="359358" y="2539"/>
                </a:lnTo>
                <a:lnTo>
                  <a:pt x="3468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535" y="2116073"/>
            <a:ext cx="1189355" cy="274320"/>
          </a:xfrm>
          <a:custGeom>
            <a:avLst/>
            <a:gdLst/>
            <a:ahLst/>
            <a:cxnLst/>
            <a:rect l="l" t="t" r="r" b="b"/>
            <a:pathLst>
              <a:path w="1189354" h="274319">
                <a:moveTo>
                  <a:pt x="1157097" y="0"/>
                </a:moveTo>
                <a:lnTo>
                  <a:pt x="32131" y="0"/>
                </a:lnTo>
                <a:lnTo>
                  <a:pt x="19609" y="2539"/>
                </a:lnTo>
                <a:lnTo>
                  <a:pt x="9398" y="9461"/>
                </a:lnTo>
                <a:lnTo>
                  <a:pt x="2520" y="19716"/>
                </a:lnTo>
                <a:lnTo>
                  <a:pt x="0" y="32257"/>
                </a:lnTo>
                <a:lnTo>
                  <a:pt x="0" y="242188"/>
                </a:lnTo>
                <a:lnTo>
                  <a:pt x="2520" y="254710"/>
                </a:lnTo>
                <a:lnTo>
                  <a:pt x="9398" y="264921"/>
                </a:lnTo>
                <a:lnTo>
                  <a:pt x="19609" y="271799"/>
                </a:lnTo>
                <a:lnTo>
                  <a:pt x="32131" y="274319"/>
                </a:lnTo>
                <a:lnTo>
                  <a:pt x="1157097" y="274319"/>
                </a:lnTo>
                <a:lnTo>
                  <a:pt x="1169638" y="271799"/>
                </a:lnTo>
                <a:lnTo>
                  <a:pt x="1179893" y="264921"/>
                </a:lnTo>
                <a:lnTo>
                  <a:pt x="1186815" y="254710"/>
                </a:lnTo>
                <a:lnTo>
                  <a:pt x="1189355" y="242188"/>
                </a:lnTo>
                <a:lnTo>
                  <a:pt x="1189355" y="32257"/>
                </a:lnTo>
                <a:lnTo>
                  <a:pt x="1186815" y="19716"/>
                </a:lnTo>
                <a:lnTo>
                  <a:pt x="1179893" y="9461"/>
                </a:lnTo>
                <a:lnTo>
                  <a:pt x="1169638" y="2539"/>
                </a:lnTo>
                <a:lnTo>
                  <a:pt x="11570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8743" y="2116073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10" h="274319">
                <a:moveTo>
                  <a:pt x="275081" y="0"/>
                </a:moveTo>
                <a:lnTo>
                  <a:pt x="33147" y="0"/>
                </a:lnTo>
                <a:lnTo>
                  <a:pt x="20198" y="2607"/>
                </a:lnTo>
                <a:lnTo>
                  <a:pt x="9667" y="9715"/>
                </a:lnTo>
                <a:lnTo>
                  <a:pt x="2589" y="20252"/>
                </a:lnTo>
                <a:lnTo>
                  <a:pt x="0" y="33146"/>
                </a:lnTo>
                <a:lnTo>
                  <a:pt x="0" y="241173"/>
                </a:lnTo>
                <a:lnTo>
                  <a:pt x="2589" y="254067"/>
                </a:lnTo>
                <a:lnTo>
                  <a:pt x="9667" y="264604"/>
                </a:lnTo>
                <a:lnTo>
                  <a:pt x="20198" y="271712"/>
                </a:lnTo>
                <a:lnTo>
                  <a:pt x="33147" y="274319"/>
                </a:lnTo>
                <a:lnTo>
                  <a:pt x="275081" y="274319"/>
                </a:lnTo>
                <a:lnTo>
                  <a:pt x="287976" y="271712"/>
                </a:lnTo>
                <a:lnTo>
                  <a:pt x="298513" y="264604"/>
                </a:lnTo>
                <a:lnTo>
                  <a:pt x="305621" y="254067"/>
                </a:lnTo>
                <a:lnTo>
                  <a:pt x="308228" y="241173"/>
                </a:lnTo>
                <a:lnTo>
                  <a:pt x="308228" y="33146"/>
                </a:lnTo>
                <a:lnTo>
                  <a:pt x="305621" y="20252"/>
                </a:lnTo>
                <a:lnTo>
                  <a:pt x="298513" y="9715"/>
                </a:lnTo>
                <a:lnTo>
                  <a:pt x="287976" y="2607"/>
                </a:lnTo>
                <a:lnTo>
                  <a:pt x="27508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4375" y="2663444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5">
                <a:moveTo>
                  <a:pt x="483616" y="0"/>
                </a:moveTo>
                <a:lnTo>
                  <a:pt x="24892" y="0"/>
                </a:lnTo>
                <a:lnTo>
                  <a:pt x="15216" y="1942"/>
                </a:lnTo>
                <a:lnTo>
                  <a:pt x="7302" y="7254"/>
                </a:lnTo>
                <a:lnTo>
                  <a:pt x="1960" y="15162"/>
                </a:lnTo>
                <a:lnTo>
                  <a:pt x="0" y="24892"/>
                </a:lnTo>
                <a:lnTo>
                  <a:pt x="0" y="153035"/>
                </a:lnTo>
                <a:lnTo>
                  <a:pt x="1960" y="162764"/>
                </a:lnTo>
                <a:lnTo>
                  <a:pt x="7302" y="170672"/>
                </a:lnTo>
                <a:lnTo>
                  <a:pt x="15216" y="175984"/>
                </a:lnTo>
                <a:lnTo>
                  <a:pt x="24892" y="177926"/>
                </a:lnTo>
                <a:lnTo>
                  <a:pt x="483616" y="177926"/>
                </a:lnTo>
                <a:lnTo>
                  <a:pt x="493291" y="175984"/>
                </a:lnTo>
                <a:lnTo>
                  <a:pt x="501205" y="170672"/>
                </a:lnTo>
                <a:lnTo>
                  <a:pt x="506547" y="162764"/>
                </a:lnTo>
                <a:lnTo>
                  <a:pt x="508508" y="153035"/>
                </a:lnTo>
                <a:lnTo>
                  <a:pt x="508508" y="24892"/>
                </a:lnTo>
                <a:lnTo>
                  <a:pt x="506547" y="15162"/>
                </a:lnTo>
                <a:lnTo>
                  <a:pt x="501205" y="7254"/>
                </a:lnTo>
                <a:lnTo>
                  <a:pt x="493291" y="1942"/>
                </a:lnTo>
                <a:lnTo>
                  <a:pt x="48361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4375" y="2663444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5">
                <a:moveTo>
                  <a:pt x="24892" y="0"/>
                </a:moveTo>
                <a:lnTo>
                  <a:pt x="15216" y="1942"/>
                </a:lnTo>
                <a:lnTo>
                  <a:pt x="7302" y="7254"/>
                </a:lnTo>
                <a:lnTo>
                  <a:pt x="1960" y="15162"/>
                </a:lnTo>
                <a:lnTo>
                  <a:pt x="0" y="24892"/>
                </a:lnTo>
                <a:lnTo>
                  <a:pt x="0" y="153035"/>
                </a:lnTo>
                <a:lnTo>
                  <a:pt x="1960" y="162764"/>
                </a:lnTo>
                <a:lnTo>
                  <a:pt x="7302" y="170672"/>
                </a:lnTo>
                <a:lnTo>
                  <a:pt x="15216" y="175984"/>
                </a:lnTo>
                <a:lnTo>
                  <a:pt x="24892" y="177926"/>
                </a:lnTo>
                <a:lnTo>
                  <a:pt x="483616" y="177926"/>
                </a:lnTo>
                <a:lnTo>
                  <a:pt x="493291" y="175984"/>
                </a:lnTo>
                <a:lnTo>
                  <a:pt x="501205" y="170672"/>
                </a:lnTo>
                <a:lnTo>
                  <a:pt x="506547" y="162764"/>
                </a:lnTo>
                <a:lnTo>
                  <a:pt x="508508" y="153035"/>
                </a:lnTo>
                <a:lnTo>
                  <a:pt x="508508" y="24892"/>
                </a:lnTo>
                <a:lnTo>
                  <a:pt x="506547" y="15162"/>
                </a:lnTo>
                <a:lnTo>
                  <a:pt x="501205" y="7254"/>
                </a:lnTo>
                <a:lnTo>
                  <a:pt x="493291" y="1942"/>
                </a:lnTo>
                <a:lnTo>
                  <a:pt x="483616" y="0"/>
                </a:lnTo>
                <a:lnTo>
                  <a:pt x="24892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9035" y="2258186"/>
            <a:ext cx="1145540" cy="210185"/>
          </a:xfrm>
          <a:custGeom>
            <a:avLst/>
            <a:gdLst/>
            <a:ahLst/>
            <a:cxnLst/>
            <a:rect l="l" t="t" r="r" b="b"/>
            <a:pathLst>
              <a:path w="1145539" h="210185">
                <a:moveTo>
                  <a:pt x="1115695" y="0"/>
                </a:moveTo>
                <a:lnTo>
                  <a:pt x="29210" y="0"/>
                </a:lnTo>
                <a:lnTo>
                  <a:pt x="17841" y="2315"/>
                </a:lnTo>
                <a:lnTo>
                  <a:pt x="8556" y="8620"/>
                </a:lnTo>
                <a:lnTo>
                  <a:pt x="2295" y="17948"/>
                </a:lnTo>
                <a:lnTo>
                  <a:pt x="0" y="29337"/>
                </a:lnTo>
                <a:lnTo>
                  <a:pt x="0" y="180339"/>
                </a:lnTo>
                <a:lnTo>
                  <a:pt x="2295" y="191728"/>
                </a:lnTo>
                <a:lnTo>
                  <a:pt x="8556" y="201056"/>
                </a:lnTo>
                <a:lnTo>
                  <a:pt x="17841" y="207361"/>
                </a:lnTo>
                <a:lnTo>
                  <a:pt x="29210" y="209676"/>
                </a:lnTo>
                <a:lnTo>
                  <a:pt x="1115695" y="209676"/>
                </a:lnTo>
                <a:lnTo>
                  <a:pt x="1127083" y="207361"/>
                </a:lnTo>
                <a:lnTo>
                  <a:pt x="1136411" y="201056"/>
                </a:lnTo>
                <a:lnTo>
                  <a:pt x="1142716" y="191728"/>
                </a:lnTo>
                <a:lnTo>
                  <a:pt x="1145032" y="180339"/>
                </a:lnTo>
                <a:lnTo>
                  <a:pt x="1145032" y="29337"/>
                </a:lnTo>
                <a:lnTo>
                  <a:pt x="1142716" y="17948"/>
                </a:lnTo>
                <a:lnTo>
                  <a:pt x="1136411" y="8620"/>
                </a:lnTo>
                <a:lnTo>
                  <a:pt x="1127083" y="2315"/>
                </a:lnTo>
                <a:lnTo>
                  <a:pt x="1115695" y="0"/>
                </a:lnTo>
                <a:close/>
              </a:path>
            </a:pathLst>
          </a:custGeom>
          <a:solidFill>
            <a:srgbClr val="404040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9035" y="2258186"/>
            <a:ext cx="1145540" cy="210185"/>
          </a:xfrm>
          <a:custGeom>
            <a:avLst/>
            <a:gdLst/>
            <a:ahLst/>
            <a:cxnLst/>
            <a:rect l="l" t="t" r="r" b="b"/>
            <a:pathLst>
              <a:path w="1145539" h="210185">
                <a:moveTo>
                  <a:pt x="29210" y="0"/>
                </a:moveTo>
                <a:lnTo>
                  <a:pt x="17841" y="2315"/>
                </a:lnTo>
                <a:lnTo>
                  <a:pt x="8556" y="8620"/>
                </a:lnTo>
                <a:lnTo>
                  <a:pt x="2295" y="17948"/>
                </a:lnTo>
                <a:lnTo>
                  <a:pt x="0" y="29337"/>
                </a:lnTo>
                <a:lnTo>
                  <a:pt x="0" y="180339"/>
                </a:lnTo>
                <a:lnTo>
                  <a:pt x="2295" y="191728"/>
                </a:lnTo>
                <a:lnTo>
                  <a:pt x="8556" y="201056"/>
                </a:lnTo>
                <a:lnTo>
                  <a:pt x="17841" y="207361"/>
                </a:lnTo>
                <a:lnTo>
                  <a:pt x="29210" y="209676"/>
                </a:lnTo>
                <a:lnTo>
                  <a:pt x="1115695" y="209676"/>
                </a:lnTo>
                <a:lnTo>
                  <a:pt x="1127083" y="207361"/>
                </a:lnTo>
                <a:lnTo>
                  <a:pt x="1136411" y="201056"/>
                </a:lnTo>
                <a:lnTo>
                  <a:pt x="1142716" y="191728"/>
                </a:lnTo>
                <a:lnTo>
                  <a:pt x="1145032" y="180339"/>
                </a:lnTo>
                <a:lnTo>
                  <a:pt x="1145032" y="29337"/>
                </a:lnTo>
                <a:lnTo>
                  <a:pt x="1142716" y="17948"/>
                </a:lnTo>
                <a:lnTo>
                  <a:pt x="1136411" y="8620"/>
                </a:lnTo>
                <a:lnTo>
                  <a:pt x="1127083" y="2315"/>
                </a:lnTo>
                <a:lnTo>
                  <a:pt x="1115695" y="0"/>
                </a:lnTo>
                <a:lnTo>
                  <a:pt x="29210" y="0"/>
                </a:lnTo>
              </a:path>
            </a:pathLst>
          </a:custGeom>
          <a:ln w="190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2884" y="2451226"/>
            <a:ext cx="321310" cy="219710"/>
          </a:xfrm>
          <a:custGeom>
            <a:avLst/>
            <a:gdLst/>
            <a:ahLst/>
            <a:cxnLst/>
            <a:rect l="l" t="t" r="r" b="b"/>
            <a:pathLst>
              <a:path w="321310" h="219710">
                <a:moveTo>
                  <a:pt x="0" y="219456"/>
                </a:moveTo>
                <a:lnTo>
                  <a:pt x="321183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9035" y="2455926"/>
            <a:ext cx="320675" cy="209550"/>
          </a:xfrm>
          <a:custGeom>
            <a:avLst/>
            <a:gdLst/>
            <a:ahLst/>
            <a:cxnLst/>
            <a:rect l="l" t="t" r="r" b="b"/>
            <a:pathLst>
              <a:path w="320675" h="209550">
                <a:moveTo>
                  <a:pt x="320167" y="20955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7271" y="2704909"/>
            <a:ext cx="100964" cy="100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96750" y="2704909"/>
            <a:ext cx="100965" cy="100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46102" y="2704909"/>
            <a:ext cx="100964" cy="100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90180" y="2303221"/>
            <a:ext cx="127762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35" dirty="0">
                <a:solidFill>
                  <a:srgbClr val="BEBEBE"/>
                </a:solidFill>
                <a:latin typeface="Lucida Sans"/>
                <a:cs typeface="Lucida Sans"/>
              </a:rPr>
              <a:t>Conv </a:t>
            </a:r>
            <a:r>
              <a:rPr sz="1500" spc="-10" dirty="0">
                <a:solidFill>
                  <a:srgbClr val="BEBEBE"/>
                </a:solidFill>
                <a:latin typeface="Lucida Sans"/>
                <a:cs typeface="Lucida Sans"/>
              </a:rPr>
              <a:t>Layer</a:t>
            </a:r>
            <a:r>
              <a:rPr sz="1500" spc="-235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1500" spc="-65" dirty="0">
                <a:solidFill>
                  <a:srgbClr val="BEBEBE"/>
                </a:solidFill>
                <a:latin typeface="Lucida Sans"/>
                <a:cs typeface="Lucida Sans"/>
              </a:rPr>
              <a:t>(2)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27217" y="1748535"/>
            <a:ext cx="7620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88789" y="3336544"/>
            <a:ext cx="1352550" cy="947419"/>
          </a:xfrm>
          <a:custGeom>
            <a:avLst/>
            <a:gdLst/>
            <a:ahLst/>
            <a:cxnLst/>
            <a:rect l="l" t="t" r="r" b="b"/>
            <a:pathLst>
              <a:path w="1352550" h="947420">
                <a:moveTo>
                  <a:pt x="1276222" y="0"/>
                </a:moveTo>
                <a:lnTo>
                  <a:pt x="76326" y="0"/>
                </a:lnTo>
                <a:lnTo>
                  <a:pt x="46612" y="5996"/>
                </a:lnTo>
                <a:lnTo>
                  <a:pt x="22351" y="22351"/>
                </a:lnTo>
                <a:lnTo>
                  <a:pt x="5996" y="46612"/>
                </a:lnTo>
                <a:lnTo>
                  <a:pt x="0" y="76326"/>
                </a:lnTo>
                <a:lnTo>
                  <a:pt x="0" y="871080"/>
                </a:lnTo>
                <a:lnTo>
                  <a:pt x="5996" y="900770"/>
                </a:lnTo>
                <a:lnTo>
                  <a:pt x="22352" y="925015"/>
                </a:lnTo>
                <a:lnTo>
                  <a:pt x="46612" y="941362"/>
                </a:lnTo>
                <a:lnTo>
                  <a:pt x="76326" y="947356"/>
                </a:lnTo>
                <a:lnTo>
                  <a:pt x="1276222" y="947356"/>
                </a:lnTo>
                <a:lnTo>
                  <a:pt x="1305863" y="941362"/>
                </a:lnTo>
                <a:lnTo>
                  <a:pt x="1330086" y="925015"/>
                </a:lnTo>
                <a:lnTo>
                  <a:pt x="1346428" y="900770"/>
                </a:lnTo>
                <a:lnTo>
                  <a:pt x="1352422" y="871080"/>
                </a:lnTo>
                <a:lnTo>
                  <a:pt x="1352422" y="76326"/>
                </a:lnTo>
                <a:lnTo>
                  <a:pt x="1346428" y="46612"/>
                </a:lnTo>
                <a:lnTo>
                  <a:pt x="1330086" y="22351"/>
                </a:lnTo>
                <a:lnTo>
                  <a:pt x="1305863" y="5996"/>
                </a:lnTo>
                <a:lnTo>
                  <a:pt x="127622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82945" y="3440303"/>
            <a:ext cx="194945" cy="274320"/>
          </a:xfrm>
          <a:custGeom>
            <a:avLst/>
            <a:gdLst/>
            <a:ahLst/>
            <a:cxnLst/>
            <a:rect l="l" t="t" r="r" b="b"/>
            <a:pathLst>
              <a:path w="194945" h="274320">
                <a:moveTo>
                  <a:pt x="171703" y="0"/>
                </a:moveTo>
                <a:lnTo>
                  <a:pt x="22860" y="0"/>
                </a:lnTo>
                <a:lnTo>
                  <a:pt x="13983" y="1783"/>
                </a:lnTo>
                <a:lnTo>
                  <a:pt x="6715" y="6651"/>
                </a:lnTo>
                <a:lnTo>
                  <a:pt x="1803" y="13876"/>
                </a:lnTo>
                <a:lnTo>
                  <a:pt x="0" y="22733"/>
                </a:lnTo>
                <a:lnTo>
                  <a:pt x="0" y="251460"/>
                </a:lnTo>
                <a:lnTo>
                  <a:pt x="1803" y="260336"/>
                </a:lnTo>
                <a:lnTo>
                  <a:pt x="6715" y="267604"/>
                </a:lnTo>
                <a:lnTo>
                  <a:pt x="13983" y="272516"/>
                </a:lnTo>
                <a:lnTo>
                  <a:pt x="22860" y="274320"/>
                </a:lnTo>
                <a:lnTo>
                  <a:pt x="171703" y="274320"/>
                </a:lnTo>
                <a:lnTo>
                  <a:pt x="180580" y="272516"/>
                </a:lnTo>
                <a:lnTo>
                  <a:pt x="187848" y="267604"/>
                </a:lnTo>
                <a:lnTo>
                  <a:pt x="192760" y="260336"/>
                </a:lnTo>
                <a:lnTo>
                  <a:pt x="194563" y="251460"/>
                </a:lnTo>
                <a:lnTo>
                  <a:pt x="194563" y="22733"/>
                </a:lnTo>
                <a:lnTo>
                  <a:pt x="192760" y="13876"/>
                </a:lnTo>
                <a:lnTo>
                  <a:pt x="187848" y="6651"/>
                </a:lnTo>
                <a:lnTo>
                  <a:pt x="180580" y="1783"/>
                </a:lnTo>
                <a:lnTo>
                  <a:pt x="1717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4864" y="3440303"/>
            <a:ext cx="610870" cy="274320"/>
          </a:xfrm>
          <a:custGeom>
            <a:avLst/>
            <a:gdLst/>
            <a:ahLst/>
            <a:cxnLst/>
            <a:rect l="l" t="t" r="r" b="b"/>
            <a:pathLst>
              <a:path w="610870" h="274320">
                <a:moveTo>
                  <a:pt x="578230" y="0"/>
                </a:moveTo>
                <a:lnTo>
                  <a:pt x="32257" y="0"/>
                </a:lnTo>
                <a:lnTo>
                  <a:pt x="19716" y="2520"/>
                </a:lnTo>
                <a:lnTo>
                  <a:pt x="9461" y="9398"/>
                </a:lnTo>
                <a:lnTo>
                  <a:pt x="2539" y="19609"/>
                </a:lnTo>
                <a:lnTo>
                  <a:pt x="0" y="32131"/>
                </a:lnTo>
                <a:lnTo>
                  <a:pt x="0" y="242062"/>
                </a:lnTo>
                <a:lnTo>
                  <a:pt x="2539" y="254603"/>
                </a:lnTo>
                <a:lnTo>
                  <a:pt x="9461" y="264858"/>
                </a:lnTo>
                <a:lnTo>
                  <a:pt x="19716" y="271780"/>
                </a:lnTo>
                <a:lnTo>
                  <a:pt x="32257" y="274320"/>
                </a:lnTo>
                <a:lnTo>
                  <a:pt x="578230" y="274320"/>
                </a:lnTo>
                <a:lnTo>
                  <a:pt x="590752" y="271780"/>
                </a:lnTo>
                <a:lnTo>
                  <a:pt x="600963" y="264858"/>
                </a:lnTo>
                <a:lnTo>
                  <a:pt x="607841" y="254603"/>
                </a:lnTo>
                <a:lnTo>
                  <a:pt x="610361" y="242062"/>
                </a:lnTo>
                <a:lnTo>
                  <a:pt x="610361" y="32131"/>
                </a:lnTo>
                <a:lnTo>
                  <a:pt x="607841" y="19609"/>
                </a:lnTo>
                <a:lnTo>
                  <a:pt x="600963" y="9398"/>
                </a:lnTo>
                <a:lnTo>
                  <a:pt x="590752" y="2520"/>
                </a:lnTo>
                <a:lnTo>
                  <a:pt x="5782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3187" y="3440303"/>
            <a:ext cx="158750" cy="274320"/>
          </a:xfrm>
          <a:custGeom>
            <a:avLst/>
            <a:gdLst/>
            <a:ahLst/>
            <a:cxnLst/>
            <a:rect l="l" t="t" r="r" b="b"/>
            <a:pathLst>
              <a:path w="158750" h="274320">
                <a:moveTo>
                  <a:pt x="139065" y="0"/>
                </a:moveTo>
                <a:lnTo>
                  <a:pt x="19050" y="0"/>
                </a:ln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0" y="255143"/>
                </a:lnTo>
                <a:lnTo>
                  <a:pt x="1494" y="262586"/>
                </a:lnTo>
                <a:lnTo>
                  <a:pt x="5572" y="268684"/>
                </a:lnTo>
                <a:lnTo>
                  <a:pt x="11626" y="272805"/>
                </a:lnTo>
                <a:lnTo>
                  <a:pt x="19050" y="274320"/>
                </a:lnTo>
                <a:lnTo>
                  <a:pt x="139065" y="274320"/>
                </a:lnTo>
                <a:lnTo>
                  <a:pt x="146508" y="272805"/>
                </a:lnTo>
                <a:lnTo>
                  <a:pt x="152606" y="268684"/>
                </a:lnTo>
                <a:lnTo>
                  <a:pt x="156727" y="262586"/>
                </a:lnTo>
                <a:lnTo>
                  <a:pt x="158242" y="255143"/>
                </a:lnTo>
                <a:lnTo>
                  <a:pt x="158242" y="19050"/>
                </a:lnTo>
                <a:lnTo>
                  <a:pt x="156727" y="11626"/>
                </a:lnTo>
                <a:lnTo>
                  <a:pt x="152606" y="5572"/>
                </a:lnTo>
                <a:lnTo>
                  <a:pt x="146508" y="1494"/>
                </a:lnTo>
                <a:lnTo>
                  <a:pt x="1390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5729" y="3987558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5">
                <a:moveTo>
                  <a:pt x="483488" y="0"/>
                </a:moveTo>
                <a:lnTo>
                  <a:pt x="24891" y="0"/>
                </a:lnTo>
                <a:lnTo>
                  <a:pt x="15162" y="1956"/>
                </a:lnTo>
                <a:lnTo>
                  <a:pt x="7254" y="7292"/>
                </a:lnTo>
                <a:lnTo>
                  <a:pt x="1942" y="15205"/>
                </a:lnTo>
                <a:lnTo>
                  <a:pt x="0" y="24892"/>
                </a:lnTo>
                <a:lnTo>
                  <a:pt x="0" y="153123"/>
                </a:lnTo>
                <a:lnTo>
                  <a:pt x="1942" y="162808"/>
                </a:lnTo>
                <a:lnTo>
                  <a:pt x="7254" y="170716"/>
                </a:lnTo>
                <a:lnTo>
                  <a:pt x="15162" y="176048"/>
                </a:lnTo>
                <a:lnTo>
                  <a:pt x="24891" y="178003"/>
                </a:lnTo>
                <a:lnTo>
                  <a:pt x="483488" y="178003"/>
                </a:lnTo>
                <a:lnTo>
                  <a:pt x="493218" y="176048"/>
                </a:lnTo>
                <a:lnTo>
                  <a:pt x="501126" y="170716"/>
                </a:lnTo>
                <a:lnTo>
                  <a:pt x="506438" y="162808"/>
                </a:lnTo>
                <a:lnTo>
                  <a:pt x="508380" y="153123"/>
                </a:lnTo>
                <a:lnTo>
                  <a:pt x="508380" y="24892"/>
                </a:lnTo>
                <a:lnTo>
                  <a:pt x="506438" y="15205"/>
                </a:lnTo>
                <a:lnTo>
                  <a:pt x="501126" y="7292"/>
                </a:lnTo>
                <a:lnTo>
                  <a:pt x="493218" y="1956"/>
                </a:lnTo>
                <a:lnTo>
                  <a:pt x="48348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5729" y="3987558"/>
            <a:ext cx="508634" cy="178435"/>
          </a:xfrm>
          <a:custGeom>
            <a:avLst/>
            <a:gdLst/>
            <a:ahLst/>
            <a:cxnLst/>
            <a:rect l="l" t="t" r="r" b="b"/>
            <a:pathLst>
              <a:path w="508635" h="178435">
                <a:moveTo>
                  <a:pt x="24891" y="0"/>
                </a:moveTo>
                <a:lnTo>
                  <a:pt x="15162" y="1956"/>
                </a:lnTo>
                <a:lnTo>
                  <a:pt x="7254" y="7292"/>
                </a:lnTo>
                <a:lnTo>
                  <a:pt x="1942" y="15205"/>
                </a:lnTo>
                <a:lnTo>
                  <a:pt x="0" y="24892"/>
                </a:lnTo>
                <a:lnTo>
                  <a:pt x="0" y="153123"/>
                </a:lnTo>
                <a:lnTo>
                  <a:pt x="1942" y="162808"/>
                </a:lnTo>
                <a:lnTo>
                  <a:pt x="7254" y="170716"/>
                </a:lnTo>
                <a:lnTo>
                  <a:pt x="15162" y="176048"/>
                </a:lnTo>
                <a:lnTo>
                  <a:pt x="24891" y="178003"/>
                </a:lnTo>
                <a:lnTo>
                  <a:pt x="483488" y="178003"/>
                </a:lnTo>
                <a:lnTo>
                  <a:pt x="493218" y="176048"/>
                </a:lnTo>
                <a:lnTo>
                  <a:pt x="501126" y="170716"/>
                </a:lnTo>
                <a:lnTo>
                  <a:pt x="506438" y="162808"/>
                </a:lnTo>
                <a:lnTo>
                  <a:pt x="508380" y="153123"/>
                </a:lnTo>
                <a:lnTo>
                  <a:pt x="508380" y="24892"/>
                </a:lnTo>
                <a:lnTo>
                  <a:pt x="506438" y="15205"/>
                </a:lnTo>
                <a:lnTo>
                  <a:pt x="501126" y="7292"/>
                </a:lnTo>
                <a:lnTo>
                  <a:pt x="493218" y="1956"/>
                </a:lnTo>
                <a:lnTo>
                  <a:pt x="483488" y="0"/>
                </a:lnTo>
                <a:lnTo>
                  <a:pt x="24891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0261" y="3582415"/>
            <a:ext cx="1145540" cy="209550"/>
          </a:xfrm>
          <a:custGeom>
            <a:avLst/>
            <a:gdLst/>
            <a:ahLst/>
            <a:cxnLst/>
            <a:rect l="l" t="t" r="r" b="b"/>
            <a:pathLst>
              <a:path w="1145539" h="209550">
                <a:moveTo>
                  <a:pt x="1115822" y="0"/>
                </a:moveTo>
                <a:lnTo>
                  <a:pt x="29337" y="0"/>
                </a:lnTo>
                <a:lnTo>
                  <a:pt x="17895" y="2295"/>
                </a:lnTo>
                <a:lnTo>
                  <a:pt x="8572" y="8556"/>
                </a:lnTo>
                <a:lnTo>
                  <a:pt x="2297" y="17841"/>
                </a:lnTo>
                <a:lnTo>
                  <a:pt x="0" y="29210"/>
                </a:lnTo>
                <a:lnTo>
                  <a:pt x="0" y="180213"/>
                </a:lnTo>
                <a:lnTo>
                  <a:pt x="2297" y="191654"/>
                </a:lnTo>
                <a:lnTo>
                  <a:pt x="8572" y="200977"/>
                </a:lnTo>
                <a:lnTo>
                  <a:pt x="17895" y="207252"/>
                </a:lnTo>
                <a:lnTo>
                  <a:pt x="29337" y="209550"/>
                </a:lnTo>
                <a:lnTo>
                  <a:pt x="1115822" y="209550"/>
                </a:lnTo>
                <a:lnTo>
                  <a:pt x="1127190" y="207252"/>
                </a:lnTo>
                <a:lnTo>
                  <a:pt x="1136475" y="200977"/>
                </a:lnTo>
                <a:lnTo>
                  <a:pt x="1142736" y="191654"/>
                </a:lnTo>
                <a:lnTo>
                  <a:pt x="1145032" y="180213"/>
                </a:lnTo>
                <a:lnTo>
                  <a:pt x="1145032" y="29210"/>
                </a:lnTo>
                <a:lnTo>
                  <a:pt x="1142736" y="17841"/>
                </a:lnTo>
                <a:lnTo>
                  <a:pt x="1136475" y="8556"/>
                </a:lnTo>
                <a:lnTo>
                  <a:pt x="1127190" y="2295"/>
                </a:lnTo>
                <a:lnTo>
                  <a:pt x="1115822" y="0"/>
                </a:lnTo>
                <a:close/>
              </a:path>
            </a:pathLst>
          </a:custGeom>
          <a:solidFill>
            <a:srgbClr val="404040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0261" y="3582415"/>
            <a:ext cx="1145540" cy="209550"/>
          </a:xfrm>
          <a:custGeom>
            <a:avLst/>
            <a:gdLst/>
            <a:ahLst/>
            <a:cxnLst/>
            <a:rect l="l" t="t" r="r" b="b"/>
            <a:pathLst>
              <a:path w="1145539" h="209550">
                <a:moveTo>
                  <a:pt x="29337" y="0"/>
                </a:moveTo>
                <a:lnTo>
                  <a:pt x="17895" y="2295"/>
                </a:lnTo>
                <a:lnTo>
                  <a:pt x="8572" y="8556"/>
                </a:lnTo>
                <a:lnTo>
                  <a:pt x="2297" y="17841"/>
                </a:lnTo>
                <a:lnTo>
                  <a:pt x="0" y="29210"/>
                </a:lnTo>
                <a:lnTo>
                  <a:pt x="0" y="180213"/>
                </a:lnTo>
                <a:lnTo>
                  <a:pt x="2297" y="191654"/>
                </a:lnTo>
                <a:lnTo>
                  <a:pt x="8572" y="200977"/>
                </a:lnTo>
                <a:lnTo>
                  <a:pt x="17895" y="207252"/>
                </a:lnTo>
                <a:lnTo>
                  <a:pt x="29337" y="209550"/>
                </a:lnTo>
                <a:lnTo>
                  <a:pt x="1115822" y="209550"/>
                </a:lnTo>
                <a:lnTo>
                  <a:pt x="1127190" y="207252"/>
                </a:lnTo>
                <a:lnTo>
                  <a:pt x="1136475" y="200977"/>
                </a:lnTo>
                <a:lnTo>
                  <a:pt x="1142736" y="191654"/>
                </a:lnTo>
                <a:lnTo>
                  <a:pt x="1145032" y="180213"/>
                </a:lnTo>
                <a:lnTo>
                  <a:pt x="1145032" y="29210"/>
                </a:lnTo>
                <a:lnTo>
                  <a:pt x="1142736" y="17841"/>
                </a:lnTo>
                <a:lnTo>
                  <a:pt x="1136475" y="8556"/>
                </a:lnTo>
                <a:lnTo>
                  <a:pt x="1127190" y="2295"/>
                </a:lnTo>
                <a:lnTo>
                  <a:pt x="1115822" y="0"/>
                </a:lnTo>
                <a:lnTo>
                  <a:pt x="29337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4110" y="3775328"/>
            <a:ext cx="321310" cy="219710"/>
          </a:xfrm>
          <a:custGeom>
            <a:avLst/>
            <a:gdLst/>
            <a:ahLst/>
            <a:cxnLst/>
            <a:rect l="l" t="t" r="r" b="b"/>
            <a:pathLst>
              <a:path w="321310" h="219710">
                <a:moveTo>
                  <a:pt x="0" y="219443"/>
                </a:moveTo>
                <a:lnTo>
                  <a:pt x="321183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0261" y="3780028"/>
            <a:ext cx="320675" cy="210185"/>
          </a:xfrm>
          <a:custGeom>
            <a:avLst/>
            <a:gdLst/>
            <a:ahLst/>
            <a:cxnLst/>
            <a:rect l="l" t="t" r="r" b="b"/>
            <a:pathLst>
              <a:path w="320675" h="210185">
                <a:moveTo>
                  <a:pt x="320167" y="20961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58625" y="4029049"/>
            <a:ext cx="100965" cy="100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7977" y="4029049"/>
            <a:ext cx="100964" cy="100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7329" y="4029049"/>
            <a:ext cx="100964" cy="1009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90180" y="3627882"/>
            <a:ext cx="12776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5" dirty="0">
                <a:solidFill>
                  <a:srgbClr val="BEBEBE"/>
                </a:solidFill>
                <a:latin typeface="Lucida Sans"/>
                <a:cs typeface="Lucida Sans"/>
              </a:rPr>
              <a:t>Conv </a:t>
            </a:r>
            <a:r>
              <a:rPr sz="1500" spc="-10" dirty="0">
                <a:solidFill>
                  <a:srgbClr val="BEBEBE"/>
                </a:solidFill>
                <a:latin typeface="Lucida Sans"/>
                <a:cs typeface="Lucida Sans"/>
              </a:rPr>
              <a:t>Layer</a:t>
            </a:r>
            <a:r>
              <a:rPr sz="1500" spc="-245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1500" spc="-65" dirty="0">
                <a:solidFill>
                  <a:srgbClr val="BEBEBE"/>
                </a:solidFill>
                <a:latin typeface="Lucida Sans"/>
                <a:cs typeface="Lucida Sans"/>
              </a:rPr>
              <a:t>(3)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7217" y="3072764"/>
            <a:ext cx="7620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7217" y="4365129"/>
            <a:ext cx="76200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8284" y="477266"/>
            <a:ext cx="2675255" cy="274955"/>
          </a:xfrm>
          <a:custGeom>
            <a:avLst/>
            <a:gdLst/>
            <a:ahLst/>
            <a:cxnLst/>
            <a:rect l="l" t="t" r="r" b="b"/>
            <a:pathLst>
              <a:path w="2675254" h="274955">
                <a:moveTo>
                  <a:pt x="0" y="73660"/>
                </a:moveTo>
                <a:lnTo>
                  <a:pt x="69468" y="274955"/>
                </a:lnTo>
                <a:lnTo>
                  <a:pt x="142748" y="166750"/>
                </a:lnTo>
                <a:lnTo>
                  <a:pt x="102743" y="166750"/>
                </a:lnTo>
                <a:lnTo>
                  <a:pt x="66040" y="156718"/>
                </a:lnTo>
                <a:lnTo>
                  <a:pt x="68453" y="147955"/>
                </a:lnTo>
                <a:lnTo>
                  <a:pt x="69182" y="145755"/>
                </a:lnTo>
                <a:lnTo>
                  <a:pt x="0" y="73660"/>
                </a:lnTo>
                <a:close/>
              </a:path>
              <a:path w="2675254" h="274955">
                <a:moveTo>
                  <a:pt x="2486406" y="98551"/>
                </a:moveTo>
                <a:lnTo>
                  <a:pt x="2605786" y="274955"/>
                </a:lnTo>
                <a:lnTo>
                  <a:pt x="2643128" y="166750"/>
                </a:lnTo>
                <a:lnTo>
                  <a:pt x="2572385" y="166750"/>
                </a:lnTo>
                <a:lnTo>
                  <a:pt x="2570353" y="159004"/>
                </a:lnTo>
                <a:lnTo>
                  <a:pt x="2566315" y="146891"/>
                </a:lnTo>
                <a:lnTo>
                  <a:pt x="2486406" y="98551"/>
                </a:lnTo>
                <a:close/>
              </a:path>
              <a:path w="2675254" h="274955">
                <a:moveTo>
                  <a:pt x="69182" y="145755"/>
                </a:moveTo>
                <a:lnTo>
                  <a:pt x="68453" y="147955"/>
                </a:lnTo>
                <a:lnTo>
                  <a:pt x="66040" y="156718"/>
                </a:lnTo>
                <a:lnTo>
                  <a:pt x="102743" y="166750"/>
                </a:lnTo>
                <a:lnTo>
                  <a:pt x="104141" y="161671"/>
                </a:lnTo>
                <a:lnTo>
                  <a:pt x="84455" y="161671"/>
                </a:lnTo>
                <a:lnTo>
                  <a:pt x="69182" y="145755"/>
                </a:lnTo>
                <a:close/>
              </a:path>
              <a:path w="2675254" h="274955">
                <a:moveTo>
                  <a:pt x="188849" y="98679"/>
                </a:moveTo>
                <a:lnTo>
                  <a:pt x="108948" y="146891"/>
                </a:lnTo>
                <a:lnTo>
                  <a:pt x="105156" y="157987"/>
                </a:lnTo>
                <a:lnTo>
                  <a:pt x="102743" y="166750"/>
                </a:lnTo>
                <a:lnTo>
                  <a:pt x="142748" y="166750"/>
                </a:lnTo>
                <a:lnTo>
                  <a:pt x="188849" y="98679"/>
                </a:lnTo>
                <a:close/>
              </a:path>
              <a:path w="2675254" h="274955">
                <a:moveTo>
                  <a:pt x="2566305" y="146860"/>
                </a:moveTo>
                <a:lnTo>
                  <a:pt x="2570353" y="159004"/>
                </a:lnTo>
                <a:lnTo>
                  <a:pt x="2572385" y="166750"/>
                </a:lnTo>
                <a:lnTo>
                  <a:pt x="2591033" y="161671"/>
                </a:lnTo>
                <a:lnTo>
                  <a:pt x="2590800" y="161671"/>
                </a:lnTo>
                <a:lnTo>
                  <a:pt x="2566305" y="146860"/>
                </a:lnTo>
                <a:close/>
              </a:path>
              <a:path w="2675254" h="274955">
                <a:moveTo>
                  <a:pt x="2675255" y="73660"/>
                </a:moveTo>
                <a:lnTo>
                  <a:pt x="2606063" y="145764"/>
                </a:lnTo>
                <a:lnTo>
                  <a:pt x="2606443" y="146891"/>
                </a:lnTo>
                <a:lnTo>
                  <a:pt x="2609215" y="156718"/>
                </a:lnTo>
                <a:lnTo>
                  <a:pt x="2572385" y="166750"/>
                </a:lnTo>
                <a:lnTo>
                  <a:pt x="2643128" y="166750"/>
                </a:lnTo>
                <a:lnTo>
                  <a:pt x="2675255" y="73660"/>
                </a:lnTo>
                <a:close/>
              </a:path>
              <a:path w="2675254" h="274955">
                <a:moveTo>
                  <a:pt x="2462403" y="0"/>
                </a:moveTo>
                <a:lnTo>
                  <a:pt x="212090" y="0"/>
                </a:lnTo>
                <a:lnTo>
                  <a:pt x="202819" y="381"/>
                </a:lnTo>
                <a:lnTo>
                  <a:pt x="160401" y="14224"/>
                </a:lnTo>
                <a:lnTo>
                  <a:pt x="117475" y="51308"/>
                </a:lnTo>
                <a:lnTo>
                  <a:pt x="94487" y="85344"/>
                </a:lnTo>
                <a:lnTo>
                  <a:pt x="75818" y="125730"/>
                </a:lnTo>
                <a:lnTo>
                  <a:pt x="69191" y="145764"/>
                </a:lnTo>
                <a:lnTo>
                  <a:pt x="84455" y="161671"/>
                </a:lnTo>
                <a:lnTo>
                  <a:pt x="108948" y="146891"/>
                </a:lnTo>
                <a:lnTo>
                  <a:pt x="112014" y="137922"/>
                </a:lnTo>
                <a:lnTo>
                  <a:pt x="119761" y="119507"/>
                </a:lnTo>
                <a:lnTo>
                  <a:pt x="147955" y="74168"/>
                </a:lnTo>
                <a:lnTo>
                  <a:pt x="179959" y="46862"/>
                </a:lnTo>
                <a:lnTo>
                  <a:pt x="213487" y="37973"/>
                </a:lnTo>
                <a:lnTo>
                  <a:pt x="2545535" y="37973"/>
                </a:lnTo>
                <a:lnTo>
                  <a:pt x="2543175" y="35433"/>
                </a:lnTo>
                <a:lnTo>
                  <a:pt x="2505456" y="9525"/>
                </a:lnTo>
                <a:lnTo>
                  <a:pt x="2470531" y="254"/>
                </a:lnTo>
                <a:lnTo>
                  <a:pt x="2462403" y="0"/>
                </a:lnTo>
                <a:close/>
              </a:path>
              <a:path w="2675254" h="274955">
                <a:moveTo>
                  <a:pt x="108948" y="146891"/>
                </a:moveTo>
                <a:lnTo>
                  <a:pt x="84455" y="161671"/>
                </a:lnTo>
                <a:lnTo>
                  <a:pt x="104141" y="161671"/>
                </a:lnTo>
                <a:lnTo>
                  <a:pt x="105156" y="157987"/>
                </a:lnTo>
                <a:lnTo>
                  <a:pt x="108948" y="146891"/>
                </a:lnTo>
                <a:close/>
              </a:path>
              <a:path w="2675254" h="274955">
                <a:moveTo>
                  <a:pt x="2545535" y="37973"/>
                </a:moveTo>
                <a:lnTo>
                  <a:pt x="213487" y="37973"/>
                </a:lnTo>
                <a:lnTo>
                  <a:pt x="2462403" y="38100"/>
                </a:lnTo>
                <a:lnTo>
                  <a:pt x="2469007" y="38354"/>
                </a:lnTo>
                <a:lnTo>
                  <a:pt x="2507361" y="54737"/>
                </a:lnTo>
                <a:lnTo>
                  <a:pt x="2538349" y="88900"/>
                </a:lnTo>
                <a:lnTo>
                  <a:pt x="2563749" y="139192"/>
                </a:lnTo>
                <a:lnTo>
                  <a:pt x="2566288" y="146812"/>
                </a:lnTo>
                <a:lnTo>
                  <a:pt x="2590800" y="161671"/>
                </a:lnTo>
                <a:lnTo>
                  <a:pt x="2606060" y="145755"/>
                </a:lnTo>
                <a:lnTo>
                  <a:pt x="2598801" y="124460"/>
                </a:lnTo>
                <a:lnTo>
                  <a:pt x="2589911" y="103505"/>
                </a:lnTo>
                <a:lnTo>
                  <a:pt x="2580005" y="83947"/>
                </a:lnTo>
                <a:lnTo>
                  <a:pt x="2568829" y="66039"/>
                </a:lnTo>
                <a:lnTo>
                  <a:pt x="2556510" y="49784"/>
                </a:lnTo>
                <a:lnTo>
                  <a:pt x="2545535" y="37973"/>
                </a:lnTo>
                <a:close/>
              </a:path>
              <a:path w="2675254" h="274955">
                <a:moveTo>
                  <a:pt x="2606063" y="145764"/>
                </a:moveTo>
                <a:lnTo>
                  <a:pt x="2590800" y="161671"/>
                </a:lnTo>
                <a:lnTo>
                  <a:pt x="2591033" y="161671"/>
                </a:lnTo>
                <a:lnTo>
                  <a:pt x="2609215" y="156718"/>
                </a:lnTo>
                <a:lnTo>
                  <a:pt x="2606421" y="146812"/>
                </a:lnTo>
                <a:lnTo>
                  <a:pt x="2606063" y="14576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3348" y="3136645"/>
            <a:ext cx="1006475" cy="275590"/>
          </a:xfrm>
          <a:custGeom>
            <a:avLst/>
            <a:gdLst/>
            <a:ahLst/>
            <a:cxnLst/>
            <a:rect l="l" t="t" r="r" b="b"/>
            <a:pathLst>
              <a:path w="1006475" h="275589">
                <a:moveTo>
                  <a:pt x="0" y="73787"/>
                </a:moveTo>
                <a:lnTo>
                  <a:pt x="69469" y="275081"/>
                </a:lnTo>
                <a:lnTo>
                  <a:pt x="142781" y="166751"/>
                </a:lnTo>
                <a:lnTo>
                  <a:pt x="102870" y="166751"/>
                </a:lnTo>
                <a:lnTo>
                  <a:pt x="66039" y="156845"/>
                </a:lnTo>
                <a:lnTo>
                  <a:pt x="68325" y="148209"/>
                </a:lnTo>
                <a:lnTo>
                  <a:pt x="69132" y="145830"/>
                </a:lnTo>
                <a:lnTo>
                  <a:pt x="0" y="73787"/>
                </a:lnTo>
                <a:close/>
              </a:path>
              <a:path w="1006475" h="275589">
                <a:moveTo>
                  <a:pt x="817499" y="98679"/>
                </a:moveTo>
                <a:lnTo>
                  <a:pt x="936879" y="275081"/>
                </a:lnTo>
                <a:lnTo>
                  <a:pt x="974265" y="166751"/>
                </a:lnTo>
                <a:lnTo>
                  <a:pt x="903605" y="166751"/>
                </a:lnTo>
                <a:lnTo>
                  <a:pt x="901446" y="159131"/>
                </a:lnTo>
                <a:lnTo>
                  <a:pt x="897398" y="146987"/>
                </a:lnTo>
                <a:lnTo>
                  <a:pt x="817499" y="98679"/>
                </a:lnTo>
                <a:close/>
              </a:path>
              <a:path w="1006475" h="275589">
                <a:moveTo>
                  <a:pt x="108967" y="146977"/>
                </a:moveTo>
                <a:lnTo>
                  <a:pt x="84455" y="161798"/>
                </a:lnTo>
                <a:lnTo>
                  <a:pt x="102870" y="166751"/>
                </a:lnTo>
                <a:lnTo>
                  <a:pt x="105156" y="157987"/>
                </a:lnTo>
                <a:lnTo>
                  <a:pt x="108967" y="146977"/>
                </a:lnTo>
                <a:close/>
              </a:path>
              <a:path w="1006475" h="275589">
                <a:moveTo>
                  <a:pt x="188849" y="98679"/>
                </a:moveTo>
                <a:lnTo>
                  <a:pt x="108963" y="146987"/>
                </a:lnTo>
                <a:lnTo>
                  <a:pt x="105156" y="157987"/>
                </a:lnTo>
                <a:lnTo>
                  <a:pt x="102870" y="166751"/>
                </a:lnTo>
                <a:lnTo>
                  <a:pt x="142781" y="166751"/>
                </a:lnTo>
                <a:lnTo>
                  <a:pt x="188849" y="98679"/>
                </a:lnTo>
                <a:close/>
              </a:path>
              <a:path w="1006475" h="275589">
                <a:moveTo>
                  <a:pt x="897398" y="146987"/>
                </a:moveTo>
                <a:lnTo>
                  <a:pt x="901446" y="159131"/>
                </a:lnTo>
                <a:lnTo>
                  <a:pt x="903605" y="166751"/>
                </a:lnTo>
                <a:lnTo>
                  <a:pt x="921956" y="161798"/>
                </a:lnTo>
                <a:lnTo>
                  <a:pt x="897398" y="146987"/>
                </a:lnTo>
                <a:close/>
              </a:path>
              <a:path w="1006475" h="275589">
                <a:moveTo>
                  <a:pt x="1006348" y="73787"/>
                </a:moveTo>
                <a:lnTo>
                  <a:pt x="937250" y="145793"/>
                </a:lnTo>
                <a:lnTo>
                  <a:pt x="937654" y="146987"/>
                </a:lnTo>
                <a:lnTo>
                  <a:pt x="940308" y="156845"/>
                </a:lnTo>
                <a:lnTo>
                  <a:pt x="903605" y="166751"/>
                </a:lnTo>
                <a:lnTo>
                  <a:pt x="974265" y="166751"/>
                </a:lnTo>
                <a:lnTo>
                  <a:pt x="1006348" y="73787"/>
                </a:lnTo>
                <a:close/>
              </a:path>
              <a:path w="1006475" h="275589">
                <a:moveTo>
                  <a:pt x="69132" y="145830"/>
                </a:moveTo>
                <a:lnTo>
                  <a:pt x="68325" y="148209"/>
                </a:lnTo>
                <a:lnTo>
                  <a:pt x="66039" y="156845"/>
                </a:lnTo>
                <a:lnTo>
                  <a:pt x="84455" y="161798"/>
                </a:lnTo>
                <a:lnTo>
                  <a:pt x="69132" y="145830"/>
                </a:lnTo>
                <a:close/>
              </a:path>
              <a:path w="1006475" h="275589">
                <a:moveTo>
                  <a:pt x="793623" y="0"/>
                </a:moveTo>
                <a:lnTo>
                  <a:pt x="212089" y="0"/>
                </a:lnTo>
                <a:lnTo>
                  <a:pt x="202819" y="508"/>
                </a:lnTo>
                <a:lnTo>
                  <a:pt x="160400" y="14224"/>
                </a:lnTo>
                <a:lnTo>
                  <a:pt x="117475" y="51435"/>
                </a:lnTo>
                <a:lnTo>
                  <a:pt x="94487" y="85471"/>
                </a:lnTo>
                <a:lnTo>
                  <a:pt x="75946" y="125730"/>
                </a:lnTo>
                <a:lnTo>
                  <a:pt x="69132" y="145830"/>
                </a:lnTo>
                <a:lnTo>
                  <a:pt x="84455" y="161798"/>
                </a:lnTo>
                <a:lnTo>
                  <a:pt x="108949" y="146987"/>
                </a:lnTo>
                <a:lnTo>
                  <a:pt x="112013" y="138176"/>
                </a:lnTo>
                <a:lnTo>
                  <a:pt x="119761" y="119506"/>
                </a:lnTo>
                <a:lnTo>
                  <a:pt x="147955" y="74168"/>
                </a:lnTo>
                <a:lnTo>
                  <a:pt x="179959" y="46990"/>
                </a:lnTo>
                <a:lnTo>
                  <a:pt x="213487" y="38100"/>
                </a:lnTo>
                <a:lnTo>
                  <a:pt x="876755" y="38100"/>
                </a:lnTo>
                <a:lnTo>
                  <a:pt x="874395" y="35560"/>
                </a:lnTo>
                <a:lnTo>
                  <a:pt x="836676" y="9525"/>
                </a:lnTo>
                <a:lnTo>
                  <a:pt x="801751" y="381"/>
                </a:lnTo>
                <a:lnTo>
                  <a:pt x="793623" y="0"/>
                </a:lnTo>
                <a:close/>
              </a:path>
              <a:path w="1006475" h="275589">
                <a:moveTo>
                  <a:pt x="876755" y="38100"/>
                </a:moveTo>
                <a:lnTo>
                  <a:pt x="793623" y="38100"/>
                </a:lnTo>
                <a:lnTo>
                  <a:pt x="800226" y="38354"/>
                </a:lnTo>
                <a:lnTo>
                  <a:pt x="805561" y="39243"/>
                </a:lnTo>
                <a:lnTo>
                  <a:pt x="849502" y="64389"/>
                </a:lnTo>
                <a:lnTo>
                  <a:pt x="878713" y="104012"/>
                </a:lnTo>
                <a:lnTo>
                  <a:pt x="894842" y="139319"/>
                </a:lnTo>
                <a:lnTo>
                  <a:pt x="897398" y="146987"/>
                </a:lnTo>
                <a:lnTo>
                  <a:pt x="921893" y="161798"/>
                </a:lnTo>
                <a:lnTo>
                  <a:pt x="937250" y="145793"/>
                </a:lnTo>
                <a:lnTo>
                  <a:pt x="930021" y="124587"/>
                </a:lnTo>
                <a:lnTo>
                  <a:pt x="921131" y="103631"/>
                </a:lnTo>
                <a:lnTo>
                  <a:pt x="911225" y="84074"/>
                </a:lnTo>
                <a:lnTo>
                  <a:pt x="900049" y="66167"/>
                </a:lnTo>
                <a:lnTo>
                  <a:pt x="887730" y="49911"/>
                </a:lnTo>
                <a:lnTo>
                  <a:pt x="876755" y="38100"/>
                </a:lnTo>
                <a:close/>
              </a:path>
              <a:path w="1006475" h="275589">
                <a:moveTo>
                  <a:pt x="937250" y="145793"/>
                </a:moveTo>
                <a:lnTo>
                  <a:pt x="921893" y="161798"/>
                </a:lnTo>
                <a:lnTo>
                  <a:pt x="940308" y="156845"/>
                </a:lnTo>
                <a:lnTo>
                  <a:pt x="937641" y="146939"/>
                </a:lnTo>
                <a:lnTo>
                  <a:pt x="937250" y="14579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70F28F5B-774A-4288-A207-26B2CFB2F12B}"/>
              </a:ext>
            </a:extLst>
          </p:cNvPr>
          <p:cNvSpPr txBox="1"/>
          <p:nvPr/>
        </p:nvSpPr>
        <p:spPr>
          <a:xfrm>
            <a:off x="225526" y="329565"/>
            <a:ext cx="1176655" cy="308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300"/>
              </a:lnSpc>
            </a:pPr>
            <a:r>
              <a:rPr sz="2000" b="1" spc="5" dirty="0">
                <a:latin typeface="Lucida Sans"/>
                <a:cs typeface="Lucida Sans"/>
              </a:rPr>
              <a:t>Method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6BF9E370-8843-4BBF-931D-F319AACE3B99}"/>
              </a:ext>
            </a:extLst>
          </p:cNvPr>
          <p:cNvSpPr txBox="1">
            <a:spLocks/>
          </p:cNvSpPr>
          <p:nvPr/>
        </p:nvSpPr>
        <p:spPr>
          <a:xfrm>
            <a:off x="1589608" y="298432"/>
            <a:ext cx="276001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65" dirty="0">
                <a:solidFill>
                  <a:srgbClr val="92D050"/>
                </a:solidFill>
              </a:rPr>
              <a:t>Long-term dependency</a:t>
            </a:r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8E6A4C-6DB7-48AA-B1DB-D03A453EF348}"/>
              </a:ext>
            </a:extLst>
          </p:cNvPr>
          <p:cNvSpPr/>
          <p:nvPr/>
        </p:nvSpPr>
        <p:spPr>
          <a:xfrm>
            <a:off x="-152400" y="1966377"/>
            <a:ext cx="48087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 layers of temporal 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max-pooling operation with size=2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 of 7 in the first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 of 7*2 in the second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742950"/>
            <a:ext cx="2839720" cy="3382823"/>
          </a:xfrm>
          <a:custGeom>
            <a:avLst/>
            <a:gdLst/>
            <a:ahLst/>
            <a:cxnLst/>
            <a:rect l="l" t="t" r="r" b="b"/>
            <a:pathLst>
              <a:path w="2839720" h="3672840">
                <a:moveTo>
                  <a:pt x="2723261" y="0"/>
                </a:moveTo>
                <a:lnTo>
                  <a:pt x="116332" y="0"/>
                </a:lnTo>
                <a:lnTo>
                  <a:pt x="71044" y="9140"/>
                </a:lnTo>
                <a:lnTo>
                  <a:pt x="34067" y="34067"/>
                </a:lnTo>
                <a:lnTo>
                  <a:pt x="9140" y="71044"/>
                </a:lnTo>
                <a:lnTo>
                  <a:pt x="0" y="116332"/>
                </a:lnTo>
                <a:lnTo>
                  <a:pt x="0" y="3556152"/>
                </a:lnTo>
                <a:lnTo>
                  <a:pt x="9140" y="3601415"/>
                </a:lnTo>
                <a:lnTo>
                  <a:pt x="34067" y="3638376"/>
                </a:lnTo>
                <a:lnTo>
                  <a:pt x="71044" y="3663296"/>
                </a:lnTo>
                <a:lnTo>
                  <a:pt x="116332" y="3672433"/>
                </a:lnTo>
                <a:lnTo>
                  <a:pt x="2723261" y="3672433"/>
                </a:lnTo>
                <a:lnTo>
                  <a:pt x="2768548" y="3663296"/>
                </a:lnTo>
                <a:lnTo>
                  <a:pt x="2805525" y="3638376"/>
                </a:lnTo>
                <a:lnTo>
                  <a:pt x="2830452" y="3601415"/>
                </a:lnTo>
                <a:lnTo>
                  <a:pt x="2839593" y="3556152"/>
                </a:lnTo>
                <a:lnTo>
                  <a:pt x="2839593" y="116332"/>
                </a:lnTo>
                <a:lnTo>
                  <a:pt x="2830452" y="71044"/>
                </a:lnTo>
                <a:lnTo>
                  <a:pt x="2805525" y="34067"/>
                </a:lnTo>
                <a:lnTo>
                  <a:pt x="2768548" y="9140"/>
                </a:lnTo>
                <a:lnTo>
                  <a:pt x="27232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9994" y="2146174"/>
            <a:ext cx="930275" cy="998855"/>
          </a:xfrm>
          <a:custGeom>
            <a:avLst/>
            <a:gdLst/>
            <a:ahLst/>
            <a:cxnLst/>
            <a:rect l="l" t="t" r="r" b="b"/>
            <a:pathLst>
              <a:path w="930275" h="998854">
                <a:moveTo>
                  <a:pt x="930275" y="0"/>
                </a:moveTo>
                <a:lnTo>
                  <a:pt x="0" y="0"/>
                </a:lnTo>
                <a:lnTo>
                  <a:pt x="0" y="893318"/>
                </a:lnTo>
                <a:lnTo>
                  <a:pt x="8268" y="934233"/>
                </a:lnTo>
                <a:lnTo>
                  <a:pt x="30813" y="967660"/>
                </a:lnTo>
                <a:lnTo>
                  <a:pt x="64240" y="990205"/>
                </a:lnTo>
                <a:lnTo>
                  <a:pt x="105155" y="998474"/>
                </a:lnTo>
                <a:lnTo>
                  <a:pt x="825118" y="998474"/>
                </a:lnTo>
                <a:lnTo>
                  <a:pt x="866088" y="990205"/>
                </a:lnTo>
                <a:lnTo>
                  <a:pt x="899509" y="967660"/>
                </a:lnTo>
                <a:lnTo>
                  <a:pt x="922023" y="934233"/>
                </a:lnTo>
                <a:lnTo>
                  <a:pt x="930275" y="893318"/>
                </a:lnTo>
                <a:lnTo>
                  <a:pt x="930275" y="0"/>
                </a:lnTo>
                <a:close/>
              </a:path>
            </a:pathLst>
          </a:custGeom>
          <a:solidFill>
            <a:srgbClr val="4F6128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994" y="2146174"/>
            <a:ext cx="930275" cy="998855"/>
          </a:xfrm>
          <a:custGeom>
            <a:avLst/>
            <a:gdLst/>
            <a:ahLst/>
            <a:cxnLst/>
            <a:rect l="l" t="t" r="r" b="b"/>
            <a:pathLst>
              <a:path w="930275" h="998854">
                <a:moveTo>
                  <a:pt x="105155" y="998474"/>
                </a:moveTo>
                <a:lnTo>
                  <a:pt x="825118" y="998474"/>
                </a:lnTo>
                <a:lnTo>
                  <a:pt x="866088" y="990205"/>
                </a:lnTo>
                <a:lnTo>
                  <a:pt x="899509" y="967660"/>
                </a:lnTo>
                <a:lnTo>
                  <a:pt x="922023" y="934233"/>
                </a:lnTo>
                <a:lnTo>
                  <a:pt x="930275" y="893318"/>
                </a:lnTo>
                <a:lnTo>
                  <a:pt x="930275" y="0"/>
                </a:lnTo>
                <a:lnTo>
                  <a:pt x="0" y="0"/>
                </a:lnTo>
                <a:lnTo>
                  <a:pt x="0" y="893318"/>
                </a:lnTo>
                <a:lnTo>
                  <a:pt x="8268" y="934233"/>
                </a:lnTo>
                <a:lnTo>
                  <a:pt x="30813" y="967660"/>
                </a:lnTo>
                <a:lnTo>
                  <a:pt x="64240" y="990205"/>
                </a:lnTo>
                <a:lnTo>
                  <a:pt x="105155" y="998474"/>
                </a:lnTo>
                <a:close/>
              </a:path>
            </a:pathLst>
          </a:custGeom>
          <a:ln w="19050">
            <a:solidFill>
              <a:srgbClr val="C3D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526" y="329565"/>
            <a:ext cx="1176655" cy="308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300"/>
              </a:lnSpc>
            </a:pPr>
            <a:r>
              <a:rPr sz="2000" b="1" spc="5" dirty="0">
                <a:latin typeface="Lucida Sans"/>
                <a:cs typeface="Lucida Sans"/>
              </a:rPr>
              <a:t>Method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4536" y="304545"/>
            <a:ext cx="160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92D050"/>
                </a:solidFill>
              </a:rPr>
              <a:t>Timeception</a:t>
            </a:r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3126740" y="1551180"/>
            <a:ext cx="694055" cy="329565"/>
          </a:xfrm>
          <a:custGeom>
            <a:avLst/>
            <a:gdLst/>
            <a:ahLst/>
            <a:cxnLst/>
            <a:rect l="l" t="t" r="r" b="b"/>
            <a:pathLst>
              <a:path w="694054" h="329564">
                <a:moveTo>
                  <a:pt x="694055" y="0"/>
                </a:moveTo>
                <a:lnTo>
                  <a:pt x="0" y="0"/>
                </a:lnTo>
                <a:lnTo>
                  <a:pt x="0" y="231775"/>
                </a:lnTo>
                <a:lnTo>
                  <a:pt x="7645" y="269712"/>
                </a:lnTo>
                <a:lnTo>
                  <a:pt x="28495" y="300672"/>
                </a:lnTo>
                <a:lnTo>
                  <a:pt x="59418" y="321536"/>
                </a:lnTo>
                <a:lnTo>
                  <a:pt x="97282" y="329184"/>
                </a:lnTo>
                <a:lnTo>
                  <a:pt x="596773" y="329184"/>
                </a:lnTo>
                <a:lnTo>
                  <a:pt x="634636" y="321536"/>
                </a:lnTo>
                <a:lnTo>
                  <a:pt x="665559" y="300672"/>
                </a:lnTo>
                <a:lnTo>
                  <a:pt x="686409" y="269712"/>
                </a:lnTo>
                <a:lnTo>
                  <a:pt x="694055" y="231775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246" y="1637489"/>
            <a:ext cx="478155" cy="210820"/>
          </a:xfrm>
          <a:custGeom>
            <a:avLst/>
            <a:gdLst/>
            <a:ahLst/>
            <a:cxnLst/>
            <a:rect l="l" t="t" r="r" b="b"/>
            <a:pathLst>
              <a:path w="478154" h="210819">
                <a:moveTo>
                  <a:pt x="0" y="210489"/>
                </a:moveTo>
                <a:lnTo>
                  <a:pt x="478066" y="210489"/>
                </a:lnTo>
                <a:lnTo>
                  <a:pt x="478066" y="0"/>
                </a:lnTo>
                <a:lnTo>
                  <a:pt x="0" y="0"/>
                </a:lnTo>
                <a:lnTo>
                  <a:pt x="0" y="2104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0881" y="1619251"/>
            <a:ext cx="494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Lucida Sans"/>
                <a:cs typeface="Lucida Sans"/>
              </a:rPr>
              <a:t>2D</a:t>
            </a:r>
            <a:r>
              <a:rPr sz="1000" spc="-120" dirty="0">
                <a:latin typeface="Lucida Sans"/>
                <a:cs typeface="Lucida Sans"/>
              </a:rPr>
              <a:t> </a:t>
            </a:r>
            <a:r>
              <a:rPr sz="1000" spc="-15" dirty="0">
                <a:latin typeface="Lucida Sans"/>
                <a:cs typeface="Lucida Sans"/>
              </a:rPr>
              <a:t>CNN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8246" y="2202562"/>
            <a:ext cx="474980" cy="209550"/>
          </a:xfrm>
          <a:custGeom>
            <a:avLst/>
            <a:gdLst/>
            <a:ahLst/>
            <a:cxnLst/>
            <a:rect l="l" t="t" r="r" b="b"/>
            <a:pathLst>
              <a:path w="474979" h="209550">
                <a:moveTo>
                  <a:pt x="474599" y="0"/>
                </a:moveTo>
                <a:lnTo>
                  <a:pt x="0" y="0"/>
                </a:lnTo>
                <a:lnTo>
                  <a:pt x="0" y="104775"/>
                </a:lnTo>
                <a:lnTo>
                  <a:pt x="8227" y="145524"/>
                </a:lnTo>
                <a:lnTo>
                  <a:pt x="30670" y="178831"/>
                </a:lnTo>
                <a:lnTo>
                  <a:pt x="63972" y="201304"/>
                </a:lnTo>
                <a:lnTo>
                  <a:pt x="104775" y="209550"/>
                </a:lnTo>
                <a:lnTo>
                  <a:pt x="369950" y="209550"/>
                </a:lnTo>
                <a:lnTo>
                  <a:pt x="410680" y="201304"/>
                </a:lnTo>
                <a:lnTo>
                  <a:pt x="443944" y="178831"/>
                </a:lnTo>
                <a:lnTo>
                  <a:pt x="466373" y="145524"/>
                </a:lnTo>
                <a:lnTo>
                  <a:pt x="474599" y="104775"/>
                </a:lnTo>
                <a:lnTo>
                  <a:pt x="474599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71825" y="1831468"/>
            <a:ext cx="2813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35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r>
              <a:rPr sz="1725" spc="52" baseline="-14492" dirty="0">
                <a:solidFill>
                  <a:srgbClr val="BEBEBE"/>
                </a:solidFill>
                <a:latin typeface="Cambria Math"/>
                <a:cs typeface="Cambria Math"/>
              </a:rPr>
              <a:t>𝑇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3901" y="1941705"/>
            <a:ext cx="7620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9857" y="3178812"/>
            <a:ext cx="76200" cy="182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857" y="3745193"/>
            <a:ext cx="76200" cy="182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6740" y="3972955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89" h="139064">
                <a:moveTo>
                  <a:pt x="658368" y="0"/>
                </a:moveTo>
                <a:lnTo>
                  <a:pt x="23114" y="0"/>
                </a:lnTo>
                <a:lnTo>
                  <a:pt x="14091" y="1818"/>
                </a:lnTo>
                <a:lnTo>
                  <a:pt x="6746" y="6778"/>
                </a:lnTo>
                <a:lnTo>
                  <a:pt x="1807" y="14133"/>
                </a:lnTo>
                <a:lnTo>
                  <a:pt x="0" y="23139"/>
                </a:lnTo>
                <a:lnTo>
                  <a:pt x="0" y="115697"/>
                </a:lnTo>
                <a:lnTo>
                  <a:pt x="1807" y="124702"/>
                </a:lnTo>
                <a:lnTo>
                  <a:pt x="6746" y="132057"/>
                </a:lnTo>
                <a:lnTo>
                  <a:pt x="14091" y="137017"/>
                </a:lnTo>
                <a:lnTo>
                  <a:pt x="23114" y="138836"/>
                </a:lnTo>
                <a:lnTo>
                  <a:pt x="658368" y="138836"/>
                </a:lnTo>
                <a:lnTo>
                  <a:pt x="667337" y="137017"/>
                </a:lnTo>
                <a:lnTo>
                  <a:pt x="674687" y="132057"/>
                </a:lnTo>
                <a:lnTo>
                  <a:pt x="679656" y="124702"/>
                </a:lnTo>
                <a:lnTo>
                  <a:pt x="681482" y="115697"/>
                </a:lnTo>
                <a:lnTo>
                  <a:pt x="681482" y="23139"/>
                </a:lnTo>
                <a:lnTo>
                  <a:pt x="679656" y="14133"/>
                </a:lnTo>
                <a:lnTo>
                  <a:pt x="674687" y="6778"/>
                </a:lnTo>
                <a:lnTo>
                  <a:pt x="667337" y="1818"/>
                </a:lnTo>
                <a:lnTo>
                  <a:pt x="658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3338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14144" y="1818"/>
                </a:lnTo>
                <a:lnTo>
                  <a:pt x="6794" y="6778"/>
                </a:lnTo>
                <a:lnTo>
                  <a:pt x="1825" y="14133"/>
                </a:lnTo>
                <a:lnTo>
                  <a:pt x="0" y="23139"/>
                </a:lnTo>
                <a:lnTo>
                  <a:pt x="1825" y="32144"/>
                </a:lnTo>
                <a:lnTo>
                  <a:pt x="6794" y="39500"/>
                </a:lnTo>
                <a:lnTo>
                  <a:pt x="14144" y="44459"/>
                </a:lnTo>
                <a:lnTo>
                  <a:pt x="23113" y="46278"/>
                </a:lnTo>
                <a:lnTo>
                  <a:pt x="32156" y="44459"/>
                </a:lnTo>
                <a:lnTo>
                  <a:pt x="39544" y="39500"/>
                </a:lnTo>
                <a:lnTo>
                  <a:pt x="44527" y="32144"/>
                </a:lnTo>
                <a:lnTo>
                  <a:pt x="46355" y="23139"/>
                </a:lnTo>
                <a:lnTo>
                  <a:pt x="44527" y="14133"/>
                </a:lnTo>
                <a:lnTo>
                  <a:pt x="39544" y="6778"/>
                </a:lnTo>
                <a:lnTo>
                  <a:pt x="32156" y="1818"/>
                </a:lnTo>
                <a:lnTo>
                  <a:pt x="231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3338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32156" y="1818"/>
                </a:lnTo>
                <a:lnTo>
                  <a:pt x="39544" y="6778"/>
                </a:lnTo>
                <a:lnTo>
                  <a:pt x="44527" y="14133"/>
                </a:lnTo>
                <a:lnTo>
                  <a:pt x="46355" y="23139"/>
                </a:lnTo>
                <a:lnTo>
                  <a:pt x="44527" y="32144"/>
                </a:lnTo>
                <a:lnTo>
                  <a:pt x="39544" y="39500"/>
                </a:lnTo>
                <a:lnTo>
                  <a:pt x="32156" y="44459"/>
                </a:lnTo>
                <a:lnTo>
                  <a:pt x="23113" y="46278"/>
                </a:lnTo>
                <a:lnTo>
                  <a:pt x="14144" y="44459"/>
                </a:lnTo>
                <a:lnTo>
                  <a:pt x="6794" y="39500"/>
                </a:lnTo>
                <a:lnTo>
                  <a:pt x="1825" y="32144"/>
                </a:lnTo>
                <a:lnTo>
                  <a:pt x="0" y="23139"/>
                </a:lnTo>
                <a:lnTo>
                  <a:pt x="1825" y="14133"/>
                </a:lnTo>
                <a:lnTo>
                  <a:pt x="6794" y="6778"/>
                </a:lnTo>
                <a:lnTo>
                  <a:pt x="14144" y="1818"/>
                </a:lnTo>
                <a:lnTo>
                  <a:pt x="23113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6564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241" y="0"/>
                </a:moveTo>
                <a:lnTo>
                  <a:pt x="14198" y="1818"/>
                </a:lnTo>
                <a:lnTo>
                  <a:pt x="6810" y="6778"/>
                </a:lnTo>
                <a:lnTo>
                  <a:pt x="1827" y="14133"/>
                </a:lnTo>
                <a:lnTo>
                  <a:pt x="0" y="23139"/>
                </a:lnTo>
                <a:lnTo>
                  <a:pt x="1827" y="32144"/>
                </a:lnTo>
                <a:lnTo>
                  <a:pt x="6810" y="39500"/>
                </a:lnTo>
                <a:lnTo>
                  <a:pt x="14198" y="44459"/>
                </a:lnTo>
                <a:lnTo>
                  <a:pt x="23241" y="46278"/>
                </a:lnTo>
                <a:lnTo>
                  <a:pt x="32210" y="44459"/>
                </a:lnTo>
                <a:lnTo>
                  <a:pt x="39560" y="39500"/>
                </a:lnTo>
                <a:lnTo>
                  <a:pt x="44529" y="32144"/>
                </a:lnTo>
                <a:lnTo>
                  <a:pt x="46355" y="23139"/>
                </a:lnTo>
                <a:lnTo>
                  <a:pt x="44529" y="14133"/>
                </a:lnTo>
                <a:lnTo>
                  <a:pt x="39560" y="6778"/>
                </a:lnTo>
                <a:lnTo>
                  <a:pt x="32210" y="1818"/>
                </a:lnTo>
                <a:lnTo>
                  <a:pt x="232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6564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241" y="0"/>
                </a:moveTo>
                <a:lnTo>
                  <a:pt x="32210" y="1818"/>
                </a:lnTo>
                <a:lnTo>
                  <a:pt x="39560" y="6778"/>
                </a:lnTo>
                <a:lnTo>
                  <a:pt x="44529" y="14133"/>
                </a:lnTo>
                <a:lnTo>
                  <a:pt x="46355" y="23139"/>
                </a:lnTo>
                <a:lnTo>
                  <a:pt x="44529" y="32144"/>
                </a:lnTo>
                <a:lnTo>
                  <a:pt x="39560" y="39500"/>
                </a:lnTo>
                <a:lnTo>
                  <a:pt x="32210" y="44459"/>
                </a:lnTo>
                <a:lnTo>
                  <a:pt x="23241" y="46278"/>
                </a:lnTo>
                <a:lnTo>
                  <a:pt x="14198" y="44459"/>
                </a:lnTo>
                <a:lnTo>
                  <a:pt x="6810" y="39500"/>
                </a:lnTo>
                <a:lnTo>
                  <a:pt x="1827" y="32144"/>
                </a:lnTo>
                <a:lnTo>
                  <a:pt x="0" y="23139"/>
                </a:lnTo>
                <a:lnTo>
                  <a:pt x="1827" y="14133"/>
                </a:lnTo>
                <a:lnTo>
                  <a:pt x="6810" y="6778"/>
                </a:lnTo>
                <a:lnTo>
                  <a:pt x="14198" y="1818"/>
                </a:lnTo>
                <a:lnTo>
                  <a:pt x="23241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0189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14091" y="1818"/>
                </a:lnTo>
                <a:lnTo>
                  <a:pt x="6746" y="6778"/>
                </a:lnTo>
                <a:lnTo>
                  <a:pt x="1807" y="14133"/>
                </a:lnTo>
                <a:lnTo>
                  <a:pt x="0" y="23139"/>
                </a:lnTo>
                <a:lnTo>
                  <a:pt x="1807" y="32144"/>
                </a:lnTo>
                <a:lnTo>
                  <a:pt x="6746" y="39500"/>
                </a:lnTo>
                <a:lnTo>
                  <a:pt x="14091" y="44459"/>
                </a:lnTo>
                <a:lnTo>
                  <a:pt x="23113" y="46278"/>
                </a:lnTo>
                <a:lnTo>
                  <a:pt x="32136" y="44459"/>
                </a:lnTo>
                <a:lnTo>
                  <a:pt x="39481" y="39500"/>
                </a:lnTo>
                <a:lnTo>
                  <a:pt x="44420" y="32144"/>
                </a:lnTo>
                <a:lnTo>
                  <a:pt x="46228" y="23139"/>
                </a:lnTo>
                <a:lnTo>
                  <a:pt x="44420" y="14133"/>
                </a:lnTo>
                <a:lnTo>
                  <a:pt x="39481" y="6778"/>
                </a:lnTo>
                <a:lnTo>
                  <a:pt x="32136" y="1818"/>
                </a:lnTo>
                <a:lnTo>
                  <a:pt x="231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0189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32136" y="1818"/>
                </a:lnTo>
                <a:lnTo>
                  <a:pt x="39481" y="6778"/>
                </a:lnTo>
                <a:lnTo>
                  <a:pt x="44420" y="14133"/>
                </a:lnTo>
                <a:lnTo>
                  <a:pt x="46228" y="23139"/>
                </a:lnTo>
                <a:lnTo>
                  <a:pt x="44420" y="32144"/>
                </a:lnTo>
                <a:lnTo>
                  <a:pt x="39481" y="39500"/>
                </a:lnTo>
                <a:lnTo>
                  <a:pt x="32136" y="44459"/>
                </a:lnTo>
                <a:lnTo>
                  <a:pt x="23113" y="46278"/>
                </a:lnTo>
                <a:lnTo>
                  <a:pt x="14091" y="44459"/>
                </a:lnTo>
                <a:lnTo>
                  <a:pt x="6746" y="39500"/>
                </a:lnTo>
                <a:lnTo>
                  <a:pt x="1807" y="32144"/>
                </a:lnTo>
                <a:lnTo>
                  <a:pt x="0" y="23139"/>
                </a:lnTo>
                <a:lnTo>
                  <a:pt x="1807" y="14133"/>
                </a:lnTo>
                <a:lnTo>
                  <a:pt x="6746" y="6778"/>
                </a:lnTo>
                <a:lnTo>
                  <a:pt x="14091" y="1818"/>
                </a:lnTo>
                <a:lnTo>
                  <a:pt x="23113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6615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4" y="0"/>
                </a:moveTo>
                <a:lnTo>
                  <a:pt x="14144" y="1818"/>
                </a:lnTo>
                <a:lnTo>
                  <a:pt x="6794" y="6778"/>
                </a:lnTo>
                <a:lnTo>
                  <a:pt x="1825" y="14133"/>
                </a:lnTo>
                <a:lnTo>
                  <a:pt x="0" y="23139"/>
                </a:lnTo>
                <a:lnTo>
                  <a:pt x="1825" y="32144"/>
                </a:lnTo>
                <a:lnTo>
                  <a:pt x="6794" y="39500"/>
                </a:lnTo>
                <a:lnTo>
                  <a:pt x="14144" y="44459"/>
                </a:lnTo>
                <a:lnTo>
                  <a:pt x="23114" y="46278"/>
                </a:lnTo>
                <a:lnTo>
                  <a:pt x="32156" y="44459"/>
                </a:lnTo>
                <a:lnTo>
                  <a:pt x="39544" y="39500"/>
                </a:lnTo>
                <a:lnTo>
                  <a:pt x="44527" y="32144"/>
                </a:lnTo>
                <a:lnTo>
                  <a:pt x="46355" y="23139"/>
                </a:lnTo>
                <a:lnTo>
                  <a:pt x="44527" y="14133"/>
                </a:lnTo>
                <a:lnTo>
                  <a:pt x="39544" y="6778"/>
                </a:lnTo>
                <a:lnTo>
                  <a:pt x="32156" y="1818"/>
                </a:lnTo>
                <a:lnTo>
                  <a:pt x="231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6615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4" y="0"/>
                </a:moveTo>
                <a:lnTo>
                  <a:pt x="32156" y="1818"/>
                </a:lnTo>
                <a:lnTo>
                  <a:pt x="39544" y="6778"/>
                </a:lnTo>
                <a:lnTo>
                  <a:pt x="44527" y="14133"/>
                </a:lnTo>
                <a:lnTo>
                  <a:pt x="46355" y="23139"/>
                </a:lnTo>
                <a:lnTo>
                  <a:pt x="44527" y="32144"/>
                </a:lnTo>
                <a:lnTo>
                  <a:pt x="39544" y="39500"/>
                </a:lnTo>
                <a:lnTo>
                  <a:pt x="32156" y="44459"/>
                </a:lnTo>
                <a:lnTo>
                  <a:pt x="23114" y="46278"/>
                </a:lnTo>
                <a:lnTo>
                  <a:pt x="14144" y="44459"/>
                </a:lnTo>
                <a:lnTo>
                  <a:pt x="6794" y="39500"/>
                </a:lnTo>
                <a:lnTo>
                  <a:pt x="1825" y="32144"/>
                </a:lnTo>
                <a:lnTo>
                  <a:pt x="0" y="23139"/>
                </a:lnTo>
                <a:lnTo>
                  <a:pt x="1825" y="14133"/>
                </a:lnTo>
                <a:lnTo>
                  <a:pt x="6794" y="6778"/>
                </a:lnTo>
                <a:lnTo>
                  <a:pt x="14144" y="1818"/>
                </a:lnTo>
                <a:lnTo>
                  <a:pt x="23114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6209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14144" y="1818"/>
                </a:lnTo>
                <a:lnTo>
                  <a:pt x="6794" y="6778"/>
                </a:lnTo>
                <a:lnTo>
                  <a:pt x="1825" y="14133"/>
                </a:lnTo>
                <a:lnTo>
                  <a:pt x="0" y="23139"/>
                </a:lnTo>
                <a:lnTo>
                  <a:pt x="1825" y="32144"/>
                </a:lnTo>
                <a:lnTo>
                  <a:pt x="6794" y="39500"/>
                </a:lnTo>
                <a:lnTo>
                  <a:pt x="14144" y="44459"/>
                </a:lnTo>
                <a:lnTo>
                  <a:pt x="23113" y="46278"/>
                </a:lnTo>
                <a:lnTo>
                  <a:pt x="32156" y="44459"/>
                </a:lnTo>
                <a:lnTo>
                  <a:pt x="39544" y="39500"/>
                </a:lnTo>
                <a:lnTo>
                  <a:pt x="44527" y="32144"/>
                </a:lnTo>
                <a:lnTo>
                  <a:pt x="46354" y="23139"/>
                </a:lnTo>
                <a:lnTo>
                  <a:pt x="44527" y="14133"/>
                </a:lnTo>
                <a:lnTo>
                  <a:pt x="39544" y="6778"/>
                </a:lnTo>
                <a:lnTo>
                  <a:pt x="32156" y="1818"/>
                </a:lnTo>
                <a:lnTo>
                  <a:pt x="231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6209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32156" y="1818"/>
                </a:lnTo>
                <a:lnTo>
                  <a:pt x="39544" y="6778"/>
                </a:lnTo>
                <a:lnTo>
                  <a:pt x="44527" y="14133"/>
                </a:lnTo>
                <a:lnTo>
                  <a:pt x="46354" y="23139"/>
                </a:lnTo>
                <a:lnTo>
                  <a:pt x="44527" y="32144"/>
                </a:lnTo>
                <a:lnTo>
                  <a:pt x="39544" y="39500"/>
                </a:lnTo>
                <a:lnTo>
                  <a:pt x="32156" y="44459"/>
                </a:lnTo>
                <a:lnTo>
                  <a:pt x="23113" y="46278"/>
                </a:lnTo>
                <a:lnTo>
                  <a:pt x="14144" y="44459"/>
                </a:lnTo>
                <a:lnTo>
                  <a:pt x="6794" y="39500"/>
                </a:lnTo>
                <a:lnTo>
                  <a:pt x="1825" y="32144"/>
                </a:lnTo>
                <a:lnTo>
                  <a:pt x="0" y="23139"/>
                </a:lnTo>
                <a:lnTo>
                  <a:pt x="1825" y="14133"/>
                </a:lnTo>
                <a:lnTo>
                  <a:pt x="6794" y="6778"/>
                </a:lnTo>
                <a:lnTo>
                  <a:pt x="14144" y="1818"/>
                </a:lnTo>
                <a:lnTo>
                  <a:pt x="23113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3923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14091" y="1818"/>
                </a:lnTo>
                <a:lnTo>
                  <a:pt x="6746" y="6778"/>
                </a:lnTo>
                <a:lnTo>
                  <a:pt x="1807" y="14133"/>
                </a:lnTo>
                <a:lnTo>
                  <a:pt x="0" y="23139"/>
                </a:lnTo>
                <a:lnTo>
                  <a:pt x="1807" y="32144"/>
                </a:lnTo>
                <a:lnTo>
                  <a:pt x="6746" y="39500"/>
                </a:lnTo>
                <a:lnTo>
                  <a:pt x="14091" y="44459"/>
                </a:lnTo>
                <a:lnTo>
                  <a:pt x="23113" y="46278"/>
                </a:lnTo>
                <a:lnTo>
                  <a:pt x="32136" y="44459"/>
                </a:lnTo>
                <a:lnTo>
                  <a:pt x="39481" y="39500"/>
                </a:lnTo>
                <a:lnTo>
                  <a:pt x="44420" y="32144"/>
                </a:lnTo>
                <a:lnTo>
                  <a:pt x="46227" y="23139"/>
                </a:lnTo>
                <a:lnTo>
                  <a:pt x="44420" y="14133"/>
                </a:lnTo>
                <a:lnTo>
                  <a:pt x="39481" y="6778"/>
                </a:lnTo>
                <a:lnTo>
                  <a:pt x="32136" y="1818"/>
                </a:lnTo>
                <a:lnTo>
                  <a:pt x="231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3923" y="401743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113" y="0"/>
                </a:moveTo>
                <a:lnTo>
                  <a:pt x="32136" y="1818"/>
                </a:lnTo>
                <a:lnTo>
                  <a:pt x="39481" y="6778"/>
                </a:lnTo>
                <a:lnTo>
                  <a:pt x="44420" y="14133"/>
                </a:lnTo>
                <a:lnTo>
                  <a:pt x="46227" y="23139"/>
                </a:lnTo>
                <a:lnTo>
                  <a:pt x="44420" y="32144"/>
                </a:lnTo>
                <a:lnTo>
                  <a:pt x="39481" y="39500"/>
                </a:lnTo>
                <a:lnTo>
                  <a:pt x="32136" y="44459"/>
                </a:lnTo>
                <a:lnTo>
                  <a:pt x="23113" y="46278"/>
                </a:lnTo>
                <a:lnTo>
                  <a:pt x="14091" y="44459"/>
                </a:lnTo>
                <a:lnTo>
                  <a:pt x="6746" y="39500"/>
                </a:lnTo>
                <a:lnTo>
                  <a:pt x="1807" y="32144"/>
                </a:lnTo>
                <a:lnTo>
                  <a:pt x="0" y="23139"/>
                </a:lnTo>
                <a:lnTo>
                  <a:pt x="1807" y="14133"/>
                </a:lnTo>
                <a:lnTo>
                  <a:pt x="6746" y="6778"/>
                </a:lnTo>
                <a:lnTo>
                  <a:pt x="14091" y="1818"/>
                </a:lnTo>
                <a:lnTo>
                  <a:pt x="23113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89658" y="3932099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solidFill>
                  <a:srgbClr val="BEBEBE"/>
                </a:solidFill>
                <a:latin typeface="Lucida Sans"/>
                <a:cs typeface="Lucida Sans"/>
              </a:rPr>
              <a:t>P</a:t>
            </a:r>
            <a:r>
              <a:rPr sz="1100" dirty="0">
                <a:solidFill>
                  <a:srgbClr val="BEBEBE"/>
                </a:solidFill>
                <a:latin typeface="Lucida Sans"/>
                <a:cs typeface="Lucida Sans"/>
              </a:rPr>
              <a:t>r</a:t>
            </a:r>
            <a:r>
              <a:rPr sz="1100" spc="5" dirty="0">
                <a:solidFill>
                  <a:srgbClr val="BEBEBE"/>
                </a:solidFill>
                <a:latin typeface="Lucida Sans"/>
                <a:cs typeface="Lucida Sans"/>
              </a:rPr>
              <a:t>e</a:t>
            </a:r>
            <a:r>
              <a:rPr sz="1100" spc="-25" dirty="0">
                <a:solidFill>
                  <a:srgbClr val="BEBEBE"/>
                </a:solidFill>
                <a:latin typeface="Lucida Sans"/>
                <a:cs typeface="Lucida Sans"/>
              </a:rPr>
              <a:t>d</a:t>
            </a:r>
            <a:r>
              <a:rPr sz="1100" spc="-35" dirty="0">
                <a:solidFill>
                  <a:srgbClr val="BEBEBE"/>
                </a:solidFill>
                <a:latin typeface="Lucida Sans"/>
                <a:cs typeface="Lucida Sans"/>
              </a:rPr>
              <a:t>ic</a:t>
            </a:r>
            <a:r>
              <a:rPr sz="1100" spc="-45" dirty="0">
                <a:solidFill>
                  <a:srgbClr val="BEBEBE"/>
                </a:solidFill>
                <a:latin typeface="Lucida Sans"/>
                <a:cs typeface="Lucida Sans"/>
              </a:rPr>
              <a:t>t</a:t>
            </a:r>
            <a:r>
              <a:rPr sz="1100" spc="-20" dirty="0">
                <a:solidFill>
                  <a:srgbClr val="BEBEBE"/>
                </a:solidFill>
                <a:latin typeface="Lucida Sans"/>
                <a:cs typeface="Lucida Sans"/>
              </a:rPr>
              <a:t>io</a:t>
            </a:r>
            <a:r>
              <a:rPr sz="1100" spc="-30" dirty="0">
                <a:solidFill>
                  <a:srgbClr val="BEBEBE"/>
                </a:solidFill>
                <a:latin typeface="Lucida Sans"/>
                <a:cs typeface="Lucida Sans"/>
              </a:rPr>
              <a:t>n</a:t>
            </a:r>
            <a:r>
              <a:rPr sz="1100" spc="-35" dirty="0">
                <a:solidFill>
                  <a:srgbClr val="BEBEBE"/>
                </a:solidFill>
                <a:latin typeface="Lucida Sans"/>
                <a:cs typeface="Lucida Sans"/>
              </a:rPr>
              <a:t>s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8800" y="1941705"/>
            <a:ext cx="7620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79928" y="1805561"/>
            <a:ext cx="2641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BEBEBE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26740" y="3391282"/>
            <a:ext cx="694055" cy="329565"/>
          </a:xfrm>
          <a:custGeom>
            <a:avLst/>
            <a:gdLst/>
            <a:ahLst/>
            <a:cxnLst/>
            <a:rect l="l" t="t" r="r" b="b"/>
            <a:pathLst>
              <a:path w="694054" h="329564">
                <a:moveTo>
                  <a:pt x="694055" y="0"/>
                </a:moveTo>
                <a:lnTo>
                  <a:pt x="0" y="0"/>
                </a:lnTo>
                <a:lnTo>
                  <a:pt x="0" y="231749"/>
                </a:lnTo>
                <a:lnTo>
                  <a:pt x="7645" y="269654"/>
                </a:lnTo>
                <a:lnTo>
                  <a:pt x="28495" y="300604"/>
                </a:lnTo>
                <a:lnTo>
                  <a:pt x="59418" y="321469"/>
                </a:lnTo>
                <a:lnTo>
                  <a:pt x="97282" y="329120"/>
                </a:lnTo>
                <a:lnTo>
                  <a:pt x="596773" y="329120"/>
                </a:lnTo>
                <a:lnTo>
                  <a:pt x="634636" y="321469"/>
                </a:lnTo>
                <a:lnTo>
                  <a:pt x="665559" y="300604"/>
                </a:lnTo>
                <a:lnTo>
                  <a:pt x="686409" y="269654"/>
                </a:lnTo>
                <a:lnTo>
                  <a:pt x="694055" y="231749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8246" y="3460675"/>
            <a:ext cx="478155" cy="187325"/>
          </a:xfrm>
          <a:custGeom>
            <a:avLst/>
            <a:gdLst/>
            <a:ahLst/>
            <a:cxnLst/>
            <a:rect l="l" t="t" r="r" b="b"/>
            <a:pathLst>
              <a:path w="478154" h="187325">
                <a:moveTo>
                  <a:pt x="0" y="187159"/>
                </a:moveTo>
                <a:lnTo>
                  <a:pt x="478066" y="187159"/>
                </a:lnTo>
                <a:lnTo>
                  <a:pt x="478066" y="0"/>
                </a:lnTo>
                <a:lnTo>
                  <a:pt x="0" y="0"/>
                </a:lnTo>
                <a:lnTo>
                  <a:pt x="0" y="18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41168" y="3095373"/>
            <a:ext cx="454659" cy="538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BEBEBE"/>
                </a:solidFill>
                <a:latin typeface="Cambria Math"/>
                <a:cs typeface="Cambria Math"/>
              </a:rPr>
              <a:t>𝑦</a:t>
            </a:r>
            <a:endParaRPr sz="1600">
              <a:latin typeface="Cambria Math"/>
              <a:cs typeface="Cambria Math"/>
            </a:endParaRPr>
          </a:p>
          <a:p>
            <a:pPr marL="29209">
              <a:lnSpc>
                <a:spcPct val="100000"/>
              </a:lnSpc>
              <a:spcBef>
                <a:spcPts val="790"/>
              </a:spcBef>
            </a:pPr>
            <a:r>
              <a:rPr sz="1100" spc="-10" dirty="0">
                <a:latin typeface="Lucida Sans"/>
                <a:cs typeface="Lucida Sans"/>
              </a:rPr>
              <a:t>De</a:t>
            </a:r>
            <a:r>
              <a:rPr sz="1100" spc="-20" dirty="0">
                <a:latin typeface="Lucida Sans"/>
                <a:cs typeface="Lucida Sans"/>
              </a:rPr>
              <a:t>nse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 rot="10860000">
            <a:off x="3363449" y="1987051"/>
            <a:ext cx="200599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9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38246" y="2880234"/>
            <a:ext cx="474980" cy="209550"/>
          </a:xfrm>
          <a:custGeom>
            <a:avLst/>
            <a:gdLst/>
            <a:ahLst/>
            <a:cxnLst/>
            <a:rect l="l" t="t" r="r" b="b"/>
            <a:pathLst>
              <a:path w="474979" h="209550">
                <a:moveTo>
                  <a:pt x="474599" y="0"/>
                </a:moveTo>
                <a:lnTo>
                  <a:pt x="0" y="0"/>
                </a:lnTo>
                <a:lnTo>
                  <a:pt x="0" y="104775"/>
                </a:lnTo>
                <a:lnTo>
                  <a:pt x="8227" y="145577"/>
                </a:lnTo>
                <a:lnTo>
                  <a:pt x="30670" y="178879"/>
                </a:lnTo>
                <a:lnTo>
                  <a:pt x="63972" y="201322"/>
                </a:lnTo>
                <a:lnTo>
                  <a:pt x="104775" y="209550"/>
                </a:lnTo>
                <a:lnTo>
                  <a:pt x="369950" y="209550"/>
                </a:lnTo>
                <a:lnTo>
                  <a:pt x="410680" y="201322"/>
                </a:lnTo>
                <a:lnTo>
                  <a:pt x="443944" y="178879"/>
                </a:lnTo>
                <a:lnTo>
                  <a:pt x="466373" y="145577"/>
                </a:lnTo>
                <a:lnTo>
                  <a:pt x="474599" y="104775"/>
                </a:lnTo>
                <a:lnTo>
                  <a:pt x="474599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70303" y="2627911"/>
            <a:ext cx="167005" cy="1943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95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9857" y="2449705"/>
            <a:ext cx="76200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06676" y="2090168"/>
            <a:ext cx="774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0" dirty="0">
                <a:solidFill>
                  <a:srgbClr val="C3D59B"/>
                </a:solidFill>
                <a:latin typeface="Cambria Math"/>
                <a:cs typeface="Cambria Math"/>
              </a:rPr>
              <a:t>×</a:t>
            </a:r>
            <a:r>
              <a:rPr sz="4000" spc="-240" dirty="0">
                <a:solidFill>
                  <a:srgbClr val="C3D59B"/>
                </a:solidFill>
                <a:latin typeface="Lucida Sans"/>
                <a:cs typeface="Lucida Sans"/>
              </a:rPr>
              <a:t>4</a:t>
            </a:r>
            <a:endParaRPr sz="4000" dirty="0">
              <a:latin typeface="Lucida Sans"/>
              <a:cs typeface="Lucida Sans"/>
            </a:endParaRPr>
          </a:p>
        </p:txBody>
      </p:sp>
      <p:sp>
        <p:nvSpPr>
          <p:cNvPr id="39" name="object 39"/>
          <p:cNvSpPr txBox="1"/>
          <p:nvPr/>
        </p:nvSpPr>
        <p:spPr>
          <a:xfrm rot="10860000">
            <a:off x="3350876" y="886977"/>
            <a:ext cx="200599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9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85338" y="1147955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0" y="270001"/>
                </a:moveTo>
                <a:lnTo>
                  <a:pt x="38100" y="346201"/>
                </a:lnTo>
                <a:lnTo>
                  <a:pt x="63500" y="295401"/>
                </a:lnTo>
                <a:lnTo>
                  <a:pt x="31750" y="295401"/>
                </a:lnTo>
                <a:lnTo>
                  <a:pt x="31750" y="291168"/>
                </a:lnTo>
                <a:lnTo>
                  <a:pt x="0" y="270001"/>
                </a:lnTo>
                <a:close/>
              </a:path>
              <a:path w="76200" h="346710">
                <a:moveTo>
                  <a:pt x="31750" y="291168"/>
                </a:moveTo>
                <a:lnTo>
                  <a:pt x="31750" y="295401"/>
                </a:lnTo>
                <a:lnTo>
                  <a:pt x="38100" y="295401"/>
                </a:lnTo>
                <a:lnTo>
                  <a:pt x="31750" y="291168"/>
                </a:lnTo>
                <a:close/>
              </a:path>
              <a:path w="76200" h="346710">
                <a:moveTo>
                  <a:pt x="44450" y="0"/>
                </a:moveTo>
                <a:lnTo>
                  <a:pt x="31750" y="0"/>
                </a:lnTo>
                <a:lnTo>
                  <a:pt x="31750" y="291168"/>
                </a:lnTo>
                <a:lnTo>
                  <a:pt x="38100" y="295401"/>
                </a:lnTo>
                <a:lnTo>
                  <a:pt x="44450" y="291168"/>
                </a:lnTo>
                <a:lnTo>
                  <a:pt x="44450" y="0"/>
                </a:lnTo>
                <a:close/>
              </a:path>
              <a:path w="76200" h="346710">
                <a:moveTo>
                  <a:pt x="44450" y="291168"/>
                </a:moveTo>
                <a:lnTo>
                  <a:pt x="38100" y="295401"/>
                </a:lnTo>
                <a:lnTo>
                  <a:pt x="44450" y="295401"/>
                </a:lnTo>
                <a:lnTo>
                  <a:pt x="44450" y="291168"/>
                </a:lnTo>
                <a:close/>
              </a:path>
              <a:path w="76200" h="346710">
                <a:moveTo>
                  <a:pt x="76200" y="270001"/>
                </a:moveTo>
                <a:lnTo>
                  <a:pt x="44450" y="291168"/>
                </a:lnTo>
                <a:lnTo>
                  <a:pt x="44450" y="295401"/>
                </a:lnTo>
                <a:lnTo>
                  <a:pt x="63500" y="295401"/>
                </a:lnTo>
                <a:lnTo>
                  <a:pt x="76200" y="2700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76651" y="1217804"/>
            <a:ext cx="2387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BEBEBE"/>
                </a:solidFill>
                <a:latin typeface="Cambria Math"/>
                <a:cs typeface="Cambria Math"/>
              </a:rPr>
              <a:t>𝐼</a:t>
            </a:r>
            <a:r>
              <a:rPr sz="1725" spc="-15" baseline="-14492" dirty="0">
                <a:solidFill>
                  <a:srgbClr val="BEBEBE"/>
                </a:solidFill>
                <a:latin typeface="Cambria Math"/>
                <a:cs typeface="Cambria Math"/>
              </a:rPr>
              <a:t>𝑇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75939" y="796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254127" y="0"/>
                </a:moveTo>
                <a:lnTo>
                  <a:pt x="23368" y="0"/>
                </a:lnTo>
                <a:lnTo>
                  <a:pt x="14251" y="1849"/>
                </a:lnTo>
                <a:lnTo>
                  <a:pt x="6826" y="6889"/>
                </a:lnTo>
                <a:lnTo>
                  <a:pt x="1829" y="14358"/>
                </a:lnTo>
                <a:lnTo>
                  <a:pt x="0" y="23495"/>
                </a:lnTo>
                <a:lnTo>
                  <a:pt x="0" y="254253"/>
                </a:lnTo>
                <a:lnTo>
                  <a:pt x="1829" y="263370"/>
                </a:lnTo>
                <a:lnTo>
                  <a:pt x="6826" y="270795"/>
                </a:lnTo>
                <a:lnTo>
                  <a:pt x="14251" y="275792"/>
                </a:lnTo>
                <a:lnTo>
                  <a:pt x="23368" y="277622"/>
                </a:lnTo>
                <a:lnTo>
                  <a:pt x="254127" y="277622"/>
                </a:lnTo>
                <a:lnTo>
                  <a:pt x="263263" y="275792"/>
                </a:lnTo>
                <a:lnTo>
                  <a:pt x="270732" y="270795"/>
                </a:lnTo>
                <a:lnTo>
                  <a:pt x="275772" y="263370"/>
                </a:lnTo>
                <a:lnTo>
                  <a:pt x="277622" y="254253"/>
                </a:lnTo>
                <a:lnTo>
                  <a:pt x="277622" y="23495"/>
                </a:lnTo>
                <a:lnTo>
                  <a:pt x="275772" y="14358"/>
                </a:lnTo>
                <a:lnTo>
                  <a:pt x="270732" y="6889"/>
                </a:lnTo>
                <a:lnTo>
                  <a:pt x="263263" y="1849"/>
                </a:lnTo>
                <a:lnTo>
                  <a:pt x="254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939" y="796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254127" y="0"/>
                </a:moveTo>
                <a:lnTo>
                  <a:pt x="263263" y="1849"/>
                </a:lnTo>
                <a:lnTo>
                  <a:pt x="270732" y="6889"/>
                </a:lnTo>
                <a:lnTo>
                  <a:pt x="275772" y="14358"/>
                </a:lnTo>
                <a:lnTo>
                  <a:pt x="277622" y="23495"/>
                </a:lnTo>
                <a:lnTo>
                  <a:pt x="277622" y="254253"/>
                </a:lnTo>
                <a:lnTo>
                  <a:pt x="275772" y="263370"/>
                </a:lnTo>
                <a:lnTo>
                  <a:pt x="270732" y="270795"/>
                </a:lnTo>
                <a:lnTo>
                  <a:pt x="263263" y="275792"/>
                </a:lnTo>
                <a:lnTo>
                  <a:pt x="254127" y="277622"/>
                </a:lnTo>
                <a:lnTo>
                  <a:pt x="23368" y="277622"/>
                </a:lnTo>
                <a:lnTo>
                  <a:pt x="14251" y="275792"/>
                </a:lnTo>
                <a:lnTo>
                  <a:pt x="6826" y="270795"/>
                </a:lnTo>
                <a:lnTo>
                  <a:pt x="1829" y="263370"/>
                </a:lnTo>
                <a:lnTo>
                  <a:pt x="0" y="254253"/>
                </a:lnTo>
                <a:lnTo>
                  <a:pt x="0" y="23495"/>
                </a:lnTo>
                <a:lnTo>
                  <a:pt x="1829" y="14358"/>
                </a:lnTo>
                <a:lnTo>
                  <a:pt x="6826" y="6889"/>
                </a:lnTo>
                <a:lnTo>
                  <a:pt x="14251" y="1849"/>
                </a:lnTo>
                <a:lnTo>
                  <a:pt x="23368" y="0"/>
                </a:lnTo>
                <a:lnTo>
                  <a:pt x="254127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86025" y="1229742"/>
            <a:ext cx="221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5" dirty="0">
                <a:solidFill>
                  <a:srgbClr val="BEBEBE"/>
                </a:solidFill>
                <a:latin typeface="Cambria Math"/>
                <a:cs typeface="Cambria Math"/>
              </a:rPr>
              <a:t>𝐼</a:t>
            </a:r>
            <a:r>
              <a:rPr sz="1725" spc="-82" baseline="-14492" dirty="0">
                <a:solidFill>
                  <a:srgbClr val="BEBEBE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63901" y="1147955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0" y="270001"/>
                </a:moveTo>
                <a:lnTo>
                  <a:pt x="38100" y="346201"/>
                </a:lnTo>
                <a:lnTo>
                  <a:pt x="63500" y="295401"/>
                </a:lnTo>
                <a:lnTo>
                  <a:pt x="31750" y="295401"/>
                </a:lnTo>
                <a:lnTo>
                  <a:pt x="31750" y="291168"/>
                </a:lnTo>
                <a:lnTo>
                  <a:pt x="0" y="270001"/>
                </a:lnTo>
                <a:close/>
              </a:path>
              <a:path w="76200" h="346710">
                <a:moveTo>
                  <a:pt x="31750" y="291168"/>
                </a:moveTo>
                <a:lnTo>
                  <a:pt x="31750" y="295401"/>
                </a:lnTo>
                <a:lnTo>
                  <a:pt x="38100" y="295401"/>
                </a:lnTo>
                <a:lnTo>
                  <a:pt x="31750" y="291168"/>
                </a:lnTo>
                <a:close/>
              </a:path>
              <a:path w="76200" h="346710">
                <a:moveTo>
                  <a:pt x="44450" y="0"/>
                </a:moveTo>
                <a:lnTo>
                  <a:pt x="31750" y="0"/>
                </a:lnTo>
                <a:lnTo>
                  <a:pt x="31750" y="291168"/>
                </a:lnTo>
                <a:lnTo>
                  <a:pt x="38100" y="295401"/>
                </a:lnTo>
                <a:lnTo>
                  <a:pt x="44450" y="291168"/>
                </a:lnTo>
                <a:lnTo>
                  <a:pt x="44450" y="0"/>
                </a:lnTo>
                <a:close/>
              </a:path>
              <a:path w="76200" h="346710">
                <a:moveTo>
                  <a:pt x="44450" y="291168"/>
                </a:moveTo>
                <a:lnTo>
                  <a:pt x="38100" y="295401"/>
                </a:lnTo>
                <a:lnTo>
                  <a:pt x="44450" y="295401"/>
                </a:lnTo>
                <a:lnTo>
                  <a:pt x="44450" y="291168"/>
                </a:lnTo>
                <a:close/>
              </a:path>
              <a:path w="76200" h="346710">
                <a:moveTo>
                  <a:pt x="76200" y="270001"/>
                </a:moveTo>
                <a:lnTo>
                  <a:pt x="44450" y="291168"/>
                </a:lnTo>
                <a:lnTo>
                  <a:pt x="44450" y="295401"/>
                </a:lnTo>
                <a:lnTo>
                  <a:pt x="63500" y="295401"/>
                </a:lnTo>
                <a:lnTo>
                  <a:pt x="76200" y="2700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7399" y="796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254253" y="0"/>
                </a:moveTo>
                <a:lnTo>
                  <a:pt x="23495" y="0"/>
                </a:lnTo>
                <a:lnTo>
                  <a:pt x="14358" y="1849"/>
                </a:lnTo>
                <a:lnTo>
                  <a:pt x="6889" y="6889"/>
                </a:lnTo>
                <a:lnTo>
                  <a:pt x="1849" y="14358"/>
                </a:lnTo>
                <a:lnTo>
                  <a:pt x="0" y="23495"/>
                </a:lnTo>
                <a:lnTo>
                  <a:pt x="0" y="254253"/>
                </a:lnTo>
                <a:lnTo>
                  <a:pt x="1849" y="263370"/>
                </a:lnTo>
                <a:lnTo>
                  <a:pt x="6889" y="270795"/>
                </a:lnTo>
                <a:lnTo>
                  <a:pt x="14358" y="275792"/>
                </a:lnTo>
                <a:lnTo>
                  <a:pt x="23495" y="277622"/>
                </a:lnTo>
                <a:lnTo>
                  <a:pt x="254253" y="277622"/>
                </a:lnTo>
                <a:lnTo>
                  <a:pt x="263370" y="275792"/>
                </a:lnTo>
                <a:lnTo>
                  <a:pt x="270795" y="270795"/>
                </a:lnTo>
                <a:lnTo>
                  <a:pt x="275792" y="263370"/>
                </a:lnTo>
                <a:lnTo>
                  <a:pt x="277622" y="254253"/>
                </a:lnTo>
                <a:lnTo>
                  <a:pt x="277622" y="23495"/>
                </a:lnTo>
                <a:lnTo>
                  <a:pt x="275792" y="14358"/>
                </a:lnTo>
                <a:lnTo>
                  <a:pt x="270795" y="6889"/>
                </a:lnTo>
                <a:lnTo>
                  <a:pt x="263370" y="1849"/>
                </a:lnTo>
                <a:lnTo>
                  <a:pt x="2542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7399" y="796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254253" y="0"/>
                </a:moveTo>
                <a:lnTo>
                  <a:pt x="263370" y="1849"/>
                </a:lnTo>
                <a:lnTo>
                  <a:pt x="270795" y="6889"/>
                </a:lnTo>
                <a:lnTo>
                  <a:pt x="275792" y="14358"/>
                </a:lnTo>
                <a:lnTo>
                  <a:pt x="277622" y="23495"/>
                </a:lnTo>
                <a:lnTo>
                  <a:pt x="277622" y="254253"/>
                </a:lnTo>
                <a:lnTo>
                  <a:pt x="275792" y="263370"/>
                </a:lnTo>
                <a:lnTo>
                  <a:pt x="270795" y="270795"/>
                </a:lnTo>
                <a:lnTo>
                  <a:pt x="263370" y="275792"/>
                </a:lnTo>
                <a:lnTo>
                  <a:pt x="254253" y="277622"/>
                </a:lnTo>
                <a:lnTo>
                  <a:pt x="23495" y="277622"/>
                </a:lnTo>
                <a:lnTo>
                  <a:pt x="14358" y="275792"/>
                </a:lnTo>
                <a:lnTo>
                  <a:pt x="6889" y="270795"/>
                </a:lnTo>
                <a:lnTo>
                  <a:pt x="1849" y="263370"/>
                </a:lnTo>
                <a:lnTo>
                  <a:pt x="0" y="254253"/>
                </a:lnTo>
                <a:lnTo>
                  <a:pt x="0" y="23495"/>
                </a:lnTo>
                <a:lnTo>
                  <a:pt x="1849" y="14358"/>
                </a:lnTo>
                <a:lnTo>
                  <a:pt x="6889" y="6889"/>
                </a:lnTo>
                <a:lnTo>
                  <a:pt x="14358" y="1849"/>
                </a:lnTo>
                <a:lnTo>
                  <a:pt x="23495" y="0"/>
                </a:lnTo>
                <a:lnTo>
                  <a:pt x="254253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21586" y="823724"/>
            <a:ext cx="428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BEBEBE"/>
                </a:solidFill>
                <a:latin typeface="Lucida Sans"/>
                <a:cs typeface="Lucida Sans"/>
              </a:rPr>
              <a:t>I</a:t>
            </a:r>
            <a:r>
              <a:rPr sz="1100" dirty="0">
                <a:solidFill>
                  <a:srgbClr val="BEBEBE"/>
                </a:solidFill>
                <a:latin typeface="Lucida Sans"/>
                <a:cs typeface="Lucida Sans"/>
              </a:rPr>
              <a:t>m</a:t>
            </a:r>
            <a:r>
              <a:rPr sz="1100" spc="-40" dirty="0">
                <a:solidFill>
                  <a:srgbClr val="BEBEBE"/>
                </a:solidFill>
                <a:latin typeface="Lucida Sans"/>
                <a:cs typeface="Lucida Sans"/>
              </a:rPr>
              <a:t>a</a:t>
            </a:r>
            <a:r>
              <a:rPr sz="1100" spc="-50" dirty="0">
                <a:solidFill>
                  <a:srgbClr val="BEBEBE"/>
                </a:solidFill>
                <a:latin typeface="Lucida Sans"/>
                <a:cs typeface="Lucida Sans"/>
              </a:rPr>
              <a:t>g</a:t>
            </a:r>
            <a:r>
              <a:rPr sz="1100" spc="5" dirty="0">
                <a:solidFill>
                  <a:srgbClr val="BEBEBE"/>
                </a:solidFill>
                <a:latin typeface="Lucida Sans"/>
                <a:cs typeface="Lucida Sans"/>
              </a:rPr>
              <a:t>e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C3CF5A87-7CAA-4CB7-9675-2F420C2EFFF7}"/>
              </a:ext>
            </a:extLst>
          </p:cNvPr>
          <p:cNvSpPr/>
          <p:nvPr/>
        </p:nvSpPr>
        <p:spPr>
          <a:xfrm>
            <a:off x="4932807" y="499517"/>
            <a:ext cx="2839593" cy="3672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A437127F-744D-49E2-BFA7-8114FF7690DA}"/>
              </a:ext>
            </a:extLst>
          </p:cNvPr>
          <p:cNvSpPr txBox="1"/>
          <p:nvPr/>
        </p:nvSpPr>
        <p:spPr>
          <a:xfrm>
            <a:off x="5498465" y="3881451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solidFill>
                  <a:srgbClr val="BEBEBE"/>
                </a:solidFill>
                <a:latin typeface="Lucida Sans"/>
                <a:cs typeface="Lucida Sans"/>
              </a:rPr>
              <a:t>P</a:t>
            </a:r>
            <a:r>
              <a:rPr sz="1100" dirty="0">
                <a:solidFill>
                  <a:srgbClr val="BEBEBE"/>
                </a:solidFill>
                <a:latin typeface="Lucida Sans"/>
                <a:cs typeface="Lucida Sans"/>
              </a:rPr>
              <a:t>r</a:t>
            </a:r>
            <a:r>
              <a:rPr sz="1100" spc="5" dirty="0">
                <a:solidFill>
                  <a:srgbClr val="BEBEBE"/>
                </a:solidFill>
                <a:latin typeface="Lucida Sans"/>
                <a:cs typeface="Lucida Sans"/>
              </a:rPr>
              <a:t>e</a:t>
            </a:r>
            <a:r>
              <a:rPr sz="1100" spc="-25" dirty="0">
                <a:solidFill>
                  <a:srgbClr val="BEBEBE"/>
                </a:solidFill>
                <a:latin typeface="Lucida Sans"/>
                <a:cs typeface="Lucida Sans"/>
              </a:rPr>
              <a:t>d</a:t>
            </a:r>
            <a:r>
              <a:rPr sz="1100" spc="-35" dirty="0">
                <a:solidFill>
                  <a:srgbClr val="BEBEBE"/>
                </a:solidFill>
                <a:latin typeface="Lucida Sans"/>
                <a:cs typeface="Lucida Sans"/>
              </a:rPr>
              <a:t>ic</a:t>
            </a:r>
            <a:r>
              <a:rPr sz="1100" spc="-45" dirty="0">
                <a:solidFill>
                  <a:srgbClr val="BEBEBE"/>
                </a:solidFill>
                <a:latin typeface="Lucida Sans"/>
                <a:cs typeface="Lucida Sans"/>
              </a:rPr>
              <a:t>t</a:t>
            </a:r>
            <a:r>
              <a:rPr sz="1100" spc="-20" dirty="0">
                <a:solidFill>
                  <a:srgbClr val="BEBEBE"/>
                </a:solidFill>
                <a:latin typeface="Lucida Sans"/>
                <a:cs typeface="Lucida Sans"/>
              </a:rPr>
              <a:t>io</a:t>
            </a:r>
            <a:r>
              <a:rPr sz="1100" spc="-30" dirty="0">
                <a:solidFill>
                  <a:srgbClr val="BEBEBE"/>
                </a:solidFill>
                <a:latin typeface="Lucida Sans"/>
                <a:cs typeface="Lucida Sans"/>
              </a:rPr>
              <a:t>n</a:t>
            </a:r>
            <a:r>
              <a:rPr sz="1100" spc="-35" dirty="0">
                <a:solidFill>
                  <a:srgbClr val="BEBEBE"/>
                </a:solidFill>
                <a:latin typeface="Lucida Sans"/>
                <a:cs typeface="Lucida Sans"/>
              </a:rPr>
              <a:t>s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F49E2F38-7567-4FA3-BB23-BA6128003347}"/>
              </a:ext>
            </a:extLst>
          </p:cNvPr>
          <p:cNvSpPr txBox="1"/>
          <p:nvPr/>
        </p:nvSpPr>
        <p:spPr>
          <a:xfrm>
            <a:off x="6388735" y="1754913"/>
            <a:ext cx="2641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BEBEBE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F306072A-C7D0-4A98-9ADA-8F773700A7D7}"/>
              </a:ext>
            </a:extLst>
          </p:cNvPr>
          <p:cNvSpPr txBox="1"/>
          <p:nvPr/>
        </p:nvSpPr>
        <p:spPr>
          <a:xfrm>
            <a:off x="6649975" y="3044725"/>
            <a:ext cx="454659" cy="538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BEBEBE"/>
                </a:solidFill>
                <a:latin typeface="Cambria Math"/>
                <a:cs typeface="Cambria Math"/>
              </a:rPr>
              <a:t>𝑦</a:t>
            </a:r>
            <a:endParaRPr sz="1600">
              <a:latin typeface="Cambria Math"/>
              <a:cs typeface="Cambria Math"/>
            </a:endParaRPr>
          </a:p>
          <a:p>
            <a:pPr marL="29209">
              <a:lnSpc>
                <a:spcPct val="100000"/>
              </a:lnSpc>
              <a:spcBef>
                <a:spcPts val="790"/>
              </a:spcBef>
            </a:pPr>
            <a:r>
              <a:rPr sz="1100" spc="-10" dirty="0">
                <a:latin typeface="Lucida Sans"/>
                <a:cs typeface="Lucida Sans"/>
              </a:rPr>
              <a:t>De</a:t>
            </a:r>
            <a:r>
              <a:rPr sz="1100" spc="-20" dirty="0">
                <a:latin typeface="Lucida Sans"/>
                <a:cs typeface="Lucida Sans"/>
              </a:rPr>
              <a:t>nse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53" name="object 8">
            <a:extLst>
              <a:ext uri="{FF2B5EF4-FFF2-40B4-BE49-F238E27FC236}">
                <a16:creationId xmlns:a16="http://schemas.microsoft.com/office/drawing/2014/main" id="{49EEBD4C-AE9B-4487-A2D9-0ECEF70A59FC}"/>
              </a:ext>
            </a:extLst>
          </p:cNvPr>
          <p:cNvSpPr txBox="1"/>
          <p:nvPr/>
        </p:nvSpPr>
        <p:spPr>
          <a:xfrm rot="10860000">
            <a:off x="6772256" y="1936403"/>
            <a:ext cx="200599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9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B749FA34-4C95-44D4-8991-BFF68DBBF576}"/>
              </a:ext>
            </a:extLst>
          </p:cNvPr>
          <p:cNvSpPr txBox="1"/>
          <p:nvPr/>
        </p:nvSpPr>
        <p:spPr>
          <a:xfrm>
            <a:off x="6779110" y="2577263"/>
            <a:ext cx="167005" cy="1943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95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55" name="object 10">
            <a:extLst>
              <a:ext uri="{FF2B5EF4-FFF2-40B4-BE49-F238E27FC236}">
                <a16:creationId xmlns:a16="http://schemas.microsoft.com/office/drawing/2014/main" id="{78169113-02C7-4797-AF25-7AFA2997261F}"/>
              </a:ext>
            </a:extLst>
          </p:cNvPr>
          <p:cNvSpPr txBox="1"/>
          <p:nvPr/>
        </p:nvSpPr>
        <p:spPr>
          <a:xfrm>
            <a:off x="5515483" y="2039520"/>
            <a:ext cx="774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0" dirty="0">
                <a:solidFill>
                  <a:srgbClr val="C3D59B"/>
                </a:solidFill>
                <a:latin typeface="Cambria Math"/>
                <a:cs typeface="Cambria Math"/>
              </a:rPr>
              <a:t>×</a:t>
            </a:r>
            <a:r>
              <a:rPr sz="4000" spc="-240" dirty="0">
                <a:solidFill>
                  <a:srgbClr val="C3D59B"/>
                </a:solidFill>
                <a:latin typeface="Lucida Sans"/>
                <a:cs typeface="Lucida Sans"/>
              </a:rPr>
              <a:t>4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0EFD9D10-B654-4C14-940F-DAC27A369749}"/>
              </a:ext>
            </a:extLst>
          </p:cNvPr>
          <p:cNvSpPr txBox="1"/>
          <p:nvPr/>
        </p:nvSpPr>
        <p:spPr>
          <a:xfrm rot="10860000">
            <a:off x="6583653" y="836329"/>
            <a:ext cx="201686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 •</a:t>
            </a:r>
            <a:r>
              <a:rPr sz="800" spc="-180" dirty="0">
                <a:solidFill>
                  <a:srgbClr val="BEBEBE"/>
                </a:solidFill>
                <a:latin typeface="Lucida Sans"/>
                <a:cs typeface="Lucida Sans"/>
              </a:rPr>
              <a:t> </a:t>
            </a:r>
            <a:r>
              <a:rPr sz="800" spc="-200" dirty="0">
                <a:solidFill>
                  <a:srgbClr val="BEBEBE"/>
                </a:solidFill>
                <a:latin typeface="Lucida Sans"/>
                <a:cs typeface="Lucida Sans"/>
              </a:rPr>
              <a:t>•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99E7F138-C546-4175-A1FD-0F4AFA501156}"/>
              </a:ext>
            </a:extLst>
          </p:cNvPr>
          <p:cNvSpPr txBox="1"/>
          <p:nvPr/>
        </p:nvSpPr>
        <p:spPr>
          <a:xfrm>
            <a:off x="6614288" y="1167156"/>
            <a:ext cx="748030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105"/>
              </a:spcBef>
            </a:pPr>
            <a:r>
              <a:rPr sz="1600" spc="20" dirty="0">
                <a:solidFill>
                  <a:srgbClr val="BEBEBE"/>
                </a:solidFill>
                <a:latin typeface="Cambria Math"/>
                <a:cs typeface="Cambria Math"/>
              </a:rPr>
              <a:t>𝑠</a:t>
            </a:r>
            <a:r>
              <a:rPr sz="1725" spc="30" baseline="-14492" dirty="0">
                <a:solidFill>
                  <a:srgbClr val="BEBEBE"/>
                </a:solidFill>
                <a:latin typeface="Cambria Math"/>
                <a:cs typeface="Cambria Math"/>
              </a:rPr>
              <a:t>𝑇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sz="1000" spc="-50" dirty="0">
                <a:latin typeface="Lucida Sans"/>
                <a:cs typeface="Lucida Sans"/>
              </a:rPr>
              <a:t>3D</a:t>
            </a:r>
            <a:r>
              <a:rPr sz="1000" spc="-65" dirty="0">
                <a:latin typeface="Lucida Sans"/>
                <a:cs typeface="Lucida Sans"/>
              </a:rPr>
              <a:t> </a:t>
            </a:r>
            <a:r>
              <a:rPr sz="1000" spc="-15" dirty="0">
                <a:latin typeface="Lucida Sans"/>
                <a:cs typeface="Lucida Sans"/>
              </a:rPr>
              <a:t>CNN</a:t>
            </a:r>
            <a:endParaRPr sz="1000">
              <a:latin typeface="Lucida Sans"/>
              <a:cs typeface="Lucida Sans"/>
            </a:endParaRPr>
          </a:p>
          <a:p>
            <a:pPr marL="504190">
              <a:lnSpc>
                <a:spcPct val="100000"/>
              </a:lnSpc>
              <a:spcBef>
                <a:spcPts val="484"/>
              </a:spcBef>
            </a:pPr>
            <a:r>
              <a:rPr sz="1600" spc="35" dirty="0">
                <a:solidFill>
                  <a:srgbClr val="BEBEBE"/>
                </a:solidFill>
                <a:latin typeface="Cambria Math"/>
                <a:cs typeface="Cambria Math"/>
              </a:rPr>
              <a:t>𝑥</a:t>
            </a:r>
            <a:r>
              <a:rPr sz="1725" spc="52" baseline="-14492" dirty="0">
                <a:solidFill>
                  <a:srgbClr val="BEBEBE"/>
                </a:solidFill>
                <a:latin typeface="Cambria Math"/>
                <a:cs typeface="Cambria Math"/>
              </a:rPr>
              <a:t>𝑇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778CD9F9-D6E4-4483-9D02-F89CFC168AD3}"/>
              </a:ext>
            </a:extLst>
          </p:cNvPr>
          <p:cNvSpPr txBox="1"/>
          <p:nvPr/>
        </p:nvSpPr>
        <p:spPr>
          <a:xfrm>
            <a:off x="5369180" y="692303"/>
            <a:ext cx="6026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solidFill>
                  <a:srgbClr val="BEBEBE"/>
                </a:solidFill>
                <a:latin typeface="Lucida Sans"/>
                <a:cs typeface="Lucida Sans"/>
              </a:rPr>
              <a:t>Video</a:t>
            </a:r>
            <a:endParaRPr sz="11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100" spc="10" dirty="0">
                <a:solidFill>
                  <a:srgbClr val="BEBEBE"/>
                </a:solidFill>
                <a:latin typeface="Lucida Sans"/>
                <a:cs typeface="Lucida Sans"/>
              </a:rPr>
              <a:t>S</a:t>
            </a:r>
            <a:r>
              <a:rPr sz="1100" spc="-20" dirty="0">
                <a:solidFill>
                  <a:srgbClr val="BEBEBE"/>
                </a:solidFill>
                <a:latin typeface="Lucida Sans"/>
                <a:cs typeface="Lucida Sans"/>
              </a:rPr>
              <a:t>egm</a:t>
            </a:r>
            <a:r>
              <a:rPr sz="1100" spc="-25" dirty="0">
                <a:solidFill>
                  <a:srgbClr val="BEBEBE"/>
                </a:solidFill>
                <a:latin typeface="Lucida Sans"/>
                <a:cs typeface="Lucida Sans"/>
              </a:rPr>
              <a:t>e</a:t>
            </a:r>
            <a:r>
              <a:rPr sz="1100" spc="-15" dirty="0">
                <a:solidFill>
                  <a:srgbClr val="BEBEBE"/>
                </a:solidFill>
                <a:latin typeface="Lucida Sans"/>
                <a:cs typeface="Lucida Sans"/>
              </a:rPr>
              <a:t>n</a:t>
            </a:r>
            <a:r>
              <a:rPr sz="1100" spc="-25" dirty="0">
                <a:solidFill>
                  <a:srgbClr val="BEBEBE"/>
                </a:solidFill>
                <a:latin typeface="Lucida Sans"/>
                <a:cs typeface="Lucida Sans"/>
              </a:rPr>
              <a:t>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59" name="object 14">
            <a:extLst>
              <a:ext uri="{FF2B5EF4-FFF2-40B4-BE49-F238E27FC236}">
                <a16:creationId xmlns:a16="http://schemas.microsoft.com/office/drawing/2014/main" id="{32BB1F96-F377-45F1-BFE5-6687795F72F2}"/>
              </a:ext>
            </a:extLst>
          </p:cNvPr>
          <p:cNvSpPr txBox="1"/>
          <p:nvPr/>
        </p:nvSpPr>
        <p:spPr>
          <a:xfrm>
            <a:off x="6328919" y="1179094"/>
            <a:ext cx="2457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solidFill>
                  <a:srgbClr val="BEBEBE"/>
                </a:solidFill>
                <a:latin typeface="Cambria Math"/>
                <a:cs typeface="Cambria Math"/>
              </a:rPr>
              <a:t>𝑠</a:t>
            </a:r>
            <a:r>
              <a:rPr sz="1725" spc="-37" baseline="-14492" dirty="0">
                <a:solidFill>
                  <a:srgbClr val="BEBEBE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312004D-1AF5-400C-8E11-3BBFE3503E0F}"/>
                  </a:ext>
                </a:extLst>
              </p:cNvPr>
              <p:cNvSpPr/>
              <p:nvPr/>
            </p:nvSpPr>
            <p:spPr>
              <a:xfrm>
                <a:off x="1371600" y="4171950"/>
                <a:ext cx="3194114" cy="1176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128×7×7×2048</m:t>
                          </m:r>
                        </m:sup>
                      </m:sSup>
                      <m:r>
                        <a:rPr lang="en-US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×7×7×</m:t>
                          </m:r>
                          <m: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5000</m:t>
                          </m:r>
                        </m:sup>
                      </m:sSup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average pooling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×5000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-separable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tempConv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5000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312004D-1AF5-400C-8E11-3BBFE3503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71950"/>
                <a:ext cx="3194114" cy="1176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811B5E4-7AAD-441C-8A66-64B297716981}"/>
                  </a:ext>
                </a:extLst>
              </p:cNvPr>
              <p:cNvSpPr/>
              <p:nvPr/>
            </p:nvSpPr>
            <p:spPr>
              <a:xfrm>
                <a:off x="4854734" y="4171950"/>
                <a:ext cx="3194114" cy="1176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128×7×7×</m:t>
                          </m:r>
                          <m: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1024</m:t>
                          </m:r>
                        </m:sup>
                      </m:sSup>
                      <m:r>
                        <a:rPr lang="en-US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×7×7×</m:t>
                          </m:r>
                          <m:r>
                            <a:rPr lang="en-US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2500</m:t>
                          </m:r>
                        </m:sup>
                      </m:sSup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average pooling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2500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-separable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tempConv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2500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811B5E4-7AAD-441C-8A66-64B297716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34" y="4171950"/>
                <a:ext cx="3194114" cy="1176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B458093D-972F-4ABF-9F63-653CA05670FA}"/>
              </a:ext>
            </a:extLst>
          </p:cNvPr>
          <p:cNvSpPr/>
          <p:nvPr/>
        </p:nvSpPr>
        <p:spPr>
          <a:xfrm>
            <a:off x="2142761" y="1699437"/>
            <a:ext cx="7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NimbusMonL-Regu"/>
              </a:rPr>
              <a:t>res5c</a:t>
            </a:r>
            <a:r>
              <a:rPr lang="en-US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C094-641B-4A3D-8ECE-25E9CB206D4F}"/>
              </a:ext>
            </a:extLst>
          </p:cNvPr>
          <p:cNvSpPr/>
          <p:nvPr/>
        </p:nvSpPr>
        <p:spPr>
          <a:xfrm>
            <a:off x="5292358" y="1715962"/>
            <a:ext cx="110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NimbusMonL-Regu"/>
              </a:rPr>
              <a:t>Mixed-5c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BAF4B80-ABA4-4AB5-B5A6-72A96703B192}"/>
              </a:ext>
            </a:extLst>
          </p:cNvPr>
          <p:cNvSpPr txBox="1"/>
          <p:nvPr/>
        </p:nvSpPr>
        <p:spPr>
          <a:xfrm>
            <a:off x="227342" y="329565"/>
            <a:ext cx="1296658" cy="2949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300"/>
              </a:lnSpc>
            </a:pPr>
            <a:r>
              <a:rPr lang="en-US" sz="2000" b="1" spc="-50" dirty="0">
                <a:latin typeface="Lucida Sans"/>
                <a:cs typeface="Lucida Sans"/>
              </a:rPr>
              <a:t>Datasets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D5A3D-C0C0-428C-92D0-00E610F3E9C4}"/>
              </a:ext>
            </a:extLst>
          </p:cNvPr>
          <p:cNvSpPr txBox="1"/>
          <p:nvPr/>
        </p:nvSpPr>
        <p:spPr>
          <a:xfrm>
            <a:off x="533400" y="97155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Multilabel, action classification, video dataset with 157 classes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8k, 1.2k and 2k videos for training, validation and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complex action is about 30 seconds and contains 6 one-actions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 videos; 1357 for training and 335 for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length of videos is 2.3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categories of breakfast activities; 48 classes of one-actions in total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MultiTHUMOS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action classes and 400 videos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complex video comprises 11 one-actions on average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42" y="329565"/>
            <a:ext cx="1153160" cy="3086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300"/>
              </a:lnSpc>
            </a:pPr>
            <a:r>
              <a:rPr sz="2000" b="1" spc="-50" dirty="0">
                <a:latin typeface="Lucida Sans"/>
                <a:cs typeface="Lucida Sans"/>
              </a:rPr>
              <a:t>Results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165" y="309342"/>
            <a:ext cx="26863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40" dirty="0">
                <a:solidFill>
                  <a:srgbClr val="00AFEF"/>
                </a:solidFill>
              </a:rPr>
              <a:t>Temporal Extent Tolerance</a:t>
            </a:r>
            <a:endParaRPr sz="2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E2BC75B-704A-46D1-921F-0F1E98A7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3196603"/>
            <a:ext cx="3337560" cy="14380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9B28798-F99B-431C-B8D3-01BFFBF74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3"/>
          <a:stretch/>
        </p:blipFill>
        <p:spPr>
          <a:xfrm>
            <a:off x="5410200" y="2358950"/>
            <a:ext cx="3200400" cy="80899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B5E5D80-4C2E-46AB-8424-2AA03392E6AE}"/>
              </a:ext>
            </a:extLst>
          </p:cNvPr>
          <p:cNvSpPr txBox="1"/>
          <p:nvPr/>
        </p:nvSpPr>
        <p:spPr>
          <a:xfrm>
            <a:off x="533400" y="1072471"/>
            <a:ext cx="8077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multi-scale kernels on Charades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two baselines (Charades)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temporal kernels and fixed-size kernels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the altered temporal extents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AD7CD10-3FDF-4E40-83D5-9FA707188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96873"/>
            <a:ext cx="4457700" cy="157162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CA04305-ED2C-4064-AEF8-458C5D995057}"/>
              </a:ext>
            </a:extLst>
          </p:cNvPr>
          <p:cNvSpPr/>
          <p:nvPr/>
        </p:nvSpPr>
        <p:spPr>
          <a:xfrm>
            <a:off x="982430" y="4411474"/>
            <a:ext cx="309209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multi-scale kernels on Charades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5C8D32-DA2C-42C5-B189-C2D7C9C9F443}"/>
              </a:ext>
            </a:extLst>
          </p:cNvPr>
          <p:cNvSpPr/>
          <p:nvPr/>
        </p:nvSpPr>
        <p:spPr>
          <a:xfrm>
            <a:off x="5395771" y="4634612"/>
            <a:ext cx="3092098" cy="2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extent tolerance 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42" y="329565"/>
            <a:ext cx="1153160" cy="3086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300"/>
              </a:lnSpc>
            </a:pPr>
            <a:r>
              <a:rPr sz="2000" b="1" spc="-50" dirty="0">
                <a:latin typeface="Lucida Sans"/>
                <a:cs typeface="Lucida Sans"/>
              </a:rPr>
              <a:t>Results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166" y="304545"/>
            <a:ext cx="2272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00AFEF"/>
                </a:solidFill>
              </a:rPr>
              <a:t>Charades</a:t>
            </a:r>
            <a:r>
              <a:rPr sz="2000" spc="-160" dirty="0">
                <a:solidFill>
                  <a:srgbClr val="00AFEF"/>
                </a:solidFill>
              </a:rPr>
              <a:t> </a:t>
            </a:r>
            <a:r>
              <a:rPr sz="2000" spc="-15" dirty="0">
                <a:solidFill>
                  <a:srgbClr val="00AFEF"/>
                </a:solidFill>
              </a:rPr>
              <a:t>Dataset</a:t>
            </a:r>
            <a:endParaRPr sz="20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9F3EBB9-7DF9-48A0-BE3B-0325FE36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42950"/>
            <a:ext cx="4800600" cy="256523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1C582E0-E5D9-487D-9122-7EB2629D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396434"/>
            <a:ext cx="4114800" cy="17470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42" y="329565"/>
            <a:ext cx="1153160" cy="3086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300"/>
              </a:lnSpc>
            </a:pPr>
            <a:r>
              <a:rPr sz="2000" b="1" spc="-50" dirty="0">
                <a:latin typeface="Lucida Sans"/>
                <a:cs typeface="Lucida Sans"/>
              </a:rPr>
              <a:t>Results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166" y="304545"/>
            <a:ext cx="2272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00AFEF"/>
                </a:solidFill>
              </a:rPr>
              <a:t>Charades</a:t>
            </a:r>
            <a:r>
              <a:rPr sz="2000" spc="-160" dirty="0">
                <a:solidFill>
                  <a:srgbClr val="00AFEF"/>
                </a:solidFill>
              </a:rPr>
              <a:t> </a:t>
            </a:r>
            <a:r>
              <a:rPr sz="2000" spc="-15" dirty="0">
                <a:solidFill>
                  <a:srgbClr val="00AFEF"/>
                </a:solidFill>
              </a:rPr>
              <a:t>Dataset</a:t>
            </a:r>
            <a:endParaRPr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07482-1DBA-494F-B1AB-72C4BCC3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27" y="742950"/>
            <a:ext cx="3962345" cy="3519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E04CCE-5439-44E2-A29C-1158F4398EA2}"/>
              </a:ext>
            </a:extLst>
          </p:cNvPr>
          <p:cNvSpPr/>
          <p:nvPr/>
        </p:nvSpPr>
        <p:spPr>
          <a:xfrm>
            <a:off x="1524000" y="4248150"/>
            <a:ext cx="66294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Timeception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(TC) outperforms related works using the same backbone CNN. It achieves the absolute gain of 8</a:t>
            </a:r>
            <a:r>
              <a:rPr lang="en-US" sz="145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8% and 4</a:t>
            </a:r>
            <a:r>
              <a:rPr lang="en-US" sz="145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3% over </a:t>
            </a:r>
            <a:r>
              <a:rPr lang="en-US" sz="14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I3D, respectively. More over, using the full capacity of </a:t>
            </a:r>
            <a:r>
              <a:rPr lang="en-US" sz="14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Timeception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improves 1</a:t>
            </a:r>
            <a:r>
              <a:rPr lang="en-US" sz="145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4% over best related work.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0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42" y="329565"/>
            <a:ext cx="1153160" cy="3086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300"/>
              </a:lnSpc>
            </a:pPr>
            <a:r>
              <a:rPr sz="2000" b="1" spc="-50" dirty="0">
                <a:latin typeface="Lucida Sans"/>
                <a:cs typeface="Lucida Sans"/>
              </a:rPr>
              <a:t>Results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87" y="3714750"/>
            <a:ext cx="158431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40" dirty="0">
                <a:solidFill>
                  <a:srgbClr val="00AFEF"/>
                </a:solidFill>
              </a:rPr>
              <a:t>Other</a:t>
            </a:r>
            <a:r>
              <a:rPr sz="2000" spc="-160" dirty="0">
                <a:solidFill>
                  <a:srgbClr val="00AFEF"/>
                </a:solidFill>
              </a:rPr>
              <a:t> </a:t>
            </a:r>
            <a:r>
              <a:rPr sz="2000" spc="-15" dirty="0">
                <a:solidFill>
                  <a:srgbClr val="00AFEF"/>
                </a:solidFill>
              </a:rPr>
              <a:t>Dataset</a:t>
            </a:r>
            <a:r>
              <a:rPr lang="en-US" sz="2000" spc="-15" dirty="0">
                <a:solidFill>
                  <a:srgbClr val="00AFEF"/>
                </a:solidFill>
              </a:rPr>
              <a:t>s</a:t>
            </a:r>
            <a:endParaRPr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04CCE-5439-44E2-A29C-1158F4398EA2}"/>
              </a:ext>
            </a:extLst>
          </p:cNvPr>
          <p:cNvSpPr/>
          <p:nvPr/>
        </p:nvSpPr>
        <p:spPr>
          <a:xfrm>
            <a:off x="1521619" y="4618479"/>
            <a:ext cx="6629400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FB133-3FB7-4B5F-BFE1-D6245937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9" y="991619"/>
            <a:ext cx="2272031" cy="1482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2E655-3BB4-4176-A52C-01DDCA8E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043" y="991619"/>
            <a:ext cx="2207370" cy="1487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C2EAED-95D5-48D3-9420-3932C9BDC71C}"/>
              </a:ext>
            </a:extLst>
          </p:cNvPr>
          <p:cNvSpPr/>
          <p:nvPr/>
        </p:nvSpPr>
        <p:spPr>
          <a:xfrm>
            <a:off x="2097516" y="2474378"/>
            <a:ext cx="273880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Timeception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the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fixedkernel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complex actions are dynamic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3E7ED-14E3-469F-984D-DBB050B4CBCA}"/>
              </a:ext>
            </a:extLst>
          </p:cNvPr>
          <p:cNvSpPr/>
          <p:nvPr/>
        </p:nvSpPr>
        <p:spPr>
          <a:xfrm>
            <a:off x="5257800" y="2480169"/>
            <a:ext cx="35052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Long-range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Timeception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the short-range version when complex actions need the entire video to unfold </a:t>
            </a:r>
            <a:br>
              <a:rPr lang="en-US" dirty="0"/>
            </a:br>
            <a:endParaRPr lang="en-US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00D40FC-CA0F-4F09-83CB-434DB8544FB3}"/>
              </a:ext>
            </a:extLst>
          </p:cNvPr>
          <p:cNvSpPr txBox="1">
            <a:spLocks/>
          </p:cNvSpPr>
          <p:nvPr/>
        </p:nvSpPr>
        <p:spPr>
          <a:xfrm>
            <a:off x="227342" y="1625312"/>
            <a:ext cx="227203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40">
                <a:solidFill>
                  <a:srgbClr val="00AFEF"/>
                </a:solidFill>
              </a:rPr>
              <a:t>Charades</a:t>
            </a:r>
            <a:r>
              <a:rPr lang="en-US" sz="2000" spc="-160">
                <a:solidFill>
                  <a:srgbClr val="00AFEF"/>
                </a:solidFill>
              </a:rPr>
              <a:t> </a:t>
            </a:r>
            <a:r>
              <a:rPr lang="en-US" sz="2000" spc="-15">
                <a:solidFill>
                  <a:srgbClr val="00AFEF"/>
                </a:solidFill>
              </a:rPr>
              <a:t>Dataset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9011-BFEB-4144-AD32-F16EB8DED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03" y="3409950"/>
            <a:ext cx="3100388" cy="1023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48C178-B704-4124-90C9-85B578BA0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680" y="3403964"/>
            <a:ext cx="2915720" cy="10233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94AA6-1C22-463B-A002-39168A58F4BC}"/>
              </a:ext>
            </a:extLst>
          </p:cNvPr>
          <p:cNvSpPr/>
          <p:nvPr/>
        </p:nvSpPr>
        <p:spPr>
          <a:xfrm>
            <a:off x="2899997" y="4510173"/>
            <a:ext cx="152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Breakfast dataset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D3C69-7708-494D-9D6D-D4BEF3BDB4E0}"/>
              </a:ext>
            </a:extLst>
          </p:cNvPr>
          <p:cNvSpPr/>
          <p:nvPr/>
        </p:nvSpPr>
        <p:spPr>
          <a:xfrm>
            <a:off x="6169819" y="4504718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MultiTHUMOS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78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617D3-E060-4D80-805B-0C015ECF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2136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EBC749"/>
                </a:solidFill>
              </a:rPr>
              <a:t>Complex</a:t>
            </a:r>
            <a:r>
              <a:rPr sz="2000" spc="-204" dirty="0">
                <a:solidFill>
                  <a:srgbClr val="EBC749"/>
                </a:solidFill>
              </a:rPr>
              <a:t> </a:t>
            </a:r>
            <a:r>
              <a:rPr sz="2000" spc="-45" dirty="0">
                <a:solidFill>
                  <a:srgbClr val="EBC749"/>
                </a:solidFill>
              </a:rPr>
              <a:t>Actions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588479" y="1400428"/>
            <a:ext cx="3694176" cy="207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429" y="1381378"/>
            <a:ext cx="3732529" cy="2116455"/>
          </a:xfrm>
          <a:custGeom>
            <a:avLst/>
            <a:gdLst/>
            <a:ahLst/>
            <a:cxnLst/>
            <a:rect l="l" t="t" r="r" b="b"/>
            <a:pathLst>
              <a:path w="3732529" h="2116454">
                <a:moveTo>
                  <a:pt x="0" y="2116074"/>
                </a:moveTo>
                <a:lnTo>
                  <a:pt x="3732276" y="2116074"/>
                </a:lnTo>
                <a:lnTo>
                  <a:pt x="3732276" y="0"/>
                </a:lnTo>
                <a:lnTo>
                  <a:pt x="0" y="0"/>
                </a:lnTo>
                <a:lnTo>
                  <a:pt x="0" y="2116074"/>
                </a:lnTo>
                <a:close/>
              </a:path>
            </a:pathLst>
          </a:custGeom>
          <a:ln w="38099">
            <a:solidFill>
              <a:srgbClr val="EBC7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1488" y="3745788"/>
            <a:ext cx="17824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Preparing</a:t>
            </a:r>
            <a:r>
              <a:rPr sz="1500" spc="-150" dirty="0">
                <a:solidFill>
                  <a:srgbClr val="A6A6A6"/>
                </a:solidFill>
                <a:latin typeface="Lucida Sans"/>
                <a:cs typeface="Lucida Sans"/>
              </a:rPr>
              <a:t> </a:t>
            </a: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Breakfast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5942" y="4104500"/>
            <a:ext cx="1585595" cy="32512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361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85"/>
              </a:spcBef>
            </a:pPr>
            <a:r>
              <a:rPr sz="1500" spc="-50" dirty="0">
                <a:latin typeface="Lucida Sans"/>
                <a:cs typeface="Lucida Sans"/>
              </a:rPr>
              <a:t>Complex</a:t>
            </a:r>
            <a:r>
              <a:rPr sz="1500" spc="-130" dirty="0">
                <a:latin typeface="Lucida Sans"/>
                <a:cs typeface="Lucida Sans"/>
              </a:rPr>
              <a:t> </a:t>
            </a:r>
            <a:r>
              <a:rPr sz="1500" spc="-45" dirty="0">
                <a:latin typeface="Lucida Sans"/>
                <a:cs typeface="Lucida Sans"/>
              </a:rPr>
              <a:t>Action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9609" y="1919456"/>
            <a:ext cx="71927" cy="71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7846" y="2263139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614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4571" y="1975739"/>
            <a:ext cx="350520" cy="287655"/>
          </a:xfrm>
          <a:custGeom>
            <a:avLst/>
            <a:gdLst/>
            <a:ahLst/>
            <a:cxnLst/>
            <a:rect l="l" t="t" r="r" b="b"/>
            <a:pathLst>
              <a:path w="350520" h="287655">
                <a:moveTo>
                  <a:pt x="0" y="287400"/>
                </a:moveTo>
                <a:lnTo>
                  <a:pt x="350519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5440" y="2752217"/>
            <a:ext cx="72898" cy="72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1048" y="2388616"/>
            <a:ext cx="342900" cy="377190"/>
          </a:xfrm>
          <a:custGeom>
            <a:avLst/>
            <a:gdLst/>
            <a:ahLst/>
            <a:cxnLst/>
            <a:rect l="l" t="t" r="r" b="b"/>
            <a:pathLst>
              <a:path w="342900" h="377189">
                <a:moveTo>
                  <a:pt x="0" y="0"/>
                </a:moveTo>
                <a:lnTo>
                  <a:pt x="342518" y="376808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7846" y="2388616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614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7249" y="3523755"/>
            <a:ext cx="73159" cy="73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1048" y="2511679"/>
            <a:ext cx="358140" cy="1015365"/>
          </a:xfrm>
          <a:custGeom>
            <a:avLst/>
            <a:gdLst/>
            <a:ahLst/>
            <a:cxnLst/>
            <a:rect l="l" t="t" r="r" b="b"/>
            <a:pathLst>
              <a:path w="358139" h="1015364">
                <a:moveTo>
                  <a:pt x="0" y="0"/>
                </a:moveTo>
                <a:lnTo>
                  <a:pt x="357631" y="1015364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7846" y="2511679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614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44058" y="1752727"/>
            <a:ext cx="3141345" cy="1961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7180" algn="l"/>
              </a:tabLst>
            </a:pPr>
            <a:r>
              <a:rPr sz="2000" b="1" spc="-45" dirty="0">
                <a:solidFill>
                  <a:srgbClr val="EBC749"/>
                </a:solidFill>
                <a:latin typeface="Lucida Sans"/>
                <a:cs typeface="Lucida Sans"/>
              </a:rPr>
              <a:t>Long-range</a:t>
            </a:r>
            <a:endParaRPr sz="2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BC749"/>
              </a:buClr>
              <a:buFont typeface="Lucida Sans"/>
              <a:buAutoNum type="arabicPeriod"/>
            </a:pPr>
            <a:endParaRPr sz="3850">
              <a:latin typeface="Times New Roman"/>
              <a:cs typeface="Times New Roman"/>
            </a:endParaRPr>
          </a:p>
          <a:p>
            <a:pPr marL="299085" indent="-285115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000" b="1" spc="-60" dirty="0">
                <a:solidFill>
                  <a:srgbClr val="EBC749"/>
                </a:solidFill>
                <a:latin typeface="Lucida Sans"/>
                <a:cs typeface="Lucida Sans"/>
              </a:rPr>
              <a:t>Temporal</a:t>
            </a:r>
            <a:r>
              <a:rPr sz="2000" b="1" spc="-130" dirty="0">
                <a:solidFill>
                  <a:srgbClr val="EBC749"/>
                </a:solidFill>
                <a:latin typeface="Lucida Sans"/>
                <a:cs typeface="Lucida Sans"/>
              </a:rPr>
              <a:t> </a:t>
            </a:r>
            <a:r>
              <a:rPr sz="2000" b="1" dirty="0">
                <a:solidFill>
                  <a:srgbClr val="EBC749"/>
                </a:solidFill>
                <a:latin typeface="Lucida Sans"/>
                <a:cs typeface="Lucida Sans"/>
              </a:rPr>
              <a:t>Extent</a:t>
            </a:r>
            <a:endParaRPr sz="2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C749"/>
              </a:buClr>
              <a:buFont typeface="Lucida Sans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298450" indent="-284480">
              <a:lnSpc>
                <a:spcPct val="100000"/>
              </a:lnSpc>
              <a:buAutoNum type="arabicPeriod"/>
              <a:tabLst>
                <a:tab pos="299085" algn="l"/>
              </a:tabLst>
            </a:pPr>
            <a:r>
              <a:rPr sz="2000" b="1" spc="-60" dirty="0">
                <a:solidFill>
                  <a:srgbClr val="EBC749"/>
                </a:solidFill>
                <a:latin typeface="Lucida Sans"/>
                <a:cs typeface="Lucida Sans"/>
              </a:rPr>
              <a:t>Temporal</a:t>
            </a:r>
            <a:r>
              <a:rPr sz="2000" b="1" spc="-150" dirty="0">
                <a:solidFill>
                  <a:srgbClr val="EBC749"/>
                </a:solidFill>
                <a:latin typeface="Lucida Sans"/>
                <a:cs typeface="Lucida Sans"/>
              </a:rPr>
              <a:t> </a:t>
            </a:r>
            <a:r>
              <a:rPr sz="2000" b="1" spc="-30" dirty="0">
                <a:solidFill>
                  <a:srgbClr val="EBC749"/>
                </a:solidFill>
                <a:latin typeface="Lucida Sans"/>
                <a:cs typeface="Lucida Sans"/>
              </a:rPr>
              <a:t>Dependency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1729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1.</a:t>
            </a:r>
            <a:r>
              <a:rPr sz="2000" spc="-165" dirty="0">
                <a:solidFill>
                  <a:srgbClr val="EBC749"/>
                </a:solidFill>
              </a:rPr>
              <a:t> </a:t>
            </a:r>
            <a:r>
              <a:rPr sz="2000" spc="-45" dirty="0">
                <a:solidFill>
                  <a:srgbClr val="EBC749"/>
                </a:solidFill>
              </a:rPr>
              <a:t>Long-range</a:t>
            </a:r>
            <a:endParaRPr sz="2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69636A-5959-4798-890B-B11DC09E4A48}"/>
              </a:ext>
            </a:extLst>
          </p:cNvPr>
          <p:cNvGrpSpPr>
            <a:grpSpLocks noChangeAspect="1"/>
          </p:cNvGrpSpPr>
          <p:nvPr/>
        </p:nvGrpSpPr>
        <p:grpSpPr>
          <a:xfrm>
            <a:off x="2241042" y="1182093"/>
            <a:ext cx="4572000" cy="2003185"/>
            <a:chOff x="2241042" y="1182093"/>
            <a:chExt cx="4388358" cy="1923057"/>
          </a:xfrm>
        </p:grpSpPr>
        <p:sp>
          <p:nvSpPr>
            <p:cNvPr id="2" name="object 2"/>
            <p:cNvSpPr/>
            <p:nvPr/>
          </p:nvSpPr>
          <p:spPr>
            <a:xfrm>
              <a:off x="2394204" y="1384569"/>
              <a:ext cx="886688" cy="6285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391029" y="1381394"/>
              <a:ext cx="893444" cy="635000"/>
            </a:xfrm>
            <a:custGeom>
              <a:avLst/>
              <a:gdLst/>
              <a:ahLst/>
              <a:cxnLst/>
              <a:rect l="l" t="t" r="r" b="b"/>
              <a:pathLst>
                <a:path w="893445" h="635000">
                  <a:moveTo>
                    <a:pt x="0" y="634860"/>
                  </a:moveTo>
                  <a:lnTo>
                    <a:pt x="893038" y="634860"/>
                  </a:lnTo>
                  <a:lnTo>
                    <a:pt x="893038" y="0"/>
                  </a:lnTo>
                  <a:lnTo>
                    <a:pt x="0" y="0"/>
                  </a:lnTo>
                  <a:lnTo>
                    <a:pt x="0" y="634860"/>
                  </a:lnTo>
                  <a:close/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0439" y="2045592"/>
              <a:ext cx="304165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spc="-125" dirty="0">
                  <a:solidFill>
                    <a:srgbClr val="A6A6A6"/>
                  </a:solidFill>
                  <a:latin typeface="Lucida Sans"/>
                  <a:cs typeface="Lucida Sans"/>
                </a:rPr>
                <a:t>g</a:t>
              </a:r>
              <a:r>
                <a:rPr sz="1500" dirty="0">
                  <a:solidFill>
                    <a:srgbClr val="A6A6A6"/>
                  </a:solidFill>
                  <a:latin typeface="Lucida Sans"/>
                  <a:cs typeface="Lucida Sans"/>
                </a:rPr>
                <a:t>e</a:t>
              </a:r>
              <a:r>
                <a:rPr sz="1500" spc="-30" dirty="0">
                  <a:solidFill>
                    <a:srgbClr val="A6A6A6"/>
                  </a:solidFill>
                  <a:latin typeface="Lucida Sans"/>
                  <a:cs typeface="Lucida Sans"/>
                </a:rPr>
                <a:t>t</a:t>
              </a:r>
              <a:endParaRPr sz="1500">
                <a:latin typeface="Lucida Sans"/>
                <a:cs typeface="Lucida San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354578" y="1384556"/>
              <a:ext cx="886637" cy="628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1403" y="1381381"/>
              <a:ext cx="893444" cy="635000"/>
            </a:xfrm>
            <a:custGeom>
              <a:avLst/>
              <a:gdLst/>
              <a:ahLst/>
              <a:cxnLst/>
              <a:rect l="l" t="t" r="r" b="b"/>
              <a:pathLst>
                <a:path w="893445" h="635000">
                  <a:moveTo>
                    <a:pt x="0" y="634873"/>
                  </a:moveTo>
                  <a:lnTo>
                    <a:pt x="892987" y="634873"/>
                  </a:lnTo>
                  <a:lnTo>
                    <a:pt x="892987" y="0"/>
                  </a:lnTo>
                  <a:lnTo>
                    <a:pt x="0" y="0"/>
                  </a:lnTo>
                  <a:lnTo>
                    <a:pt x="0" y="634873"/>
                  </a:lnTo>
                  <a:close/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0221" y="1384569"/>
              <a:ext cx="886688" cy="628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7046" y="1381394"/>
              <a:ext cx="893444" cy="635000"/>
            </a:xfrm>
            <a:custGeom>
              <a:avLst/>
              <a:gdLst/>
              <a:ahLst/>
              <a:cxnLst/>
              <a:rect l="l" t="t" r="r" b="b"/>
              <a:pathLst>
                <a:path w="893445" h="635000">
                  <a:moveTo>
                    <a:pt x="0" y="634860"/>
                  </a:moveTo>
                  <a:lnTo>
                    <a:pt x="893038" y="634860"/>
                  </a:lnTo>
                  <a:lnTo>
                    <a:pt x="893038" y="0"/>
                  </a:lnTo>
                  <a:lnTo>
                    <a:pt x="0" y="0"/>
                  </a:lnTo>
                  <a:lnTo>
                    <a:pt x="0" y="634860"/>
                  </a:lnTo>
                  <a:close/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4252" y="1384556"/>
              <a:ext cx="892962" cy="628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1077" y="1381381"/>
              <a:ext cx="899794" cy="635000"/>
            </a:xfrm>
            <a:custGeom>
              <a:avLst/>
              <a:gdLst/>
              <a:ahLst/>
              <a:cxnLst/>
              <a:rect l="l" t="t" r="r" b="b"/>
              <a:pathLst>
                <a:path w="899795" h="635000">
                  <a:moveTo>
                    <a:pt x="0" y="634873"/>
                  </a:moveTo>
                  <a:lnTo>
                    <a:pt x="899312" y="634873"/>
                  </a:lnTo>
                  <a:lnTo>
                    <a:pt x="899312" y="0"/>
                  </a:lnTo>
                  <a:lnTo>
                    <a:pt x="0" y="0"/>
                  </a:lnTo>
                  <a:lnTo>
                    <a:pt x="0" y="634873"/>
                  </a:lnTo>
                  <a:close/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854828" y="2044957"/>
              <a:ext cx="489584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spc="5" dirty="0">
                  <a:solidFill>
                    <a:srgbClr val="A6A6A6"/>
                  </a:solidFill>
                  <a:latin typeface="Lucida Sans"/>
                  <a:cs typeface="Lucida Sans"/>
                </a:rPr>
                <a:t>w</a:t>
              </a:r>
              <a:r>
                <a:rPr sz="1500" spc="-20" dirty="0">
                  <a:solidFill>
                    <a:srgbClr val="A6A6A6"/>
                  </a:solidFill>
                  <a:latin typeface="Lucida Sans"/>
                  <a:cs typeface="Lucida Sans"/>
                </a:rPr>
                <a:t>ash</a:t>
              </a:r>
              <a:endParaRPr sz="1500">
                <a:latin typeface="Lucida Sans"/>
                <a:cs typeface="Lucida San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306696" y="1677050"/>
              <a:ext cx="113664" cy="75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580"/>
                </a:lnSpc>
              </a:pPr>
              <a:r>
                <a:rPr sz="500" dirty="0">
                  <a:solidFill>
                    <a:srgbClr val="FFFFFF"/>
                  </a:solidFill>
                  <a:latin typeface="Cambria"/>
                  <a:cs typeface="Cambria"/>
                </a:rPr>
                <a:t>•</a:t>
              </a:r>
              <a:r>
                <a:rPr sz="500" spc="-5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500" dirty="0">
                  <a:solidFill>
                    <a:srgbClr val="FFFFFF"/>
                  </a:solidFill>
                  <a:latin typeface="Cambria"/>
                  <a:cs typeface="Cambria"/>
                </a:rPr>
                <a:t>•</a:t>
              </a:r>
              <a:r>
                <a:rPr sz="500" spc="-4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500" dirty="0">
                  <a:solidFill>
                    <a:srgbClr val="FFFFFF"/>
                  </a:solidFill>
                  <a:latin typeface="Cambria"/>
                  <a:cs typeface="Cambria"/>
                </a:rPr>
                <a:t>•</a:t>
              </a:r>
              <a:endParaRPr sz="500">
                <a:latin typeface="Cambria"/>
                <a:cs typeface="Cambri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56814" y="2116585"/>
              <a:ext cx="140588" cy="1463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227" y="2116585"/>
              <a:ext cx="140589" cy="1463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9892" y="2116585"/>
              <a:ext cx="140589" cy="1463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2870" y="2116585"/>
              <a:ext cx="140588" cy="146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241042" y="2668031"/>
              <a:ext cx="1168400" cy="325120"/>
            </a:xfrm>
            <a:prstGeom prst="rect">
              <a:avLst/>
            </a:prstGeom>
            <a:solidFill>
              <a:srgbClr val="A6A6A6"/>
            </a:solidFill>
          </p:spPr>
          <p:txBody>
            <a:bodyPr vert="horz" wrap="square" lIns="0" tIns="35560" rIns="0" bIns="0" rtlCol="0">
              <a:spAutoFit/>
            </a:bodyPr>
            <a:lstStyle/>
            <a:p>
              <a:pPr marL="93345">
                <a:lnSpc>
                  <a:spcPct val="100000"/>
                </a:lnSpc>
                <a:spcBef>
                  <a:spcPts val="280"/>
                </a:spcBef>
              </a:pPr>
              <a:r>
                <a:rPr sz="1500" spc="-20" dirty="0">
                  <a:latin typeface="Lucida Sans"/>
                  <a:cs typeface="Lucida Sans"/>
                </a:rPr>
                <a:t>One-action</a:t>
              </a:r>
              <a:endParaRPr sz="1500">
                <a:latin typeface="Lucida Sans"/>
                <a:cs typeface="Lucida San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382775" y="2345057"/>
              <a:ext cx="893444" cy="256540"/>
            </a:xfrm>
            <a:custGeom>
              <a:avLst/>
              <a:gdLst/>
              <a:ahLst/>
              <a:cxnLst/>
              <a:rect l="l" t="t" r="r" b="b"/>
              <a:pathLst>
                <a:path w="893445" h="256539">
                  <a:moveTo>
                    <a:pt x="0" y="0"/>
                  </a:moveTo>
                  <a:lnTo>
                    <a:pt x="6663" y="49845"/>
                  </a:lnTo>
                  <a:lnTo>
                    <a:pt x="24828" y="90535"/>
                  </a:lnTo>
                  <a:lnTo>
                    <a:pt x="51756" y="117961"/>
                  </a:lnTo>
                  <a:lnTo>
                    <a:pt x="84708" y="128015"/>
                  </a:lnTo>
                  <a:lnTo>
                    <a:pt x="362076" y="128015"/>
                  </a:lnTo>
                  <a:lnTo>
                    <a:pt x="395029" y="138070"/>
                  </a:lnTo>
                  <a:lnTo>
                    <a:pt x="421957" y="165496"/>
                  </a:lnTo>
                  <a:lnTo>
                    <a:pt x="440122" y="206186"/>
                  </a:lnTo>
                  <a:lnTo>
                    <a:pt x="446786" y="256031"/>
                  </a:lnTo>
                  <a:lnTo>
                    <a:pt x="453429" y="206186"/>
                  </a:lnTo>
                  <a:lnTo>
                    <a:pt x="471550" y="165496"/>
                  </a:lnTo>
                  <a:lnTo>
                    <a:pt x="498435" y="138070"/>
                  </a:lnTo>
                  <a:lnTo>
                    <a:pt x="531368" y="128015"/>
                  </a:lnTo>
                  <a:lnTo>
                    <a:pt x="808736" y="128015"/>
                  </a:lnTo>
                  <a:lnTo>
                    <a:pt x="841688" y="117961"/>
                  </a:lnTo>
                  <a:lnTo>
                    <a:pt x="868616" y="90535"/>
                  </a:lnTo>
                  <a:lnTo>
                    <a:pt x="886781" y="49845"/>
                  </a:lnTo>
                  <a:lnTo>
                    <a:pt x="893445" y="0"/>
                  </a:lnTo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578226" y="1972310"/>
              <a:ext cx="1697355" cy="1132840"/>
            </a:xfrm>
            <a:prstGeom prst="rect">
              <a:avLst/>
            </a:prstGeom>
          </p:spPr>
          <p:txBody>
            <a:bodyPr vert="horz" wrap="square" lIns="0" tIns="86995" rIns="0" bIns="0" rtlCol="0">
              <a:spAutoFit/>
            </a:bodyPr>
            <a:lstStyle/>
            <a:p>
              <a:pPr marL="62230">
                <a:lnSpc>
                  <a:spcPct val="100000"/>
                </a:lnSpc>
                <a:spcBef>
                  <a:spcPts val="685"/>
                </a:spcBef>
                <a:tabLst>
                  <a:tab pos="1068705" algn="l"/>
                </a:tabLst>
              </a:pPr>
              <a:r>
                <a:rPr sz="1500" spc="-45" dirty="0">
                  <a:solidFill>
                    <a:srgbClr val="A6A6A6"/>
                  </a:solidFill>
                  <a:latin typeface="Lucida Sans"/>
                  <a:cs typeface="Lucida Sans"/>
                </a:rPr>
                <a:t>cook	</a:t>
              </a:r>
              <a:r>
                <a:rPr sz="1500" spc="-20" dirty="0">
                  <a:solidFill>
                    <a:srgbClr val="A6A6A6"/>
                  </a:solidFill>
                  <a:latin typeface="Lucida Sans"/>
                  <a:cs typeface="Lucida Sans"/>
                </a:rPr>
                <a:t>put</a:t>
              </a:r>
              <a:endParaRPr sz="150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1530"/>
                </a:spcBef>
              </a:pPr>
              <a:r>
                <a:rPr sz="4000" b="1" spc="-270" dirty="0">
                  <a:solidFill>
                    <a:srgbClr val="A6A6A6"/>
                  </a:solidFill>
                  <a:latin typeface="Lucida Sans"/>
                  <a:cs typeface="Lucida Sans"/>
                </a:rPr>
                <a:t>~2</a:t>
              </a:r>
              <a:r>
                <a:rPr sz="4000" b="1" spc="-315" dirty="0">
                  <a:solidFill>
                    <a:srgbClr val="A6A6A6"/>
                  </a:solidFill>
                  <a:latin typeface="Lucida Sans"/>
                  <a:cs typeface="Lucida Sans"/>
                </a:rPr>
                <a:t> </a:t>
              </a:r>
              <a:r>
                <a:rPr sz="4000" b="1" spc="-50" dirty="0">
                  <a:solidFill>
                    <a:srgbClr val="A6A6A6"/>
                  </a:solidFill>
                  <a:latin typeface="Lucida Sans"/>
                  <a:cs typeface="Lucida Sans"/>
                </a:rPr>
                <a:t>sec.</a:t>
              </a:r>
              <a:endParaRPr sz="4000">
                <a:latin typeface="Lucida Sans"/>
                <a:cs typeface="Lucida San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19146" y="1182093"/>
              <a:ext cx="3310254" cy="876300"/>
            </a:xfrm>
            <a:custGeom>
              <a:avLst/>
              <a:gdLst/>
              <a:ahLst/>
              <a:cxnLst/>
              <a:rect l="l" t="t" r="r" b="b"/>
              <a:pathLst>
                <a:path w="3310254" h="876300">
                  <a:moveTo>
                    <a:pt x="0" y="876071"/>
                  </a:moveTo>
                  <a:lnTo>
                    <a:pt x="3310001" y="876071"/>
                  </a:lnTo>
                  <a:lnTo>
                    <a:pt x="3310001" y="0"/>
                  </a:lnTo>
                  <a:lnTo>
                    <a:pt x="0" y="0"/>
                  </a:lnTo>
                  <a:lnTo>
                    <a:pt x="0" y="87607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5554" y="1203591"/>
            <a:ext cx="886688" cy="62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2379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789" y="1864614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A6A6A6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A6A6A6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5928" y="1203578"/>
            <a:ext cx="886637" cy="628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753" y="1200403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73"/>
                </a:moveTo>
                <a:lnTo>
                  <a:pt x="892987" y="634873"/>
                </a:lnTo>
                <a:lnTo>
                  <a:pt x="892987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1571" y="1203591"/>
            <a:ext cx="886688" cy="62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8396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3375" y="1203578"/>
            <a:ext cx="892962" cy="62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1200403"/>
            <a:ext cx="899794" cy="635000"/>
          </a:xfrm>
          <a:custGeom>
            <a:avLst/>
            <a:gdLst/>
            <a:ahLst/>
            <a:cxnLst/>
            <a:rect l="l" t="t" r="r" b="b"/>
            <a:pathLst>
              <a:path w="899795" h="635000">
                <a:moveTo>
                  <a:pt x="0" y="634873"/>
                </a:moveTo>
                <a:lnTo>
                  <a:pt x="899312" y="634873"/>
                </a:lnTo>
                <a:lnTo>
                  <a:pt x="899312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3951" y="1863979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6A6A6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5346" y="1480184"/>
            <a:ext cx="1390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 •</a:t>
            </a:r>
            <a:r>
              <a:rPr sz="5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9577" y="1935607"/>
            <a:ext cx="140589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1729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1.</a:t>
            </a:r>
            <a:r>
              <a:rPr sz="2000" spc="-165" dirty="0">
                <a:solidFill>
                  <a:srgbClr val="EBC749"/>
                </a:solidFill>
              </a:rPr>
              <a:t> </a:t>
            </a:r>
            <a:r>
              <a:rPr sz="2000" spc="-45" dirty="0">
                <a:solidFill>
                  <a:srgbClr val="EBC749"/>
                </a:solidFill>
              </a:rPr>
              <a:t>Long-range</a:t>
            </a:r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2382392" y="2487053"/>
            <a:ext cx="1168400" cy="32512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55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0"/>
              </a:spcBef>
            </a:pPr>
            <a:r>
              <a:rPr sz="1500" spc="-20" dirty="0">
                <a:latin typeface="Lucida Sans"/>
                <a:cs typeface="Lucida Sans"/>
              </a:rPr>
              <a:t>One-action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4125" y="2164079"/>
            <a:ext cx="893444" cy="256540"/>
          </a:xfrm>
          <a:custGeom>
            <a:avLst/>
            <a:gdLst/>
            <a:ahLst/>
            <a:cxnLst/>
            <a:rect l="l" t="t" r="r" b="b"/>
            <a:pathLst>
              <a:path w="893445" h="256539">
                <a:moveTo>
                  <a:pt x="0" y="0"/>
                </a:moveTo>
                <a:lnTo>
                  <a:pt x="6663" y="49845"/>
                </a:lnTo>
                <a:lnTo>
                  <a:pt x="24828" y="90535"/>
                </a:lnTo>
                <a:lnTo>
                  <a:pt x="51756" y="117961"/>
                </a:lnTo>
                <a:lnTo>
                  <a:pt x="84708" y="128015"/>
                </a:lnTo>
                <a:lnTo>
                  <a:pt x="362076" y="128015"/>
                </a:lnTo>
                <a:lnTo>
                  <a:pt x="395029" y="138070"/>
                </a:lnTo>
                <a:lnTo>
                  <a:pt x="421957" y="165496"/>
                </a:lnTo>
                <a:lnTo>
                  <a:pt x="440122" y="206186"/>
                </a:lnTo>
                <a:lnTo>
                  <a:pt x="446786" y="256031"/>
                </a:lnTo>
                <a:lnTo>
                  <a:pt x="453429" y="206186"/>
                </a:lnTo>
                <a:lnTo>
                  <a:pt x="471550" y="165496"/>
                </a:lnTo>
                <a:lnTo>
                  <a:pt x="498435" y="138070"/>
                </a:lnTo>
                <a:lnTo>
                  <a:pt x="531368" y="128015"/>
                </a:lnTo>
                <a:lnTo>
                  <a:pt x="808736" y="128015"/>
                </a:lnTo>
                <a:lnTo>
                  <a:pt x="841688" y="117961"/>
                </a:lnTo>
                <a:lnTo>
                  <a:pt x="868616" y="90535"/>
                </a:lnTo>
                <a:lnTo>
                  <a:pt x="886781" y="49845"/>
                </a:lnTo>
                <a:lnTo>
                  <a:pt x="893445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19576" y="1791332"/>
            <a:ext cx="1697355" cy="11328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685"/>
              </a:spcBef>
              <a:tabLst>
                <a:tab pos="1068705" algn="l"/>
              </a:tabLst>
            </a:pPr>
            <a:r>
              <a:rPr sz="1500" spc="-45" dirty="0">
                <a:solidFill>
                  <a:srgbClr val="A6A6A6"/>
                </a:solidFill>
                <a:latin typeface="Lucida Sans"/>
                <a:cs typeface="Lucida Sans"/>
              </a:rPr>
              <a:t>cook	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put</a:t>
            </a:r>
            <a:endParaRPr sz="1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4000" b="1" spc="-270" dirty="0">
                <a:solidFill>
                  <a:srgbClr val="A6A6A6"/>
                </a:solidFill>
                <a:latin typeface="Lucida Sans"/>
                <a:cs typeface="Lucida Sans"/>
              </a:rPr>
              <a:t>~2</a:t>
            </a:r>
            <a:r>
              <a:rPr sz="4000" b="1" spc="-315" dirty="0">
                <a:solidFill>
                  <a:srgbClr val="A6A6A6"/>
                </a:solidFill>
                <a:latin typeface="Lucida Sans"/>
                <a:cs typeface="Lucida Sans"/>
              </a:rPr>
              <a:t> </a:t>
            </a:r>
            <a:r>
              <a:rPr sz="4000" b="1" spc="-50" dirty="0">
                <a:solidFill>
                  <a:srgbClr val="A6A6A6"/>
                </a:solidFill>
                <a:latin typeface="Lucida Sans"/>
                <a:cs typeface="Lucida Sans"/>
              </a:rPr>
              <a:t>sec.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2563" y="3727145"/>
            <a:ext cx="1585595" cy="32512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3619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85"/>
              </a:spcBef>
            </a:pPr>
            <a:r>
              <a:rPr sz="1500" spc="-50" dirty="0">
                <a:latin typeface="Lucida Sans"/>
                <a:cs typeface="Lucida Sans"/>
              </a:rPr>
              <a:t>Complex</a:t>
            </a:r>
            <a:r>
              <a:rPr sz="1500" spc="-130" dirty="0">
                <a:latin typeface="Lucida Sans"/>
                <a:cs typeface="Lucida Sans"/>
              </a:rPr>
              <a:t> </a:t>
            </a:r>
            <a:r>
              <a:rPr sz="1500" spc="-45" dirty="0">
                <a:latin typeface="Lucida Sans"/>
                <a:cs typeface="Lucida Sans"/>
              </a:rPr>
              <a:t>Action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68626" y="3175126"/>
            <a:ext cx="4153535" cy="421005"/>
          </a:xfrm>
          <a:custGeom>
            <a:avLst/>
            <a:gdLst/>
            <a:ahLst/>
            <a:cxnLst/>
            <a:rect l="l" t="t" r="r" b="b"/>
            <a:pathLst>
              <a:path w="4153534" h="421004">
                <a:moveTo>
                  <a:pt x="0" y="0"/>
                </a:moveTo>
                <a:lnTo>
                  <a:pt x="4974" y="55927"/>
                </a:lnTo>
                <a:lnTo>
                  <a:pt x="19007" y="106172"/>
                </a:lnTo>
                <a:lnTo>
                  <a:pt x="40767" y="148732"/>
                </a:lnTo>
                <a:lnTo>
                  <a:pt x="68918" y="181610"/>
                </a:lnTo>
                <a:lnTo>
                  <a:pt x="102129" y="202803"/>
                </a:lnTo>
                <a:lnTo>
                  <a:pt x="139065" y="210312"/>
                </a:lnTo>
                <a:lnTo>
                  <a:pt x="1937639" y="210312"/>
                </a:lnTo>
                <a:lnTo>
                  <a:pt x="1974618" y="217830"/>
                </a:lnTo>
                <a:lnTo>
                  <a:pt x="2007841" y="239046"/>
                </a:lnTo>
                <a:lnTo>
                  <a:pt x="2035984" y="271954"/>
                </a:lnTo>
                <a:lnTo>
                  <a:pt x="2057724" y="314546"/>
                </a:lnTo>
                <a:lnTo>
                  <a:pt x="2071738" y="364813"/>
                </a:lnTo>
                <a:lnTo>
                  <a:pt x="2076703" y="420751"/>
                </a:lnTo>
                <a:lnTo>
                  <a:pt x="2081669" y="364813"/>
                </a:lnTo>
                <a:lnTo>
                  <a:pt x="2095683" y="314546"/>
                </a:lnTo>
                <a:lnTo>
                  <a:pt x="2117423" y="271954"/>
                </a:lnTo>
                <a:lnTo>
                  <a:pt x="2145566" y="239046"/>
                </a:lnTo>
                <a:lnTo>
                  <a:pt x="2178789" y="217830"/>
                </a:lnTo>
                <a:lnTo>
                  <a:pt x="2215769" y="210312"/>
                </a:lnTo>
                <a:lnTo>
                  <a:pt x="4014343" y="210312"/>
                </a:lnTo>
                <a:lnTo>
                  <a:pt x="4051322" y="202803"/>
                </a:lnTo>
                <a:lnTo>
                  <a:pt x="4084545" y="181610"/>
                </a:lnTo>
                <a:lnTo>
                  <a:pt x="4112688" y="148732"/>
                </a:lnTo>
                <a:lnTo>
                  <a:pt x="4134428" y="106172"/>
                </a:lnTo>
                <a:lnTo>
                  <a:pt x="4148442" y="55927"/>
                </a:lnTo>
                <a:lnTo>
                  <a:pt x="4153407" y="0"/>
                </a:lnTo>
              </a:path>
            </a:pathLst>
          </a:custGeom>
          <a:ln w="28575">
            <a:solidFill>
              <a:srgbClr val="EBC7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20944" y="3542791"/>
            <a:ext cx="19888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275" dirty="0">
                <a:solidFill>
                  <a:srgbClr val="A6A6A6"/>
                </a:solidFill>
                <a:latin typeface="Lucida Sans"/>
                <a:cs typeface="Lucida Sans"/>
              </a:rPr>
              <a:t>~30</a:t>
            </a:r>
            <a:r>
              <a:rPr sz="4000" b="1" spc="-320" dirty="0">
                <a:solidFill>
                  <a:srgbClr val="A6A6A6"/>
                </a:solidFill>
                <a:latin typeface="Lucida Sans"/>
                <a:cs typeface="Lucida Sans"/>
              </a:rPr>
              <a:t> </a:t>
            </a:r>
            <a:r>
              <a:rPr sz="4000" b="1" spc="-45" dirty="0">
                <a:solidFill>
                  <a:srgbClr val="A6A6A6"/>
                </a:solidFill>
                <a:latin typeface="Lucida Sans"/>
                <a:cs typeface="Lucida Sans"/>
              </a:rPr>
              <a:t>sec.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8164" y="1935607"/>
            <a:ext cx="140588" cy="146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1242" y="1935607"/>
            <a:ext cx="140589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1993" y="1935607"/>
            <a:ext cx="140588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5554" y="1203591"/>
            <a:ext cx="886688" cy="62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2379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789" y="1864614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A6A6A6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A6A6A6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5928" y="1203578"/>
            <a:ext cx="886637" cy="628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753" y="1200403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73"/>
                </a:moveTo>
                <a:lnTo>
                  <a:pt x="892987" y="634873"/>
                </a:lnTo>
                <a:lnTo>
                  <a:pt x="892987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9614" y="1863598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A6A6A6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1571" y="1203591"/>
            <a:ext cx="886688" cy="62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8396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75961" y="1864233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A6A6A6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5602" y="1203578"/>
            <a:ext cx="892962" cy="62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2427" y="1200403"/>
            <a:ext cx="899794" cy="635000"/>
          </a:xfrm>
          <a:custGeom>
            <a:avLst/>
            <a:gdLst/>
            <a:ahLst/>
            <a:cxnLst/>
            <a:rect l="l" t="t" r="r" b="b"/>
            <a:pathLst>
              <a:path w="899795" h="635000">
                <a:moveTo>
                  <a:pt x="0" y="634873"/>
                </a:moveTo>
                <a:lnTo>
                  <a:pt x="899312" y="634873"/>
                </a:lnTo>
                <a:lnTo>
                  <a:pt x="899312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6178" y="1863979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6A6A6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8046" y="1496072"/>
            <a:ext cx="113664" cy="7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5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5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8164" y="1935607"/>
            <a:ext cx="140588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9577" y="1935607"/>
            <a:ext cx="140589" cy="146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242" y="1935607"/>
            <a:ext cx="140589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4220" y="1935607"/>
            <a:ext cx="140588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0469" y="2594991"/>
            <a:ext cx="1360170" cy="398780"/>
          </a:xfrm>
          <a:custGeom>
            <a:avLst/>
            <a:gdLst/>
            <a:ahLst/>
            <a:cxnLst/>
            <a:rect l="l" t="t" r="r" b="b"/>
            <a:pathLst>
              <a:path w="1360170" h="398780">
                <a:moveTo>
                  <a:pt x="1304163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1304163" y="398271"/>
                </a:lnTo>
                <a:lnTo>
                  <a:pt x="1325820" y="393902"/>
                </a:lnTo>
                <a:lnTo>
                  <a:pt x="1343501" y="381984"/>
                </a:lnTo>
                <a:lnTo>
                  <a:pt x="1355419" y="364303"/>
                </a:lnTo>
                <a:lnTo>
                  <a:pt x="1359789" y="342645"/>
                </a:lnTo>
                <a:lnTo>
                  <a:pt x="1359789" y="55752"/>
                </a:lnTo>
                <a:lnTo>
                  <a:pt x="1355419" y="34075"/>
                </a:lnTo>
                <a:lnTo>
                  <a:pt x="1343501" y="16351"/>
                </a:lnTo>
                <a:lnTo>
                  <a:pt x="1325820" y="4389"/>
                </a:lnTo>
                <a:lnTo>
                  <a:pt x="130416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5578" y="2594991"/>
            <a:ext cx="480059" cy="398780"/>
          </a:xfrm>
          <a:custGeom>
            <a:avLst/>
            <a:gdLst/>
            <a:ahLst/>
            <a:cxnLst/>
            <a:rect l="l" t="t" r="r" b="b"/>
            <a:pathLst>
              <a:path w="480060" h="398780">
                <a:moveTo>
                  <a:pt x="424180" y="0"/>
                </a:moveTo>
                <a:lnTo>
                  <a:pt x="55752" y="0"/>
                </a:lnTo>
                <a:lnTo>
                  <a:pt x="34022" y="4389"/>
                </a:lnTo>
                <a:lnTo>
                  <a:pt x="16303" y="16351"/>
                </a:lnTo>
                <a:lnTo>
                  <a:pt x="4371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2" y="398271"/>
                </a:lnTo>
                <a:lnTo>
                  <a:pt x="424180" y="398271"/>
                </a:lnTo>
                <a:lnTo>
                  <a:pt x="445837" y="393902"/>
                </a:lnTo>
                <a:lnTo>
                  <a:pt x="463518" y="381984"/>
                </a:lnTo>
                <a:lnTo>
                  <a:pt x="475436" y="364303"/>
                </a:lnTo>
                <a:lnTo>
                  <a:pt x="479806" y="342645"/>
                </a:lnTo>
                <a:lnTo>
                  <a:pt x="479806" y="55752"/>
                </a:lnTo>
                <a:lnTo>
                  <a:pt x="475436" y="34075"/>
                </a:lnTo>
                <a:lnTo>
                  <a:pt x="463518" y="16351"/>
                </a:lnTo>
                <a:lnTo>
                  <a:pt x="445837" y="4389"/>
                </a:lnTo>
                <a:lnTo>
                  <a:pt x="42418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66234" y="2701290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7E7E7E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7E7E7E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5479" y="2594991"/>
            <a:ext cx="480059" cy="398780"/>
          </a:xfrm>
          <a:custGeom>
            <a:avLst/>
            <a:gdLst/>
            <a:ahLst/>
            <a:cxnLst/>
            <a:rect l="l" t="t" r="r" b="b"/>
            <a:pathLst>
              <a:path w="480060" h="398780">
                <a:moveTo>
                  <a:pt x="424053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424053" y="398271"/>
                </a:lnTo>
                <a:lnTo>
                  <a:pt x="445783" y="393902"/>
                </a:lnTo>
                <a:lnTo>
                  <a:pt x="463502" y="381984"/>
                </a:lnTo>
                <a:lnTo>
                  <a:pt x="475434" y="364303"/>
                </a:lnTo>
                <a:lnTo>
                  <a:pt x="479806" y="342645"/>
                </a:lnTo>
                <a:lnTo>
                  <a:pt x="479806" y="55752"/>
                </a:lnTo>
                <a:lnTo>
                  <a:pt x="475434" y="34075"/>
                </a:lnTo>
                <a:lnTo>
                  <a:pt x="463502" y="16351"/>
                </a:lnTo>
                <a:lnTo>
                  <a:pt x="445783" y="4389"/>
                </a:lnTo>
                <a:lnTo>
                  <a:pt x="42405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7714" y="2594991"/>
            <a:ext cx="622935" cy="398780"/>
          </a:xfrm>
          <a:custGeom>
            <a:avLst/>
            <a:gdLst/>
            <a:ahLst/>
            <a:cxnLst/>
            <a:rect l="l" t="t" r="r" b="b"/>
            <a:pathLst>
              <a:path w="622935" h="398780">
                <a:moveTo>
                  <a:pt x="567055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567055" y="398271"/>
                </a:lnTo>
                <a:lnTo>
                  <a:pt x="588712" y="393902"/>
                </a:lnTo>
                <a:lnTo>
                  <a:pt x="606393" y="381984"/>
                </a:lnTo>
                <a:lnTo>
                  <a:pt x="618311" y="364303"/>
                </a:lnTo>
                <a:lnTo>
                  <a:pt x="622681" y="342645"/>
                </a:lnTo>
                <a:lnTo>
                  <a:pt x="622681" y="55752"/>
                </a:lnTo>
                <a:lnTo>
                  <a:pt x="618311" y="34075"/>
                </a:lnTo>
                <a:lnTo>
                  <a:pt x="606393" y="16351"/>
                </a:lnTo>
                <a:lnTo>
                  <a:pt x="588712" y="4389"/>
                </a:lnTo>
                <a:lnTo>
                  <a:pt x="5670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26817" y="2594864"/>
            <a:ext cx="25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spc="-22" baseline="-15151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7894" y="2701290"/>
            <a:ext cx="14287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1970" algn="l"/>
                <a:tab pos="1112520" algn="l"/>
              </a:tabLst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	</a:t>
            </a:r>
            <a:r>
              <a:rPr sz="1500" spc="-45" dirty="0">
                <a:solidFill>
                  <a:srgbClr val="7E7E7E"/>
                </a:solidFill>
                <a:latin typeface="Lucida Sans"/>
                <a:cs typeface="Lucida Sans"/>
              </a:rPr>
              <a:t>coo</a:t>
            </a:r>
            <a:r>
              <a:rPr sz="1500" spc="-40" dirty="0">
                <a:solidFill>
                  <a:srgbClr val="7E7E7E"/>
                </a:solidFill>
                <a:latin typeface="Lucida Sans"/>
                <a:cs typeface="Lucida Sans"/>
              </a:rPr>
              <a:t>k</a:t>
            </a:r>
            <a:r>
              <a:rPr sz="1500" dirty="0">
                <a:solidFill>
                  <a:srgbClr val="7E7E7E"/>
                </a:solidFill>
                <a:latin typeface="Lucida Sans"/>
                <a:cs typeface="Lucida Sans"/>
              </a:rPr>
              <a:t>	</a:t>
            </a:r>
            <a:r>
              <a:rPr sz="1500" spc="-15" dirty="0">
                <a:solidFill>
                  <a:srgbClr val="7E7E7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7E7E7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7E7E7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37714" y="3180207"/>
            <a:ext cx="370205" cy="398780"/>
          </a:xfrm>
          <a:custGeom>
            <a:avLst/>
            <a:gdLst/>
            <a:ahLst/>
            <a:cxnLst/>
            <a:rect l="l" t="t" r="r" b="b"/>
            <a:pathLst>
              <a:path w="370205" h="398779">
                <a:moveTo>
                  <a:pt x="318008" y="0"/>
                </a:moveTo>
                <a:lnTo>
                  <a:pt x="51688" y="0"/>
                </a:lnTo>
                <a:lnTo>
                  <a:pt x="31557" y="4058"/>
                </a:lnTo>
                <a:lnTo>
                  <a:pt x="15128" y="15128"/>
                </a:lnTo>
                <a:lnTo>
                  <a:pt x="4058" y="31557"/>
                </a:lnTo>
                <a:lnTo>
                  <a:pt x="0" y="51688"/>
                </a:lnTo>
                <a:lnTo>
                  <a:pt x="0" y="346583"/>
                </a:lnTo>
                <a:lnTo>
                  <a:pt x="4058" y="366660"/>
                </a:lnTo>
                <a:lnTo>
                  <a:pt x="15128" y="383095"/>
                </a:lnTo>
                <a:lnTo>
                  <a:pt x="31557" y="394196"/>
                </a:lnTo>
                <a:lnTo>
                  <a:pt x="51688" y="398272"/>
                </a:lnTo>
                <a:lnTo>
                  <a:pt x="318008" y="398272"/>
                </a:lnTo>
                <a:lnTo>
                  <a:pt x="338139" y="394196"/>
                </a:lnTo>
                <a:lnTo>
                  <a:pt x="354568" y="383095"/>
                </a:lnTo>
                <a:lnTo>
                  <a:pt x="365638" y="366660"/>
                </a:lnTo>
                <a:lnTo>
                  <a:pt x="369697" y="346583"/>
                </a:lnTo>
                <a:lnTo>
                  <a:pt x="369697" y="51688"/>
                </a:lnTo>
                <a:lnTo>
                  <a:pt x="365638" y="31557"/>
                </a:lnTo>
                <a:lnTo>
                  <a:pt x="354568" y="15128"/>
                </a:lnTo>
                <a:lnTo>
                  <a:pt x="338139" y="4058"/>
                </a:lnTo>
                <a:lnTo>
                  <a:pt x="3180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6814" y="3177667"/>
            <a:ext cx="1209040" cy="398780"/>
          </a:xfrm>
          <a:custGeom>
            <a:avLst/>
            <a:gdLst/>
            <a:ahLst/>
            <a:cxnLst/>
            <a:rect l="l" t="t" r="r" b="b"/>
            <a:pathLst>
              <a:path w="1209039" h="398779">
                <a:moveTo>
                  <a:pt x="115341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519"/>
                </a:lnTo>
                <a:lnTo>
                  <a:pt x="4369" y="364249"/>
                </a:lnTo>
                <a:lnTo>
                  <a:pt x="16287" y="381968"/>
                </a:lnTo>
                <a:lnTo>
                  <a:pt x="33968" y="393900"/>
                </a:lnTo>
                <a:lnTo>
                  <a:pt x="55625" y="398271"/>
                </a:lnTo>
                <a:lnTo>
                  <a:pt x="1153414" y="398271"/>
                </a:lnTo>
                <a:lnTo>
                  <a:pt x="1175071" y="393900"/>
                </a:lnTo>
                <a:lnTo>
                  <a:pt x="1192752" y="381968"/>
                </a:lnTo>
                <a:lnTo>
                  <a:pt x="1204670" y="364249"/>
                </a:lnTo>
                <a:lnTo>
                  <a:pt x="1209039" y="342519"/>
                </a:lnTo>
                <a:lnTo>
                  <a:pt x="1209039" y="55625"/>
                </a:lnTo>
                <a:lnTo>
                  <a:pt x="1204670" y="33968"/>
                </a:lnTo>
                <a:lnTo>
                  <a:pt x="1192752" y="16287"/>
                </a:lnTo>
                <a:lnTo>
                  <a:pt x="1175071" y="4369"/>
                </a:lnTo>
                <a:lnTo>
                  <a:pt x="115341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9160" y="3180460"/>
            <a:ext cx="405765" cy="398780"/>
          </a:xfrm>
          <a:custGeom>
            <a:avLst/>
            <a:gdLst/>
            <a:ahLst/>
            <a:cxnLst/>
            <a:rect l="l" t="t" r="r" b="b"/>
            <a:pathLst>
              <a:path w="405764" h="398779">
                <a:moveTo>
                  <a:pt x="349758" y="0"/>
                </a:moveTo>
                <a:lnTo>
                  <a:pt x="55752" y="0"/>
                </a:lnTo>
                <a:lnTo>
                  <a:pt x="34075" y="4389"/>
                </a:lnTo>
                <a:lnTo>
                  <a:pt x="16351" y="16351"/>
                </a:lnTo>
                <a:lnTo>
                  <a:pt x="438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89" y="364303"/>
                </a:lnTo>
                <a:lnTo>
                  <a:pt x="16351" y="381984"/>
                </a:lnTo>
                <a:lnTo>
                  <a:pt x="34075" y="393902"/>
                </a:lnTo>
                <a:lnTo>
                  <a:pt x="55752" y="398272"/>
                </a:lnTo>
                <a:lnTo>
                  <a:pt x="349758" y="398272"/>
                </a:lnTo>
                <a:lnTo>
                  <a:pt x="371435" y="393902"/>
                </a:lnTo>
                <a:lnTo>
                  <a:pt x="389159" y="381984"/>
                </a:lnTo>
                <a:lnTo>
                  <a:pt x="401121" y="364303"/>
                </a:lnTo>
                <a:lnTo>
                  <a:pt x="405511" y="342645"/>
                </a:lnTo>
                <a:lnTo>
                  <a:pt x="405511" y="55752"/>
                </a:lnTo>
                <a:lnTo>
                  <a:pt x="401121" y="34075"/>
                </a:lnTo>
                <a:lnTo>
                  <a:pt x="389159" y="16351"/>
                </a:lnTo>
                <a:lnTo>
                  <a:pt x="371435" y="4389"/>
                </a:lnTo>
                <a:lnTo>
                  <a:pt x="3497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4202" y="3180842"/>
            <a:ext cx="2087245" cy="398780"/>
          </a:xfrm>
          <a:custGeom>
            <a:avLst/>
            <a:gdLst/>
            <a:ahLst/>
            <a:cxnLst/>
            <a:rect l="l" t="t" r="r" b="b"/>
            <a:pathLst>
              <a:path w="2087245" h="398779">
                <a:moveTo>
                  <a:pt x="2031238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2031238" y="398271"/>
                </a:lnTo>
                <a:lnTo>
                  <a:pt x="2052895" y="393902"/>
                </a:lnTo>
                <a:lnTo>
                  <a:pt x="2070576" y="381984"/>
                </a:lnTo>
                <a:lnTo>
                  <a:pt x="2082494" y="364303"/>
                </a:lnTo>
                <a:lnTo>
                  <a:pt x="2086864" y="342645"/>
                </a:lnTo>
                <a:lnTo>
                  <a:pt x="2086864" y="55752"/>
                </a:lnTo>
                <a:lnTo>
                  <a:pt x="2082494" y="34075"/>
                </a:lnTo>
                <a:lnTo>
                  <a:pt x="2070576" y="16351"/>
                </a:lnTo>
                <a:lnTo>
                  <a:pt x="2052895" y="4389"/>
                </a:lnTo>
                <a:lnTo>
                  <a:pt x="203123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24785" y="3202635"/>
            <a:ext cx="25907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baseline="-1515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7603" y="3292602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7E7E7E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7E7E7E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7134" y="3292602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7E7E7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7E7E7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7E7E7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0702" y="3292602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7E7E7E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76322" y="3292602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37714" y="3771772"/>
            <a:ext cx="819150" cy="398780"/>
          </a:xfrm>
          <a:custGeom>
            <a:avLst/>
            <a:gdLst/>
            <a:ahLst/>
            <a:cxnLst/>
            <a:rect l="l" t="t" r="r" b="b"/>
            <a:pathLst>
              <a:path w="819150" h="398779">
                <a:moveTo>
                  <a:pt x="76352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569"/>
                </a:lnTo>
                <a:lnTo>
                  <a:pt x="4369" y="364240"/>
                </a:lnTo>
                <a:lnTo>
                  <a:pt x="16287" y="381938"/>
                </a:lnTo>
                <a:lnTo>
                  <a:pt x="33968" y="393870"/>
                </a:lnTo>
                <a:lnTo>
                  <a:pt x="55625" y="398246"/>
                </a:lnTo>
                <a:lnTo>
                  <a:pt x="763524" y="398246"/>
                </a:lnTo>
                <a:lnTo>
                  <a:pt x="785181" y="393870"/>
                </a:lnTo>
                <a:lnTo>
                  <a:pt x="802862" y="381938"/>
                </a:lnTo>
                <a:lnTo>
                  <a:pt x="814780" y="364240"/>
                </a:lnTo>
                <a:lnTo>
                  <a:pt x="819150" y="342569"/>
                </a:lnTo>
                <a:lnTo>
                  <a:pt x="819150" y="55625"/>
                </a:lnTo>
                <a:lnTo>
                  <a:pt x="814780" y="33968"/>
                </a:lnTo>
                <a:lnTo>
                  <a:pt x="802862" y="16287"/>
                </a:lnTo>
                <a:lnTo>
                  <a:pt x="785181" y="4369"/>
                </a:lnTo>
                <a:lnTo>
                  <a:pt x="7635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6615" y="3769233"/>
            <a:ext cx="1015365" cy="398780"/>
          </a:xfrm>
          <a:custGeom>
            <a:avLst/>
            <a:gdLst/>
            <a:ahLst/>
            <a:cxnLst/>
            <a:rect l="l" t="t" r="r" b="b"/>
            <a:pathLst>
              <a:path w="1015364" h="398779">
                <a:moveTo>
                  <a:pt x="959358" y="0"/>
                </a:moveTo>
                <a:lnTo>
                  <a:pt x="55752" y="0"/>
                </a:lnTo>
                <a:lnTo>
                  <a:pt x="34075" y="4371"/>
                </a:lnTo>
                <a:lnTo>
                  <a:pt x="16351" y="16303"/>
                </a:lnTo>
                <a:lnTo>
                  <a:pt x="4389" y="34022"/>
                </a:lnTo>
                <a:lnTo>
                  <a:pt x="0" y="55752"/>
                </a:lnTo>
                <a:lnTo>
                  <a:pt x="0" y="342595"/>
                </a:lnTo>
                <a:lnTo>
                  <a:pt x="4389" y="364265"/>
                </a:lnTo>
                <a:lnTo>
                  <a:pt x="16351" y="381963"/>
                </a:lnTo>
                <a:lnTo>
                  <a:pt x="34075" y="393896"/>
                </a:lnTo>
                <a:lnTo>
                  <a:pt x="55752" y="398271"/>
                </a:lnTo>
                <a:lnTo>
                  <a:pt x="959358" y="398271"/>
                </a:lnTo>
                <a:lnTo>
                  <a:pt x="981015" y="393896"/>
                </a:lnTo>
                <a:lnTo>
                  <a:pt x="998696" y="381963"/>
                </a:lnTo>
                <a:lnTo>
                  <a:pt x="1010614" y="364265"/>
                </a:lnTo>
                <a:lnTo>
                  <a:pt x="1014984" y="342595"/>
                </a:lnTo>
                <a:lnTo>
                  <a:pt x="1014984" y="55752"/>
                </a:lnTo>
                <a:lnTo>
                  <a:pt x="1010614" y="34022"/>
                </a:lnTo>
                <a:lnTo>
                  <a:pt x="998696" y="16303"/>
                </a:lnTo>
                <a:lnTo>
                  <a:pt x="981015" y="4371"/>
                </a:lnTo>
                <a:lnTo>
                  <a:pt x="9593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5159" y="3772153"/>
            <a:ext cx="694690" cy="398780"/>
          </a:xfrm>
          <a:custGeom>
            <a:avLst/>
            <a:gdLst/>
            <a:ahLst/>
            <a:cxnLst/>
            <a:rect l="l" t="t" r="r" b="b"/>
            <a:pathLst>
              <a:path w="694689" h="398779">
                <a:moveTo>
                  <a:pt x="638682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6"/>
                </a:lnTo>
                <a:lnTo>
                  <a:pt x="0" y="342506"/>
                </a:lnTo>
                <a:lnTo>
                  <a:pt x="4369" y="364177"/>
                </a:lnTo>
                <a:lnTo>
                  <a:pt x="16287" y="381874"/>
                </a:lnTo>
                <a:lnTo>
                  <a:pt x="33968" y="393807"/>
                </a:lnTo>
                <a:lnTo>
                  <a:pt x="55625" y="398183"/>
                </a:lnTo>
                <a:lnTo>
                  <a:pt x="638682" y="398183"/>
                </a:lnTo>
                <a:lnTo>
                  <a:pt x="660340" y="393807"/>
                </a:lnTo>
                <a:lnTo>
                  <a:pt x="678021" y="381874"/>
                </a:lnTo>
                <a:lnTo>
                  <a:pt x="689939" y="364177"/>
                </a:lnTo>
                <a:lnTo>
                  <a:pt x="694309" y="342506"/>
                </a:lnTo>
                <a:lnTo>
                  <a:pt x="694309" y="55626"/>
                </a:lnTo>
                <a:lnTo>
                  <a:pt x="689939" y="33968"/>
                </a:lnTo>
                <a:lnTo>
                  <a:pt x="678021" y="16287"/>
                </a:lnTo>
                <a:lnTo>
                  <a:pt x="660340" y="4369"/>
                </a:lnTo>
                <a:lnTo>
                  <a:pt x="63868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93029" y="3772408"/>
            <a:ext cx="772160" cy="398780"/>
          </a:xfrm>
          <a:custGeom>
            <a:avLst/>
            <a:gdLst/>
            <a:ahLst/>
            <a:cxnLst/>
            <a:rect l="l" t="t" r="r" b="b"/>
            <a:pathLst>
              <a:path w="772160" h="398779">
                <a:moveTo>
                  <a:pt x="715899" y="0"/>
                </a:moveTo>
                <a:lnTo>
                  <a:pt x="55753" y="0"/>
                </a:lnTo>
                <a:lnTo>
                  <a:pt x="34075" y="4389"/>
                </a:lnTo>
                <a:lnTo>
                  <a:pt x="16351" y="16351"/>
                </a:lnTo>
                <a:lnTo>
                  <a:pt x="4389" y="34075"/>
                </a:lnTo>
                <a:lnTo>
                  <a:pt x="0" y="55752"/>
                </a:lnTo>
                <a:lnTo>
                  <a:pt x="0" y="342633"/>
                </a:lnTo>
                <a:lnTo>
                  <a:pt x="4389" y="364302"/>
                </a:lnTo>
                <a:lnTo>
                  <a:pt x="16351" y="381995"/>
                </a:lnTo>
                <a:lnTo>
                  <a:pt x="34075" y="393923"/>
                </a:lnTo>
                <a:lnTo>
                  <a:pt x="55753" y="398297"/>
                </a:lnTo>
                <a:lnTo>
                  <a:pt x="715899" y="398297"/>
                </a:lnTo>
                <a:lnTo>
                  <a:pt x="737576" y="393923"/>
                </a:lnTo>
                <a:lnTo>
                  <a:pt x="755300" y="381995"/>
                </a:lnTo>
                <a:lnTo>
                  <a:pt x="767262" y="364302"/>
                </a:lnTo>
                <a:lnTo>
                  <a:pt x="771652" y="342633"/>
                </a:lnTo>
                <a:lnTo>
                  <a:pt x="771652" y="55752"/>
                </a:lnTo>
                <a:lnTo>
                  <a:pt x="767262" y="34075"/>
                </a:lnTo>
                <a:lnTo>
                  <a:pt x="755300" y="16351"/>
                </a:lnTo>
                <a:lnTo>
                  <a:pt x="737576" y="4389"/>
                </a:lnTo>
                <a:lnTo>
                  <a:pt x="71589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24785" y="3794556"/>
            <a:ext cx="2590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baseline="-15151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3746" y="3878986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7E7E7E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7E7E7E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6322" y="3879596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7E7E7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7E7E7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7E7E7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74109" y="3879596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7E7E7E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79522" y="3879596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2395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2. </a:t>
            </a:r>
            <a:r>
              <a:rPr sz="2000" spc="-60" dirty="0">
                <a:solidFill>
                  <a:srgbClr val="EBC749"/>
                </a:solidFill>
              </a:rPr>
              <a:t>Temporal</a:t>
            </a:r>
            <a:r>
              <a:rPr sz="2000" spc="-270" dirty="0">
                <a:solidFill>
                  <a:srgbClr val="EBC749"/>
                </a:solidFill>
              </a:rPr>
              <a:t> </a:t>
            </a:r>
            <a:r>
              <a:rPr sz="2000" dirty="0">
                <a:solidFill>
                  <a:srgbClr val="EBC749"/>
                </a:solidFill>
              </a:rPr>
              <a:t>Extent</a:t>
            </a:r>
            <a:endParaRPr sz="2000"/>
          </a:p>
        </p:txBody>
      </p:sp>
      <p:sp>
        <p:nvSpPr>
          <p:cNvPr id="46" name="object 46"/>
          <p:cNvSpPr/>
          <p:nvPr/>
        </p:nvSpPr>
        <p:spPr>
          <a:xfrm>
            <a:off x="3466210" y="1022959"/>
            <a:ext cx="3310254" cy="876300"/>
          </a:xfrm>
          <a:custGeom>
            <a:avLst/>
            <a:gdLst/>
            <a:ahLst/>
            <a:cxnLst/>
            <a:rect l="l" t="t" r="r" b="b"/>
            <a:pathLst>
              <a:path w="3310254" h="876300">
                <a:moveTo>
                  <a:pt x="0" y="876071"/>
                </a:moveTo>
                <a:lnTo>
                  <a:pt x="3310000" y="876071"/>
                </a:lnTo>
                <a:lnTo>
                  <a:pt x="3310000" y="0"/>
                </a:lnTo>
                <a:lnTo>
                  <a:pt x="0" y="0"/>
                </a:lnTo>
                <a:lnTo>
                  <a:pt x="0" y="87607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5554" y="1203591"/>
            <a:ext cx="886688" cy="62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2379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789" y="1864614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A6A6A6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A6A6A6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5928" y="1203578"/>
            <a:ext cx="886637" cy="628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753" y="1200403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73"/>
                </a:moveTo>
                <a:lnTo>
                  <a:pt x="892987" y="634873"/>
                </a:lnTo>
                <a:lnTo>
                  <a:pt x="892987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9614" y="1863598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A6A6A6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1571" y="1203591"/>
            <a:ext cx="886688" cy="62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8396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75961" y="1864233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A6A6A6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5602" y="1203578"/>
            <a:ext cx="892962" cy="62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2427" y="1200403"/>
            <a:ext cx="899794" cy="635000"/>
          </a:xfrm>
          <a:custGeom>
            <a:avLst/>
            <a:gdLst/>
            <a:ahLst/>
            <a:cxnLst/>
            <a:rect l="l" t="t" r="r" b="b"/>
            <a:pathLst>
              <a:path w="899795" h="635000">
                <a:moveTo>
                  <a:pt x="0" y="634873"/>
                </a:moveTo>
                <a:lnTo>
                  <a:pt x="899312" y="634873"/>
                </a:lnTo>
                <a:lnTo>
                  <a:pt x="899312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6178" y="1863979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6A6A6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346" y="1480184"/>
            <a:ext cx="1390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 •</a:t>
            </a:r>
            <a:r>
              <a:rPr sz="5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8164" y="1935607"/>
            <a:ext cx="140588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9577" y="1935607"/>
            <a:ext cx="140589" cy="146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242" y="1935607"/>
            <a:ext cx="140589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4220" y="1935607"/>
            <a:ext cx="140588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0469" y="2594991"/>
            <a:ext cx="1360170" cy="398780"/>
          </a:xfrm>
          <a:custGeom>
            <a:avLst/>
            <a:gdLst/>
            <a:ahLst/>
            <a:cxnLst/>
            <a:rect l="l" t="t" r="r" b="b"/>
            <a:pathLst>
              <a:path w="1360170" h="398780">
                <a:moveTo>
                  <a:pt x="1304163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1304163" y="398271"/>
                </a:lnTo>
                <a:lnTo>
                  <a:pt x="1325820" y="393902"/>
                </a:lnTo>
                <a:lnTo>
                  <a:pt x="1343501" y="381984"/>
                </a:lnTo>
                <a:lnTo>
                  <a:pt x="1355419" y="364303"/>
                </a:lnTo>
                <a:lnTo>
                  <a:pt x="1359789" y="342645"/>
                </a:lnTo>
                <a:lnTo>
                  <a:pt x="1359789" y="55752"/>
                </a:lnTo>
                <a:lnTo>
                  <a:pt x="1355419" y="34075"/>
                </a:lnTo>
                <a:lnTo>
                  <a:pt x="1343501" y="16351"/>
                </a:lnTo>
                <a:lnTo>
                  <a:pt x="1325820" y="4389"/>
                </a:lnTo>
                <a:lnTo>
                  <a:pt x="1304163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5578" y="2594991"/>
            <a:ext cx="480059" cy="398780"/>
          </a:xfrm>
          <a:custGeom>
            <a:avLst/>
            <a:gdLst/>
            <a:ahLst/>
            <a:cxnLst/>
            <a:rect l="l" t="t" r="r" b="b"/>
            <a:pathLst>
              <a:path w="480060" h="398780">
                <a:moveTo>
                  <a:pt x="424180" y="0"/>
                </a:moveTo>
                <a:lnTo>
                  <a:pt x="55752" y="0"/>
                </a:lnTo>
                <a:lnTo>
                  <a:pt x="34022" y="4389"/>
                </a:lnTo>
                <a:lnTo>
                  <a:pt x="16303" y="16351"/>
                </a:lnTo>
                <a:lnTo>
                  <a:pt x="4371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2" y="398271"/>
                </a:lnTo>
                <a:lnTo>
                  <a:pt x="424180" y="398271"/>
                </a:lnTo>
                <a:lnTo>
                  <a:pt x="445837" y="393902"/>
                </a:lnTo>
                <a:lnTo>
                  <a:pt x="463518" y="381984"/>
                </a:lnTo>
                <a:lnTo>
                  <a:pt x="475436" y="364303"/>
                </a:lnTo>
                <a:lnTo>
                  <a:pt x="479806" y="342645"/>
                </a:lnTo>
                <a:lnTo>
                  <a:pt x="479806" y="55752"/>
                </a:lnTo>
                <a:lnTo>
                  <a:pt x="475436" y="34075"/>
                </a:lnTo>
                <a:lnTo>
                  <a:pt x="463518" y="16351"/>
                </a:lnTo>
                <a:lnTo>
                  <a:pt x="445837" y="4389"/>
                </a:lnTo>
                <a:lnTo>
                  <a:pt x="4241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66234" y="2701290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4F6128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4F6128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5479" y="2594991"/>
            <a:ext cx="480059" cy="398780"/>
          </a:xfrm>
          <a:custGeom>
            <a:avLst/>
            <a:gdLst/>
            <a:ahLst/>
            <a:cxnLst/>
            <a:rect l="l" t="t" r="r" b="b"/>
            <a:pathLst>
              <a:path w="480060" h="398780">
                <a:moveTo>
                  <a:pt x="424053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424053" y="398271"/>
                </a:lnTo>
                <a:lnTo>
                  <a:pt x="445783" y="393902"/>
                </a:lnTo>
                <a:lnTo>
                  <a:pt x="463502" y="381984"/>
                </a:lnTo>
                <a:lnTo>
                  <a:pt x="475434" y="364303"/>
                </a:lnTo>
                <a:lnTo>
                  <a:pt x="479806" y="342645"/>
                </a:lnTo>
                <a:lnTo>
                  <a:pt x="479806" y="55752"/>
                </a:lnTo>
                <a:lnTo>
                  <a:pt x="475434" y="34075"/>
                </a:lnTo>
                <a:lnTo>
                  <a:pt x="463502" y="16351"/>
                </a:lnTo>
                <a:lnTo>
                  <a:pt x="445783" y="4389"/>
                </a:lnTo>
                <a:lnTo>
                  <a:pt x="424053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7714" y="2594991"/>
            <a:ext cx="622935" cy="398780"/>
          </a:xfrm>
          <a:custGeom>
            <a:avLst/>
            <a:gdLst/>
            <a:ahLst/>
            <a:cxnLst/>
            <a:rect l="l" t="t" r="r" b="b"/>
            <a:pathLst>
              <a:path w="622935" h="398780">
                <a:moveTo>
                  <a:pt x="567055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567055" y="398271"/>
                </a:lnTo>
                <a:lnTo>
                  <a:pt x="588712" y="393902"/>
                </a:lnTo>
                <a:lnTo>
                  <a:pt x="606393" y="381984"/>
                </a:lnTo>
                <a:lnTo>
                  <a:pt x="618311" y="364303"/>
                </a:lnTo>
                <a:lnTo>
                  <a:pt x="622681" y="342645"/>
                </a:lnTo>
                <a:lnTo>
                  <a:pt x="622681" y="55752"/>
                </a:lnTo>
                <a:lnTo>
                  <a:pt x="618311" y="34075"/>
                </a:lnTo>
                <a:lnTo>
                  <a:pt x="606393" y="16351"/>
                </a:lnTo>
                <a:lnTo>
                  <a:pt x="588712" y="4389"/>
                </a:lnTo>
                <a:lnTo>
                  <a:pt x="5670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7714" y="3180207"/>
            <a:ext cx="370205" cy="398780"/>
          </a:xfrm>
          <a:custGeom>
            <a:avLst/>
            <a:gdLst/>
            <a:ahLst/>
            <a:cxnLst/>
            <a:rect l="l" t="t" r="r" b="b"/>
            <a:pathLst>
              <a:path w="370205" h="398779">
                <a:moveTo>
                  <a:pt x="318008" y="0"/>
                </a:moveTo>
                <a:lnTo>
                  <a:pt x="51688" y="0"/>
                </a:lnTo>
                <a:lnTo>
                  <a:pt x="31557" y="4058"/>
                </a:lnTo>
                <a:lnTo>
                  <a:pt x="15128" y="15128"/>
                </a:lnTo>
                <a:lnTo>
                  <a:pt x="4058" y="31557"/>
                </a:lnTo>
                <a:lnTo>
                  <a:pt x="0" y="51688"/>
                </a:lnTo>
                <a:lnTo>
                  <a:pt x="0" y="346583"/>
                </a:lnTo>
                <a:lnTo>
                  <a:pt x="4058" y="366660"/>
                </a:lnTo>
                <a:lnTo>
                  <a:pt x="15128" y="383095"/>
                </a:lnTo>
                <a:lnTo>
                  <a:pt x="31557" y="394196"/>
                </a:lnTo>
                <a:lnTo>
                  <a:pt x="51688" y="398272"/>
                </a:lnTo>
                <a:lnTo>
                  <a:pt x="318008" y="398272"/>
                </a:lnTo>
                <a:lnTo>
                  <a:pt x="338139" y="394196"/>
                </a:lnTo>
                <a:lnTo>
                  <a:pt x="354568" y="383095"/>
                </a:lnTo>
                <a:lnTo>
                  <a:pt x="365638" y="366660"/>
                </a:lnTo>
                <a:lnTo>
                  <a:pt x="369697" y="346583"/>
                </a:lnTo>
                <a:lnTo>
                  <a:pt x="369697" y="51688"/>
                </a:lnTo>
                <a:lnTo>
                  <a:pt x="365638" y="31557"/>
                </a:lnTo>
                <a:lnTo>
                  <a:pt x="354568" y="15128"/>
                </a:lnTo>
                <a:lnTo>
                  <a:pt x="338139" y="4058"/>
                </a:lnTo>
                <a:lnTo>
                  <a:pt x="3180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6814" y="3177667"/>
            <a:ext cx="1209040" cy="398780"/>
          </a:xfrm>
          <a:custGeom>
            <a:avLst/>
            <a:gdLst/>
            <a:ahLst/>
            <a:cxnLst/>
            <a:rect l="l" t="t" r="r" b="b"/>
            <a:pathLst>
              <a:path w="1209039" h="398779">
                <a:moveTo>
                  <a:pt x="115341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519"/>
                </a:lnTo>
                <a:lnTo>
                  <a:pt x="4369" y="364249"/>
                </a:lnTo>
                <a:lnTo>
                  <a:pt x="16287" y="381968"/>
                </a:lnTo>
                <a:lnTo>
                  <a:pt x="33968" y="393900"/>
                </a:lnTo>
                <a:lnTo>
                  <a:pt x="55625" y="398271"/>
                </a:lnTo>
                <a:lnTo>
                  <a:pt x="1153414" y="398271"/>
                </a:lnTo>
                <a:lnTo>
                  <a:pt x="1175071" y="393900"/>
                </a:lnTo>
                <a:lnTo>
                  <a:pt x="1192752" y="381968"/>
                </a:lnTo>
                <a:lnTo>
                  <a:pt x="1204670" y="364249"/>
                </a:lnTo>
                <a:lnTo>
                  <a:pt x="1209039" y="342519"/>
                </a:lnTo>
                <a:lnTo>
                  <a:pt x="1209039" y="55625"/>
                </a:lnTo>
                <a:lnTo>
                  <a:pt x="1204670" y="33968"/>
                </a:lnTo>
                <a:lnTo>
                  <a:pt x="1192752" y="16287"/>
                </a:lnTo>
                <a:lnTo>
                  <a:pt x="1175071" y="4369"/>
                </a:lnTo>
                <a:lnTo>
                  <a:pt x="1153414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9160" y="3180460"/>
            <a:ext cx="405765" cy="398780"/>
          </a:xfrm>
          <a:custGeom>
            <a:avLst/>
            <a:gdLst/>
            <a:ahLst/>
            <a:cxnLst/>
            <a:rect l="l" t="t" r="r" b="b"/>
            <a:pathLst>
              <a:path w="405764" h="398779">
                <a:moveTo>
                  <a:pt x="349758" y="0"/>
                </a:moveTo>
                <a:lnTo>
                  <a:pt x="55752" y="0"/>
                </a:lnTo>
                <a:lnTo>
                  <a:pt x="34075" y="4389"/>
                </a:lnTo>
                <a:lnTo>
                  <a:pt x="16351" y="16351"/>
                </a:lnTo>
                <a:lnTo>
                  <a:pt x="438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89" y="364303"/>
                </a:lnTo>
                <a:lnTo>
                  <a:pt x="16351" y="381984"/>
                </a:lnTo>
                <a:lnTo>
                  <a:pt x="34075" y="393902"/>
                </a:lnTo>
                <a:lnTo>
                  <a:pt x="55752" y="398272"/>
                </a:lnTo>
                <a:lnTo>
                  <a:pt x="349758" y="398272"/>
                </a:lnTo>
                <a:lnTo>
                  <a:pt x="371435" y="393902"/>
                </a:lnTo>
                <a:lnTo>
                  <a:pt x="389159" y="381984"/>
                </a:lnTo>
                <a:lnTo>
                  <a:pt x="401121" y="364303"/>
                </a:lnTo>
                <a:lnTo>
                  <a:pt x="405511" y="342645"/>
                </a:lnTo>
                <a:lnTo>
                  <a:pt x="405511" y="55752"/>
                </a:lnTo>
                <a:lnTo>
                  <a:pt x="401121" y="34075"/>
                </a:lnTo>
                <a:lnTo>
                  <a:pt x="389159" y="16351"/>
                </a:lnTo>
                <a:lnTo>
                  <a:pt x="371435" y="4389"/>
                </a:lnTo>
                <a:lnTo>
                  <a:pt x="34975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4202" y="3180842"/>
            <a:ext cx="2087245" cy="398780"/>
          </a:xfrm>
          <a:custGeom>
            <a:avLst/>
            <a:gdLst/>
            <a:ahLst/>
            <a:cxnLst/>
            <a:rect l="l" t="t" r="r" b="b"/>
            <a:pathLst>
              <a:path w="2087245" h="398779">
                <a:moveTo>
                  <a:pt x="2031238" y="0"/>
                </a:moveTo>
                <a:lnTo>
                  <a:pt x="55625" y="0"/>
                </a:lnTo>
                <a:lnTo>
                  <a:pt x="33968" y="4389"/>
                </a:lnTo>
                <a:lnTo>
                  <a:pt x="16287" y="16351"/>
                </a:lnTo>
                <a:lnTo>
                  <a:pt x="4369" y="34075"/>
                </a:lnTo>
                <a:lnTo>
                  <a:pt x="0" y="55752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2031238" y="398271"/>
                </a:lnTo>
                <a:lnTo>
                  <a:pt x="2052895" y="393902"/>
                </a:lnTo>
                <a:lnTo>
                  <a:pt x="2070576" y="381984"/>
                </a:lnTo>
                <a:lnTo>
                  <a:pt x="2082494" y="364303"/>
                </a:lnTo>
                <a:lnTo>
                  <a:pt x="2086864" y="342645"/>
                </a:lnTo>
                <a:lnTo>
                  <a:pt x="2086864" y="55752"/>
                </a:lnTo>
                <a:lnTo>
                  <a:pt x="2082494" y="34075"/>
                </a:lnTo>
                <a:lnTo>
                  <a:pt x="2070576" y="16351"/>
                </a:lnTo>
                <a:lnTo>
                  <a:pt x="2052895" y="4389"/>
                </a:lnTo>
                <a:lnTo>
                  <a:pt x="203123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26817" y="2594864"/>
            <a:ext cx="25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spc="-22" baseline="-15151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4785" y="3202635"/>
            <a:ext cx="25907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baseline="-1515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37714" y="3771772"/>
            <a:ext cx="819150" cy="398780"/>
          </a:xfrm>
          <a:custGeom>
            <a:avLst/>
            <a:gdLst/>
            <a:ahLst/>
            <a:cxnLst/>
            <a:rect l="l" t="t" r="r" b="b"/>
            <a:pathLst>
              <a:path w="819150" h="398779">
                <a:moveTo>
                  <a:pt x="76352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569"/>
                </a:lnTo>
                <a:lnTo>
                  <a:pt x="4369" y="364240"/>
                </a:lnTo>
                <a:lnTo>
                  <a:pt x="16287" y="381938"/>
                </a:lnTo>
                <a:lnTo>
                  <a:pt x="33968" y="393870"/>
                </a:lnTo>
                <a:lnTo>
                  <a:pt x="55625" y="398246"/>
                </a:lnTo>
                <a:lnTo>
                  <a:pt x="763524" y="398246"/>
                </a:lnTo>
                <a:lnTo>
                  <a:pt x="785181" y="393870"/>
                </a:lnTo>
                <a:lnTo>
                  <a:pt x="802862" y="381938"/>
                </a:lnTo>
                <a:lnTo>
                  <a:pt x="814780" y="364240"/>
                </a:lnTo>
                <a:lnTo>
                  <a:pt x="819150" y="342569"/>
                </a:lnTo>
                <a:lnTo>
                  <a:pt x="819150" y="55625"/>
                </a:lnTo>
                <a:lnTo>
                  <a:pt x="814780" y="33968"/>
                </a:lnTo>
                <a:lnTo>
                  <a:pt x="802862" y="16287"/>
                </a:lnTo>
                <a:lnTo>
                  <a:pt x="785181" y="4369"/>
                </a:lnTo>
                <a:lnTo>
                  <a:pt x="7635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6615" y="3769233"/>
            <a:ext cx="1015365" cy="398780"/>
          </a:xfrm>
          <a:custGeom>
            <a:avLst/>
            <a:gdLst/>
            <a:ahLst/>
            <a:cxnLst/>
            <a:rect l="l" t="t" r="r" b="b"/>
            <a:pathLst>
              <a:path w="1015364" h="398779">
                <a:moveTo>
                  <a:pt x="959358" y="0"/>
                </a:moveTo>
                <a:lnTo>
                  <a:pt x="55752" y="0"/>
                </a:lnTo>
                <a:lnTo>
                  <a:pt x="34075" y="4371"/>
                </a:lnTo>
                <a:lnTo>
                  <a:pt x="16351" y="16303"/>
                </a:lnTo>
                <a:lnTo>
                  <a:pt x="4389" y="34022"/>
                </a:lnTo>
                <a:lnTo>
                  <a:pt x="0" y="55752"/>
                </a:lnTo>
                <a:lnTo>
                  <a:pt x="0" y="342595"/>
                </a:lnTo>
                <a:lnTo>
                  <a:pt x="4389" y="364265"/>
                </a:lnTo>
                <a:lnTo>
                  <a:pt x="16351" y="381963"/>
                </a:lnTo>
                <a:lnTo>
                  <a:pt x="34075" y="393896"/>
                </a:lnTo>
                <a:lnTo>
                  <a:pt x="55752" y="398271"/>
                </a:lnTo>
                <a:lnTo>
                  <a:pt x="959358" y="398271"/>
                </a:lnTo>
                <a:lnTo>
                  <a:pt x="981015" y="393896"/>
                </a:lnTo>
                <a:lnTo>
                  <a:pt x="998696" y="381963"/>
                </a:lnTo>
                <a:lnTo>
                  <a:pt x="1010614" y="364265"/>
                </a:lnTo>
                <a:lnTo>
                  <a:pt x="1014984" y="342595"/>
                </a:lnTo>
                <a:lnTo>
                  <a:pt x="1014984" y="55752"/>
                </a:lnTo>
                <a:lnTo>
                  <a:pt x="1010614" y="34022"/>
                </a:lnTo>
                <a:lnTo>
                  <a:pt x="998696" y="16303"/>
                </a:lnTo>
                <a:lnTo>
                  <a:pt x="981015" y="4371"/>
                </a:lnTo>
                <a:lnTo>
                  <a:pt x="95935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5159" y="3772153"/>
            <a:ext cx="694690" cy="398780"/>
          </a:xfrm>
          <a:custGeom>
            <a:avLst/>
            <a:gdLst/>
            <a:ahLst/>
            <a:cxnLst/>
            <a:rect l="l" t="t" r="r" b="b"/>
            <a:pathLst>
              <a:path w="694689" h="398779">
                <a:moveTo>
                  <a:pt x="638682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6"/>
                </a:lnTo>
                <a:lnTo>
                  <a:pt x="0" y="342506"/>
                </a:lnTo>
                <a:lnTo>
                  <a:pt x="4369" y="364177"/>
                </a:lnTo>
                <a:lnTo>
                  <a:pt x="16287" y="381874"/>
                </a:lnTo>
                <a:lnTo>
                  <a:pt x="33968" y="393807"/>
                </a:lnTo>
                <a:lnTo>
                  <a:pt x="55625" y="398183"/>
                </a:lnTo>
                <a:lnTo>
                  <a:pt x="638682" y="398183"/>
                </a:lnTo>
                <a:lnTo>
                  <a:pt x="660340" y="393807"/>
                </a:lnTo>
                <a:lnTo>
                  <a:pt x="678021" y="381874"/>
                </a:lnTo>
                <a:lnTo>
                  <a:pt x="689939" y="364177"/>
                </a:lnTo>
                <a:lnTo>
                  <a:pt x="694309" y="342506"/>
                </a:lnTo>
                <a:lnTo>
                  <a:pt x="694309" y="55626"/>
                </a:lnTo>
                <a:lnTo>
                  <a:pt x="689939" y="33968"/>
                </a:lnTo>
                <a:lnTo>
                  <a:pt x="678021" y="16287"/>
                </a:lnTo>
                <a:lnTo>
                  <a:pt x="660340" y="4369"/>
                </a:lnTo>
                <a:lnTo>
                  <a:pt x="63868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93029" y="3772408"/>
            <a:ext cx="772160" cy="398780"/>
          </a:xfrm>
          <a:custGeom>
            <a:avLst/>
            <a:gdLst/>
            <a:ahLst/>
            <a:cxnLst/>
            <a:rect l="l" t="t" r="r" b="b"/>
            <a:pathLst>
              <a:path w="772160" h="398779">
                <a:moveTo>
                  <a:pt x="715899" y="0"/>
                </a:moveTo>
                <a:lnTo>
                  <a:pt x="55753" y="0"/>
                </a:lnTo>
                <a:lnTo>
                  <a:pt x="34075" y="4389"/>
                </a:lnTo>
                <a:lnTo>
                  <a:pt x="16351" y="16351"/>
                </a:lnTo>
                <a:lnTo>
                  <a:pt x="4389" y="34075"/>
                </a:lnTo>
                <a:lnTo>
                  <a:pt x="0" y="55752"/>
                </a:lnTo>
                <a:lnTo>
                  <a:pt x="0" y="342633"/>
                </a:lnTo>
                <a:lnTo>
                  <a:pt x="4389" y="364302"/>
                </a:lnTo>
                <a:lnTo>
                  <a:pt x="16351" y="381995"/>
                </a:lnTo>
                <a:lnTo>
                  <a:pt x="34075" y="393923"/>
                </a:lnTo>
                <a:lnTo>
                  <a:pt x="55753" y="398297"/>
                </a:lnTo>
                <a:lnTo>
                  <a:pt x="715899" y="398297"/>
                </a:lnTo>
                <a:lnTo>
                  <a:pt x="737576" y="393923"/>
                </a:lnTo>
                <a:lnTo>
                  <a:pt x="755300" y="381995"/>
                </a:lnTo>
                <a:lnTo>
                  <a:pt x="767262" y="364302"/>
                </a:lnTo>
                <a:lnTo>
                  <a:pt x="771652" y="342633"/>
                </a:lnTo>
                <a:lnTo>
                  <a:pt x="771652" y="55752"/>
                </a:lnTo>
                <a:lnTo>
                  <a:pt x="767262" y="34075"/>
                </a:lnTo>
                <a:lnTo>
                  <a:pt x="755300" y="16351"/>
                </a:lnTo>
                <a:lnTo>
                  <a:pt x="737576" y="4389"/>
                </a:lnTo>
                <a:lnTo>
                  <a:pt x="71589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24785" y="3794556"/>
            <a:ext cx="2590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650" baseline="-15151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7603" y="3292602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4F6128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4F6128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3746" y="3878986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4F6128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4F6128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7894" y="2701290"/>
            <a:ext cx="14287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1970" algn="l"/>
                <a:tab pos="1112520" algn="l"/>
              </a:tabLst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	</a:t>
            </a:r>
            <a:r>
              <a:rPr sz="1500" spc="-45" dirty="0">
                <a:solidFill>
                  <a:srgbClr val="974707"/>
                </a:solidFill>
                <a:latin typeface="Lucida Sans"/>
                <a:cs typeface="Lucida Sans"/>
              </a:rPr>
              <a:t>coo</a:t>
            </a:r>
            <a:r>
              <a:rPr sz="1500" spc="-40" dirty="0">
                <a:solidFill>
                  <a:srgbClr val="974707"/>
                </a:solidFill>
                <a:latin typeface="Lucida Sans"/>
                <a:cs typeface="Lucida Sans"/>
              </a:rPr>
              <a:t>k</a:t>
            </a:r>
            <a:r>
              <a:rPr sz="1500" dirty="0">
                <a:solidFill>
                  <a:srgbClr val="974707"/>
                </a:solidFill>
                <a:latin typeface="Lucida Sans"/>
                <a:cs typeface="Lucida Sans"/>
              </a:rPr>
              <a:t>	</a:t>
            </a:r>
            <a:r>
              <a:rPr sz="1500" spc="-15" dirty="0">
                <a:solidFill>
                  <a:srgbClr val="17375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17375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17375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7134" y="3292602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17375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17375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17375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0702" y="3292602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974707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76322" y="3292602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6322" y="3879596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17375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17375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17375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74109" y="3879596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974707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79522" y="3879596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2395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2. </a:t>
            </a:r>
            <a:r>
              <a:rPr sz="2000" spc="-60" dirty="0">
                <a:solidFill>
                  <a:srgbClr val="EBC749"/>
                </a:solidFill>
              </a:rPr>
              <a:t>Temporal</a:t>
            </a:r>
            <a:r>
              <a:rPr sz="2000" spc="-270" dirty="0">
                <a:solidFill>
                  <a:srgbClr val="EBC749"/>
                </a:solidFill>
              </a:rPr>
              <a:t> </a:t>
            </a:r>
            <a:r>
              <a:rPr sz="2000" dirty="0">
                <a:solidFill>
                  <a:srgbClr val="EBC749"/>
                </a:solidFill>
              </a:rPr>
              <a:t>Extent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5554" y="1203591"/>
            <a:ext cx="886688" cy="62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2379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789" y="1864614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A6A6A6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A6A6A6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5928" y="1203578"/>
            <a:ext cx="886637" cy="628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753" y="1200403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73"/>
                </a:moveTo>
                <a:lnTo>
                  <a:pt x="892987" y="634873"/>
                </a:lnTo>
                <a:lnTo>
                  <a:pt x="892987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9614" y="1863598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A6A6A6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1571" y="1203591"/>
            <a:ext cx="886688" cy="62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8396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75961" y="1864233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A6A6A6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5602" y="1203578"/>
            <a:ext cx="892962" cy="62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2427" y="1200403"/>
            <a:ext cx="899794" cy="635000"/>
          </a:xfrm>
          <a:custGeom>
            <a:avLst/>
            <a:gdLst/>
            <a:ahLst/>
            <a:cxnLst/>
            <a:rect l="l" t="t" r="r" b="b"/>
            <a:pathLst>
              <a:path w="899795" h="635000">
                <a:moveTo>
                  <a:pt x="0" y="634873"/>
                </a:moveTo>
                <a:lnTo>
                  <a:pt x="899312" y="634873"/>
                </a:lnTo>
                <a:lnTo>
                  <a:pt x="899312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6178" y="1863979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6A6A6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346" y="1480184"/>
            <a:ext cx="1390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 •</a:t>
            </a:r>
            <a:r>
              <a:rPr sz="5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8164" y="1935607"/>
            <a:ext cx="140588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9577" y="1935607"/>
            <a:ext cx="140589" cy="146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242" y="1935607"/>
            <a:ext cx="140589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4220" y="1935607"/>
            <a:ext cx="140588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3138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3. </a:t>
            </a:r>
            <a:r>
              <a:rPr sz="2000" spc="-60" dirty="0">
                <a:solidFill>
                  <a:srgbClr val="EBC749"/>
                </a:solidFill>
              </a:rPr>
              <a:t>Temporal</a:t>
            </a:r>
            <a:r>
              <a:rPr sz="2000" spc="-245" dirty="0">
                <a:solidFill>
                  <a:srgbClr val="EBC749"/>
                </a:solidFill>
              </a:rPr>
              <a:t> </a:t>
            </a:r>
            <a:r>
              <a:rPr sz="2000" spc="-30" dirty="0">
                <a:solidFill>
                  <a:srgbClr val="EBC749"/>
                </a:solidFill>
              </a:rPr>
              <a:t>Dependency</a:t>
            </a:r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5629655" y="2943479"/>
            <a:ext cx="975360" cy="398780"/>
          </a:xfrm>
          <a:custGeom>
            <a:avLst/>
            <a:gdLst/>
            <a:ahLst/>
            <a:cxnLst/>
            <a:rect l="l" t="t" r="r" b="b"/>
            <a:pathLst>
              <a:path w="975359" h="398779">
                <a:moveTo>
                  <a:pt x="919607" y="0"/>
                </a:moveTo>
                <a:lnTo>
                  <a:pt x="55753" y="0"/>
                </a:lnTo>
                <a:lnTo>
                  <a:pt x="34022" y="4369"/>
                </a:lnTo>
                <a:lnTo>
                  <a:pt x="16303" y="16287"/>
                </a:lnTo>
                <a:lnTo>
                  <a:pt x="4371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3" y="398271"/>
                </a:lnTo>
                <a:lnTo>
                  <a:pt x="919607" y="398271"/>
                </a:lnTo>
                <a:lnTo>
                  <a:pt x="941264" y="393902"/>
                </a:lnTo>
                <a:lnTo>
                  <a:pt x="958945" y="381984"/>
                </a:lnTo>
                <a:lnTo>
                  <a:pt x="970863" y="364303"/>
                </a:lnTo>
                <a:lnTo>
                  <a:pt x="975233" y="342645"/>
                </a:lnTo>
                <a:lnTo>
                  <a:pt x="975233" y="55625"/>
                </a:lnTo>
                <a:lnTo>
                  <a:pt x="970863" y="33968"/>
                </a:lnTo>
                <a:lnTo>
                  <a:pt x="958945" y="16287"/>
                </a:lnTo>
                <a:lnTo>
                  <a:pt x="941264" y="4369"/>
                </a:lnTo>
                <a:lnTo>
                  <a:pt x="919607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2828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3" y="0"/>
                </a:moveTo>
                <a:lnTo>
                  <a:pt x="55752" y="0"/>
                </a:lnTo>
                <a:lnTo>
                  <a:pt x="34022" y="4369"/>
                </a:lnTo>
                <a:lnTo>
                  <a:pt x="16303" y="16287"/>
                </a:lnTo>
                <a:lnTo>
                  <a:pt x="4371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2" y="398271"/>
                </a:lnTo>
                <a:lnTo>
                  <a:pt x="921893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9" y="342645"/>
                </a:lnTo>
                <a:lnTo>
                  <a:pt x="977519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9685" y="3049905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7E7E7E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7E7E7E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5619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2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921892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8" y="342645"/>
                </a:lnTo>
                <a:lnTo>
                  <a:pt x="977518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4632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3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921893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9" y="342645"/>
                </a:lnTo>
                <a:lnTo>
                  <a:pt x="977519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14391" y="3049905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17375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17375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17375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9525" y="3049905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7E7E7E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8261" y="3049905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7E7E7E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7E7E7E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7E7E7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88464" y="1015720"/>
            <a:ext cx="2218055" cy="876300"/>
          </a:xfrm>
          <a:custGeom>
            <a:avLst/>
            <a:gdLst/>
            <a:ahLst/>
            <a:cxnLst/>
            <a:rect l="l" t="t" r="r" b="b"/>
            <a:pathLst>
              <a:path w="2218054" h="876300">
                <a:moveTo>
                  <a:pt x="0" y="876071"/>
                </a:moveTo>
                <a:lnTo>
                  <a:pt x="2217674" y="876071"/>
                </a:lnTo>
                <a:lnTo>
                  <a:pt x="2217674" y="0"/>
                </a:lnTo>
                <a:lnTo>
                  <a:pt x="0" y="0"/>
                </a:lnTo>
                <a:lnTo>
                  <a:pt x="0" y="87607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5116" y="1003401"/>
            <a:ext cx="2218055" cy="876300"/>
          </a:xfrm>
          <a:custGeom>
            <a:avLst/>
            <a:gdLst/>
            <a:ahLst/>
            <a:cxnLst/>
            <a:rect l="l" t="t" r="r" b="b"/>
            <a:pathLst>
              <a:path w="2218054" h="876300">
                <a:moveTo>
                  <a:pt x="0" y="876071"/>
                </a:moveTo>
                <a:lnTo>
                  <a:pt x="2217673" y="876071"/>
                </a:lnTo>
                <a:lnTo>
                  <a:pt x="2217673" y="0"/>
                </a:lnTo>
                <a:lnTo>
                  <a:pt x="0" y="0"/>
                </a:lnTo>
                <a:lnTo>
                  <a:pt x="0" y="87607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3417" y="2623820"/>
            <a:ext cx="2342896" cy="270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3803" y="3406775"/>
            <a:ext cx="1652143" cy="243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9655" y="2943479"/>
            <a:ext cx="975360" cy="398780"/>
          </a:xfrm>
          <a:custGeom>
            <a:avLst/>
            <a:gdLst/>
            <a:ahLst/>
            <a:cxnLst/>
            <a:rect l="l" t="t" r="r" b="b"/>
            <a:pathLst>
              <a:path w="975359" h="398779">
                <a:moveTo>
                  <a:pt x="919607" y="0"/>
                </a:moveTo>
                <a:lnTo>
                  <a:pt x="55753" y="0"/>
                </a:lnTo>
                <a:lnTo>
                  <a:pt x="34022" y="4369"/>
                </a:lnTo>
                <a:lnTo>
                  <a:pt x="16303" y="16287"/>
                </a:lnTo>
                <a:lnTo>
                  <a:pt x="4371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3" y="398271"/>
                </a:lnTo>
                <a:lnTo>
                  <a:pt x="919607" y="398271"/>
                </a:lnTo>
                <a:lnTo>
                  <a:pt x="941264" y="393902"/>
                </a:lnTo>
                <a:lnTo>
                  <a:pt x="958945" y="381984"/>
                </a:lnTo>
                <a:lnTo>
                  <a:pt x="970863" y="364303"/>
                </a:lnTo>
                <a:lnTo>
                  <a:pt x="975233" y="342645"/>
                </a:lnTo>
                <a:lnTo>
                  <a:pt x="975233" y="55625"/>
                </a:lnTo>
                <a:lnTo>
                  <a:pt x="970863" y="33968"/>
                </a:lnTo>
                <a:lnTo>
                  <a:pt x="958945" y="16287"/>
                </a:lnTo>
                <a:lnTo>
                  <a:pt x="941264" y="4369"/>
                </a:lnTo>
                <a:lnTo>
                  <a:pt x="919607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2828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3" y="0"/>
                </a:moveTo>
                <a:lnTo>
                  <a:pt x="55752" y="0"/>
                </a:lnTo>
                <a:lnTo>
                  <a:pt x="34022" y="4369"/>
                </a:lnTo>
                <a:lnTo>
                  <a:pt x="16303" y="16287"/>
                </a:lnTo>
                <a:lnTo>
                  <a:pt x="4371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71" y="364303"/>
                </a:lnTo>
                <a:lnTo>
                  <a:pt x="16303" y="381984"/>
                </a:lnTo>
                <a:lnTo>
                  <a:pt x="34022" y="393902"/>
                </a:lnTo>
                <a:lnTo>
                  <a:pt x="55752" y="398271"/>
                </a:lnTo>
                <a:lnTo>
                  <a:pt x="921893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9" y="342645"/>
                </a:lnTo>
                <a:lnTo>
                  <a:pt x="977519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9685" y="3049905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4F6128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4F6128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5619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2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921892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8" y="342645"/>
                </a:lnTo>
                <a:lnTo>
                  <a:pt x="977518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2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632" y="2943479"/>
            <a:ext cx="977900" cy="398780"/>
          </a:xfrm>
          <a:custGeom>
            <a:avLst/>
            <a:gdLst/>
            <a:ahLst/>
            <a:cxnLst/>
            <a:rect l="l" t="t" r="r" b="b"/>
            <a:pathLst>
              <a:path w="977900" h="398779">
                <a:moveTo>
                  <a:pt x="921893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42645"/>
                </a:lnTo>
                <a:lnTo>
                  <a:pt x="4369" y="364303"/>
                </a:lnTo>
                <a:lnTo>
                  <a:pt x="16287" y="381984"/>
                </a:lnTo>
                <a:lnTo>
                  <a:pt x="33968" y="393902"/>
                </a:lnTo>
                <a:lnTo>
                  <a:pt x="55625" y="398271"/>
                </a:lnTo>
                <a:lnTo>
                  <a:pt x="921893" y="398271"/>
                </a:lnTo>
                <a:lnTo>
                  <a:pt x="943550" y="393902"/>
                </a:lnTo>
                <a:lnTo>
                  <a:pt x="961231" y="381984"/>
                </a:lnTo>
                <a:lnTo>
                  <a:pt x="973149" y="364303"/>
                </a:lnTo>
                <a:lnTo>
                  <a:pt x="977519" y="342645"/>
                </a:lnTo>
                <a:lnTo>
                  <a:pt x="977519" y="55625"/>
                </a:lnTo>
                <a:lnTo>
                  <a:pt x="973149" y="33968"/>
                </a:lnTo>
                <a:lnTo>
                  <a:pt x="961231" y="16287"/>
                </a:lnTo>
                <a:lnTo>
                  <a:pt x="943550" y="4369"/>
                </a:lnTo>
                <a:lnTo>
                  <a:pt x="92189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4391" y="3049905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17375E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17375E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17375E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525" y="3049905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974707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261" y="3049905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622422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622422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622422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469" y="329565"/>
            <a:ext cx="1249045" cy="308610"/>
          </a:xfrm>
          <a:prstGeom prst="rect">
            <a:avLst/>
          </a:prstGeom>
          <a:solidFill>
            <a:srgbClr val="EBC749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00"/>
              </a:lnSpc>
            </a:pPr>
            <a:r>
              <a:rPr sz="2000" b="1" spc="-15" dirty="0">
                <a:latin typeface="Lucida Sans"/>
                <a:cs typeface="Lucida Sans"/>
              </a:rPr>
              <a:t>Problem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56130" y="304545"/>
            <a:ext cx="3138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BC749"/>
                </a:solidFill>
              </a:rPr>
              <a:t>3. </a:t>
            </a:r>
            <a:r>
              <a:rPr sz="2000" spc="-60" dirty="0">
                <a:solidFill>
                  <a:srgbClr val="EBC749"/>
                </a:solidFill>
              </a:rPr>
              <a:t>Temporal</a:t>
            </a:r>
            <a:r>
              <a:rPr sz="2000" spc="-245" dirty="0">
                <a:solidFill>
                  <a:srgbClr val="EBC749"/>
                </a:solidFill>
              </a:rPr>
              <a:t> </a:t>
            </a:r>
            <a:r>
              <a:rPr sz="2000" spc="-30" dirty="0">
                <a:solidFill>
                  <a:srgbClr val="EBC749"/>
                </a:solidFill>
              </a:rPr>
              <a:t>Dependency</a:t>
            </a:r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2535554" y="1203591"/>
            <a:ext cx="886688" cy="62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2379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1789" y="1864614"/>
            <a:ext cx="304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25" dirty="0">
                <a:solidFill>
                  <a:srgbClr val="A6A6A6"/>
                </a:solidFill>
                <a:latin typeface="Lucida Sans"/>
                <a:cs typeface="Lucida Sans"/>
              </a:rPr>
              <a:t>g</a:t>
            </a:r>
            <a:r>
              <a:rPr sz="1500" dirty="0">
                <a:solidFill>
                  <a:srgbClr val="A6A6A6"/>
                </a:solidFill>
                <a:latin typeface="Lucida Sans"/>
                <a:cs typeface="Lucida Sans"/>
              </a:rPr>
              <a:t>e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95928" y="1203578"/>
            <a:ext cx="886637" cy="62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2753" y="1200403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73"/>
                </a:moveTo>
                <a:lnTo>
                  <a:pt x="892987" y="634873"/>
                </a:lnTo>
                <a:lnTo>
                  <a:pt x="892987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69614" y="1863598"/>
            <a:ext cx="4495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A6A6A6"/>
                </a:solidFill>
                <a:latin typeface="Lucida Sans"/>
                <a:cs typeface="Lucida Sans"/>
              </a:rPr>
              <a:t>cook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1571" y="1203591"/>
            <a:ext cx="886688" cy="6285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8396" y="1200416"/>
            <a:ext cx="893444" cy="635000"/>
          </a:xfrm>
          <a:custGeom>
            <a:avLst/>
            <a:gdLst/>
            <a:ahLst/>
            <a:cxnLst/>
            <a:rect l="l" t="t" r="r" b="b"/>
            <a:pathLst>
              <a:path w="893445" h="635000">
                <a:moveTo>
                  <a:pt x="0" y="634860"/>
                </a:moveTo>
                <a:lnTo>
                  <a:pt x="893038" y="634860"/>
                </a:lnTo>
                <a:lnTo>
                  <a:pt x="893038" y="0"/>
                </a:lnTo>
                <a:lnTo>
                  <a:pt x="0" y="0"/>
                </a:lnTo>
                <a:lnTo>
                  <a:pt x="0" y="634860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75961" y="1864233"/>
            <a:ext cx="328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A6A6A6"/>
                </a:solidFill>
                <a:latin typeface="Lucida Sans"/>
                <a:cs typeface="Lucida Sans"/>
              </a:rPr>
              <a:t>p</a:t>
            </a:r>
            <a:r>
              <a:rPr sz="1500" spc="-25" dirty="0">
                <a:solidFill>
                  <a:srgbClr val="A6A6A6"/>
                </a:solidFill>
                <a:latin typeface="Lucida Sans"/>
                <a:cs typeface="Lucida Sans"/>
              </a:rPr>
              <a:t>u</a:t>
            </a:r>
            <a:r>
              <a:rPr sz="1500" spc="-30" dirty="0">
                <a:solidFill>
                  <a:srgbClr val="A6A6A6"/>
                </a:solidFill>
                <a:latin typeface="Lucida Sans"/>
                <a:cs typeface="Lucida Sans"/>
              </a:rPr>
              <a:t>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05602" y="1203578"/>
            <a:ext cx="892962" cy="628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2427" y="1200403"/>
            <a:ext cx="899794" cy="635000"/>
          </a:xfrm>
          <a:custGeom>
            <a:avLst/>
            <a:gdLst/>
            <a:ahLst/>
            <a:cxnLst/>
            <a:rect l="l" t="t" r="r" b="b"/>
            <a:pathLst>
              <a:path w="899795" h="635000">
                <a:moveTo>
                  <a:pt x="0" y="634873"/>
                </a:moveTo>
                <a:lnTo>
                  <a:pt x="899312" y="634873"/>
                </a:lnTo>
                <a:lnTo>
                  <a:pt x="899312" y="0"/>
                </a:lnTo>
                <a:lnTo>
                  <a:pt x="0" y="0"/>
                </a:lnTo>
                <a:lnTo>
                  <a:pt x="0" y="634873"/>
                </a:lnTo>
                <a:close/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96178" y="1863979"/>
            <a:ext cx="4895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6A6A6"/>
                </a:solidFill>
                <a:latin typeface="Lucida Sans"/>
                <a:cs typeface="Lucida Sans"/>
              </a:rPr>
              <a:t>w</a:t>
            </a:r>
            <a:r>
              <a:rPr sz="1500" spc="-20" dirty="0">
                <a:solidFill>
                  <a:srgbClr val="A6A6A6"/>
                </a:solidFill>
                <a:latin typeface="Lucida Sans"/>
                <a:cs typeface="Lucida Sans"/>
              </a:rPr>
              <a:t>ash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5346" y="1480184"/>
            <a:ext cx="1390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 •</a:t>
            </a:r>
            <a:r>
              <a:rPr sz="5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8164" y="1935607"/>
            <a:ext cx="140588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9577" y="1935607"/>
            <a:ext cx="140589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242" y="1935607"/>
            <a:ext cx="140589" cy="146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4220" y="1935607"/>
            <a:ext cx="140588" cy="146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1213</Words>
  <Application>Microsoft Office PowerPoint</Application>
  <PresentationFormat>On-screen Show (16:9)</PresentationFormat>
  <Paragraphs>355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Lucida Sans</vt:lpstr>
      <vt:lpstr>NimbusMonL-Regu</vt:lpstr>
      <vt:lpstr>Times New Roman</vt:lpstr>
      <vt:lpstr>Office Theme</vt:lpstr>
      <vt:lpstr>TIMECEPTION</vt:lpstr>
      <vt:lpstr>Complex Actions</vt:lpstr>
      <vt:lpstr>Complex Actions</vt:lpstr>
      <vt:lpstr>1. Long-range</vt:lpstr>
      <vt:lpstr>1. Long-range</vt:lpstr>
      <vt:lpstr>2. Temporal Extent</vt:lpstr>
      <vt:lpstr>2. Temporal Extent</vt:lpstr>
      <vt:lpstr>3. Temporal Dependency</vt:lpstr>
      <vt:lpstr>3. Temporal Dependency</vt:lpstr>
      <vt:lpstr>Complex Actions</vt:lpstr>
      <vt:lpstr>PowerPoint Presentation</vt:lpstr>
      <vt:lpstr>PowerPoint Presentation</vt:lpstr>
      <vt:lpstr>Motivation</vt:lpstr>
      <vt:lpstr>Motivation</vt:lpstr>
      <vt:lpstr>Motivation</vt:lpstr>
      <vt:lpstr>Motivation</vt:lpstr>
      <vt:lpstr>METHOD</vt:lpstr>
      <vt:lpstr>Tolerating Temporal Extents</vt:lpstr>
      <vt:lpstr>PowerPoint Presentation</vt:lpstr>
      <vt:lpstr>PowerPoint Presentation</vt:lpstr>
      <vt:lpstr>PowerPoint Presentation</vt:lpstr>
      <vt:lpstr>Timeception</vt:lpstr>
      <vt:lpstr>PowerPoint Presentation</vt:lpstr>
      <vt:lpstr>Temporal Extent Tolerance</vt:lpstr>
      <vt:lpstr>Charades Dataset</vt:lpstr>
      <vt:lpstr>Charades Dataset</vt:lpstr>
      <vt:lpstr>Other Datasets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TIMECEPTION</dc:title>
  <dc:creator>Windows User</dc:creator>
  <cp:lastModifiedBy>Windows User</cp:lastModifiedBy>
  <cp:revision>6</cp:revision>
  <dcterms:created xsi:type="dcterms:W3CDTF">2020-04-19T03:41:13Z</dcterms:created>
  <dcterms:modified xsi:type="dcterms:W3CDTF">2020-05-03T19:49:35Z</dcterms:modified>
</cp:coreProperties>
</file>