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2" r:id="rId6"/>
    <p:sldId id="261" r:id="rId7"/>
    <p:sldId id="259" r:id="rId8"/>
    <p:sldId id="273" r:id="rId9"/>
    <p:sldId id="272" r:id="rId10"/>
    <p:sldId id="281" r:id="rId11"/>
    <p:sldId id="274" r:id="rId12"/>
    <p:sldId id="282" r:id="rId13"/>
    <p:sldId id="264" r:id="rId14"/>
    <p:sldId id="260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EC69"/>
    <a:srgbClr val="EBE8E6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6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6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66545"/>
            <a:ext cx="9144000" cy="1983105"/>
          </a:xfrm>
        </p:spPr>
        <p:txBody>
          <a:bodyPr>
            <a:normAutofit fontScale="90000"/>
          </a:bodyPr>
          <a:p>
            <a:r>
              <a:rPr lang="en-US" altLang="zh-CN" sz="6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Reasoning with </a:t>
            </a:r>
            <a:br>
              <a:rPr lang="en-US" altLang="zh-CN" sz="6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</a:br>
            <a:r>
              <a:rPr lang="en-US" altLang="zh-CN" sz="6600">
                <a:latin typeface="Baskerville Old Face" panose="02020602080505020303" charset="0"/>
                <a:ea typeface="华文中宋" panose="02010600040101010101" charset="-122"/>
                <a:cs typeface="Baskerville Old Face" panose="02020602080505020303" charset="0"/>
              </a:rPr>
              <a:t>Foundation Models</a:t>
            </a:r>
            <a:endParaRPr lang="en-US" altLang="zh-CN" sz="6600">
              <a:latin typeface="Baskerville Old Face" panose="02020602080505020303" charset="0"/>
              <a:ea typeface="华文中宋" panose="02010600040101010101" charset="-122"/>
              <a:cs typeface="Baskerville Old Face" panose="02020602080505020303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4000" y="3820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Zhenglin Pan | ME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ng 22-Fall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7720" y="1270635"/>
            <a:ext cx="4025265" cy="464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5112385" y="12706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👈</a:t>
            </a:r>
            <a:r>
              <a:rPr lang="en-US" altLang="zh-CN">
                <a:sym typeface="+mn-ea"/>
              </a:rPr>
              <a:t> Proposed Train of Thoughts P</a:t>
            </a:r>
            <a:r>
              <a:rPr lang="en-US" altLang="zh-CN">
                <a:sym typeface="+mn-ea"/>
              </a:rPr>
              <a:t>rompting</a:t>
            </a:r>
            <a:endParaRPr lang="en-US" altLang="zh-CN">
              <a:sym typeface="+mn-ea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611575" y="257245"/>
            <a:ext cx="10969200" cy="705600"/>
          </a:xfrm>
        </p:spPr>
        <p:txBody>
          <a:bodyPr/>
          <a:p>
            <a:r>
              <a:rPr lang="en-US" altLang="zh-CN"/>
              <a:t>P</a:t>
            </a:r>
            <a:r>
              <a:rPr lang="en-US" altLang="zh-CN"/>
              <a:t>aper 1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505" y="2038350"/>
            <a:ext cx="5673725" cy="278193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04660" y="51485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Reasoning </a:t>
            </a:r>
            <a:r>
              <a:rPr lang="en-US" altLang="zh-CN" b="1"/>
              <a:t>Step-by-Step</a:t>
            </a:r>
            <a:endParaRPr lang="en-US" altLang="zh-CN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17240"/>
            <a:ext cx="10969200" cy="705600"/>
          </a:xfrm>
        </p:spPr>
        <p:txBody>
          <a:bodyPr/>
          <a:p>
            <a:r>
              <a:rPr lang="en-US" altLang="zh-CN">
                <a:sym typeface="+mn-ea"/>
              </a:rPr>
              <a:t>How could we prompt Foundation Models?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756285" y="3100705"/>
            <a:ext cx="5632450" cy="420370"/>
            <a:chOff x="1476" y="4022"/>
            <a:chExt cx="8870" cy="662"/>
          </a:xfrm>
        </p:grpSpPr>
        <p:sp>
          <p:nvSpPr>
            <p:cNvPr id="7" name="矩形标注 6"/>
            <p:cNvSpPr/>
            <p:nvPr/>
          </p:nvSpPr>
          <p:spPr>
            <a:xfrm>
              <a:off x="1476" y="4022"/>
              <a:ext cx="8870" cy="662"/>
            </a:xfrm>
            <a:prstGeom prst="wedgeRectCallout">
              <a:avLst>
                <a:gd name="adj1" fmla="val -56730"/>
                <a:gd name="adj2" fmla="val 11933"/>
              </a:avLst>
            </a:prstGeom>
            <a:solidFill>
              <a:srgbClr val="95EC6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1954" y="4076"/>
              <a:ext cx="79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“Tell me the result of 1+2+3+4+5.”</a:t>
              </a:r>
              <a:endParaRPr lang="en-US" altLang="zh-CN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756285" y="3692525"/>
            <a:ext cx="5632450" cy="420370"/>
            <a:chOff x="1476" y="4022"/>
            <a:chExt cx="8870" cy="662"/>
          </a:xfrm>
        </p:grpSpPr>
        <p:sp>
          <p:nvSpPr>
            <p:cNvPr id="10" name="矩形标注 9"/>
            <p:cNvSpPr/>
            <p:nvPr/>
          </p:nvSpPr>
          <p:spPr>
            <a:xfrm>
              <a:off x="1476" y="4022"/>
              <a:ext cx="8870" cy="662"/>
            </a:xfrm>
            <a:prstGeom prst="wedgeRectCallout">
              <a:avLst>
                <a:gd name="adj1" fmla="val -56730"/>
                <a:gd name="adj2" fmla="val 11933"/>
              </a:avLst>
            </a:prstGeom>
            <a:solidFill>
              <a:srgbClr val="95EC6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954" y="4076"/>
              <a:ext cx="79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“</a:t>
              </a:r>
              <a:r>
                <a:rPr lang="en-US" altLang="zh-CN" b="1"/>
                <a:t>As an math expert</a:t>
              </a:r>
              <a:r>
                <a:rPr lang="en-US" altLang="zh-CN"/>
                <a:t>, tell me the...”</a:t>
              </a:r>
              <a:endParaRPr lang="en-US" altLang="zh-CN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756285" y="4549775"/>
            <a:ext cx="5632450" cy="420370"/>
            <a:chOff x="1476" y="4022"/>
            <a:chExt cx="8870" cy="662"/>
          </a:xfrm>
        </p:grpSpPr>
        <p:sp>
          <p:nvSpPr>
            <p:cNvPr id="13" name="矩形标注 12"/>
            <p:cNvSpPr/>
            <p:nvPr/>
          </p:nvSpPr>
          <p:spPr>
            <a:xfrm>
              <a:off x="1476" y="4022"/>
              <a:ext cx="8870" cy="662"/>
            </a:xfrm>
            <a:prstGeom prst="wedgeRectCallout">
              <a:avLst>
                <a:gd name="adj1" fmla="val -56730"/>
                <a:gd name="adj2" fmla="val 11933"/>
              </a:avLst>
            </a:prstGeom>
            <a:solidFill>
              <a:srgbClr val="95EC6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54" y="4076"/>
              <a:ext cx="79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“...</a:t>
              </a:r>
              <a:r>
                <a:rPr lang="en-US" altLang="zh-CN" b="1"/>
                <a:t>you’ll be rewarded with $10 if correct</a:t>
              </a:r>
              <a:r>
                <a:rPr lang="en-US" altLang="zh-CN"/>
                <a:t>”</a:t>
              </a:r>
              <a:endParaRPr lang="en-US" altLang="zh-CN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897255" y="1046480"/>
            <a:ext cx="325882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1. R</a:t>
            </a:r>
            <a:r>
              <a:rPr lang="en-US" altLang="zh-CN"/>
              <a:t>ole Play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2. Emotion Simulations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3. Train of thoughts</a:t>
            </a:r>
            <a:endParaRPr lang="en-US" altLang="zh-CN"/>
          </a:p>
        </p:txBody>
      </p:sp>
      <p:grpSp>
        <p:nvGrpSpPr>
          <p:cNvPr id="16" name="组合 15"/>
          <p:cNvGrpSpPr/>
          <p:nvPr/>
        </p:nvGrpSpPr>
        <p:grpSpPr>
          <a:xfrm>
            <a:off x="697230" y="5451475"/>
            <a:ext cx="5632450" cy="420370"/>
            <a:chOff x="1476" y="4022"/>
            <a:chExt cx="8870" cy="662"/>
          </a:xfrm>
        </p:grpSpPr>
        <p:sp>
          <p:nvSpPr>
            <p:cNvPr id="17" name="矩形标注 16"/>
            <p:cNvSpPr/>
            <p:nvPr/>
          </p:nvSpPr>
          <p:spPr>
            <a:xfrm>
              <a:off x="1476" y="4022"/>
              <a:ext cx="8870" cy="662"/>
            </a:xfrm>
            <a:prstGeom prst="wedgeRectCallout">
              <a:avLst>
                <a:gd name="adj1" fmla="val -56730"/>
                <a:gd name="adj2" fmla="val 11933"/>
              </a:avLst>
            </a:prstGeom>
            <a:solidFill>
              <a:srgbClr val="95EC6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954" y="4076"/>
              <a:ext cx="79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/>
                <a:t>“</a:t>
              </a:r>
              <a:r>
                <a:rPr lang="en-US" altLang="zh-CN" b="1"/>
                <a:t>Break it down and solve it step-by-step</a:t>
              </a:r>
              <a:r>
                <a:rPr lang="en-US" altLang="zh-CN"/>
                <a:t>”</a:t>
              </a:r>
              <a:endParaRPr lang="en-US" altLang="zh-CN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93825" y="41236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Agency FB" panose="020B0503020202020204" charset="0"/>
                <a:cs typeface="Agency FB" panose="020B0503020202020204" charset="0"/>
              </a:rPr>
              <a:t>Role Play</a:t>
            </a:r>
            <a:endParaRPr lang="en-US" altLang="zh-CN" b="1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486535" y="49701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Agency FB" panose="020B0503020202020204" charset="0"/>
                <a:cs typeface="Agency FB" panose="020B0503020202020204" charset="0"/>
              </a:rPr>
              <a:t>Emotion Simulation</a:t>
            </a:r>
            <a:endParaRPr lang="en-US" altLang="zh-CN" b="1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81455" y="5906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>
                <a:latin typeface="Agency FB" panose="020B0503020202020204" charset="0"/>
                <a:cs typeface="Agency FB" panose="020B0503020202020204" charset="0"/>
              </a:rPr>
              <a:t>Train of Thoughts</a:t>
            </a:r>
            <a:endParaRPr lang="en-US" altLang="zh-CN" b="1">
              <a:latin typeface="Agency FB" panose="020B0503020202020204" charset="0"/>
              <a:cs typeface="Agency FB" panose="020B0503020202020204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7308215" y="3100705"/>
            <a:ext cx="4424680" cy="1720188"/>
            <a:chOff x="1476" y="4022"/>
            <a:chExt cx="8870" cy="374"/>
          </a:xfrm>
        </p:grpSpPr>
        <p:sp>
          <p:nvSpPr>
            <p:cNvPr id="23" name="矩形标注 22"/>
            <p:cNvSpPr/>
            <p:nvPr/>
          </p:nvSpPr>
          <p:spPr>
            <a:xfrm>
              <a:off x="1476" y="4022"/>
              <a:ext cx="8870" cy="374"/>
            </a:xfrm>
            <a:prstGeom prst="wedgeRectCallout">
              <a:avLst>
                <a:gd name="adj1" fmla="val -56730"/>
                <a:gd name="adj2" fmla="val 11933"/>
              </a:avLst>
            </a:prstGeom>
            <a:solidFill>
              <a:srgbClr val="95EC69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55" y="4076"/>
              <a:ext cx="7827" cy="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/>
                <a:t>“</a:t>
              </a:r>
              <a:r>
                <a:rPr lang="en-US" altLang="zh-CN" b="1">
                  <a:sym typeface="+mn-ea"/>
                </a:rPr>
                <a:t>As an math expert, </a:t>
              </a:r>
              <a:r>
                <a:rPr lang="en-US" altLang="zh-CN"/>
                <a:t>Tell me the result of 1+2+3+4+5. </a:t>
              </a:r>
              <a:r>
                <a:rPr lang="en-US" altLang="zh-CN" b="1">
                  <a:sym typeface="+mn-ea"/>
                </a:rPr>
                <a:t>Break it down and solve it step-by-step, you’ll be rewarded with $10 if correct</a:t>
              </a:r>
              <a:r>
                <a:rPr lang="en-US" altLang="zh-CN"/>
                <a:t>”</a:t>
              </a:r>
              <a:endParaRPr lang="en-US" altLang="zh-CN"/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2282825" y="2577465"/>
            <a:ext cx="22860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Agency FB" panose="020B0503020202020204" charset="0"/>
                <a:cs typeface="Agency FB" panose="020B0503020202020204" charset="0"/>
              </a:rPr>
              <a:t>Standard Prompt</a:t>
            </a:r>
            <a:endParaRPr lang="en-US" altLang="zh-CN">
              <a:latin typeface="Agency FB" panose="020B0503020202020204" charset="0"/>
              <a:cs typeface="Agency FB" panose="020B050302020202020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082915" y="2577465"/>
            <a:ext cx="22860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Agency FB" panose="020B0503020202020204" charset="0"/>
                <a:cs typeface="Agency FB" panose="020B0503020202020204" charset="0"/>
              </a:rPr>
              <a:t>Optimized Prompt</a:t>
            </a:r>
            <a:endParaRPr lang="en-US" altLang="zh-CN">
              <a:latin typeface="Agency FB" panose="020B0503020202020204" charset="0"/>
              <a:cs typeface="Agency FB" panose="020B050302020202020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20650"/>
            <a:ext cx="10515600" cy="1325563"/>
          </a:xfrm>
        </p:spPr>
        <p:txBody>
          <a:bodyPr/>
          <a:p>
            <a:r>
              <a:rPr lang="en-US" altLang="zh-CN" b="1"/>
              <a:t>Refernece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37945"/>
            <a:ext cx="10515600" cy="4839335"/>
          </a:xfrm>
        </p:spPr>
        <p:txBody>
          <a:bodyPr>
            <a:normAutofit fontScale="50000"/>
          </a:bodyPr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[1] Wei, Jason, et al. "Chain-of-thought prompting elicits reasoning in large language models." Advances in neural information processing systems 35 (2022): 24824-24837.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[2] Sun, Jiankai, et al. "A survey of reasoning with foundation models." arXiv preprint arXiv:2312.11562 (2023).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[3] Yu, Tao, et al. "Inpaint anything: Segment anything meets image inpainting." arXiv preprint arXiv:2304.06790 (2023).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[4] Rombach, Robin, et al. "High-resolution image synthesis with latent diffusion models. 2022 IEEE." CVF Conference on Computer Vision and Pattern Recognition (CVPR). 2021.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[5] Kirillov, Alexander, et al. "Segment anything." Proceedings of the IEEE/CVF International Conference on Computer Vision. 2023.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[6] Xie, Defeng, et al. "Edit everything: A text-guided generative system for images editing." arXiv preprint arXiv:2304.14006 (2023).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[7] Radford, Alec, et al. "Learning transferable visual models from natural language supervision." International conference on machine learning. PMLR, 2021.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[8] Cheng, Yangming, et al. "Segment and track anything." arXiv preprint arXiv:2305.06558 (2023).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[9] Yang, Zongxin, and Yi Yang. "Decoupling features in hierarchical propagation for video object segmentation." Advances in Neural Information Processing Systems 35 (2022): 36324-36336.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[10] Hong, Yining, et al. "3d-llm: Injecting the 3d world into large language models." Advances in Neural Information Processing Systems 36 (2023): 20482-20494.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[11] Zhu, Ziyu, et al. "3d-vista: Pre-trained transformer for 3d vision and text alignment." Proceedings of the IEEE/CVF International Conference on Computer Vision. 2023.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345" y="186125"/>
            <a:ext cx="10969200" cy="705600"/>
          </a:xfrm>
        </p:spPr>
        <p:txBody>
          <a:bodyPr/>
          <a:p>
            <a:r>
              <a:rPr lang="en-US" altLang="zh-CN">
                <a:latin typeface="Baskerville Old Face" panose="02020602080505020303" charset="0"/>
                <a:cs typeface="Baskerville Old Face" panose="02020602080505020303" charset="0"/>
              </a:rPr>
              <a:t>Based on </a:t>
            </a:r>
            <a:r>
              <a:rPr lang="en-US" altLang="zh-CN">
                <a:latin typeface="Baskerville Old Face" panose="02020602080505020303" charset="0"/>
                <a:cs typeface="Baskerville Old Face" panose="02020602080505020303" charset="0"/>
              </a:rPr>
              <a:t>the 2 papers</a:t>
            </a:r>
            <a:endParaRPr lang="en-US" altLang="zh-CN">
              <a:latin typeface="Baskerville Old Face" panose="02020602080505020303" charset="0"/>
              <a:cs typeface="Baskerville Old Face" panose="02020602080505020303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824230"/>
            <a:ext cx="10968990" cy="1004570"/>
          </a:xfrm>
        </p:spPr>
        <p:txBody>
          <a:bodyPr>
            <a:normAutofit lnSpcReduction="10000"/>
          </a:bodyPr>
          <a:p>
            <a:pPr>
              <a:lnSpc>
                <a:spcPct val="100000"/>
              </a:lnSpc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Chain-of-thought prompting elicits reasoning in large language models[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1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]</a:t>
            </a:r>
            <a:endParaRPr lang="en-US" altLang="zh-CN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>
              <a:lnSpc>
                <a:spcPct val="100000"/>
              </a:lnSpc>
              <a:buClrTx/>
              <a:buSzTx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A Survery of Reasoning with Foundation Models [</a:t>
            </a:r>
            <a:r>
              <a:rPr lang="en-US" altLang="zh-CN">
                <a:solidFill>
                  <a:srgbClr val="00B050"/>
                </a:solidFill>
                <a:latin typeface="Times New Roman" panose="02020603050405020304" charset="0"/>
                <a:cs typeface="Times New Roman" panose="02020603050405020304" charset="0"/>
              </a:rPr>
              <a:t>2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]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0845" y="1731010"/>
            <a:ext cx="4025265" cy="46424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910" y="1731010"/>
            <a:ext cx="4039870" cy="46424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6345" y="186125"/>
            <a:ext cx="10969200" cy="705600"/>
          </a:xfrm>
        </p:spPr>
        <p:txBody>
          <a:bodyPr/>
          <a:p>
            <a:r>
              <a:rPr lang="en-US" altLang="zh-CN"/>
              <a:t>We are going to cover 2 points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158240"/>
            <a:ext cx="10968990" cy="1579245"/>
          </a:xfrm>
        </p:spPr>
        <p:txBody>
          <a:bodyPr/>
          <a:p>
            <a:pPr marL="0" indent="0">
              <a:buNone/>
            </a:pPr>
            <a:r>
              <a:rPr lang="en-US" altLang="zh-CN"/>
              <a:t>- What can we do with Foundation Models (and use them in your research)?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- How could we prompt Foundation Models?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091815" y="1337310"/>
            <a:ext cx="6231255" cy="2153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This is NOT a lesson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endParaRPr lang="en-US" altLang="zh-CN" sz="4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ctr"/>
            <a:r>
              <a:rPr lang="en-US" altLang="zh-CN" sz="3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I am just sharing...</a:t>
            </a:r>
            <a:endParaRPr lang="en-US" altLang="zh-CN" sz="3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5615305" y="3978910"/>
            <a:ext cx="1184275" cy="11842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57245"/>
            <a:ext cx="10969200" cy="705600"/>
          </a:xfrm>
        </p:spPr>
        <p:txBody>
          <a:bodyPr/>
          <a:p>
            <a:r>
              <a:rPr lang="en-US" altLang="zh-CN"/>
              <a:t>P</a:t>
            </a:r>
            <a:r>
              <a:rPr lang="en-US" altLang="zh-CN"/>
              <a:t>aper 1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" y="1361440"/>
            <a:ext cx="4039870" cy="46424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5002530" y="1321435"/>
            <a:ext cx="6343650" cy="37719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👈</a:t>
            </a:r>
            <a:r>
              <a:rPr lang="en-US" altLang="zh-CN"/>
              <a:t> A S</a:t>
            </a:r>
            <a:r>
              <a:rPr lang="en-US" altLang="zh-CN"/>
              <a:t>urvey of recent Foundation Models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     Introduces many FMs in various research area</a:t>
            </a:r>
            <a:endParaRPr lang="en-US" altLang="zh-CN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/>
              <a:t>- Visual</a:t>
            </a:r>
            <a:endParaRPr lang="en-US" altLang="zh-CN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/>
              <a:t>- Multimodal</a:t>
            </a:r>
            <a:endParaRPr lang="en-US" altLang="zh-CN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/>
              <a:t>- Mathematical</a:t>
            </a:r>
            <a:endParaRPr lang="en-US" altLang="zh-CN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/>
              <a:t>- Agent</a:t>
            </a:r>
            <a:endParaRPr lang="en-US" altLang="zh-CN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/>
              <a:t>- Casual</a:t>
            </a:r>
            <a:endParaRPr lang="en-US" altLang="zh-CN"/>
          </a:p>
          <a:p>
            <a:pPr marL="457200" lvl="1" indent="457200" fontAlgn="auto">
              <a:lnSpc>
                <a:spcPct val="150000"/>
              </a:lnSpc>
            </a:pPr>
            <a:r>
              <a:rPr lang="en-US" altLang="zh-CN"/>
              <a:t>- more...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    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89785" y="993140"/>
            <a:ext cx="1163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Jan 2024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588635" y="5360035"/>
            <a:ext cx="5582920" cy="556260"/>
          </a:xfrm>
          <a:prstGeom prst="rect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Miscellaneous! We only cover Visual and Multimodal here!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标题 21"/>
          <p:cNvSpPr>
            <a:spLocks noGrp="1"/>
          </p:cNvSpPr>
          <p:nvPr>
            <p:ph type="title"/>
          </p:nvPr>
        </p:nvSpPr>
        <p:spPr>
          <a:xfrm>
            <a:off x="565150" y="181610"/>
            <a:ext cx="4140835" cy="705485"/>
          </a:xfrm>
        </p:spPr>
        <p:txBody>
          <a:bodyPr/>
          <a:p>
            <a:r>
              <a:rPr lang="en-US" altLang="zh-CN" u="sng">
                <a:sym typeface="+mn-ea"/>
              </a:rPr>
              <a:t>FM Paradigm 1</a:t>
            </a:r>
            <a:endParaRPr lang="en-US" altLang="zh-CN" u="sng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7080" y="3901440"/>
            <a:ext cx="5073650" cy="29565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8210" y="3548380"/>
            <a:ext cx="4653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Inpaint Anything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SD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+ SAM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endParaRPr lang="en-US" altLang="zh-CN" baseline="30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9680" y="3827780"/>
            <a:ext cx="5256530" cy="13233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494145" y="3474720"/>
            <a:ext cx="493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Edit Everything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6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SAM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5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+ CLIP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+ SD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</a:t>
            </a:r>
            <a:endParaRPr lang="en-US" altLang="zh-CN" baseline="30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659130" y="1076960"/>
            <a:ext cx="6572250" cy="2082800"/>
            <a:chOff x="1038" y="1696"/>
            <a:chExt cx="10350" cy="3280"/>
          </a:xfrm>
        </p:grpSpPr>
        <p:sp>
          <p:nvSpPr>
            <p:cNvPr id="8" name="梯形 7"/>
            <p:cNvSpPr/>
            <p:nvPr/>
          </p:nvSpPr>
          <p:spPr>
            <a:xfrm>
              <a:off x="1718" y="2656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4909" y="2656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11" name="十字形 10"/>
            <p:cNvSpPr/>
            <p:nvPr/>
          </p:nvSpPr>
          <p:spPr>
            <a:xfrm>
              <a:off x="4134" y="3006"/>
              <a:ext cx="532" cy="532"/>
            </a:xfrm>
            <a:prstGeom prst="plus">
              <a:avLst>
                <a:gd name="adj" fmla="val 334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7471" y="3033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71" y="3293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梯形 13"/>
            <p:cNvSpPr/>
            <p:nvPr/>
          </p:nvSpPr>
          <p:spPr>
            <a:xfrm>
              <a:off x="8443" y="2656"/>
              <a:ext cx="2236" cy="1233"/>
            </a:xfrm>
            <a:prstGeom prst="trapezoid">
              <a:avLst/>
            </a:prstGeom>
          </p:spPr>
          <p:style>
            <a:lnRef idx="0">
              <a:srgbClr val="FFFFFF"/>
            </a:lnRef>
            <a:fillRef idx="3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00" y="1706"/>
              <a:ext cx="443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n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</a:rPr>
                <a:t>Paradigm 1</a:t>
              </a:r>
              <a:endParaRPr lang="en-US" altLang="zh-CN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6" y="4180"/>
              <a:ext cx="2672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  <a:sym typeface="+mn-ea"/>
                </a:rPr>
                <a:t>Model Fusion</a:t>
              </a:r>
              <a:endParaRPr lang="en-US" altLang="zh-CN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8" y="1696"/>
              <a:ext cx="10351" cy="32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57245"/>
            <a:ext cx="10969200" cy="705600"/>
          </a:xfrm>
        </p:spPr>
        <p:txBody>
          <a:bodyPr/>
          <a:p>
            <a:r>
              <a:rPr lang="en-US" altLang="zh-CN" u="sng">
                <a:sym typeface="+mn-ea"/>
              </a:rPr>
              <a:t>FM Paradigm 2</a:t>
            </a:r>
            <a:endParaRPr lang="en-US" altLang="zh-CN"/>
          </a:p>
        </p:txBody>
      </p:sp>
      <p:grpSp>
        <p:nvGrpSpPr>
          <p:cNvPr id="8" name="组合 7"/>
          <p:cNvGrpSpPr/>
          <p:nvPr/>
        </p:nvGrpSpPr>
        <p:grpSpPr>
          <a:xfrm>
            <a:off x="659130" y="1078865"/>
            <a:ext cx="6572250" cy="2082800"/>
            <a:chOff x="1038" y="1699"/>
            <a:chExt cx="10350" cy="3280"/>
          </a:xfrm>
        </p:grpSpPr>
        <p:sp>
          <p:nvSpPr>
            <p:cNvPr id="7" name="文本框 6"/>
            <p:cNvSpPr txBox="1"/>
            <p:nvPr/>
          </p:nvSpPr>
          <p:spPr>
            <a:xfrm>
              <a:off x="1243" y="194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Baskerville Old Face" panose="02020602080505020303" charset="0"/>
                  <a:cs typeface="Baskerville Old Face" panose="02020602080505020303" charset="0"/>
                </a:rPr>
                <a:t>Paradigm 2</a:t>
              </a:r>
              <a:endParaRPr lang="en-US" altLang="zh-CN">
                <a:latin typeface="Baskerville Old Face" panose="02020602080505020303" charset="0"/>
                <a:cs typeface="Baskerville Old Face" panose="02020602080505020303" charset="0"/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1661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15" name="十字形 14"/>
            <p:cNvSpPr/>
            <p:nvPr/>
          </p:nvSpPr>
          <p:spPr>
            <a:xfrm>
              <a:off x="4077" y="3099"/>
              <a:ext cx="532" cy="532"/>
            </a:xfrm>
            <a:prstGeom prst="plus">
              <a:avLst>
                <a:gd name="adj" fmla="val 334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852" y="2832"/>
              <a:ext cx="2460" cy="1016"/>
              <a:chOff x="11817" y="6683"/>
              <a:chExt cx="2460" cy="1016"/>
            </a:xfrm>
          </p:grpSpPr>
          <p:sp>
            <p:nvSpPr>
              <p:cNvPr id="17" name="等腰三角形 16"/>
              <p:cNvSpPr/>
              <p:nvPr/>
            </p:nvSpPr>
            <p:spPr>
              <a:xfrm>
                <a:off x="12220" y="6683"/>
                <a:ext cx="1570" cy="927"/>
              </a:xfrm>
              <a:prstGeom prst="triangle">
                <a:avLst/>
              </a:prstGeom>
            </p:spPr>
            <p:style>
              <a:lnRef idx="0">
                <a:srgbClr val="FFFFFF"/>
              </a:lnRef>
              <a:fillRef idx="3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700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1817" y="6683"/>
                <a:ext cx="246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latin typeface="Agency FB" panose="020B0503020202020204" charset="0"/>
                    <a:cs typeface="Agency FB" panose="020B0503020202020204" charset="0"/>
                  </a:rPr>
                  <a:t>Downstream</a:t>
                </a:r>
                <a:endParaRPr lang="en-US" altLang="zh-CN">
                  <a:latin typeface="Agency FB" panose="020B0503020202020204" charset="0"/>
                  <a:cs typeface="Agency FB" panose="020B0503020202020204" charset="0"/>
                </a:endParaRPr>
              </a:p>
              <a:p>
                <a:pPr algn="ctr"/>
                <a:r>
                  <a:rPr lang="en-US" altLang="zh-CN">
                    <a:latin typeface="Agency FB" panose="020B0503020202020204" charset="0"/>
                    <a:cs typeface="Agency FB" panose="020B0503020202020204" charset="0"/>
                  </a:rPr>
                  <a:t>Task</a:t>
                </a:r>
                <a:endParaRPr lang="en-US" altLang="zh-CN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</p:grpSp>
        <p:sp>
          <p:nvSpPr>
            <p:cNvPr id="20" name="矩形 19"/>
            <p:cNvSpPr/>
            <p:nvPr/>
          </p:nvSpPr>
          <p:spPr>
            <a:xfrm>
              <a:off x="7414" y="305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14" y="331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>
              <a:off x="8386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8310" y="1873"/>
              <a:ext cx="2460" cy="1016"/>
              <a:chOff x="11817" y="6683"/>
              <a:chExt cx="2460" cy="1016"/>
            </a:xfrm>
          </p:grpSpPr>
          <p:sp>
            <p:nvSpPr>
              <p:cNvPr id="25" name="等腰三角形 24"/>
              <p:cNvSpPr/>
              <p:nvPr/>
            </p:nvSpPr>
            <p:spPr>
              <a:xfrm>
                <a:off x="12220" y="6683"/>
                <a:ext cx="1570" cy="927"/>
              </a:xfrm>
              <a:prstGeom prst="triangle">
                <a:avLst/>
              </a:prstGeom>
            </p:spPr>
            <p:style>
              <a:lnRef idx="0">
                <a:srgbClr val="FFFFFF"/>
              </a:lnRef>
              <a:fillRef idx="3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700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1817" y="6683"/>
                <a:ext cx="2461" cy="10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>
                    <a:latin typeface="Agency FB" panose="020B0503020202020204" charset="0"/>
                    <a:cs typeface="Agency FB" panose="020B0503020202020204" charset="0"/>
                  </a:rPr>
                  <a:t>Downstream</a:t>
                </a:r>
                <a:endParaRPr lang="en-US" altLang="zh-CN">
                  <a:latin typeface="Agency FB" panose="020B0503020202020204" charset="0"/>
                  <a:cs typeface="Agency FB" panose="020B0503020202020204" charset="0"/>
                </a:endParaRPr>
              </a:p>
              <a:p>
                <a:pPr algn="ctr"/>
                <a:r>
                  <a:rPr lang="en-US" altLang="zh-CN">
                    <a:latin typeface="Agency FB" panose="020B0503020202020204" charset="0"/>
                    <a:cs typeface="Agency FB" panose="020B0503020202020204" charset="0"/>
                  </a:rPr>
                  <a:t>Task</a:t>
                </a:r>
                <a:endParaRPr lang="en-US" altLang="zh-CN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</p:grpSp>
        <p:sp>
          <p:nvSpPr>
            <p:cNvPr id="27" name="文本框 26"/>
            <p:cNvSpPr txBox="1"/>
            <p:nvPr/>
          </p:nvSpPr>
          <p:spPr>
            <a:xfrm>
              <a:off x="2989" y="4202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  <a:sym typeface="+mn-ea"/>
                </a:rPr>
                <a:t>Model Concatenation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8" y="1699"/>
              <a:ext cx="10351" cy="32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130" y="3870325"/>
            <a:ext cx="5039995" cy="2667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48385" y="3633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SAM-Track</a:t>
            </a:r>
            <a:r>
              <a:rPr lang="en-US" altLang="zh-CN" baseline="30000">
                <a:sym typeface="+mn-ea"/>
              </a:rPr>
              <a:t>8</a:t>
            </a:r>
            <a:r>
              <a:rPr lang="en-US" altLang="zh-CN"/>
              <a:t> = SAM</a:t>
            </a:r>
            <a:r>
              <a:rPr lang="en-US" altLang="zh-CN" baseline="30000">
                <a:sym typeface="+mn-ea"/>
              </a:rPr>
              <a:t>5</a:t>
            </a:r>
            <a:r>
              <a:rPr lang="en-US" altLang="zh-CN"/>
              <a:t> + DeA</a:t>
            </a:r>
            <a:r>
              <a:rPr lang="en-US" altLang="zh-CN">
                <a:sym typeface="+mn-ea"/>
              </a:rPr>
              <a:t>O</a:t>
            </a:r>
            <a:r>
              <a:rPr lang="en-US" altLang="zh-CN"/>
              <a:t>T</a:t>
            </a:r>
            <a:r>
              <a:rPr lang="en-US" altLang="zh-CN" baseline="30000">
                <a:sym typeface="+mn-ea"/>
              </a:rPr>
              <a:t>9</a:t>
            </a:r>
            <a:endParaRPr lang="en-US" altLang="zh-CN" baseline="30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257245"/>
            <a:ext cx="10969200" cy="705600"/>
          </a:xfrm>
        </p:spPr>
        <p:txBody>
          <a:bodyPr/>
          <a:p>
            <a:r>
              <a:rPr lang="en-US" altLang="zh-CN" u="sng">
                <a:sym typeface="+mn-ea"/>
              </a:rPr>
              <a:t>FM Paradigm 3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34935" y="3391535"/>
            <a:ext cx="4027170" cy="31769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71765" y="30416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3D-VisTa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11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PointCloud + CLIP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7</a:t>
            </a:r>
            <a:endParaRPr lang="en-US" altLang="zh-CN" baseline="3000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85" y="3898900"/>
            <a:ext cx="7025005" cy="27006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4850" y="3564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3D-LLM</a:t>
            </a:r>
            <a:r>
              <a:rPr lang="en-US" altLang="zh-CN" baseline="30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10</a:t>
            </a: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= 3D objects + LLM</a:t>
            </a:r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59130" y="1078865"/>
            <a:ext cx="6572250" cy="2082800"/>
            <a:chOff x="1038" y="1699"/>
            <a:chExt cx="10350" cy="3280"/>
          </a:xfrm>
        </p:grpSpPr>
        <p:sp>
          <p:nvSpPr>
            <p:cNvPr id="7" name="文本框 6"/>
            <p:cNvSpPr txBox="1"/>
            <p:nvPr/>
          </p:nvSpPr>
          <p:spPr>
            <a:xfrm>
              <a:off x="1243" y="1948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latin typeface="Baskerville Old Face" panose="02020602080505020303" charset="0"/>
                  <a:cs typeface="Baskerville Old Face" panose="02020602080505020303" charset="0"/>
                </a:rPr>
                <a:t>Paradigm 3</a:t>
              </a:r>
              <a:endParaRPr lang="en-US" altLang="zh-CN">
                <a:latin typeface="Baskerville Old Face" panose="02020602080505020303" charset="0"/>
                <a:cs typeface="Baskerville Old Face" panose="02020602080505020303" charset="0"/>
              </a:endParaRPr>
            </a:p>
          </p:txBody>
        </p:sp>
        <p:sp>
          <p:nvSpPr>
            <p:cNvPr id="10" name="梯形 9"/>
            <p:cNvSpPr/>
            <p:nvPr/>
          </p:nvSpPr>
          <p:spPr>
            <a:xfrm>
              <a:off x="1661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15" name="十字形 14"/>
            <p:cNvSpPr/>
            <p:nvPr/>
          </p:nvSpPr>
          <p:spPr>
            <a:xfrm>
              <a:off x="4077" y="3099"/>
              <a:ext cx="532" cy="532"/>
            </a:xfrm>
            <a:prstGeom prst="plus">
              <a:avLst>
                <a:gd name="adj" fmla="val 334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414" y="305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7414" y="331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梯形 22"/>
            <p:cNvSpPr/>
            <p:nvPr/>
          </p:nvSpPr>
          <p:spPr>
            <a:xfrm>
              <a:off x="8386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989" y="4202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  <a:sym typeface="+mn-ea"/>
                </a:rPr>
                <a:t>Model Transfer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38" y="1699"/>
              <a:ext cx="10351" cy="32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4991" y="2780"/>
              <a:ext cx="2040" cy="1151"/>
            </a:xfrm>
            <a:prstGeom prst="rect">
              <a:avLst/>
            </a:prstGeom>
            <a:noFill/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>
                  <a:solidFill>
                    <a:schemeClr val="accent5">
                      <a:lumMod val="75000"/>
                    </a:schemeClr>
                  </a:solidFill>
                  <a:latin typeface="Agency FB" panose="020B0503020202020204" charset="0"/>
                  <a:cs typeface="Agency FB" panose="020B0503020202020204" charset="0"/>
                </a:rPr>
                <a:t>Modality</a:t>
              </a:r>
              <a:endParaRPr lang="en-US" altLang="zh-CN">
                <a:solidFill>
                  <a:schemeClr val="accent5">
                    <a:lumMod val="75000"/>
                  </a:schemeClr>
                </a:solidFill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>
            <a:noAutofit/>
          </a:bodyPr>
          <a:p>
            <a:r>
              <a:rPr lang="en-US" altLang="zh-CN" sz="2000">
                <a:sym typeface="+mn-ea"/>
              </a:rPr>
              <a:t>Take-aways</a:t>
            </a:r>
            <a:endParaRPr lang="en-US" altLang="zh-CN" sz="2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02920"/>
            <a:ext cx="10968990" cy="611505"/>
          </a:xfrm>
        </p:spPr>
        <p:txBody>
          <a:bodyPr/>
          <a:p>
            <a:r>
              <a:rPr lang="en-US" altLang="zh-CN">
                <a:sym typeface="+mn-ea"/>
              </a:rPr>
              <a:t>What can we do with Foundation Models (and use them in your research)?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608330" y="1232535"/>
            <a:ext cx="5586095" cy="1771015"/>
            <a:chOff x="1038" y="1696"/>
            <a:chExt cx="10351" cy="3281"/>
          </a:xfrm>
        </p:grpSpPr>
        <p:sp>
          <p:nvSpPr>
            <p:cNvPr id="8" name="梯形 7"/>
            <p:cNvSpPr/>
            <p:nvPr/>
          </p:nvSpPr>
          <p:spPr>
            <a:xfrm>
              <a:off x="1718" y="2656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9" name="梯形 8"/>
            <p:cNvSpPr/>
            <p:nvPr/>
          </p:nvSpPr>
          <p:spPr>
            <a:xfrm>
              <a:off x="4909" y="2656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11" name="十字形 10"/>
            <p:cNvSpPr/>
            <p:nvPr/>
          </p:nvSpPr>
          <p:spPr>
            <a:xfrm>
              <a:off x="4134" y="3006"/>
              <a:ext cx="532" cy="532"/>
            </a:xfrm>
            <a:prstGeom prst="plus">
              <a:avLst>
                <a:gd name="adj" fmla="val 334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2" name="矩形 11"/>
            <p:cNvSpPr/>
            <p:nvPr/>
          </p:nvSpPr>
          <p:spPr>
            <a:xfrm>
              <a:off x="7471" y="3033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471" y="3293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14" name="梯形 13"/>
            <p:cNvSpPr/>
            <p:nvPr/>
          </p:nvSpPr>
          <p:spPr>
            <a:xfrm>
              <a:off x="8443" y="2656"/>
              <a:ext cx="2236" cy="1233"/>
            </a:xfrm>
            <a:prstGeom prst="trapezoid">
              <a:avLst/>
            </a:prstGeom>
          </p:spPr>
          <p:style>
            <a:lnRef idx="0">
              <a:srgbClr val="FFFFFF"/>
            </a:lnRef>
            <a:fillRef idx="3">
              <a:schemeClr val="accent6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00" y="1706"/>
              <a:ext cx="4433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</a:rPr>
                <a:t>Paradigm 1</a:t>
              </a:r>
              <a:endParaRPr lang="en-US" altLang="zh-CN" sz="16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4666" y="4180"/>
              <a:ext cx="2672" cy="6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ctr"/>
              <a:r>
                <a:rPr lang="en-US" altLang="zh-CN" sz="16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  <a:sym typeface="+mn-ea"/>
                </a:rPr>
                <a:t>Model Fusion</a:t>
              </a:r>
              <a:endPara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  <a:sym typeface="+mn-ea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038" y="1696"/>
              <a:ext cx="10351" cy="32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8330" y="2999105"/>
            <a:ext cx="5586095" cy="1771015"/>
            <a:chOff x="1038" y="1699"/>
            <a:chExt cx="10351" cy="3281"/>
          </a:xfrm>
        </p:grpSpPr>
        <p:sp>
          <p:nvSpPr>
            <p:cNvPr id="10" name="文本框 9"/>
            <p:cNvSpPr txBox="1"/>
            <p:nvPr/>
          </p:nvSpPr>
          <p:spPr>
            <a:xfrm>
              <a:off x="1243" y="1948"/>
              <a:ext cx="6400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Baskerville Old Face" panose="02020602080505020303" charset="0"/>
                  <a:cs typeface="Baskerville Old Face" panose="02020602080505020303" charset="0"/>
                </a:rPr>
                <a:t>Paradigm 2</a:t>
              </a:r>
              <a:endParaRPr lang="en-US" altLang="zh-CN" sz="1600">
                <a:latin typeface="Baskerville Old Face" panose="02020602080505020303" charset="0"/>
                <a:cs typeface="Baskerville Old Face" panose="02020602080505020303" charset="0"/>
              </a:endParaRPr>
            </a:p>
          </p:txBody>
        </p:sp>
        <p:sp>
          <p:nvSpPr>
            <p:cNvPr id="15" name="梯形 14"/>
            <p:cNvSpPr/>
            <p:nvPr/>
          </p:nvSpPr>
          <p:spPr>
            <a:xfrm>
              <a:off x="1661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18" name="十字形 17"/>
            <p:cNvSpPr/>
            <p:nvPr/>
          </p:nvSpPr>
          <p:spPr>
            <a:xfrm>
              <a:off x="4077" y="3099"/>
              <a:ext cx="532" cy="532"/>
            </a:xfrm>
            <a:prstGeom prst="plus">
              <a:avLst>
                <a:gd name="adj" fmla="val 334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4852" y="2832"/>
              <a:ext cx="2461" cy="1081"/>
              <a:chOff x="11817" y="6683"/>
              <a:chExt cx="2461" cy="1081"/>
            </a:xfrm>
          </p:grpSpPr>
          <p:sp>
            <p:nvSpPr>
              <p:cNvPr id="20" name="等腰三角形 19"/>
              <p:cNvSpPr/>
              <p:nvPr/>
            </p:nvSpPr>
            <p:spPr>
              <a:xfrm>
                <a:off x="12220" y="6683"/>
                <a:ext cx="1570" cy="927"/>
              </a:xfrm>
              <a:prstGeom prst="triangle">
                <a:avLst/>
              </a:prstGeom>
            </p:spPr>
            <p:style>
              <a:lnRef idx="0">
                <a:srgbClr val="FFFFFF"/>
              </a:lnRef>
              <a:fillRef idx="3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1817" y="6683"/>
                <a:ext cx="2461" cy="1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latin typeface="Agency FB" panose="020B0503020202020204" charset="0"/>
                    <a:cs typeface="Agency FB" panose="020B0503020202020204" charset="0"/>
                  </a:rPr>
                  <a:t>Downstream</a:t>
                </a:r>
                <a:endParaRPr lang="en-US" altLang="zh-CN" sz="1600">
                  <a:latin typeface="Agency FB" panose="020B0503020202020204" charset="0"/>
                  <a:cs typeface="Agency FB" panose="020B0503020202020204" charset="0"/>
                </a:endParaRPr>
              </a:p>
              <a:p>
                <a:pPr algn="ctr"/>
                <a:r>
                  <a:rPr lang="en-US" altLang="zh-CN" sz="1600">
                    <a:latin typeface="Agency FB" panose="020B0503020202020204" charset="0"/>
                    <a:cs typeface="Agency FB" panose="020B0503020202020204" charset="0"/>
                  </a:rPr>
                  <a:t>Task</a:t>
                </a:r>
                <a:endParaRPr lang="en-US" altLang="zh-CN" sz="1600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</p:grpSp>
        <p:sp>
          <p:nvSpPr>
            <p:cNvPr id="22" name="矩形 21"/>
            <p:cNvSpPr/>
            <p:nvPr/>
          </p:nvSpPr>
          <p:spPr>
            <a:xfrm>
              <a:off x="7414" y="305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3" name="矩形 22"/>
            <p:cNvSpPr/>
            <p:nvPr/>
          </p:nvSpPr>
          <p:spPr>
            <a:xfrm>
              <a:off x="7414" y="331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24" name="梯形 23"/>
            <p:cNvSpPr/>
            <p:nvPr/>
          </p:nvSpPr>
          <p:spPr>
            <a:xfrm>
              <a:off x="8386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8310" y="1873"/>
              <a:ext cx="2461" cy="1081"/>
              <a:chOff x="11817" y="6683"/>
              <a:chExt cx="2461" cy="1081"/>
            </a:xfrm>
          </p:grpSpPr>
          <p:sp>
            <p:nvSpPr>
              <p:cNvPr id="26" name="等腰三角形 25"/>
              <p:cNvSpPr/>
              <p:nvPr/>
            </p:nvSpPr>
            <p:spPr>
              <a:xfrm>
                <a:off x="12220" y="6683"/>
                <a:ext cx="1570" cy="927"/>
              </a:xfrm>
              <a:prstGeom prst="triangle">
                <a:avLst/>
              </a:prstGeom>
            </p:spPr>
            <p:style>
              <a:lnRef idx="0">
                <a:srgbClr val="FFFFFF"/>
              </a:lnRef>
              <a:fillRef idx="3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600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817" y="6683"/>
                <a:ext cx="2461" cy="1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1600">
                    <a:latin typeface="Agency FB" panose="020B0503020202020204" charset="0"/>
                    <a:cs typeface="Agency FB" panose="020B0503020202020204" charset="0"/>
                  </a:rPr>
                  <a:t>Downstream</a:t>
                </a:r>
                <a:endParaRPr lang="en-US" altLang="zh-CN" sz="1600">
                  <a:latin typeface="Agency FB" panose="020B0503020202020204" charset="0"/>
                  <a:cs typeface="Agency FB" panose="020B0503020202020204" charset="0"/>
                </a:endParaRPr>
              </a:p>
              <a:p>
                <a:pPr algn="ctr"/>
                <a:r>
                  <a:rPr lang="en-US" altLang="zh-CN" sz="1600">
                    <a:latin typeface="Agency FB" panose="020B0503020202020204" charset="0"/>
                    <a:cs typeface="Agency FB" panose="020B0503020202020204" charset="0"/>
                  </a:rPr>
                  <a:t>Task</a:t>
                </a:r>
                <a:endParaRPr lang="en-US" altLang="zh-CN" sz="1600">
                  <a:latin typeface="Agency FB" panose="020B0503020202020204" charset="0"/>
                  <a:cs typeface="Agency FB" panose="020B050302020202020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989" y="4202"/>
              <a:ext cx="6400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  <a:sym typeface="+mn-ea"/>
                </a:rPr>
                <a:t>Model Concatenation</a:t>
              </a:r>
              <a:endPara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  <a:sym typeface="+mn-ea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38" y="1699"/>
              <a:ext cx="10351" cy="32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608330" y="4779010"/>
            <a:ext cx="5586095" cy="1771015"/>
            <a:chOff x="1038" y="1699"/>
            <a:chExt cx="10351" cy="3281"/>
          </a:xfrm>
        </p:grpSpPr>
        <p:sp>
          <p:nvSpPr>
            <p:cNvPr id="31" name="文本框 30"/>
            <p:cNvSpPr txBox="1"/>
            <p:nvPr/>
          </p:nvSpPr>
          <p:spPr>
            <a:xfrm>
              <a:off x="1243" y="1948"/>
              <a:ext cx="6400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Baskerville Old Face" panose="02020602080505020303" charset="0"/>
                  <a:cs typeface="Baskerville Old Face" panose="02020602080505020303" charset="0"/>
                </a:rPr>
                <a:t>Paradigm 3</a:t>
              </a:r>
              <a:endParaRPr lang="en-US" altLang="zh-CN" sz="1600">
                <a:latin typeface="Baskerville Old Face" panose="02020602080505020303" charset="0"/>
                <a:cs typeface="Baskerville Old Face" panose="02020602080505020303" charset="0"/>
              </a:endParaRPr>
            </a:p>
          </p:txBody>
        </p:sp>
        <p:sp>
          <p:nvSpPr>
            <p:cNvPr id="32" name="梯形 31"/>
            <p:cNvSpPr/>
            <p:nvPr/>
          </p:nvSpPr>
          <p:spPr>
            <a:xfrm>
              <a:off x="1661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5"/>
                </a:gs>
                <a:gs pos="0">
                  <a:schemeClr val="accent5">
                    <a:lumMod val="25000"/>
                    <a:lumOff val="75000"/>
                  </a:schemeClr>
                </a:gs>
                <a:gs pos="100000">
                  <a:schemeClr val="accent5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33" name="十字形 32"/>
            <p:cNvSpPr/>
            <p:nvPr/>
          </p:nvSpPr>
          <p:spPr>
            <a:xfrm>
              <a:off x="4077" y="3099"/>
              <a:ext cx="532" cy="532"/>
            </a:xfrm>
            <a:prstGeom prst="plus">
              <a:avLst>
                <a:gd name="adj" fmla="val 33458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4" name="矩形 33"/>
            <p:cNvSpPr/>
            <p:nvPr/>
          </p:nvSpPr>
          <p:spPr>
            <a:xfrm>
              <a:off x="7414" y="305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5" name="矩形 34"/>
            <p:cNvSpPr/>
            <p:nvPr/>
          </p:nvSpPr>
          <p:spPr>
            <a:xfrm>
              <a:off x="7414" y="3316"/>
              <a:ext cx="646" cy="17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6" name="梯形 35"/>
            <p:cNvSpPr/>
            <p:nvPr/>
          </p:nvSpPr>
          <p:spPr>
            <a:xfrm>
              <a:off x="8386" y="2790"/>
              <a:ext cx="2236" cy="1233"/>
            </a:xfrm>
            <a:prstGeom prst="trapezoid">
              <a:avLst/>
            </a:prstGeom>
            <a:gradFill>
              <a:gsLst>
                <a:gs pos="50000">
                  <a:schemeClr val="accent3"/>
                </a:gs>
                <a:gs pos="0">
                  <a:schemeClr val="accent3">
                    <a:lumMod val="25000"/>
                    <a:lumOff val="75000"/>
                  </a:schemeClr>
                </a:gs>
                <a:gs pos="100000">
                  <a:schemeClr val="accent3">
                    <a:lumMod val="8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Foundation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  <a:p>
              <a:pPr algn="ctr"/>
              <a:r>
                <a:rPr lang="en-US" altLang="zh-CN" sz="1600">
                  <a:latin typeface="Agency FB" panose="020B0503020202020204" charset="0"/>
                  <a:cs typeface="Agency FB" panose="020B0503020202020204" charset="0"/>
                </a:rPr>
                <a:t>Model</a:t>
              </a:r>
              <a:endParaRPr lang="en-US" altLang="zh-CN" sz="1600">
                <a:latin typeface="Agency FB" panose="020B0503020202020204" charset="0"/>
                <a:cs typeface="Agency FB" panose="020B0503020202020204" charset="0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2989" y="4202"/>
              <a:ext cx="6400" cy="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Baskerville Old Face" panose="02020602080505020303" charset="0"/>
                  <a:cs typeface="Baskerville Old Face" panose="02020602080505020303" charset="0"/>
                  <a:sym typeface="+mn-ea"/>
                </a:rPr>
                <a:t>Model Transfer</a:t>
              </a:r>
              <a:endParaRPr lang="en-US" altLang="zh-CN" sz="16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charset="0"/>
                <a:cs typeface="Baskerville Old Face" panose="02020602080505020303" charset="0"/>
                <a:sym typeface="+mn-ea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38" y="1699"/>
              <a:ext cx="10351" cy="3281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6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4991" y="2780"/>
              <a:ext cx="2040" cy="1151"/>
            </a:xfrm>
            <a:prstGeom prst="rect">
              <a:avLst/>
            </a:prstGeom>
            <a:noFill/>
            <a:ln w="12700" cmpd="sng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sz="1600">
                  <a:solidFill>
                    <a:schemeClr val="accent5">
                      <a:lumMod val="75000"/>
                    </a:schemeClr>
                  </a:solidFill>
                  <a:latin typeface="Agency FB" panose="020B0503020202020204" charset="0"/>
                  <a:cs typeface="Agency FB" panose="020B0503020202020204" charset="0"/>
                </a:rPr>
                <a:t>Modality</a:t>
              </a:r>
              <a:endParaRPr lang="en-US" altLang="zh-CN" sz="1600">
                <a:solidFill>
                  <a:schemeClr val="accent5">
                    <a:lumMod val="75000"/>
                  </a:schemeClr>
                </a:solidFill>
                <a:latin typeface="Agency FB" panose="020B0503020202020204" charset="0"/>
                <a:cs typeface="Agency FB" panose="020B050302020202020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commondata" val="eyJoZGlkIjoiZTFhODk2NWFmZjgyNzdjNThjODdlNjBjZDM3Yzc1Ym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3446</Words>
  <Application>WPS 演示</Application>
  <PresentationFormat>宽屏</PresentationFormat>
  <Paragraphs>186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Baskerville Old Face</vt:lpstr>
      <vt:lpstr>华文中宋</vt:lpstr>
      <vt:lpstr>Times New Roman</vt:lpstr>
      <vt:lpstr>Agency FB</vt:lpstr>
      <vt:lpstr>微软雅黑</vt:lpstr>
      <vt:lpstr>Arial Unicode MS</vt:lpstr>
      <vt:lpstr>Calibri</vt:lpstr>
      <vt:lpstr>华文行楷</vt:lpstr>
      <vt:lpstr>WPS</vt:lpstr>
      <vt:lpstr>Reasoning with  Foundation Models</vt:lpstr>
      <vt:lpstr>Based on 2 papers</vt:lpstr>
      <vt:lpstr>We are going to cover 2 points</vt:lpstr>
      <vt:lpstr>PowerPoint 演示文稿</vt:lpstr>
      <vt:lpstr>Abundant FM in-the-wild</vt:lpstr>
      <vt:lpstr>FM Paradigms</vt:lpstr>
      <vt:lpstr>Many Foundation Models</vt:lpstr>
      <vt:lpstr>FM Paradigm 2</vt:lpstr>
      <vt:lpstr>Take-aways</vt:lpstr>
      <vt:lpstr>Paper 1</vt:lpstr>
      <vt:lpstr>How could we prompt Foundation Models?</vt:lpstr>
      <vt:lpstr>Refernece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政霖</cp:lastModifiedBy>
  <cp:revision>158</cp:revision>
  <dcterms:created xsi:type="dcterms:W3CDTF">2019-06-19T02:08:00Z</dcterms:created>
  <dcterms:modified xsi:type="dcterms:W3CDTF">2024-03-17T16:34:17Z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F62D1D87F36D421DAD9E3F63B5AB97D6_11</vt:lpwstr>
  </property>
</Properties>
</file>