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9" r:id="rId4"/>
    <p:sldId id="257" r:id="rId5"/>
    <p:sldId id="258" r:id="rId6"/>
    <p:sldId id="262" r:id="rId7"/>
    <p:sldId id="263" r:id="rId8"/>
    <p:sldId id="260" r:id="rId9"/>
    <p:sldId id="261" r:id="rId10"/>
    <p:sldId id="266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64" autoAdjust="0"/>
  </p:normalViewPr>
  <p:slideViewPr>
    <p:cSldViewPr snapToGrid="0">
      <p:cViewPr varScale="1">
        <p:scale>
          <a:sx n="80" d="100"/>
          <a:sy n="80" d="100"/>
        </p:scale>
        <p:origin x="74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6B52B-30E5-4E17-91E7-23A0D335AA6F}" type="datetimeFigureOut">
              <a:rPr lang="en-CA" smtClean="0"/>
              <a:t>2020-09-05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A98D4-4493-41F2-B4BA-75DE592C22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621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A98D4-4493-41F2-B4BA-75DE592C228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6031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09845-491A-46A4-B83C-9FD8CC8C0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FC384-426A-4E6A-9FD6-830A2126F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1280A-B1EF-4A9E-A9CE-3D437A3B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1DE2-6939-417B-B3A9-E491768CED2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638CF-F1CC-4429-952F-53A8E28A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FB774-B46B-49C5-85ED-7429B9A7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8501-D1BB-491D-B5CF-00A99EBC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5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1170-554E-4580-8683-78545C6B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ABE57-00BE-4D90-98CF-68372F6F3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762EA-B8E5-4ED6-8352-CECB3AB7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1DE2-6939-417B-B3A9-E491768CED2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FCB01-067F-4FB9-9678-5C090356B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244D0-E406-4BC0-AD06-31BA7A7A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8501-D1BB-491D-B5CF-00A99EBC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59683B-2589-45C9-AFA2-B8E855484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A9580-0CCA-408E-92F9-0DCD9247F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319B1-3450-45D8-B992-210EE09A5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1DE2-6939-417B-B3A9-E491768CED2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901E2-ABFC-4B13-BF21-8E343B9E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190EA-A9C2-4E8D-89DB-B4015736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8501-D1BB-491D-B5CF-00A99EBC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455A2-ADF2-4E6E-BEAC-0C254DFAB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89966-2A76-4FD8-BC11-021BE32A9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748D1-5A58-415F-8DB7-1629E3EA4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1DE2-6939-417B-B3A9-E491768CED2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6A6BC-060A-499C-BCBA-705158B4E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05807-8D99-4530-BD9B-D87EC64F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8501-D1BB-491D-B5CF-00A99EBC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5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820B2-7B94-49F8-B175-EBD863C46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8A04A-FA67-4032-9AB4-2B4DEAFD3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39DB7-B341-460E-843F-AD5DFE74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1DE2-6939-417B-B3A9-E491768CED2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D3DE3-93C5-4450-8C0A-9B991076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D4E64-4A4A-497E-B5A7-340CBD2EB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8501-D1BB-491D-B5CF-00A99EBC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4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79094-FE3F-4B3F-9436-D2E32535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547D-BFF5-419A-80A4-BAB69895C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49597-D827-40A2-97C7-5B3B9D0F8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5A081-A201-4B11-8AA8-BAADA8B2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1DE2-6939-417B-B3A9-E491768CED2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B15B3-1D8C-4175-B884-144753F9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555CA-D656-4855-9CFC-ED43098CF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8501-D1BB-491D-B5CF-00A99EBC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8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93A9-4FD2-4A73-A503-19EB59E90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4CA76-F752-4666-857E-E0BB5D77E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97A99-0F08-4167-8BCC-9B2B3622F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D92A6-A85F-490E-9565-3BF0DDEA9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5FDE5-DB6E-4FD9-AD4C-42A4B9E74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DDA1F-47D9-42A4-8D12-140BB7DAC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1DE2-6939-417B-B3A9-E491768CED2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B300F3-EF8C-4B96-A389-24FA8FB4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D02A4-6DC4-4D99-AC4D-4ACA8B1B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8501-D1BB-491D-B5CF-00A99EBC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9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B6127-AB3A-42E4-AB7F-D1837C6F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07ABA-E6BD-4F76-953D-9FD777330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1DE2-6939-417B-B3A9-E491768CED2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E264A-CDB1-4304-8EB1-794FD1015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14DB5-54A3-43DE-9D55-4E1C33A4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8501-D1BB-491D-B5CF-00A99EBC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7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3270E5-EF85-4672-9D19-CABEF45D7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1DE2-6939-417B-B3A9-E491768CED2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1ABBB4-7F22-4512-9C6F-AA3410EC9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51D13-E5F9-4B34-9A4A-59145EBD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8501-D1BB-491D-B5CF-00A99EBC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E622-BA72-44D6-BF62-22E677CA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3E4F3-44D5-4AAD-A353-D3626BC47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44891-6564-47C6-B123-C89866B61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D8A1F-4FC6-4CC5-9834-E1EB4FEF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1DE2-6939-417B-B3A9-E491768CED2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2BA40-6136-4A83-AD74-50A953BE4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0CD33-66B1-463A-B857-EB2A18878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8501-D1BB-491D-B5CF-00A99EBC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1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CB34C-AA45-441B-A613-62E704FE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B6B47A-5AB1-4ABE-A14C-B35F309BF7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2F081-1FB6-47BF-A4F3-D83128C5C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A1FEA-1479-4A33-828A-3CD6F070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1DE2-6939-417B-B3A9-E491768CED2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CB5D5-6D2E-41B1-BEAF-4FDC0624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6EED3-D159-4BB2-ABF7-88217AAE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8501-D1BB-491D-B5CF-00A99EBC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8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43D280-6BD1-487F-B2AA-2B56D02BE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E1643-7F34-4C88-ABC7-DF6DCFEE4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F1D1F-E778-4224-92D7-1EEAA664A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D1DE2-6939-417B-B3A9-E491768CED2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88032-28EE-4CF1-B4E3-455F94F96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C6522-F058-4562-84DE-0C8CBD63A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E8501-D1BB-491D-B5CF-00A99EBC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3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B34-9F91-474F-AACB-E1915F738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6765" y="764984"/>
            <a:ext cx="10238470" cy="1242731"/>
          </a:xfrm>
        </p:spPr>
        <p:txBody>
          <a:bodyPr>
            <a:noAutofit/>
          </a:bodyPr>
          <a:lstStyle/>
          <a:p>
            <a:r>
              <a:rPr lang="en-GB" sz="4000" b="1" dirty="0"/>
              <a:t>Video Object Segmentation with</a:t>
            </a:r>
            <a:br>
              <a:rPr lang="en-GB" sz="4000" b="1" dirty="0"/>
            </a:br>
            <a:r>
              <a:rPr lang="en-GB" sz="4000" b="1" dirty="0"/>
              <a:t>Episodic Graph Memory Networks</a:t>
            </a:r>
            <a:r>
              <a:rPr lang="en-GB" sz="4000" dirty="0"/>
              <a:t> </a:t>
            </a:r>
            <a:br>
              <a:rPr lang="en-GB" sz="4000" dirty="0"/>
            </a:br>
            <a:r>
              <a:rPr lang="en-GB" sz="4000" dirty="0"/>
              <a:t>(ECCV‘20)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F6E660-2543-454C-88E8-A50741B1C911}"/>
              </a:ext>
            </a:extLst>
          </p:cNvPr>
          <p:cNvSpPr txBox="1"/>
          <p:nvPr/>
        </p:nvSpPr>
        <p:spPr>
          <a:xfrm>
            <a:off x="236735" y="2953695"/>
            <a:ext cx="117185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Authors: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Xiankai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Associate, Inception Institute of Artificial Intelligence (IIAI), Abu Dhabi, UAE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Wenguan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Postdoc, ETH Zurich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Martin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Danelljan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Postdoc, ETH Zurich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Tianfei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Zhou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Researcher, Inception Institute of Artificial Intelligence, Abu Dhabi, UAE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Jianbing Shen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Lead Scientist, Inception Institute of Artificial Intelligence (IIAI); Professor, BIT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 Van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Professor, Head of Toyota Lab TRACE, ETH Zurich &amp; KU Leuven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AA8F1D-BAA4-4D14-9504-B087A9962928}"/>
              </a:ext>
            </a:extLst>
          </p:cNvPr>
          <p:cNvSpPr txBox="1"/>
          <p:nvPr/>
        </p:nvSpPr>
        <p:spPr>
          <a:xfrm>
            <a:off x="2806044" y="5723684"/>
            <a:ext cx="6579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Presented by Javad Khaghani</a:t>
            </a:r>
          </a:p>
          <a:p>
            <a:pPr algn="ctr"/>
            <a:r>
              <a:rPr lang="en-US" dirty="0"/>
              <a:t>Aug 16, 2020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8718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95B93-52DC-49F5-BC09-8416F041D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8333" y="261430"/>
            <a:ext cx="4695334" cy="832079"/>
          </a:xfrm>
        </p:spPr>
        <p:txBody>
          <a:bodyPr/>
          <a:lstStyle/>
          <a:p>
            <a:pPr algn="ctr"/>
            <a:r>
              <a:rPr lang="en-US" dirty="0"/>
              <a:t>Ablation Study 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CA363-6EAA-45B5-9CBB-B57C7343E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028" y="1349409"/>
            <a:ext cx="10255944" cy="461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10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D805-D1B5-4AFE-B1A6-3321C956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141" y="175443"/>
            <a:ext cx="7221718" cy="1011188"/>
          </a:xfrm>
        </p:spPr>
        <p:txBody>
          <a:bodyPr/>
          <a:lstStyle/>
          <a:p>
            <a:pPr algn="ctr"/>
            <a:r>
              <a:rPr lang="en-US" dirty="0"/>
              <a:t>Qualitative Results of O-VOS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FE98E5-F2BD-4753-BA20-9A58C57B7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186631"/>
            <a:ext cx="98298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03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D516-5B98-4317-93BD-369430683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160" y="233151"/>
            <a:ext cx="7419680" cy="935774"/>
          </a:xfrm>
        </p:spPr>
        <p:txBody>
          <a:bodyPr/>
          <a:lstStyle/>
          <a:p>
            <a:pPr algn="ctr"/>
            <a:r>
              <a:rPr lang="en-US" dirty="0"/>
              <a:t>Qualitative Results of Z-VOS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6660CA-FED1-4E9D-8685-20D1BCB46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302470"/>
            <a:ext cx="98679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9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711D5-2545-4A19-B65D-EC2735A3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012" y="490537"/>
            <a:ext cx="2085975" cy="6826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Outline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694B8-BDCF-4C5B-9FE6-3FD33B365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2016125"/>
            <a:ext cx="10515600" cy="4351338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Proposed Method </a:t>
            </a:r>
          </a:p>
          <a:p>
            <a:pPr lvl="1"/>
            <a:r>
              <a:rPr lang="en-US" dirty="0"/>
              <a:t>Overall Diagram</a:t>
            </a:r>
          </a:p>
          <a:p>
            <a:pPr lvl="1"/>
            <a:r>
              <a:rPr lang="en-US" dirty="0"/>
              <a:t>Controller Signals</a:t>
            </a:r>
          </a:p>
          <a:p>
            <a:r>
              <a:rPr lang="en-US" dirty="0"/>
              <a:t>Training &amp; Interference Details</a:t>
            </a:r>
          </a:p>
          <a:p>
            <a:r>
              <a:rPr lang="en-US" dirty="0"/>
              <a:t>Implementation Details</a:t>
            </a:r>
          </a:p>
          <a:p>
            <a:r>
              <a:rPr lang="en-US" dirty="0"/>
              <a:t>Quantitative Results</a:t>
            </a:r>
          </a:p>
          <a:p>
            <a:r>
              <a:rPr lang="en-US" dirty="0"/>
              <a:t>Ablation Study </a:t>
            </a:r>
          </a:p>
          <a:p>
            <a:r>
              <a:rPr lang="en-US" dirty="0"/>
              <a:t>Qualitative Results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450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9AACE-4BE7-4891-BB39-CF4785EA9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850" y="169817"/>
            <a:ext cx="2722300" cy="646929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E324A6-E703-4B21-8A39-9E2DA8FDA877}"/>
              </a:ext>
            </a:extLst>
          </p:cNvPr>
          <p:cNvSpPr txBox="1"/>
          <p:nvPr/>
        </p:nvSpPr>
        <p:spPr>
          <a:xfrm>
            <a:off x="337351" y="1003177"/>
            <a:ext cx="108751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One-Shot VOS (O-VOS) methods: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Finetuning-based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Propagation-based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Matching-based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Leaning to update segmentation model using episodic memory reasoning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Contributions: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Episodic Graph Memory Network with Fixed Memory Size to Learning to Update Segmentation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Learnable Read and Write Controllers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First Unified Method for O-VOS and Z-VOS</a:t>
            </a:r>
          </a:p>
        </p:txBody>
      </p:sp>
    </p:spTree>
    <p:extLst>
      <p:ext uri="{BB962C8B-B14F-4D97-AF65-F5344CB8AC3E}">
        <p14:creationId xmlns:p14="http://schemas.microsoft.com/office/powerpoint/2010/main" val="160021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5B2AF-8DF4-4E13-BD70-B41FD02CA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449" y="117918"/>
            <a:ext cx="9915917" cy="89006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Overall Diagram of proposed graph memory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D2B49-99E1-4783-85B6-5F2E4DDA7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43" y="1219114"/>
            <a:ext cx="11766913" cy="42006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8287CD-CC46-461C-ABC4-989A57BE45A4}"/>
                  </a:ext>
                </a:extLst>
              </p:cNvPr>
              <p:cNvSpPr txBox="1"/>
              <p:nvPr/>
            </p:nvSpPr>
            <p:spPr>
              <a:xfrm>
                <a:off x="10700758" y="5427035"/>
                <a:ext cx="1376018" cy="286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8287CD-CC46-461C-ABC4-989A57BE4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0758" y="5427035"/>
                <a:ext cx="1376018" cy="286425"/>
              </a:xfrm>
              <a:prstGeom prst="rect">
                <a:avLst/>
              </a:prstGeom>
              <a:blipFill>
                <a:blip r:embed="rId3"/>
                <a:stretch>
                  <a:fillRect l="-3540" t="-25532" r="-5752" b="-340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207E33-2170-4E79-9310-FB8308D7371D}"/>
                  </a:ext>
                </a:extLst>
              </p:cNvPr>
              <p:cNvSpPr txBox="1"/>
              <p:nvPr/>
            </p:nvSpPr>
            <p:spPr>
              <a:xfrm>
                <a:off x="4260368" y="5419725"/>
                <a:ext cx="3671261" cy="293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For O-VOS: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𝑒𝑛𝑐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207E33-2170-4E79-9310-FB8308D73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368" y="5419725"/>
                <a:ext cx="3671261" cy="293735"/>
              </a:xfrm>
              <a:prstGeom prst="rect">
                <a:avLst/>
              </a:prstGeom>
              <a:blipFill>
                <a:blip r:embed="rId4"/>
                <a:stretch>
                  <a:fillRect l="-3987" t="-20833" r="-2326" b="-5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461EC1-0FA5-4D07-BCA1-5309BBEB3AB6}"/>
                  </a:ext>
                </a:extLst>
              </p:cNvPr>
              <p:cNvSpPr txBox="1"/>
              <p:nvPr/>
            </p:nvSpPr>
            <p:spPr>
              <a:xfrm>
                <a:off x="2112339" y="5419725"/>
                <a:ext cx="1222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461EC1-0FA5-4D07-BCA1-5309BBEB3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339" y="5419725"/>
                <a:ext cx="1222835" cy="276999"/>
              </a:xfrm>
              <a:prstGeom prst="rect">
                <a:avLst/>
              </a:prstGeom>
              <a:blipFill>
                <a:blip r:embed="rId5"/>
                <a:stretch>
                  <a:fillRect l="-4500" t="-2174" r="-7000" b="-32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316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39492-4613-40CA-B5A0-C57AF5A03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6187" y="125429"/>
            <a:ext cx="4399625" cy="788972"/>
          </a:xfrm>
        </p:spPr>
        <p:txBody>
          <a:bodyPr/>
          <a:lstStyle/>
          <a:p>
            <a:pPr algn="ctr"/>
            <a:r>
              <a:rPr lang="en-US" dirty="0"/>
              <a:t>Controller Signals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F5D9D-0D23-4D98-8070-6C11F02FC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599" y="861491"/>
            <a:ext cx="8686800" cy="3286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7B3A34-151D-490E-8879-5476D900AD2D}"/>
                  </a:ext>
                </a:extLst>
              </p:cNvPr>
              <p:cNvSpPr txBox="1"/>
              <p:nvPr/>
            </p:nvSpPr>
            <p:spPr>
              <a:xfrm>
                <a:off x="491153" y="4239701"/>
                <a:ext cx="1130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7B3A34-151D-490E-8879-5476D900A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53" y="4239701"/>
                <a:ext cx="1130501" cy="276999"/>
              </a:xfrm>
              <a:prstGeom prst="rect">
                <a:avLst/>
              </a:prstGeom>
              <a:blipFill>
                <a:blip r:embed="rId4"/>
                <a:stretch>
                  <a:fillRect l="-4865" t="-434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DAAC43-67BD-4504-B6DC-A1C0A2D17494}"/>
                  </a:ext>
                </a:extLst>
              </p:cNvPr>
              <p:cNvSpPr txBox="1"/>
              <p:nvPr/>
            </p:nvSpPr>
            <p:spPr>
              <a:xfrm>
                <a:off x="60346" y="4659912"/>
                <a:ext cx="1990801" cy="6524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.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DAAC43-67BD-4504-B6DC-A1C0A2D17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6" y="4659912"/>
                <a:ext cx="1990801" cy="6524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235AAC-FA8E-458C-8135-745F1BF33E6D}"/>
                  </a:ext>
                </a:extLst>
              </p:cNvPr>
              <p:cNvSpPr txBox="1"/>
              <p:nvPr/>
            </p:nvSpPr>
            <p:spPr>
              <a:xfrm>
                <a:off x="150434" y="5403506"/>
                <a:ext cx="1768496" cy="691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235AAC-FA8E-458C-8135-745F1BF33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34" y="5403506"/>
                <a:ext cx="1768496" cy="6911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05F486-48E5-40BF-A830-EBF0B1CF6ABC}"/>
                  </a:ext>
                </a:extLst>
              </p:cNvPr>
              <p:cNvSpPr txBox="1"/>
              <p:nvPr/>
            </p:nvSpPr>
            <p:spPr>
              <a:xfrm>
                <a:off x="150434" y="6185765"/>
                <a:ext cx="1900713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05F486-48E5-40BF-A830-EBF0B1CF6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34" y="6185765"/>
                <a:ext cx="1900713" cy="6722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0CE5DA-092D-44F1-ACCB-066E7A18EDB5}"/>
              </a:ext>
            </a:extLst>
          </p:cNvPr>
          <p:cNvCxnSpPr/>
          <p:nvPr/>
        </p:nvCxnSpPr>
        <p:spPr>
          <a:xfrm>
            <a:off x="2059615" y="4275213"/>
            <a:ext cx="0" cy="252064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037D67-DB50-4C95-BAE8-06345DDA10E8}"/>
                  </a:ext>
                </a:extLst>
              </p:cNvPr>
              <p:cNvSpPr txBox="1"/>
              <p:nvPr/>
            </p:nvSpPr>
            <p:spPr>
              <a:xfrm>
                <a:off x="2218056" y="4463940"/>
                <a:ext cx="2832699" cy="289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037D67-DB50-4C95-BAE8-06345DDA1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056" y="4463940"/>
                <a:ext cx="2832699" cy="289310"/>
              </a:xfrm>
              <a:prstGeom prst="rect">
                <a:avLst/>
              </a:prstGeom>
              <a:blipFill>
                <a:blip r:embed="rId8"/>
                <a:stretch>
                  <a:fillRect l="-1720" t="-20833" r="-430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F3D652-133B-4A51-A5B7-172060798AAC}"/>
                  </a:ext>
                </a:extLst>
              </p:cNvPr>
              <p:cNvSpPr txBox="1"/>
              <p:nvPr/>
            </p:nvSpPr>
            <p:spPr>
              <a:xfrm>
                <a:off x="2085839" y="5024020"/>
                <a:ext cx="3272434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F3D652-133B-4A51-A5B7-172060798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839" y="5024020"/>
                <a:ext cx="3272434" cy="281937"/>
              </a:xfrm>
              <a:prstGeom prst="rect">
                <a:avLst/>
              </a:prstGeom>
              <a:blipFill>
                <a:blip r:embed="rId9"/>
                <a:stretch>
                  <a:fillRect l="-559" t="-4348" r="-223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B4DD56D-7228-4D47-A319-22478B5C5FC7}"/>
                  </a:ext>
                </a:extLst>
              </p:cNvPr>
              <p:cNvSpPr txBox="1"/>
              <p:nvPr/>
            </p:nvSpPr>
            <p:spPr>
              <a:xfrm>
                <a:off x="2250360" y="5673956"/>
                <a:ext cx="3134961" cy="289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+(1−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B4DD56D-7228-4D47-A319-22478B5C5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360" y="5673956"/>
                <a:ext cx="3134961" cy="289310"/>
              </a:xfrm>
              <a:prstGeom prst="rect">
                <a:avLst/>
              </a:prstGeom>
              <a:blipFill>
                <a:blip r:embed="rId10"/>
                <a:stretch>
                  <a:fillRect l="-2724" t="-23404" r="-3696" b="-48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E9B713-4280-4E7E-8AD8-FC701B9C2DA8}"/>
              </a:ext>
            </a:extLst>
          </p:cNvPr>
          <p:cNvCxnSpPr/>
          <p:nvPr/>
        </p:nvCxnSpPr>
        <p:spPr>
          <a:xfrm>
            <a:off x="5331643" y="4193170"/>
            <a:ext cx="0" cy="2520641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C4246C-C013-4E07-8842-A5F13090F1F7}"/>
                  </a:ext>
                </a:extLst>
              </p:cNvPr>
              <p:cNvSpPr txBox="1"/>
              <p:nvPr/>
            </p:nvSpPr>
            <p:spPr>
              <a:xfrm>
                <a:off x="5517119" y="4795449"/>
                <a:ext cx="2369751" cy="339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C4246C-C013-4E07-8842-A5F13090F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119" y="4795449"/>
                <a:ext cx="2369751" cy="339837"/>
              </a:xfrm>
              <a:prstGeom prst="rect">
                <a:avLst/>
              </a:prstGeom>
              <a:blipFill>
                <a:blip r:embed="rId11"/>
                <a:stretch>
                  <a:fillRect l="-1028" t="-1818" r="-514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6D80898-57EA-4E7E-8769-055C2FD55AFF}"/>
                  </a:ext>
                </a:extLst>
              </p:cNvPr>
              <p:cNvSpPr txBox="1"/>
              <p:nvPr/>
            </p:nvSpPr>
            <p:spPr>
              <a:xfrm>
                <a:off x="8494445" y="5378426"/>
                <a:ext cx="3388940" cy="326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6D80898-57EA-4E7E-8769-055C2FD55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445" y="5378426"/>
                <a:ext cx="3388940" cy="326500"/>
              </a:xfrm>
              <a:prstGeom prst="rect">
                <a:avLst/>
              </a:prstGeom>
              <a:blipFill>
                <a:blip r:embed="rId12"/>
                <a:stretch>
                  <a:fillRect l="-540" t="-1852" r="-360" b="-148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CDB053-D2C3-4F31-9C38-E0B9AC7283BA}"/>
                  </a:ext>
                </a:extLst>
              </p:cNvPr>
              <p:cNvSpPr txBox="1"/>
              <p:nvPr/>
            </p:nvSpPr>
            <p:spPr>
              <a:xfrm>
                <a:off x="5401709" y="5535489"/>
                <a:ext cx="2700162" cy="7696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e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j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e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  <m: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j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k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CDB053-D2C3-4F31-9C38-E0B9AC728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709" y="5535489"/>
                <a:ext cx="2700162" cy="76963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C836CA-97A3-43C9-B3E9-1CCC55647193}"/>
              </a:ext>
            </a:extLst>
          </p:cNvPr>
          <p:cNvCxnSpPr/>
          <p:nvPr/>
        </p:nvCxnSpPr>
        <p:spPr>
          <a:xfrm>
            <a:off x="8058961" y="4275212"/>
            <a:ext cx="0" cy="252064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3E58C34-B87B-467A-9940-92754016732C}"/>
                  </a:ext>
                </a:extLst>
              </p:cNvPr>
              <p:cNvSpPr txBox="1"/>
              <p:nvPr/>
            </p:nvSpPr>
            <p:spPr>
              <a:xfrm>
                <a:off x="8091964" y="4296971"/>
                <a:ext cx="4123245" cy="3116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3E58C34-B87B-467A-9940-927540167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964" y="4296971"/>
                <a:ext cx="4123245" cy="311624"/>
              </a:xfrm>
              <a:prstGeom prst="rect">
                <a:avLst/>
              </a:prstGeom>
              <a:blipFill>
                <a:blip r:embed="rId14"/>
                <a:stretch>
                  <a:fillRect l="-295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02CE758-8DFE-4EBF-B65A-A11C3473FC95}"/>
                  </a:ext>
                </a:extLst>
              </p:cNvPr>
              <p:cNvSpPr txBox="1"/>
              <p:nvPr/>
            </p:nvSpPr>
            <p:spPr>
              <a:xfrm>
                <a:off x="8072345" y="4811731"/>
                <a:ext cx="4170950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02CE758-8DFE-4EBF-B65A-A11C3473F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345" y="4811731"/>
                <a:ext cx="4170950" cy="299249"/>
              </a:xfrm>
              <a:prstGeom prst="rect">
                <a:avLst/>
              </a:prstGeom>
              <a:blipFill>
                <a:blip r:embed="rId15"/>
                <a:stretch>
                  <a:fillRect l="-292" r="-1754" b="-3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631F364-ABD2-4A2A-A7DE-0D4091295599}"/>
                  </a:ext>
                </a:extLst>
              </p:cNvPr>
              <p:cNvSpPr/>
              <p:nvPr/>
            </p:nvSpPr>
            <p:spPr>
              <a:xfrm>
                <a:off x="2250360" y="6291730"/>
                <a:ext cx="277293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𝐶𝑜𝑛𝑣𝑜𝑙𝑢𝑡𝑖𝑜𝑛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𝑂𝑝𝑒𝑟𝑎𝑡𝑜𝑟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𝐸𝑙𝑒𝑚𝑒𝑛𝑡𝑤𝑖𝑠𝑒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𝑃𝑟𝑜𝑑𝑢𝑐𝑡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631F364-ABD2-4A2A-A7DE-0D40912955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360" y="6291730"/>
                <a:ext cx="2772939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72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CD51-58B2-447A-80D3-5A488A63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493" y="-43472"/>
            <a:ext cx="10358880" cy="7189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Training and Interference Details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74D35-F6DD-4266-B93F-41A663A4455D}"/>
              </a:ext>
            </a:extLst>
          </p:cNvPr>
          <p:cNvSpPr txBox="1"/>
          <p:nvPr/>
        </p:nvSpPr>
        <p:spPr>
          <a:xfrm>
            <a:off x="0" y="509046"/>
            <a:ext cx="1078426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Training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each video, sample N+1 frames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 frames for support set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One frame for query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label shuffling strategy for each episode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Prevent from memorizing the relation of instance and label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synthetic data for pretraining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For O-VOS, use MSRA10K and COCO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For Z-VOS, use MSRA10K and DUT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Main Training on video-based datasets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For O-VOS, use DAVIS 17 &amp; </a:t>
            </a:r>
            <a:r>
              <a:rPr lang="en-US" dirty="0" err="1"/>
              <a:t>Youtube</a:t>
            </a:r>
            <a:r>
              <a:rPr lang="en-US" dirty="0"/>
              <a:t>-VOS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For Z-VOS, use DAVIS 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Z-VOS, we just have RGB input for support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Interference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Process each video sequentially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N frames to form graph memory network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First frame (as we have its ground-truth mask)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Last Segmented Frame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N-2 frames sampled from previous segmented masks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Runs at 5 fps for O-VOS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Z-VOS, randomly sample N frames from the sequence to form graph memory for each query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Global information is more important for challenging scenarios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Z-VOS, it runs at 0.3s per frame    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8709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571F2-ABA0-423A-B269-A59ED227E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455" y="224502"/>
            <a:ext cx="5651090" cy="913069"/>
          </a:xfrm>
        </p:spPr>
        <p:txBody>
          <a:bodyPr/>
          <a:lstStyle/>
          <a:p>
            <a:pPr algn="ctr"/>
            <a:r>
              <a:rPr lang="en-US" dirty="0"/>
              <a:t>Implementation Details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5AA0C-6E92-4738-9CA3-11AED585C36C}"/>
              </a:ext>
            </a:extLst>
          </p:cNvPr>
          <p:cNvSpPr txBox="1"/>
          <p:nvPr/>
        </p:nvSpPr>
        <p:spPr>
          <a:xfrm>
            <a:off x="506361" y="1557184"/>
            <a:ext cx="11179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pretraining, randomly crop 384*384 patches from static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main training, randomly crop 384 *640 patches from real video datasets (VOS)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training, randomly sample N+1=4 samples with maximum skip of 25 frames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Implemented using </a:t>
            </a:r>
            <a:r>
              <a:rPr lang="en-US" dirty="0" err="1"/>
              <a:t>PyTorch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Trained on four NVIDIA Tesla V100 GPUs with 32 GB memory per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Batch size of 16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Adam as optimizer with poly learning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O-VOS, pretraining took 24 hours, and main training 16 hours </a:t>
            </a:r>
          </a:p>
        </p:txBody>
      </p:sp>
    </p:spTree>
    <p:extLst>
      <p:ext uri="{BB962C8B-B14F-4D97-AF65-F5344CB8AC3E}">
        <p14:creationId xmlns:p14="http://schemas.microsoft.com/office/powerpoint/2010/main" val="2432844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3AF0-A23D-4D8B-8C0A-B1D8BAE51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941" y="99801"/>
            <a:ext cx="9376117" cy="83336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Quantitative Results of O-VOS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717211-A26D-4459-BB5B-CC1773180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303" y="1032962"/>
            <a:ext cx="7116444" cy="35555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630351-FE06-4425-94C8-C0D46FFB0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303" y="4788154"/>
            <a:ext cx="7116444" cy="206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6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AFE3-130E-47A3-9051-38F3DDC3A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334" y="426338"/>
            <a:ext cx="6858740" cy="762339"/>
          </a:xfrm>
        </p:spPr>
        <p:txBody>
          <a:bodyPr/>
          <a:lstStyle/>
          <a:p>
            <a:r>
              <a:rPr lang="en-US" dirty="0"/>
              <a:t>Quantitative Results of Z-VOS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E0CD84-651F-4442-9F12-3CFF91EE4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8" y="2063434"/>
            <a:ext cx="6180476" cy="37957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BC07EB-9557-481F-8165-F8C62F571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932" y="2063434"/>
            <a:ext cx="5845068" cy="379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584</Words>
  <Application>Microsoft Office PowerPoint</Application>
  <PresentationFormat>Widescreen</PresentationFormat>
  <Paragraphs>92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Office Theme</vt:lpstr>
      <vt:lpstr>Video Object Segmentation with Episodic Graph Memory Networks  (ECCV‘20)</vt:lpstr>
      <vt:lpstr>Outline</vt:lpstr>
      <vt:lpstr>Introduction </vt:lpstr>
      <vt:lpstr>Overall Diagram of proposed graph memory</vt:lpstr>
      <vt:lpstr>Controller Signals</vt:lpstr>
      <vt:lpstr>Training and Interference Details</vt:lpstr>
      <vt:lpstr>Implementation Details</vt:lpstr>
      <vt:lpstr>Quantitative Results of O-VOS</vt:lpstr>
      <vt:lpstr>Quantitative Results of Z-VOS</vt:lpstr>
      <vt:lpstr>Ablation Study </vt:lpstr>
      <vt:lpstr>Qualitative Results of O-VOS</vt:lpstr>
      <vt:lpstr>Qualitative Results of Z-VOS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Javad Khaghani</dc:creator>
  <cp:lastModifiedBy>Javad Khaghani</cp:lastModifiedBy>
  <cp:revision>61</cp:revision>
  <dcterms:created xsi:type="dcterms:W3CDTF">2020-08-15T22:55:01Z</dcterms:created>
  <dcterms:modified xsi:type="dcterms:W3CDTF">2020-09-05T21:22:34Z</dcterms:modified>
</cp:coreProperties>
</file>