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61" r:id="rId5"/>
    <p:sldId id="262" r:id="rId6"/>
    <p:sldId id="267" r:id="rId7"/>
    <p:sldId id="268" r:id="rId8"/>
    <p:sldId id="272" r:id="rId9"/>
    <p:sldId id="271" r:id="rId10"/>
    <p:sldId id="269" r:id="rId11"/>
    <p:sldId id="270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B7D6A3"/>
    <a:srgbClr val="FFFFFF"/>
    <a:srgbClr val="45008A"/>
    <a:srgbClr val="99FF66"/>
    <a:srgbClr val="9966FF"/>
    <a:srgbClr val="6699FF"/>
    <a:srgbClr val="FF6699"/>
    <a:srgbClr val="FFCCFF"/>
    <a:srgbClr val="5B8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B922-C0C4-46A2-9378-5165647F5D2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6E0A0-D64A-4993-8008-7498C83DD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2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 더 추가되면 </a:t>
            </a:r>
            <a:r>
              <a:rPr lang="en-US" altLang="ko-KR" dirty="0"/>
              <a:t>(</a:t>
            </a:r>
            <a:r>
              <a:rPr lang="ko-KR" altLang="en-US" dirty="0"/>
              <a:t>사진 업로드 시 이상형과 유사도 측정</a:t>
            </a:r>
            <a:r>
              <a:rPr lang="en-US" altLang="ko-KR" dirty="0"/>
              <a:t>)</a:t>
            </a:r>
            <a:r>
              <a:rPr lang="ko-KR" altLang="en-US" dirty="0"/>
              <a:t> 마저 완성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E0A0-D64A-4993-8008-7498C83DDF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9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기능 더 추가되면 </a:t>
            </a:r>
            <a:r>
              <a:rPr lang="en-US" altLang="ko-KR" dirty="0"/>
              <a:t>(</a:t>
            </a:r>
            <a:r>
              <a:rPr lang="ko-KR" altLang="en-US" dirty="0"/>
              <a:t>사진 업로드 시 이상형과 유사도 측정</a:t>
            </a:r>
            <a:r>
              <a:rPr lang="en-US" altLang="ko-KR" dirty="0"/>
              <a:t>)</a:t>
            </a:r>
            <a:r>
              <a:rPr lang="ko-KR" altLang="en-US" dirty="0"/>
              <a:t> 마저 완성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6E0A0-D64A-4993-8008-7498C83DDF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0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2148B-8352-428E-971C-15145AEF3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417C3E-692F-4A4D-8B48-B66B393DF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C7DF7-4E7D-4A0C-944C-37E34D56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41A-EB1B-48C2-A235-8591D8BDD20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18DAC-D529-423B-8495-4D9029BB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C7038-D112-4F97-807E-A42BCD30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6F72-C1DE-4C27-A48B-4FE5EFE3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2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3D5F3-F1E0-489B-A97A-580F33FB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45BEBE-DD40-402C-A5EC-546877D36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89F77-0AB7-443E-BB81-FD2AF7EA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41A-EB1B-48C2-A235-8591D8BDD20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CC4B9-0DD5-45C1-965E-DB8E6009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67861-C939-42A0-9484-3B64E20F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6F72-C1DE-4C27-A48B-4FE5EFE3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6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5E81C-4142-4122-A881-9220EE58E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0098D-FD93-4D8B-9A33-B7263E137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A1751-C543-4B7C-B969-ADBC7F33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41A-EB1B-48C2-A235-8591D8BDD20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8BA67-601D-4580-AFDD-7FAD473D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03D9-0EAA-4978-A640-A8E1545C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6F72-C1DE-4C27-A48B-4FE5EFE3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3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06AC5-8A42-480D-8C68-AAD903DF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DDE10-FA33-46A2-8D6B-59D739D4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B8555-9837-42F3-A47A-31B98A4F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41A-EB1B-48C2-A235-8591D8BDD20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10BCF-EB2A-4256-B16E-5D8DA4D0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EFCE5-F7D2-4ED3-A664-09B326F3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6F72-C1DE-4C27-A48B-4FE5EFE3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917E0-DACF-4818-B6DB-60087E98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2662C-E053-4609-86F3-F3EFB118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76D5F-E951-44CC-8C34-AAA9C4A1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41A-EB1B-48C2-A235-8591D8BDD20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72919-71D7-4510-BF6B-99AAA538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A6B9B-4857-4F6D-95DD-B8C5D432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6F72-C1DE-4C27-A48B-4FE5EFE3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1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90A27-A0B4-43EA-BFB8-C5E7E399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5AF6-D3AE-4E4B-AB20-5C1685712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EE8E1-6373-4D2F-914E-30512739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CB6DB-1985-405C-8B51-D2904E9E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41A-EB1B-48C2-A235-8591D8BDD20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6769-1EDD-4DD9-B4A2-798DD511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C5A5E-44BA-4321-A862-01FA8C83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6F72-C1DE-4C27-A48B-4FE5EFE3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38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D0B4B-93DD-4B76-B9F7-D1628BCB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6549E-6EC2-4442-9BAB-DE3826AE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4F8630-0127-4A44-934E-C2A091602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B3B681-CA6C-44FB-97AF-10D612A47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63BD2A-46B6-46C6-B57B-B0321AFD4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FD732-7B38-4B4A-964A-E12979B3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41A-EB1B-48C2-A235-8591D8BDD20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EB6BE-0E66-401C-BA24-9CEB66E2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841EE7-5C69-4C28-B367-3B1D7F5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6F72-C1DE-4C27-A48B-4FE5EFE3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33EE3-8476-477A-B8DA-B1B9E563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5BEB4-0FD5-4A39-96A9-4C0837BA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41A-EB1B-48C2-A235-8591D8BDD20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01F98-F2EF-430E-8377-CAC9CB5D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9903F0-4B7E-419C-A655-2AC66E60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6F72-C1DE-4C27-A48B-4FE5EFE3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8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DF83C6-323B-45B9-96E2-6D591CC1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41A-EB1B-48C2-A235-8591D8BDD20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4ECFEA-DCA6-43E7-A0AE-6142BE59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3A8DD-BB2E-46B5-8661-A5BA2E5C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6F72-C1DE-4C27-A48B-4FE5EFE3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8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51AD5-12D3-4101-8946-65AE4D81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FFC0-31F0-4E8D-8942-0E5190E9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136D1-0E63-4166-A8FB-679BD5F8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FE317-64E7-45B8-960E-9B7A70C4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41A-EB1B-48C2-A235-8591D8BDD20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2FD15-3741-449A-A3BD-48A24821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CEC61-AF09-4E35-B7CF-E5925E5B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6F72-C1DE-4C27-A48B-4FE5EFE3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AC8E4-2913-4305-A291-C835795C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A07713-BF08-4E63-8539-C7A5F6758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E5029-A9DE-48E9-81F8-E22DB8919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BFA1D9-6BA1-4BFA-A27D-F3E6C683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941A-EB1B-48C2-A235-8591D8BDD20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D20D26-44A7-452B-B2F0-AA0265F4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655C1-3892-48A3-98BC-3790DFB8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6F72-C1DE-4C27-A48B-4FE5EFE3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6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5C8B21-BF44-4648-B1A9-DFA4C30C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40CC6-15E1-4BEB-9F79-1B42717FB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A28BC-2443-4B13-BBA6-301A8D17B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941A-EB1B-48C2-A235-8591D8BDD205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2AF5E-CD19-4788-981A-DD67675D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C3933-420F-4752-888A-18D7FE156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36F72-C1DE-4C27-A48B-4FE5EFE3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2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9.wdp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microsoft.com/office/2007/relationships/hdphoto" Target="../media/hdphoto6.wdp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chemeClr val="accent4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C6C4DC-C3F1-4A82-9AE7-5E31A81A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058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Ideal Finder</a:t>
            </a:r>
            <a:endParaRPr lang="ko-KR" altLang="en-US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CD248F8-1A89-489B-9841-5C2823705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573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Vision 10</a:t>
            </a:r>
            <a:r>
              <a:rPr lang="ko-KR" altLang="en-US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시</a:t>
            </a:r>
            <a:endParaRPr lang="en-US" altLang="ko-KR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endParaRPr lang="en-US" altLang="ko-KR" sz="1600" dirty="0">
              <a:latin typeface="넥슨Lv1고딕 Low OTF Bold" panose="00000800000000000000" pitchFamily="50" charset="-127"/>
              <a:ea typeface="넥슨Lv1고딕 Low OTF Bold" panose="00000800000000000000" pitchFamily="50" charset="-127"/>
            </a:endParaRPr>
          </a:p>
          <a:p>
            <a:r>
              <a:rPr lang="ko-KR" altLang="en-US" sz="1600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김대관</a:t>
            </a:r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</a:t>
            </a:r>
            <a:r>
              <a:rPr lang="ko-KR" altLang="en-US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김희아</a:t>
            </a:r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</a:t>
            </a:r>
            <a:r>
              <a:rPr lang="ko-KR" altLang="en-US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이상화</a:t>
            </a:r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</a:t>
            </a:r>
            <a:r>
              <a:rPr lang="ko-KR" altLang="en-US" sz="1600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이경근</a:t>
            </a:r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</a:t>
            </a:r>
            <a:r>
              <a:rPr lang="ko-KR" altLang="en-US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오준석</a:t>
            </a:r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</a:t>
            </a:r>
            <a:r>
              <a:rPr lang="ko-KR" altLang="en-US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조영수</a:t>
            </a:r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</a:t>
            </a:r>
            <a:r>
              <a:rPr lang="ko-KR" altLang="en-US" sz="1600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한원영</a:t>
            </a:r>
            <a:endParaRPr lang="en-US" altLang="ko-KR" sz="1600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pic>
        <p:nvPicPr>
          <p:cNvPr id="1026" name="Picture 2" descr="Cartoon Microphone png download - 1200*1200 - Free Transparent Management  png Download. - CleanPNG / KissPNG">
            <a:extLst>
              <a:ext uri="{FF2B5EF4-FFF2-40B4-BE49-F238E27FC236}">
                <a16:creationId xmlns:a16="http://schemas.microsoft.com/office/drawing/2014/main" id="{84024F1C-3BF1-4859-9622-D4E4BA60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667" r="91222">
                        <a14:foregroundMark x1="9667" y1="44889" x2="9667" y2="44889"/>
                        <a14:foregroundMark x1="9889" y1="76111" x2="9111" y2="78889"/>
                        <a14:foregroundMark x1="5667" y1="79000" x2="5667" y2="79000"/>
                        <a14:foregroundMark x1="91222" y1="81111" x2="91222" y2="81111"/>
                        <a14:foregroundMark x1="53889" y1="10222" x2="53889" y2="10222"/>
                      </a14:backgroundRemoval>
                    </a14:imgEffect>
                    <a14:imgEffect>
                      <a14:colorTemperature colorTemp="5801"/>
                    </a14:imgEffect>
                    <a14:imgEffect>
                      <a14:saturation sat="159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573" y="1219344"/>
            <a:ext cx="1878677" cy="18786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7A589C-A3F4-4899-BED1-549F588D36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52" b="91398" l="9804" r="89916">
                        <a14:foregroundMark x1="21849" y1="6452" x2="21849" y2="6452"/>
                        <a14:foregroundMark x1="44818" y1="39785" x2="44818" y2="39785"/>
                        <a14:foregroundMark x1="45938" y1="38710" x2="45938" y2="38710"/>
                        <a14:foregroundMark x1="51821" y1="36559" x2="51821" y2="36559"/>
                        <a14:foregroundMark x1="51541" y1="52688" x2="51541" y2="52688"/>
                        <a14:foregroundMark x1="51541" y1="59140" x2="51541" y2="59140"/>
                        <a14:foregroundMark x1="42857" y1="66667" x2="42857" y2="66667"/>
                        <a14:foregroundMark x1="44538" y1="66667" x2="44538" y2="66667"/>
                        <a14:foregroundMark x1="59384" y1="52688" x2="59384" y2="52688"/>
                        <a14:foregroundMark x1="62185" y1="66667" x2="62185" y2="66667"/>
                        <a14:foregroundMark x1="59664" y1="66667" x2="59664" y2="66667"/>
                        <a14:foregroundMark x1="65266" y1="66667" x2="65266" y2="66667"/>
                        <a14:foregroundMark x1="70868" y1="58065" x2="70868" y2="58065"/>
                        <a14:foregroundMark x1="72269" y1="50538" x2="72269" y2="50538"/>
                        <a14:foregroundMark x1="71429" y1="37634" x2="71429" y2="37634"/>
                        <a14:foregroundMark x1="78711" y1="39785" x2="78711" y2="39785"/>
                        <a14:foregroundMark x1="82073" y1="59140" x2="82073" y2="59140"/>
                        <a14:foregroundMark x1="42577" y1="40860" x2="42577" y2="40860"/>
                        <a14:foregroundMark x1="54062" y1="53763" x2="54062" y2="53763"/>
                        <a14:foregroundMark x1="52381" y1="53763" x2="52381" y2="53763"/>
                        <a14:foregroundMark x1="70868" y1="37634" x2="70868" y2="37634"/>
                        <a14:foregroundMark x1="68347" y1="38710" x2="68347" y2="38710"/>
                        <a14:foregroundMark x1="73669" y1="37634" x2="73669" y2="37634"/>
                        <a14:foregroundMark x1="78711" y1="41935" x2="78711" y2="41935"/>
                        <a14:foregroundMark x1="82073" y1="41935" x2="82073" y2="41935"/>
                        <a14:foregroundMark x1="78711" y1="60215" x2="78711" y2="60215"/>
                        <a14:foregroundMark x1="45938" y1="67742" x2="45938" y2="67742"/>
                        <a14:foregroundMark x1="84034" y1="41935" x2="84034" y2="41935"/>
                        <a14:foregroundMark x1="84874" y1="48387" x2="84874" y2="48387"/>
                        <a14:foregroundMark x1="78431" y1="52688" x2="78431" y2="52688"/>
                        <a14:foregroundMark x1="84034" y1="60215" x2="84034" y2="60215"/>
                        <a14:foregroundMark x1="19888" y1="91398" x2="19888" y2="91398"/>
                        <a14:foregroundMark x1="28291" y1="87097" x2="28291" y2="87097"/>
                        <a14:foregroundMark x1="26891" y1="91398" x2="26891" y2="91398"/>
                        <a14:foregroundMark x1="40336" y1="38710" x2="40336" y2="38710"/>
                        <a14:foregroundMark x1="46499" y1="53763" x2="46499" y2="53763"/>
                        <a14:foregroundMark x1="40616" y1="65591" x2="40616" y2="65591"/>
                        <a14:foregroundMark x1="50980" y1="43011" x2="50980" y2="43011"/>
                        <a14:foregroundMark x1="54062" y1="46237" x2="54062" y2="46237"/>
                        <a14:foregroundMark x1="49580" y1="53763" x2="49580" y2="53763"/>
                        <a14:foregroundMark x1="53782" y1="61290" x2="53782" y2="61290"/>
                        <a14:foregroundMark x1="51541" y1="68817" x2="51541" y2="68817"/>
                        <a14:foregroundMark x1="59104" y1="46237" x2="59104" y2="46237"/>
                        <a14:foregroundMark x1="62745" y1="53763" x2="62745" y2="53763"/>
                        <a14:foregroundMark x1="65266" y1="54839" x2="65266" y2="54839"/>
                        <a14:foregroundMark x1="58543" y1="67742" x2="58543" y2="67742"/>
                        <a14:foregroundMark x1="71429" y1="52688" x2="71429" y2="52688"/>
                        <a14:foregroundMark x1="68908" y1="45161" x2="68908" y2="45161"/>
                        <a14:foregroundMark x1="70588" y1="45161" x2="70588" y2="45161"/>
                        <a14:foregroundMark x1="73389" y1="46237" x2="73389" y2="46237"/>
                        <a14:foregroundMark x1="68627" y1="52688" x2="68627" y2="52688"/>
                        <a14:foregroundMark x1="70028" y1="65591" x2="70028" y2="65591"/>
                        <a14:foregroundMark x1="71429" y1="69892" x2="71429" y2="69892"/>
                        <a14:foregroundMark x1="80392" y1="50538" x2="80392" y2="50538"/>
                        <a14:foregroundMark x1="83473" y1="50538" x2="83473" y2="50538"/>
                        <a14:foregroundMark x1="56303" y1="52688" x2="56303" y2="52688"/>
                        <a14:foregroundMark x1="73389" y1="52688" x2="73389" y2="52688"/>
                        <a14:foregroundMark x1="42577" y1="56989" x2="42577" y2="56989"/>
                        <a14:foregroundMark x1="46499" y1="65591" x2="46499" y2="65591"/>
                        <a14:foregroundMark x1="73389" y1="60215" x2="73389" y2="60215"/>
                        <a14:foregroundMark x1="74230" y1="45161" x2="74230" y2="45161"/>
                        <a14:backgroundMark x1="52381" y1="50538" x2="52381" y2="50538"/>
                        <a14:backgroundMark x1="82073" y1="47312" x2="82073" y2="47312"/>
                        <a14:backgroundMark x1="73669" y1="48387" x2="73669" y2="48387"/>
                        <a14:backgroundMark x1="72829" y1="48387" x2="72829" y2="483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138" y="6419849"/>
            <a:ext cx="1549927" cy="403337"/>
          </a:xfrm>
          <a:prstGeom prst="rect">
            <a:avLst/>
          </a:prstGeom>
        </p:spPr>
      </p:pic>
      <p:pic>
        <p:nvPicPr>
          <p:cNvPr id="8" name="_x278651016" descr="EMB0000378c3f3d">
            <a:extLst>
              <a:ext uri="{FF2B5EF4-FFF2-40B4-BE49-F238E27FC236}">
                <a16:creationId xmlns:a16="http://schemas.microsoft.com/office/drawing/2014/main" id="{C2E22A25-000A-47AA-8953-259F74B44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865" y="6469118"/>
            <a:ext cx="969803" cy="3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21FD60-B07B-4288-BD05-D380A0A902A0}"/>
              </a:ext>
            </a:extLst>
          </p:cNvPr>
          <p:cNvSpPr txBox="1"/>
          <p:nvPr/>
        </p:nvSpPr>
        <p:spPr>
          <a:xfrm>
            <a:off x="99753" y="108065"/>
            <a:ext cx="219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K-Digital Training</a:t>
            </a:r>
            <a:endParaRPr lang="ko-KR" altLang="en-US" sz="1200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17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61C8-22B1-4A14-907B-839EBF84C7F5}"/>
              </a:ext>
            </a:extLst>
          </p:cNvPr>
          <p:cNvSpPr/>
          <p:nvPr/>
        </p:nvSpPr>
        <p:spPr>
          <a:xfrm>
            <a:off x="415636" y="267610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8FB56-18D4-43BA-9ADD-310878B2F07C}"/>
              </a:ext>
            </a:extLst>
          </p:cNvPr>
          <p:cNvSpPr txBox="1"/>
          <p:nvPr/>
        </p:nvSpPr>
        <p:spPr>
          <a:xfrm>
            <a:off x="415636" y="335223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01  </a:t>
            </a:r>
            <a:r>
              <a:rPr lang="ko-KR" altLang="en-US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프로젝트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7E0F7-F91D-4110-91E8-4293A2CA0997}"/>
              </a:ext>
            </a:extLst>
          </p:cNvPr>
          <p:cNvSpPr/>
          <p:nvPr/>
        </p:nvSpPr>
        <p:spPr>
          <a:xfrm>
            <a:off x="0" y="1188721"/>
            <a:ext cx="12192000" cy="91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C3CBA-EAB5-4945-AD4E-0A2621BE135B}"/>
              </a:ext>
            </a:extLst>
          </p:cNvPr>
          <p:cNvSpPr txBox="1"/>
          <p:nvPr/>
        </p:nvSpPr>
        <p:spPr>
          <a:xfrm>
            <a:off x="415636" y="1392629"/>
            <a:ext cx="318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- </a:t>
            </a:r>
            <a:r>
              <a:rPr lang="ko-KR" altLang="en-US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프로젝트 구조</a:t>
            </a:r>
          </a:p>
        </p:txBody>
      </p:sp>
    </p:spTree>
    <p:extLst>
      <p:ext uri="{BB962C8B-B14F-4D97-AF65-F5344CB8AC3E}">
        <p14:creationId xmlns:p14="http://schemas.microsoft.com/office/powerpoint/2010/main" val="390763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61C8-22B1-4A14-907B-839EBF84C7F5}"/>
              </a:ext>
            </a:extLst>
          </p:cNvPr>
          <p:cNvSpPr/>
          <p:nvPr/>
        </p:nvSpPr>
        <p:spPr>
          <a:xfrm>
            <a:off x="415636" y="267610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8FB56-18D4-43BA-9ADD-310878B2F07C}"/>
              </a:ext>
            </a:extLst>
          </p:cNvPr>
          <p:cNvSpPr txBox="1"/>
          <p:nvPr/>
        </p:nvSpPr>
        <p:spPr>
          <a:xfrm>
            <a:off x="415636" y="335223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01  </a:t>
            </a:r>
            <a:r>
              <a:rPr lang="ko-KR" altLang="en-US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프로젝트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7E0F7-F91D-4110-91E8-4293A2CA0997}"/>
              </a:ext>
            </a:extLst>
          </p:cNvPr>
          <p:cNvSpPr/>
          <p:nvPr/>
        </p:nvSpPr>
        <p:spPr>
          <a:xfrm>
            <a:off x="0" y="1188721"/>
            <a:ext cx="12192000" cy="91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C3CBA-EAB5-4945-AD4E-0A2621BE135B}"/>
              </a:ext>
            </a:extLst>
          </p:cNvPr>
          <p:cNvSpPr txBox="1"/>
          <p:nvPr/>
        </p:nvSpPr>
        <p:spPr>
          <a:xfrm>
            <a:off x="415636" y="1392629"/>
            <a:ext cx="318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- </a:t>
            </a:r>
            <a:r>
              <a:rPr lang="ko-KR" altLang="en-US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411962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A05A8CD-AB2D-499F-92DB-CB33B811851C}"/>
              </a:ext>
            </a:extLst>
          </p:cNvPr>
          <p:cNvSpPr/>
          <p:nvPr/>
        </p:nvSpPr>
        <p:spPr>
          <a:xfrm>
            <a:off x="1521677" y="2440477"/>
            <a:ext cx="8958146" cy="3228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61C8-22B1-4A14-907B-839EBF84C7F5}"/>
              </a:ext>
            </a:extLst>
          </p:cNvPr>
          <p:cNvSpPr/>
          <p:nvPr/>
        </p:nvSpPr>
        <p:spPr>
          <a:xfrm>
            <a:off x="415636" y="267610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8FB56-18D4-43BA-9ADD-310878B2F07C}"/>
              </a:ext>
            </a:extLst>
          </p:cNvPr>
          <p:cNvSpPr txBox="1"/>
          <p:nvPr/>
        </p:nvSpPr>
        <p:spPr>
          <a:xfrm>
            <a:off x="415636" y="335223"/>
            <a:ext cx="586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02  </a:t>
            </a:r>
            <a:r>
              <a:rPr lang="ko-KR" altLang="en-US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프로젝트 팀 구성 및 역할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7E0F7-F91D-4110-91E8-4293A2CA0997}"/>
              </a:ext>
            </a:extLst>
          </p:cNvPr>
          <p:cNvSpPr/>
          <p:nvPr/>
        </p:nvSpPr>
        <p:spPr>
          <a:xfrm>
            <a:off x="0" y="1188721"/>
            <a:ext cx="12192000" cy="91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pic>
        <p:nvPicPr>
          <p:cNvPr id="4098" name="Picture 2" descr="카프라이언">
            <a:extLst>
              <a:ext uri="{FF2B5EF4-FFF2-40B4-BE49-F238E27FC236}">
                <a16:creationId xmlns:a16="http://schemas.microsoft.com/office/drawing/2014/main" id="{57465DA7-79EC-4123-BE44-DA20CA31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181" y1="53333" x2="51181" y2="53333"/>
                        <a14:foregroundMark x1="55118" y1="60000" x2="55118" y2="60000"/>
                        <a14:foregroundMark x1="45669" y1="55333" x2="60630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72" y="2666922"/>
            <a:ext cx="1209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카프무지">
            <a:extLst>
              <a:ext uri="{FF2B5EF4-FFF2-40B4-BE49-F238E27FC236}">
                <a16:creationId xmlns:a16="http://schemas.microsoft.com/office/drawing/2014/main" id="{45477045-C2E3-422C-B0D6-9852A2197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0000" l="9449" r="89764">
                        <a14:foregroundMark x1="29134" y1="42000" x2="66142" y2="51333"/>
                        <a14:foregroundMark x1="40945" y1="26667" x2="40945" y2="26667"/>
                        <a14:foregroundMark x1="24409" y1="6000" x2="33858" y2="34667"/>
                        <a14:foregroundMark x1="74803" y1="10000" x2="69291" y2="27333"/>
                        <a14:foregroundMark x1="76378" y1="32000" x2="79528" y2="38000"/>
                        <a14:foregroundMark x1="28346" y1="35333" x2="44094" y2="71333"/>
                        <a14:foregroundMark x1="44094" y1="71333" x2="74803" y2="46000"/>
                        <a14:foregroundMark x1="81102" y1="39333" x2="83465" y2="48667"/>
                        <a14:foregroundMark x1="62205" y1="72667" x2="62205" y2="72667"/>
                        <a14:foregroundMark x1="39370" y1="70667" x2="39370" y2="70667"/>
                        <a14:foregroundMark x1="24409" y1="60667" x2="24409" y2="60667"/>
                        <a14:foregroundMark x1="22047" y1="48000" x2="22047" y2="48000"/>
                        <a14:foregroundMark x1="22047" y1="36667" x2="22047" y2="36667"/>
                        <a14:foregroundMark x1="37008" y1="50667" x2="37008" y2="50667"/>
                        <a14:foregroundMark x1="58268" y1="46667" x2="58268" y2="46667"/>
                        <a14:foregroundMark x1="59843" y1="46000" x2="65354" y2="43333"/>
                        <a14:foregroundMark x1="70079" y1="44000" x2="70079" y2="44000"/>
                        <a14:foregroundMark x1="68504" y1="49333" x2="67717" y2="51333"/>
                        <a14:foregroundMark x1="67717" y1="51333" x2="67717" y2="51333"/>
                        <a14:foregroundMark x1="65354" y1="49333" x2="65354" y2="49333"/>
                        <a14:foregroundMark x1="71654" y1="2667" x2="71654" y2="2667"/>
                        <a14:foregroundMark x1="66929" y1="6667" x2="66929" y2="20667"/>
                        <a14:foregroundMark x1="71654" y1="18000" x2="66142" y2="26000"/>
                        <a14:foregroundMark x1="33071" y1="26667" x2="63780" y2="28000"/>
                        <a14:foregroundMark x1="29134" y1="8667" x2="32283" y2="13333"/>
                        <a14:foregroundMark x1="29134" y1="6000" x2="29134" y2="6000"/>
                        <a14:foregroundMark x1="41732" y1="24000" x2="41732" y2="24000"/>
                        <a14:foregroundMark x1="57480" y1="24000" x2="57480" y2="24000"/>
                        <a14:foregroundMark x1="75591" y1="16667" x2="75591" y2="16667"/>
                        <a14:foregroundMark x1="82677" y1="55333" x2="82677" y2="55333"/>
                        <a14:foregroundMark x1="79528" y1="62667" x2="79528" y2="62667"/>
                        <a14:foregroundMark x1="68504" y1="70000" x2="68504" y2="70000"/>
                        <a14:foregroundMark x1="51969" y1="74000" x2="51969" y2="74000"/>
                        <a14:foregroundMark x1="33071" y1="72667" x2="33071" y2="72667"/>
                        <a14:foregroundMark x1="27559" y1="66000" x2="27559" y2="66000"/>
                        <a14:foregroundMark x1="18110" y1="45333" x2="18110" y2="4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09" y="2666922"/>
            <a:ext cx="1209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카프어피치">
            <a:extLst>
              <a:ext uri="{FF2B5EF4-FFF2-40B4-BE49-F238E27FC236}">
                <a16:creationId xmlns:a16="http://schemas.microsoft.com/office/drawing/2014/main" id="{66D2DB18-5D77-4448-862E-BA11CFDA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6772" y1="50667" x2="33071" y2="52667"/>
                        <a14:foregroundMark x1="53543" y1="47333" x2="64567" y2="5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84" y="2666922"/>
            <a:ext cx="1209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카프프로도">
            <a:extLst>
              <a:ext uri="{FF2B5EF4-FFF2-40B4-BE49-F238E27FC236}">
                <a16:creationId xmlns:a16="http://schemas.microsoft.com/office/drawing/2014/main" id="{8CDE9CD0-B1C2-44C5-92C6-AD1E6AEB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9449" r="91339">
                        <a14:foregroundMark x1="44094" y1="10667" x2="44094" y2="10667"/>
                        <a14:foregroundMark x1="91339" y1="18667" x2="91339" y2="18667"/>
                        <a14:foregroundMark x1="40945" y1="58000" x2="71654" y2="58667"/>
                        <a14:foregroundMark x1="72441" y1="58667" x2="72441" y2="58667"/>
                        <a14:foregroundMark x1="69291" y1="52667" x2="67717" y2="54000"/>
                        <a14:foregroundMark x1="62992" y1="57333" x2="62992" y2="5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42" y="2666375"/>
            <a:ext cx="1209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카프네오">
            <a:extLst>
              <a:ext uri="{FF2B5EF4-FFF2-40B4-BE49-F238E27FC236}">
                <a16:creationId xmlns:a16="http://schemas.microsoft.com/office/drawing/2014/main" id="{813FD531-B33E-4033-811E-5E4BFFE0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8661" r="96063">
                        <a14:foregroundMark x1="96850" y1="47333" x2="96850" y2="47333"/>
                        <a14:foregroundMark x1="55906" y1="53333" x2="55906" y2="53333"/>
                        <a14:foregroundMark x1="44882" y1="54000" x2="44882" y2="54000"/>
                        <a14:foregroundMark x1="55906" y1="53333" x2="55906" y2="53333"/>
                        <a14:foregroundMark x1="49606" y1="50667" x2="51181" y2="52000"/>
                        <a14:foregroundMark x1="8661" y1="50667" x2="8661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176" y="2674688"/>
            <a:ext cx="1209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카프튜브">
            <a:extLst>
              <a:ext uri="{FF2B5EF4-FFF2-40B4-BE49-F238E27FC236}">
                <a16:creationId xmlns:a16="http://schemas.microsoft.com/office/drawing/2014/main" id="{82551664-AE60-4F95-8023-9156466F0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74803" y1="33333" x2="74803" y2="33333"/>
                        <a14:foregroundMark x1="22835" y1="56667" x2="66929" y2="60667"/>
                        <a14:foregroundMark x1="66929" y1="60667" x2="67717" y2="60667"/>
                        <a14:foregroundMark x1="44882" y1="31333" x2="44882" y2="31333"/>
                        <a14:foregroundMark x1="59843" y1="30667" x2="59843" y2="3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963" y="2674688"/>
            <a:ext cx="1209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10B3DE-9F4C-4FC8-BFF3-D18C31F9EBE5}"/>
              </a:ext>
            </a:extLst>
          </p:cNvPr>
          <p:cNvSpPr txBox="1"/>
          <p:nvPr/>
        </p:nvSpPr>
        <p:spPr>
          <a:xfrm>
            <a:off x="1696447" y="4050281"/>
            <a:ext cx="1314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김희아</a:t>
            </a:r>
            <a:endParaRPr lang="en-US" altLang="ko-KR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팀장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 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데이터 수집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모델 구축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ED02B-FF8E-4AE3-83A6-0AB6A49A6F28}"/>
              </a:ext>
            </a:extLst>
          </p:cNvPr>
          <p:cNvSpPr txBox="1"/>
          <p:nvPr/>
        </p:nvSpPr>
        <p:spPr>
          <a:xfrm>
            <a:off x="2954570" y="4050280"/>
            <a:ext cx="12587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김대관</a:t>
            </a:r>
            <a:endParaRPr lang="en-US" altLang="ko-KR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데이터 수집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모델 구축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5A797-BCB8-41E7-8C9B-D8354F7482C5}"/>
              </a:ext>
            </a:extLst>
          </p:cNvPr>
          <p:cNvSpPr txBox="1"/>
          <p:nvPr/>
        </p:nvSpPr>
        <p:spPr>
          <a:xfrm>
            <a:off x="7813446" y="4050280"/>
            <a:ext cx="12587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조영수</a:t>
            </a:r>
            <a:endParaRPr lang="en-US" altLang="ko-KR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데이터 수집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모델 구축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389C65-5EDF-4B41-9E66-278AD77B8628}"/>
              </a:ext>
            </a:extLst>
          </p:cNvPr>
          <p:cNvSpPr txBox="1"/>
          <p:nvPr/>
        </p:nvSpPr>
        <p:spPr>
          <a:xfrm>
            <a:off x="5352617" y="4050281"/>
            <a:ext cx="13141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이상화</a:t>
            </a:r>
            <a:endParaRPr lang="en-US" altLang="ko-KR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데이터 수집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데이터 정제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8A156-CD00-488A-A84E-4F2B213E5602}"/>
              </a:ext>
            </a:extLst>
          </p:cNvPr>
          <p:cNvSpPr txBox="1"/>
          <p:nvPr/>
        </p:nvSpPr>
        <p:spPr>
          <a:xfrm>
            <a:off x="6576951" y="4050281"/>
            <a:ext cx="1314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오준석</a:t>
            </a:r>
            <a:endParaRPr lang="en-US" altLang="ko-KR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데이터 수집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프론트엔드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백엔드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50EED-0427-4DB6-9D3C-A8E9CAAD4951}"/>
              </a:ext>
            </a:extLst>
          </p:cNvPr>
          <p:cNvSpPr txBox="1"/>
          <p:nvPr/>
        </p:nvSpPr>
        <p:spPr>
          <a:xfrm>
            <a:off x="8980529" y="4050280"/>
            <a:ext cx="13605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한원영</a:t>
            </a:r>
            <a:endParaRPr lang="en-US" altLang="ko-KR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데이터 수집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법률 조사</a:t>
            </a:r>
          </a:p>
        </p:txBody>
      </p:sp>
      <p:pic>
        <p:nvPicPr>
          <p:cNvPr id="4114" name="Picture 18" descr="카프콘">
            <a:extLst>
              <a:ext uri="{FF2B5EF4-FFF2-40B4-BE49-F238E27FC236}">
                <a16:creationId xmlns:a16="http://schemas.microsoft.com/office/drawing/2014/main" id="{B8A30021-5DFF-49DA-AE7A-033D7EBD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951" y="2674688"/>
            <a:ext cx="12096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E6FC38-C651-4E06-8266-EAD252BB7D03}"/>
              </a:ext>
            </a:extLst>
          </p:cNvPr>
          <p:cNvSpPr txBox="1"/>
          <p:nvPr/>
        </p:nvSpPr>
        <p:spPr>
          <a:xfrm>
            <a:off x="4121059" y="4050280"/>
            <a:ext cx="13141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이경근</a:t>
            </a:r>
            <a:endParaRPr lang="en-US" altLang="ko-KR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데이터 수집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프론트엔드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13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61C8-22B1-4A14-907B-839EBF84C7F5}"/>
              </a:ext>
            </a:extLst>
          </p:cNvPr>
          <p:cNvSpPr/>
          <p:nvPr/>
        </p:nvSpPr>
        <p:spPr>
          <a:xfrm>
            <a:off x="415636" y="267610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8FB56-18D4-43BA-9ADD-310878B2F07C}"/>
              </a:ext>
            </a:extLst>
          </p:cNvPr>
          <p:cNvSpPr txBox="1"/>
          <p:nvPr/>
        </p:nvSpPr>
        <p:spPr>
          <a:xfrm>
            <a:off x="415636" y="335223"/>
            <a:ext cx="586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03  </a:t>
            </a:r>
            <a:r>
              <a:rPr lang="ko-KR" altLang="en-US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프로젝트 수행 절차 및 방법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7E0F7-F91D-4110-91E8-4293A2CA0997}"/>
              </a:ext>
            </a:extLst>
          </p:cNvPr>
          <p:cNvSpPr/>
          <p:nvPr/>
        </p:nvSpPr>
        <p:spPr>
          <a:xfrm>
            <a:off x="0" y="1188721"/>
            <a:ext cx="12192000" cy="91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9EBFBB-F57E-473F-A1C8-568D6133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4" y="2576146"/>
            <a:ext cx="11406188" cy="27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6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61C8-22B1-4A14-907B-839EBF84C7F5}"/>
              </a:ext>
            </a:extLst>
          </p:cNvPr>
          <p:cNvSpPr/>
          <p:nvPr/>
        </p:nvSpPr>
        <p:spPr>
          <a:xfrm>
            <a:off x="415636" y="267610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8FB56-18D4-43BA-9ADD-310878B2F07C}"/>
              </a:ext>
            </a:extLst>
          </p:cNvPr>
          <p:cNvSpPr txBox="1"/>
          <p:nvPr/>
        </p:nvSpPr>
        <p:spPr>
          <a:xfrm>
            <a:off x="415636" y="335223"/>
            <a:ext cx="586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04  </a:t>
            </a:r>
            <a:r>
              <a:rPr lang="ko-KR" altLang="en-US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프로젝트 수행 결과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7E0F7-F91D-4110-91E8-4293A2CA0997}"/>
              </a:ext>
            </a:extLst>
          </p:cNvPr>
          <p:cNvSpPr/>
          <p:nvPr/>
        </p:nvSpPr>
        <p:spPr>
          <a:xfrm>
            <a:off x="0" y="1188721"/>
            <a:ext cx="12192000" cy="91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357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61C8-22B1-4A14-907B-839EBF84C7F5}"/>
              </a:ext>
            </a:extLst>
          </p:cNvPr>
          <p:cNvSpPr/>
          <p:nvPr/>
        </p:nvSpPr>
        <p:spPr>
          <a:xfrm>
            <a:off x="415636" y="267610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8FB56-18D4-43BA-9ADD-310878B2F07C}"/>
              </a:ext>
            </a:extLst>
          </p:cNvPr>
          <p:cNvSpPr txBox="1"/>
          <p:nvPr/>
        </p:nvSpPr>
        <p:spPr>
          <a:xfrm>
            <a:off x="415636" y="335223"/>
            <a:ext cx="586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05  </a:t>
            </a:r>
            <a:r>
              <a:rPr lang="ko-KR" altLang="en-US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자체 평가 의견</a:t>
            </a:r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</a:t>
            </a:r>
            <a:endParaRPr lang="ko-KR" altLang="en-US" sz="3200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7E0F7-F91D-4110-91E8-4293A2CA0997}"/>
              </a:ext>
            </a:extLst>
          </p:cNvPr>
          <p:cNvSpPr/>
          <p:nvPr/>
        </p:nvSpPr>
        <p:spPr>
          <a:xfrm>
            <a:off x="0" y="1188721"/>
            <a:ext cx="12192000" cy="91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356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동 입력 4">
            <a:extLst>
              <a:ext uri="{FF2B5EF4-FFF2-40B4-BE49-F238E27FC236}">
                <a16:creationId xmlns:a16="http://schemas.microsoft.com/office/drawing/2014/main" id="{B6501D92-F1CC-4FA2-A5AA-2279B4589575}"/>
              </a:ext>
            </a:extLst>
          </p:cNvPr>
          <p:cNvSpPr/>
          <p:nvPr/>
        </p:nvSpPr>
        <p:spPr>
          <a:xfrm rot="5400000">
            <a:off x="-45720" y="45725"/>
            <a:ext cx="6858001" cy="6766559"/>
          </a:xfrm>
          <a:prstGeom prst="flowChartManualIn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5CE5A-E44A-470D-99F7-C39837D9F094}"/>
              </a:ext>
            </a:extLst>
          </p:cNvPr>
          <p:cNvSpPr txBox="1"/>
          <p:nvPr/>
        </p:nvSpPr>
        <p:spPr>
          <a:xfrm>
            <a:off x="1729047" y="954932"/>
            <a:ext cx="3308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INDEX</a:t>
            </a:r>
            <a:endParaRPr lang="ko-KR" altLang="en-US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0FED2-3081-46F6-A284-B4B7D5D05083}"/>
              </a:ext>
            </a:extLst>
          </p:cNvPr>
          <p:cNvSpPr txBox="1"/>
          <p:nvPr/>
        </p:nvSpPr>
        <p:spPr>
          <a:xfrm>
            <a:off x="6766558" y="888428"/>
            <a:ext cx="4754880" cy="4558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01 </a:t>
            </a:r>
            <a:r>
              <a:rPr lang="ko-KR" altLang="en-US" sz="24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프로젝트 개요</a:t>
            </a:r>
            <a:endParaRPr lang="en-US" altLang="ko-KR" sz="2400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02 </a:t>
            </a:r>
            <a:r>
              <a:rPr lang="ko-KR" altLang="en-US" sz="24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프로젝트 팀 구성 및 역할</a:t>
            </a:r>
            <a:endParaRPr lang="en-US" altLang="ko-KR" sz="2400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03 </a:t>
            </a:r>
            <a:r>
              <a:rPr lang="ko-KR" altLang="en-US" sz="24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프로젝트 수행 절차 및 방법</a:t>
            </a:r>
            <a:endParaRPr lang="en-US" altLang="ko-KR" sz="2400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04 </a:t>
            </a:r>
            <a:r>
              <a:rPr lang="ko-KR" altLang="en-US" sz="24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프로젝트 수행 결과</a:t>
            </a:r>
            <a:endParaRPr lang="en-US" altLang="ko-KR" sz="2400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05 </a:t>
            </a:r>
            <a:r>
              <a:rPr lang="ko-KR" altLang="en-US" sz="24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자체 평가 의견</a:t>
            </a:r>
          </a:p>
        </p:txBody>
      </p:sp>
    </p:spTree>
    <p:extLst>
      <p:ext uri="{BB962C8B-B14F-4D97-AF65-F5344CB8AC3E}">
        <p14:creationId xmlns:p14="http://schemas.microsoft.com/office/powerpoint/2010/main" val="232110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61C8-22B1-4A14-907B-839EBF84C7F5}"/>
              </a:ext>
            </a:extLst>
          </p:cNvPr>
          <p:cNvSpPr/>
          <p:nvPr/>
        </p:nvSpPr>
        <p:spPr>
          <a:xfrm>
            <a:off x="415636" y="267610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8FB56-18D4-43BA-9ADD-310878B2F07C}"/>
              </a:ext>
            </a:extLst>
          </p:cNvPr>
          <p:cNvSpPr txBox="1"/>
          <p:nvPr/>
        </p:nvSpPr>
        <p:spPr>
          <a:xfrm>
            <a:off x="415636" y="335223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01  </a:t>
            </a:r>
            <a:r>
              <a:rPr lang="ko-KR" altLang="en-US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프로젝트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7E0F7-F91D-4110-91E8-4293A2CA0997}"/>
              </a:ext>
            </a:extLst>
          </p:cNvPr>
          <p:cNvSpPr/>
          <p:nvPr/>
        </p:nvSpPr>
        <p:spPr>
          <a:xfrm>
            <a:off x="0" y="1188721"/>
            <a:ext cx="12192000" cy="91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9A9CEAB0-21C5-4AAD-80D4-4FA27880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2775" y="6492875"/>
            <a:ext cx="5579225" cy="365125"/>
          </a:xfrm>
        </p:spPr>
        <p:txBody>
          <a:bodyPr/>
          <a:lstStyle/>
          <a:p>
            <a:pPr algn="r"/>
            <a:r>
              <a:rPr lang="en-US" altLang="ko-KR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1) </a:t>
            </a:r>
            <a:r>
              <a:rPr lang="ko-KR" altLang="en-US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데이비드 </a:t>
            </a:r>
            <a:r>
              <a:rPr lang="ko-KR" altLang="en-US" sz="900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페렛</a:t>
            </a:r>
            <a:r>
              <a:rPr lang="en-US" altLang="ko-KR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『</a:t>
            </a:r>
            <a:r>
              <a:rPr lang="ko-KR" altLang="en-US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끌리는 얼굴은 무엇이 </a:t>
            </a:r>
            <a:r>
              <a:rPr lang="ko-KR" altLang="en-US" sz="900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다른가</a:t>
            </a:r>
            <a:r>
              <a:rPr lang="en-US" altLang="ko-KR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?』, </a:t>
            </a:r>
            <a:r>
              <a:rPr lang="ko-KR" altLang="en-US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엘도라도</a:t>
            </a:r>
            <a:r>
              <a:rPr lang="en-US" altLang="ko-KR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2014.10.20</a:t>
            </a:r>
            <a:endParaRPr lang="ko-KR" altLang="en-US" sz="900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B96670-0CC5-476F-8F64-AF36ACF569A2}"/>
              </a:ext>
            </a:extLst>
          </p:cNvPr>
          <p:cNvSpPr txBox="1"/>
          <p:nvPr/>
        </p:nvSpPr>
        <p:spPr>
          <a:xfrm>
            <a:off x="6612775" y="2040875"/>
            <a:ext cx="4721629" cy="2056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보편적인 얼굴 →</a:t>
            </a:r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 </a:t>
            </a: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매력적</a:t>
            </a:r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¹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>
              <a:lnSpc>
                <a:spcPct val="250000"/>
              </a:lnSpc>
            </a:pPr>
            <a:endParaRPr lang="en-US" altLang="ko-KR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>
              <a:lnSpc>
                <a:spcPct val="250000"/>
              </a:lnSpc>
            </a:pPr>
            <a:endParaRPr lang="en-US" altLang="ko-KR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pic>
        <p:nvPicPr>
          <p:cNvPr id="1042" name="Picture 18" descr="shineyourlight: 세계 각국 여성 평균 과 남성 평균 얼굴 공개">
            <a:extLst>
              <a:ext uri="{FF2B5EF4-FFF2-40B4-BE49-F238E27FC236}">
                <a16:creationId xmlns:a16="http://schemas.microsoft.com/office/drawing/2014/main" id="{6EB0CD88-F33C-4900-919F-A77BC44D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22" y="2472300"/>
            <a:ext cx="4330185" cy="325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37D977-ED23-4F4C-8A53-5883B0B47719}"/>
              </a:ext>
            </a:extLst>
          </p:cNvPr>
          <p:cNvSpPr txBox="1"/>
          <p:nvPr/>
        </p:nvSpPr>
        <p:spPr>
          <a:xfrm>
            <a:off x="1574621" y="5818910"/>
            <a:ext cx="433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한국 남성 평균 얼굴</a:t>
            </a:r>
            <a:r>
              <a:rPr lang="en-US" altLang="ko-KR" sz="12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</a:t>
            </a:r>
            <a:r>
              <a:rPr lang="ko-KR" altLang="en-US" sz="12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여성 평균 얼굴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FE32BC-AD43-474B-B3B4-C06B95B59CB1}"/>
              </a:ext>
            </a:extLst>
          </p:cNvPr>
          <p:cNvSpPr txBox="1"/>
          <p:nvPr/>
        </p:nvSpPr>
        <p:spPr>
          <a:xfrm>
            <a:off x="415636" y="1392629"/>
            <a:ext cx="318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- </a:t>
            </a:r>
            <a:r>
              <a:rPr lang="ko-KR" altLang="en-US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프로젝트 주제 및 선정 배경</a:t>
            </a:r>
          </a:p>
        </p:txBody>
      </p:sp>
    </p:spTree>
    <p:extLst>
      <p:ext uri="{BB962C8B-B14F-4D97-AF65-F5344CB8AC3E}">
        <p14:creationId xmlns:p14="http://schemas.microsoft.com/office/powerpoint/2010/main" val="367366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D08BF5C8-198E-4290-82B5-9748D5EA6ECF}"/>
              </a:ext>
            </a:extLst>
          </p:cNvPr>
          <p:cNvSpPr/>
          <p:nvPr/>
        </p:nvSpPr>
        <p:spPr>
          <a:xfrm>
            <a:off x="1135636" y="1895475"/>
            <a:ext cx="4499663" cy="29924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61C8-22B1-4A14-907B-839EBF84C7F5}"/>
              </a:ext>
            </a:extLst>
          </p:cNvPr>
          <p:cNvSpPr/>
          <p:nvPr/>
        </p:nvSpPr>
        <p:spPr>
          <a:xfrm>
            <a:off x="415636" y="267610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8FB56-18D4-43BA-9ADD-310878B2F07C}"/>
              </a:ext>
            </a:extLst>
          </p:cNvPr>
          <p:cNvSpPr txBox="1"/>
          <p:nvPr/>
        </p:nvSpPr>
        <p:spPr>
          <a:xfrm>
            <a:off x="415636" y="335223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01  </a:t>
            </a:r>
            <a:r>
              <a:rPr lang="ko-KR" altLang="en-US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프로젝트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7E0F7-F91D-4110-91E8-4293A2CA0997}"/>
              </a:ext>
            </a:extLst>
          </p:cNvPr>
          <p:cNvSpPr/>
          <p:nvPr/>
        </p:nvSpPr>
        <p:spPr>
          <a:xfrm>
            <a:off x="0" y="1188721"/>
            <a:ext cx="12192000" cy="91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2E34E-CE36-4CD7-89DC-1B91D19BFED7}"/>
              </a:ext>
            </a:extLst>
          </p:cNvPr>
          <p:cNvSpPr txBox="1"/>
          <p:nvPr/>
        </p:nvSpPr>
        <p:spPr>
          <a:xfrm>
            <a:off x="6612775" y="2040875"/>
            <a:ext cx="4721629" cy="2056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보편적인 얼굴 →</a:t>
            </a:r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 </a:t>
            </a: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매력적</a:t>
            </a:r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¹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>
              <a:lnSpc>
                <a:spcPct val="250000"/>
              </a:lnSpc>
            </a:pPr>
            <a:endParaRPr lang="en-US" altLang="ko-KR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개개인마다 </a:t>
            </a:r>
            <a:r>
              <a:rPr lang="ko-KR" altLang="en-US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잡혀있는</a:t>
            </a: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 보편적인 얼굴이 존재</a:t>
            </a:r>
            <a:endParaRPr lang="en-US" altLang="ko-KR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9A9CEAB0-21C5-4AAD-80D4-4FA27880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2775" y="6492875"/>
            <a:ext cx="5579225" cy="365125"/>
          </a:xfrm>
        </p:spPr>
        <p:txBody>
          <a:bodyPr/>
          <a:lstStyle/>
          <a:p>
            <a:pPr algn="r"/>
            <a:r>
              <a:rPr lang="en-US" altLang="ko-KR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1) </a:t>
            </a:r>
            <a:r>
              <a:rPr lang="ko-KR" altLang="en-US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데이비드 </a:t>
            </a:r>
            <a:r>
              <a:rPr lang="ko-KR" altLang="en-US" sz="900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페렛</a:t>
            </a:r>
            <a:r>
              <a:rPr lang="en-US" altLang="ko-KR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『</a:t>
            </a:r>
            <a:r>
              <a:rPr lang="ko-KR" altLang="en-US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끌리는 얼굴은 무엇이 </a:t>
            </a:r>
            <a:r>
              <a:rPr lang="ko-KR" altLang="en-US" sz="900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다른가</a:t>
            </a:r>
            <a:r>
              <a:rPr lang="en-US" altLang="ko-KR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?』, </a:t>
            </a:r>
            <a:r>
              <a:rPr lang="ko-KR" altLang="en-US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엘도라도</a:t>
            </a:r>
            <a:r>
              <a:rPr lang="en-US" altLang="ko-KR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2014.10.20</a:t>
            </a:r>
            <a:endParaRPr lang="ko-KR" altLang="en-US" sz="900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4B348D-FD7F-445E-ACDC-3FFF6F1EDC58}"/>
              </a:ext>
            </a:extLst>
          </p:cNvPr>
          <p:cNvSpPr/>
          <p:nvPr/>
        </p:nvSpPr>
        <p:spPr>
          <a:xfrm>
            <a:off x="3080120" y="5025679"/>
            <a:ext cx="606829" cy="561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01490BBB-2B0C-4605-A48A-568DDCDF96EA}"/>
              </a:ext>
            </a:extLst>
          </p:cNvPr>
          <p:cNvSpPr/>
          <p:nvPr/>
        </p:nvSpPr>
        <p:spPr>
          <a:xfrm>
            <a:off x="2918023" y="5586788"/>
            <a:ext cx="931025" cy="906087"/>
          </a:xfrm>
          <a:prstGeom prst="round2SameRect">
            <a:avLst>
              <a:gd name="adj1" fmla="val 33181"/>
              <a:gd name="adj2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한국 남녀 &amp;#39;평균 얼굴&amp;#39;에 배신감이 드는 이유 : 네이버 포스트">
            <a:extLst>
              <a:ext uri="{FF2B5EF4-FFF2-40B4-BE49-F238E27FC236}">
                <a16:creationId xmlns:a16="http://schemas.microsoft.com/office/drawing/2014/main" id="{DC155447-A4D9-46AD-9145-DA23C90B1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12" y="2918410"/>
            <a:ext cx="1283808" cy="85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shineyourlight: 세계 각국 여성 평균 과 남성 평균 얼굴 공개">
            <a:extLst>
              <a:ext uri="{FF2B5EF4-FFF2-40B4-BE49-F238E27FC236}">
                <a16:creationId xmlns:a16="http://schemas.microsoft.com/office/drawing/2014/main" id="{705B5B97-99D2-4343-823A-461490CC1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0"/>
          <a:stretch/>
        </p:blipFill>
        <p:spPr bwMode="auto">
          <a:xfrm>
            <a:off x="3119605" y="2451815"/>
            <a:ext cx="1458886" cy="93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블라인드 | 썸·연애: 한국인 평균 얼굴">
            <a:extLst>
              <a:ext uri="{FF2B5EF4-FFF2-40B4-BE49-F238E27FC236}">
                <a16:creationId xmlns:a16="http://schemas.microsoft.com/office/drawing/2014/main" id="{82D62EE4-C3CB-43D7-8DE3-FCFC8E4E4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" t="3588" r="3628" b="8726"/>
          <a:stretch/>
        </p:blipFill>
        <p:spPr bwMode="auto">
          <a:xfrm>
            <a:off x="3119605" y="3462281"/>
            <a:ext cx="1145684" cy="84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5DC68A-59D9-4ADA-998C-CF6DB13FED32}"/>
              </a:ext>
            </a:extLst>
          </p:cNvPr>
          <p:cNvSpPr txBox="1"/>
          <p:nvPr/>
        </p:nvSpPr>
        <p:spPr>
          <a:xfrm>
            <a:off x="415636" y="1392629"/>
            <a:ext cx="318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- </a:t>
            </a:r>
            <a:r>
              <a:rPr lang="ko-KR" altLang="en-US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프로젝트 주제 및 선정 배경</a:t>
            </a:r>
          </a:p>
        </p:txBody>
      </p:sp>
    </p:spTree>
    <p:extLst>
      <p:ext uri="{BB962C8B-B14F-4D97-AF65-F5344CB8AC3E}">
        <p14:creationId xmlns:p14="http://schemas.microsoft.com/office/powerpoint/2010/main" val="258271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61C8-22B1-4A14-907B-839EBF84C7F5}"/>
              </a:ext>
            </a:extLst>
          </p:cNvPr>
          <p:cNvSpPr/>
          <p:nvPr/>
        </p:nvSpPr>
        <p:spPr>
          <a:xfrm>
            <a:off x="415636" y="267610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8FB56-18D4-43BA-9ADD-310878B2F07C}"/>
              </a:ext>
            </a:extLst>
          </p:cNvPr>
          <p:cNvSpPr txBox="1"/>
          <p:nvPr/>
        </p:nvSpPr>
        <p:spPr>
          <a:xfrm>
            <a:off x="415636" y="335223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01  </a:t>
            </a:r>
            <a:r>
              <a:rPr lang="ko-KR" altLang="en-US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프로젝트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7E0F7-F91D-4110-91E8-4293A2CA0997}"/>
              </a:ext>
            </a:extLst>
          </p:cNvPr>
          <p:cNvSpPr/>
          <p:nvPr/>
        </p:nvSpPr>
        <p:spPr>
          <a:xfrm>
            <a:off x="0" y="1188721"/>
            <a:ext cx="12192000" cy="91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9A9CEAB0-21C5-4AAD-80D4-4FA27880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2775" y="6492875"/>
            <a:ext cx="5579225" cy="365125"/>
          </a:xfrm>
        </p:spPr>
        <p:txBody>
          <a:bodyPr/>
          <a:lstStyle/>
          <a:p>
            <a:pPr algn="r"/>
            <a:r>
              <a:rPr lang="en-US" altLang="ko-KR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1) </a:t>
            </a:r>
            <a:r>
              <a:rPr lang="ko-KR" altLang="en-US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데이비드 </a:t>
            </a:r>
            <a:r>
              <a:rPr lang="ko-KR" altLang="en-US" sz="900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페렛</a:t>
            </a:r>
            <a:r>
              <a:rPr lang="en-US" altLang="ko-KR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『</a:t>
            </a:r>
            <a:r>
              <a:rPr lang="ko-KR" altLang="en-US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끌리는 얼굴은 무엇이 </a:t>
            </a:r>
            <a:r>
              <a:rPr lang="ko-KR" altLang="en-US" sz="900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다른가</a:t>
            </a:r>
            <a:r>
              <a:rPr lang="en-US" altLang="ko-KR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?』, </a:t>
            </a:r>
            <a:r>
              <a:rPr lang="ko-KR" altLang="en-US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엘도라도</a:t>
            </a:r>
            <a:r>
              <a:rPr lang="en-US" altLang="ko-KR" sz="9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2014.10.20</a:t>
            </a:r>
            <a:endParaRPr lang="ko-KR" altLang="en-US" sz="900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0136-4E25-4C74-941B-6CD8233EF403}"/>
              </a:ext>
            </a:extLst>
          </p:cNvPr>
          <p:cNvSpPr txBox="1"/>
          <p:nvPr/>
        </p:nvSpPr>
        <p:spPr>
          <a:xfrm>
            <a:off x="6612775" y="2040875"/>
            <a:ext cx="4721629" cy="344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보편적인 얼굴 →</a:t>
            </a:r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 </a:t>
            </a: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매력적</a:t>
            </a:r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¹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>
              <a:lnSpc>
                <a:spcPct val="250000"/>
              </a:lnSpc>
            </a:pPr>
            <a:endParaRPr lang="en-US" altLang="ko-KR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개개인마다 </a:t>
            </a:r>
            <a:r>
              <a:rPr lang="ko-KR" altLang="en-US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잡혀있는</a:t>
            </a: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 보편적인 얼굴이 존재</a:t>
            </a:r>
            <a:endParaRPr lang="en-US" altLang="ko-KR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>
              <a:lnSpc>
                <a:spcPct val="250000"/>
              </a:lnSpc>
            </a:pPr>
            <a:endParaRPr lang="en-US" altLang="ko-KR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이를 수치적으로 분류하여 이상형 탐색</a:t>
            </a:r>
            <a:endParaRPr lang="en-US" altLang="ko-KR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C3CBA-EAB5-4945-AD4E-0A2621BE135B}"/>
              </a:ext>
            </a:extLst>
          </p:cNvPr>
          <p:cNvSpPr txBox="1"/>
          <p:nvPr/>
        </p:nvSpPr>
        <p:spPr>
          <a:xfrm>
            <a:off x="415636" y="1392629"/>
            <a:ext cx="318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- </a:t>
            </a:r>
            <a:r>
              <a:rPr lang="ko-KR" altLang="en-US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프로젝트 주제 및 선정 배경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C2C24B2-6173-4D90-9094-178789E6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9063" y="1804988"/>
            <a:ext cx="4333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 descr="텍스트, 마스크, 사람, 남자이(가) 표시된 사진&#10;&#10;자동 생성된 설명">
            <a:extLst>
              <a:ext uri="{FF2B5EF4-FFF2-40B4-BE49-F238E27FC236}">
                <a16:creationId xmlns:a16="http://schemas.microsoft.com/office/drawing/2014/main" id="{14D752A6-FC15-44E1-995D-523709153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22" y="2473772"/>
            <a:ext cx="4333875" cy="3248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9A27B3-2349-48AF-AAD3-4D629C604DC7}"/>
              </a:ext>
            </a:extLst>
          </p:cNvPr>
          <p:cNvSpPr txBox="1"/>
          <p:nvPr/>
        </p:nvSpPr>
        <p:spPr>
          <a:xfrm>
            <a:off x="1574621" y="5818910"/>
            <a:ext cx="433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한국 남성 평균 얼굴</a:t>
            </a:r>
            <a:r>
              <a:rPr lang="en-US" altLang="ko-KR" sz="12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</a:t>
            </a:r>
            <a:r>
              <a:rPr lang="ko-KR" altLang="en-US" sz="12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여성 평균 얼굴 </a:t>
            </a:r>
            <a:r>
              <a:rPr lang="en-US" altLang="ko-KR" sz="1200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Facemesh</a:t>
            </a:r>
            <a:r>
              <a:rPr lang="en-US" altLang="ko-KR" sz="12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 </a:t>
            </a:r>
            <a:r>
              <a:rPr lang="ko-KR" altLang="en-US" sz="12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81008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B9C7B109-E465-40F7-879E-B2294D592D27}"/>
              </a:ext>
            </a:extLst>
          </p:cNvPr>
          <p:cNvSpPr/>
          <p:nvPr/>
        </p:nvSpPr>
        <p:spPr>
          <a:xfrm rot="10800000" flipH="1">
            <a:off x="1458707" y="2895450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9891831E-FD8C-4FE9-A24C-4FA5A8EC0C8F}"/>
              </a:ext>
            </a:extLst>
          </p:cNvPr>
          <p:cNvSpPr/>
          <p:nvPr/>
        </p:nvSpPr>
        <p:spPr>
          <a:xfrm rot="10800000" flipH="1">
            <a:off x="1345965" y="3019275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64D0C2B5-4361-4DA3-AEAC-687960933426}"/>
              </a:ext>
            </a:extLst>
          </p:cNvPr>
          <p:cNvSpPr/>
          <p:nvPr/>
        </p:nvSpPr>
        <p:spPr>
          <a:xfrm rot="10800000" flipH="1">
            <a:off x="1233223" y="3143100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D5B7985F-2B04-473D-ADAF-F8637DDC102C}"/>
              </a:ext>
            </a:extLst>
          </p:cNvPr>
          <p:cNvSpPr/>
          <p:nvPr/>
        </p:nvSpPr>
        <p:spPr>
          <a:xfrm rot="10800000" flipH="1">
            <a:off x="1120481" y="3266925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61C8-22B1-4A14-907B-839EBF84C7F5}"/>
              </a:ext>
            </a:extLst>
          </p:cNvPr>
          <p:cNvSpPr/>
          <p:nvPr/>
        </p:nvSpPr>
        <p:spPr>
          <a:xfrm>
            <a:off x="415636" y="267610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8FB56-18D4-43BA-9ADD-310878B2F07C}"/>
              </a:ext>
            </a:extLst>
          </p:cNvPr>
          <p:cNvSpPr txBox="1"/>
          <p:nvPr/>
        </p:nvSpPr>
        <p:spPr>
          <a:xfrm>
            <a:off x="415636" y="335223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01  </a:t>
            </a:r>
            <a:r>
              <a:rPr lang="ko-KR" altLang="en-US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프로젝트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7E0F7-F91D-4110-91E8-4293A2CA0997}"/>
              </a:ext>
            </a:extLst>
          </p:cNvPr>
          <p:cNvSpPr/>
          <p:nvPr/>
        </p:nvSpPr>
        <p:spPr>
          <a:xfrm>
            <a:off x="0" y="1188721"/>
            <a:ext cx="12192000" cy="91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C3CBA-EAB5-4945-AD4E-0A2621BE135B}"/>
              </a:ext>
            </a:extLst>
          </p:cNvPr>
          <p:cNvSpPr txBox="1"/>
          <p:nvPr/>
        </p:nvSpPr>
        <p:spPr>
          <a:xfrm>
            <a:off x="415636" y="1392629"/>
            <a:ext cx="318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- </a:t>
            </a:r>
            <a:r>
              <a:rPr lang="ko-KR" altLang="en-US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프로젝트 구현 내용</a:t>
            </a:r>
          </a:p>
        </p:txBody>
      </p:sp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BFEB1D75-AD6B-46DC-9628-1BF00A00CE62}"/>
              </a:ext>
            </a:extLst>
          </p:cNvPr>
          <p:cNvSpPr/>
          <p:nvPr/>
        </p:nvSpPr>
        <p:spPr>
          <a:xfrm rot="10800000" flipH="1">
            <a:off x="1007739" y="3390750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C6048-6535-46F8-9323-BD8B220BBF12}"/>
              </a:ext>
            </a:extLst>
          </p:cNvPr>
          <p:cNvSpPr txBox="1"/>
          <p:nvPr/>
        </p:nvSpPr>
        <p:spPr>
          <a:xfrm>
            <a:off x="1120480" y="4647414"/>
            <a:ext cx="82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B2DFE01A-C0F7-4CC3-AC89-5BB6BF12194C}"/>
              </a:ext>
            </a:extLst>
          </p:cNvPr>
          <p:cNvSpPr/>
          <p:nvPr/>
        </p:nvSpPr>
        <p:spPr>
          <a:xfrm rot="19084756">
            <a:off x="1334705" y="3562200"/>
            <a:ext cx="295364" cy="24765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F25BA24-6514-4B80-9326-E6F9BCA04334}"/>
              </a:ext>
            </a:extLst>
          </p:cNvPr>
          <p:cNvCxnSpPr>
            <a:stCxn id="4" idx="4"/>
          </p:cNvCxnSpPr>
          <p:nvPr/>
        </p:nvCxnSpPr>
        <p:spPr>
          <a:xfrm>
            <a:off x="1565115" y="3778159"/>
            <a:ext cx="102233" cy="326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D200F8-78BC-43BA-80EE-7894FBF853EB}"/>
              </a:ext>
            </a:extLst>
          </p:cNvPr>
          <p:cNvCxnSpPr/>
          <p:nvPr/>
        </p:nvCxnSpPr>
        <p:spPr>
          <a:xfrm flipH="1" flipV="1">
            <a:off x="1465849" y="4019400"/>
            <a:ext cx="201499" cy="857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FB1EF1-2B9B-43C3-AFC2-43F7B7CB3D77}"/>
              </a:ext>
            </a:extLst>
          </p:cNvPr>
          <p:cNvCxnSpPr>
            <a:cxnSpLocks/>
          </p:cNvCxnSpPr>
          <p:nvPr/>
        </p:nvCxnSpPr>
        <p:spPr>
          <a:xfrm flipH="1" flipV="1">
            <a:off x="1468230" y="4017019"/>
            <a:ext cx="11431" cy="24463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2987ED8-7D74-466C-B8D4-F9355D22CCD2}"/>
              </a:ext>
            </a:extLst>
          </p:cNvPr>
          <p:cNvCxnSpPr/>
          <p:nvPr/>
        </p:nvCxnSpPr>
        <p:spPr>
          <a:xfrm flipH="1">
            <a:off x="1530836" y="4102743"/>
            <a:ext cx="136512" cy="119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087491D-FB9D-4E52-B8C3-475CA6B8D3B1}"/>
              </a:ext>
            </a:extLst>
          </p:cNvPr>
          <p:cNvCxnSpPr>
            <a:cxnSpLocks/>
          </p:cNvCxnSpPr>
          <p:nvPr/>
        </p:nvCxnSpPr>
        <p:spPr>
          <a:xfrm flipV="1">
            <a:off x="1381598" y="4112270"/>
            <a:ext cx="151619" cy="147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F0F1E15-1A95-4F24-9A96-47CB2CE0FA14}"/>
              </a:ext>
            </a:extLst>
          </p:cNvPr>
          <p:cNvCxnSpPr>
            <a:cxnSpLocks/>
          </p:cNvCxnSpPr>
          <p:nvPr/>
        </p:nvCxnSpPr>
        <p:spPr>
          <a:xfrm flipH="1">
            <a:off x="1482042" y="3902718"/>
            <a:ext cx="53556" cy="833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FA5680A-B3E1-4244-B009-B7545A98CBCB}"/>
              </a:ext>
            </a:extLst>
          </p:cNvPr>
          <p:cNvCxnSpPr>
            <a:cxnSpLocks/>
          </p:cNvCxnSpPr>
          <p:nvPr/>
        </p:nvCxnSpPr>
        <p:spPr>
          <a:xfrm>
            <a:off x="1334705" y="3950663"/>
            <a:ext cx="149073" cy="35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0484FCC-9B48-4839-9C11-35D2DCD4E683}"/>
              </a:ext>
            </a:extLst>
          </p:cNvPr>
          <p:cNvCxnSpPr>
            <a:cxnSpLocks/>
          </p:cNvCxnSpPr>
          <p:nvPr/>
        </p:nvCxnSpPr>
        <p:spPr>
          <a:xfrm flipH="1" flipV="1">
            <a:off x="1535598" y="3902718"/>
            <a:ext cx="94471" cy="3063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BC79700-F57C-40FC-9B6E-353BCB845C14}"/>
              </a:ext>
            </a:extLst>
          </p:cNvPr>
          <p:cNvCxnSpPr>
            <a:cxnSpLocks/>
          </p:cNvCxnSpPr>
          <p:nvPr/>
        </p:nvCxnSpPr>
        <p:spPr>
          <a:xfrm flipH="1">
            <a:off x="1627689" y="3918037"/>
            <a:ext cx="152401" cy="1254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C26BC387-68A2-4711-A07B-9C6AAB5DBA55}"/>
              </a:ext>
            </a:extLst>
          </p:cNvPr>
          <p:cNvSpPr/>
          <p:nvPr/>
        </p:nvSpPr>
        <p:spPr>
          <a:xfrm>
            <a:off x="2825634" y="3718525"/>
            <a:ext cx="739140" cy="368386"/>
          </a:xfrm>
          <a:prstGeom prst="rightArrow">
            <a:avLst>
              <a:gd name="adj1" fmla="val 41726"/>
              <a:gd name="adj2" fmla="val 78959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3B9D91-8DD6-4BBD-BCCF-C29EDAA4C90E}"/>
              </a:ext>
            </a:extLst>
          </p:cNvPr>
          <p:cNvSpPr txBox="1"/>
          <p:nvPr/>
        </p:nvSpPr>
        <p:spPr>
          <a:xfrm>
            <a:off x="5486418" y="4488401"/>
            <a:ext cx="1092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Face</a:t>
            </a:r>
          </a:p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extract</a:t>
            </a:r>
          </a:p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using</a:t>
            </a:r>
          </a:p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MTCNN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51" name="사각형: 모서리가 접힌 도형 50">
            <a:extLst>
              <a:ext uri="{FF2B5EF4-FFF2-40B4-BE49-F238E27FC236}">
                <a16:creationId xmlns:a16="http://schemas.microsoft.com/office/drawing/2014/main" id="{037B6096-34AA-4DC8-8CA3-0EB9625180D0}"/>
              </a:ext>
            </a:extLst>
          </p:cNvPr>
          <p:cNvSpPr/>
          <p:nvPr/>
        </p:nvSpPr>
        <p:spPr>
          <a:xfrm rot="10800000" flipH="1">
            <a:off x="4363492" y="2879812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모서리가 접힌 도형 51">
            <a:extLst>
              <a:ext uri="{FF2B5EF4-FFF2-40B4-BE49-F238E27FC236}">
                <a16:creationId xmlns:a16="http://schemas.microsoft.com/office/drawing/2014/main" id="{FA6B7DD7-265C-4BF5-8733-CA6543178A87}"/>
              </a:ext>
            </a:extLst>
          </p:cNvPr>
          <p:cNvSpPr/>
          <p:nvPr/>
        </p:nvSpPr>
        <p:spPr>
          <a:xfrm rot="10800000" flipH="1">
            <a:off x="4250750" y="3003637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모서리가 접힌 도형 52">
            <a:extLst>
              <a:ext uri="{FF2B5EF4-FFF2-40B4-BE49-F238E27FC236}">
                <a16:creationId xmlns:a16="http://schemas.microsoft.com/office/drawing/2014/main" id="{F51FB144-F57C-4D0B-A76F-66352CA76D15}"/>
              </a:ext>
            </a:extLst>
          </p:cNvPr>
          <p:cNvSpPr/>
          <p:nvPr/>
        </p:nvSpPr>
        <p:spPr>
          <a:xfrm rot="10800000" flipH="1">
            <a:off x="4138008" y="3127462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A2C8E802-60EA-4AE7-8AAD-FA2BD50D6D39}"/>
              </a:ext>
            </a:extLst>
          </p:cNvPr>
          <p:cNvSpPr/>
          <p:nvPr/>
        </p:nvSpPr>
        <p:spPr>
          <a:xfrm rot="10800000" flipH="1">
            <a:off x="4025266" y="3251287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1D119C68-7C8C-4F81-86D7-F08489C2130F}"/>
              </a:ext>
            </a:extLst>
          </p:cNvPr>
          <p:cNvSpPr/>
          <p:nvPr/>
        </p:nvSpPr>
        <p:spPr>
          <a:xfrm rot="10800000" flipH="1">
            <a:off x="3912524" y="3375112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7E2DAFC7-3484-4B86-8381-912D49233ECC}"/>
              </a:ext>
            </a:extLst>
          </p:cNvPr>
          <p:cNvSpPr/>
          <p:nvPr/>
        </p:nvSpPr>
        <p:spPr>
          <a:xfrm>
            <a:off x="8629903" y="3733844"/>
            <a:ext cx="739140" cy="368386"/>
          </a:xfrm>
          <a:prstGeom prst="rightArrow">
            <a:avLst>
              <a:gd name="adj1" fmla="val 41726"/>
              <a:gd name="adj2" fmla="val 78959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964D00-5D8C-4154-BBB3-B44AD5FBEE76}"/>
              </a:ext>
            </a:extLst>
          </p:cNvPr>
          <p:cNvSpPr txBox="1"/>
          <p:nvPr/>
        </p:nvSpPr>
        <p:spPr>
          <a:xfrm>
            <a:off x="7504867" y="4302484"/>
            <a:ext cx="2989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Get </a:t>
            </a:r>
          </a:p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face </a:t>
            </a:r>
          </a:p>
          <a:p>
            <a:pPr algn="ctr"/>
            <a:r>
              <a:rPr lang="en-US" altLang="ko-KR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embedings</a:t>
            </a:r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 </a:t>
            </a:r>
          </a:p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using </a:t>
            </a:r>
          </a:p>
          <a:p>
            <a:pPr algn="ctr"/>
            <a:r>
              <a:rPr lang="en-US" altLang="ko-KR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FaceNet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62" name="사각형: 모서리가 접힌 도형 61">
            <a:extLst>
              <a:ext uri="{FF2B5EF4-FFF2-40B4-BE49-F238E27FC236}">
                <a16:creationId xmlns:a16="http://schemas.microsoft.com/office/drawing/2014/main" id="{E97A7E0C-1774-43E7-9EDE-138CAA60CECB}"/>
              </a:ext>
            </a:extLst>
          </p:cNvPr>
          <p:cNvSpPr/>
          <p:nvPr/>
        </p:nvSpPr>
        <p:spPr>
          <a:xfrm rot="10800000" flipH="1">
            <a:off x="10150029" y="2884962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모서리가 접힌 도형 62">
            <a:extLst>
              <a:ext uri="{FF2B5EF4-FFF2-40B4-BE49-F238E27FC236}">
                <a16:creationId xmlns:a16="http://schemas.microsoft.com/office/drawing/2014/main" id="{0AE0F5FD-519F-4673-B75B-C93B96955919}"/>
              </a:ext>
            </a:extLst>
          </p:cNvPr>
          <p:cNvSpPr/>
          <p:nvPr/>
        </p:nvSpPr>
        <p:spPr>
          <a:xfrm rot="10800000" flipH="1">
            <a:off x="10037287" y="3008787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모서리가 접힌 도형 63">
            <a:extLst>
              <a:ext uri="{FF2B5EF4-FFF2-40B4-BE49-F238E27FC236}">
                <a16:creationId xmlns:a16="http://schemas.microsoft.com/office/drawing/2014/main" id="{E732104B-3B9D-4768-B66E-4C6AF8EDECF8}"/>
              </a:ext>
            </a:extLst>
          </p:cNvPr>
          <p:cNvSpPr/>
          <p:nvPr/>
        </p:nvSpPr>
        <p:spPr>
          <a:xfrm rot="10800000" flipH="1">
            <a:off x="9924545" y="3132612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모서리가 접힌 도형 64">
            <a:extLst>
              <a:ext uri="{FF2B5EF4-FFF2-40B4-BE49-F238E27FC236}">
                <a16:creationId xmlns:a16="http://schemas.microsoft.com/office/drawing/2014/main" id="{1B0AB897-80FA-4DC3-858F-A99E38F028E0}"/>
              </a:ext>
            </a:extLst>
          </p:cNvPr>
          <p:cNvSpPr/>
          <p:nvPr/>
        </p:nvSpPr>
        <p:spPr>
          <a:xfrm rot="10800000" flipH="1">
            <a:off x="9811803" y="3256437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모서리가 접힌 도형 65">
            <a:extLst>
              <a:ext uri="{FF2B5EF4-FFF2-40B4-BE49-F238E27FC236}">
                <a16:creationId xmlns:a16="http://schemas.microsoft.com/office/drawing/2014/main" id="{45B1FC76-813B-4CD9-90F6-44E4A417C11B}"/>
              </a:ext>
            </a:extLst>
          </p:cNvPr>
          <p:cNvSpPr/>
          <p:nvPr/>
        </p:nvSpPr>
        <p:spPr>
          <a:xfrm rot="10800000" flipH="1">
            <a:off x="9699061" y="3380262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7EDBDE55-02AF-4589-870D-3102765D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642" y="3685538"/>
            <a:ext cx="922146" cy="725487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CC523361-FCFD-43A7-86FC-68D4D278BABA}"/>
              </a:ext>
            </a:extLst>
          </p:cNvPr>
          <p:cNvSpPr/>
          <p:nvPr/>
        </p:nvSpPr>
        <p:spPr>
          <a:xfrm>
            <a:off x="5730496" y="3734357"/>
            <a:ext cx="739140" cy="368386"/>
          </a:xfrm>
          <a:prstGeom prst="rightArrow">
            <a:avLst>
              <a:gd name="adj1" fmla="val 41726"/>
              <a:gd name="adj2" fmla="val 78959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모서리가 접힌 도형 39">
            <a:extLst>
              <a:ext uri="{FF2B5EF4-FFF2-40B4-BE49-F238E27FC236}">
                <a16:creationId xmlns:a16="http://schemas.microsoft.com/office/drawing/2014/main" id="{F747B3CF-F92A-4FC2-A909-626238528EC4}"/>
              </a:ext>
            </a:extLst>
          </p:cNvPr>
          <p:cNvSpPr/>
          <p:nvPr/>
        </p:nvSpPr>
        <p:spPr>
          <a:xfrm rot="10800000" flipH="1">
            <a:off x="7268276" y="2899961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16398413-CC3C-42E3-9494-D2B65AE8B073}"/>
              </a:ext>
            </a:extLst>
          </p:cNvPr>
          <p:cNvSpPr/>
          <p:nvPr/>
        </p:nvSpPr>
        <p:spPr>
          <a:xfrm rot="10800000" flipH="1">
            <a:off x="7155534" y="3023786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EE617117-5996-4036-B58F-6BE5A8AB07FA}"/>
              </a:ext>
            </a:extLst>
          </p:cNvPr>
          <p:cNvSpPr/>
          <p:nvPr/>
        </p:nvSpPr>
        <p:spPr>
          <a:xfrm rot="10800000" flipH="1">
            <a:off x="7042792" y="3147611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D0260FDF-FBFE-4F76-8639-A16B201FE53F}"/>
              </a:ext>
            </a:extLst>
          </p:cNvPr>
          <p:cNvSpPr/>
          <p:nvPr/>
        </p:nvSpPr>
        <p:spPr>
          <a:xfrm rot="10800000" flipH="1">
            <a:off x="6930050" y="3271436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A898CD2B-BC07-448A-A204-CEA2CDE473B0}"/>
              </a:ext>
            </a:extLst>
          </p:cNvPr>
          <p:cNvSpPr/>
          <p:nvPr/>
        </p:nvSpPr>
        <p:spPr>
          <a:xfrm rot="10800000" flipH="1">
            <a:off x="6817308" y="3395261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웃는 얼굴 45">
            <a:extLst>
              <a:ext uri="{FF2B5EF4-FFF2-40B4-BE49-F238E27FC236}">
                <a16:creationId xmlns:a16="http://schemas.microsoft.com/office/drawing/2014/main" id="{714E1ACA-5379-4962-A54A-DD6F611C46C2}"/>
              </a:ext>
            </a:extLst>
          </p:cNvPr>
          <p:cNvSpPr/>
          <p:nvPr/>
        </p:nvSpPr>
        <p:spPr>
          <a:xfrm>
            <a:off x="6957326" y="3652114"/>
            <a:ext cx="739140" cy="69867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786BF91-0F0F-4C27-A5F9-A8E1DE204899}"/>
              </a:ext>
            </a:extLst>
          </p:cNvPr>
          <p:cNvGrpSpPr/>
          <p:nvPr/>
        </p:nvGrpSpPr>
        <p:grpSpPr>
          <a:xfrm rot="2111617">
            <a:off x="4132315" y="3610981"/>
            <a:ext cx="445385" cy="699452"/>
            <a:chOff x="4252030" y="3540812"/>
            <a:chExt cx="445385" cy="699452"/>
          </a:xfrm>
        </p:grpSpPr>
        <p:sp>
          <p:nvSpPr>
            <p:cNvPr id="71" name="웃는 얼굴 70">
              <a:extLst>
                <a:ext uri="{FF2B5EF4-FFF2-40B4-BE49-F238E27FC236}">
                  <a16:creationId xmlns:a16="http://schemas.microsoft.com/office/drawing/2014/main" id="{8387DCC3-3D65-4331-8A08-02387C9067E6}"/>
                </a:ext>
              </a:extLst>
            </p:cNvPr>
            <p:cNvSpPr/>
            <p:nvPr/>
          </p:nvSpPr>
          <p:spPr>
            <a:xfrm rot="19084756">
              <a:off x="4252030" y="3540812"/>
              <a:ext cx="295364" cy="24765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6E3ADC8-8DEA-437A-BFC1-B34F4705C163}"/>
                </a:ext>
              </a:extLst>
            </p:cNvPr>
            <p:cNvCxnSpPr>
              <a:cxnSpLocks/>
              <a:stCxn id="71" idx="4"/>
            </p:cNvCxnSpPr>
            <p:nvPr/>
          </p:nvCxnSpPr>
          <p:spPr>
            <a:xfrm>
              <a:off x="4482440" y="3756771"/>
              <a:ext cx="102233" cy="326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BCECBB2-A70E-49F0-AADE-1DD8932FA9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3174" y="3998012"/>
              <a:ext cx="201499" cy="8572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B34AA7A-C1E1-483C-A92D-0D0A536EF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5555" y="3995631"/>
              <a:ext cx="11431" cy="2446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BBAB1E3-BB29-4B4F-8EB1-DF67F39D3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8161" y="4081355"/>
              <a:ext cx="136512" cy="119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ED61A97-95EE-416B-B737-4856B5F60A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8923" y="4090882"/>
              <a:ext cx="151619" cy="14700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E8166B94-2133-4E1E-8124-7A3F7434F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9367" y="3881330"/>
              <a:ext cx="53556" cy="8334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916EEC7-787D-4D29-B018-363E7DC28B4D}"/>
                </a:ext>
              </a:extLst>
            </p:cNvPr>
            <p:cNvCxnSpPr>
              <a:cxnSpLocks/>
            </p:cNvCxnSpPr>
            <p:nvPr/>
          </p:nvCxnSpPr>
          <p:spPr>
            <a:xfrm>
              <a:off x="4252030" y="3929275"/>
              <a:ext cx="149073" cy="354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44CFD1DB-F15E-4FC0-8BD6-96C16D09E9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2923" y="3881330"/>
              <a:ext cx="94471" cy="306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E45385F-CDE3-49E6-80C7-70B1AC040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5014" y="3896649"/>
              <a:ext cx="152401" cy="1254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79B5169-9934-4356-A46A-48A0ABCB6A74}"/>
              </a:ext>
            </a:extLst>
          </p:cNvPr>
          <p:cNvSpPr txBox="1"/>
          <p:nvPr/>
        </p:nvSpPr>
        <p:spPr>
          <a:xfrm>
            <a:off x="2438819" y="4488401"/>
            <a:ext cx="151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Face alignment</a:t>
            </a:r>
          </a:p>
        </p:txBody>
      </p:sp>
    </p:spTree>
    <p:extLst>
      <p:ext uri="{BB962C8B-B14F-4D97-AF65-F5344CB8AC3E}">
        <p14:creationId xmlns:p14="http://schemas.microsoft.com/office/powerpoint/2010/main" val="140001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81CB779D-3AAA-41B0-BB2B-F7DFC2293C4E}"/>
              </a:ext>
            </a:extLst>
          </p:cNvPr>
          <p:cNvSpPr/>
          <p:nvPr/>
        </p:nvSpPr>
        <p:spPr>
          <a:xfrm rot="16988084">
            <a:off x="6792342" y="2952734"/>
            <a:ext cx="1139710" cy="1631077"/>
          </a:xfrm>
          <a:prstGeom prst="triangle">
            <a:avLst>
              <a:gd name="adj" fmla="val 26116"/>
            </a:avLst>
          </a:prstGeom>
          <a:solidFill>
            <a:srgbClr val="45008A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79AB686A-ACF1-4C40-BAC9-97DBA47B0710}"/>
              </a:ext>
            </a:extLst>
          </p:cNvPr>
          <p:cNvSpPr/>
          <p:nvPr/>
        </p:nvSpPr>
        <p:spPr>
          <a:xfrm rot="16988084">
            <a:off x="4585841" y="2868929"/>
            <a:ext cx="1139710" cy="1631077"/>
          </a:xfrm>
          <a:prstGeom prst="triangle">
            <a:avLst>
              <a:gd name="adj" fmla="val 26116"/>
            </a:avLst>
          </a:prstGeom>
          <a:solidFill>
            <a:srgbClr val="FFCCFF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04B8939B-2986-42C0-94D5-0C8B3F46496E}"/>
              </a:ext>
            </a:extLst>
          </p:cNvPr>
          <p:cNvSpPr/>
          <p:nvPr/>
        </p:nvSpPr>
        <p:spPr>
          <a:xfrm rot="7943880">
            <a:off x="5881189" y="4023141"/>
            <a:ext cx="720000" cy="720000"/>
          </a:xfrm>
          <a:custGeom>
            <a:avLst/>
            <a:gdLst>
              <a:gd name="connsiteX0" fmla="*/ 5470 w 1435020"/>
              <a:gd name="connsiteY0" fmla="*/ 0 h 1427525"/>
              <a:gd name="connsiteX1" fmla="*/ 1427691 w 1435020"/>
              <a:gd name="connsiteY1" fmla="*/ 1282496 h 1427525"/>
              <a:gd name="connsiteX2" fmla="*/ 1435020 w 1435020"/>
              <a:gd name="connsiteY2" fmla="*/ 1427525 h 1427525"/>
              <a:gd name="connsiteX3" fmla="*/ 0 w 1435020"/>
              <a:gd name="connsiteY3" fmla="*/ 1427525 h 1427525"/>
              <a:gd name="connsiteX4" fmla="*/ 0 w 1435020"/>
              <a:gd name="connsiteY4" fmla="*/ 276 h 142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020" h="1427525">
                <a:moveTo>
                  <a:pt x="5470" y="0"/>
                </a:moveTo>
                <a:cubicBezTo>
                  <a:pt x="745670" y="0"/>
                  <a:pt x="1354481" y="562137"/>
                  <a:pt x="1427691" y="1282496"/>
                </a:cubicBezTo>
                <a:lnTo>
                  <a:pt x="1435020" y="1427525"/>
                </a:lnTo>
                <a:lnTo>
                  <a:pt x="0" y="1427525"/>
                </a:lnTo>
                <a:lnTo>
                  <a:pt x="0" y="27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A31BD7D-7296-4FDC-89E9-1F1DAB6DFD68}"/>
              </a:ext>
            </a:extLst>
          </p:cNvPr>
          <p:cNvSpPr/>
          <p:nvPr/>
        </p:nvSpPr>
        <p:spPr>
          <a:xfrm>
            <a:off x="3272062" y="3140807"/>
            <a:ext cx="1474630" cy="1480543"/>
          </a:xfrm>
          <a:prstGeom prst="ellipse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61C8-22B1-4A14-907B-839EBF84C7F5}"/>
              </a:ext>
            </a:extLst>
          </p:cNvPr>
          <p:cNvSpPr/>
          <p:nvPr/>
        </p:nvSpPr>
        <p:spPr>
          <a:xfrm>
            <a:off x="415636" y="267610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8FB56-18D4-43BA-9ADD-310878B2F07C}"/>
              </a:ext>
            </a:extLst>
          </p:cNvPr>
          <p:cNvSpPr txBox="1"/>
          <p:nvPr/>
        </p:nvSpPr>
        <p:spPr>
          <a:xfrm>
            <a:off x="415636" y="335223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01  </a:t>
            </a:r>
            <a:r>
              <a:rPr lang="ko-KR" altLang="en-US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프로젝트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7E0F7-F91D-4110-91E8-4293A2CA0997}"/>
              </a:ext>
            </a:extLst>
          </p:cNvPr>
          <p:cNvSpPr/>
          <p:nvPr/>
        </p:nvSpPr>
        <p:spPr>
          <a:xfrm>
            <a:off x="0" y="1188721"/>
            <a:ext cx="12192000" cy="91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1DEA6933-ABEC-4FEA-AA9A-6A8C4D1F505E}"/>
              </a:ext>
            </a:extLst>
          </p:cNvPr>
          <p:cNvSpPr/>
          <p:nvPr/>
        </p:nvSpPr>
        <p:spPr>
          <a:xfrm rot="10800000" flipH="1">
            <a:off x="866604" y="2942887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CD97865B-3A08-4317-A28A-68F336BA1BF2}"/>
              </a:ext>
            </a:extLst>
          </p:cNvPr>
          <p:cNvSpPr/>
          <p:nvPr/>
        </p:nvSpPr>
        <p:spPr>
          <a:xfrm rot="10800000" flipH="1">
            <a:off x="753862" y="3066712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8357C6DC-8600-4FFC-B598-B9DD350E3227}"/>
              </a:ext>
            </a:extLst>
          </p:cNvPr>
          <p:cNvSpPr/>
          <p:nvPr/>
        </p:nvSpPr>
        <p:spPr>
          <a:xfrm rot="10800000" flipH="1">
            <a:off x="641120" y="3190537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4D511004-8862-4753-8417-998ED7C128BC}"/>
              </a:ext>
            </a:extLst>
          </p:cNvPr>
          <p:cNvSpPr/>
          <p:nvPr/>
        </p:nvSpPr>
        <p:spPr>
          <a:xfrm rot="10800000" flipH="1">
            <a:off x="528378" y="3314362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0354CD3-F630-4DC9-B936-61138076A9C2}"/>
              </a:ext>
            </a:extLst>
          </p:cNvPr>
          <p:cNvSpPr/>
          <p:nvPr/>
        </p:nvSpPr>
        <p:spPr>
          <a:xfrm rot="10800000" flipH="1">
            <a:off x="415636" y="3438187"/>
            <a:ext cx="1019177" cy="1085850"/>
          </a:xfrm>
          <a:prstGeom prst="foldedCorner">
            <a:avLst>
              <a:gd name="adj" fmla="val 29751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4FB6C5F-0438-40E3-AA7E-97FF0AFF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7" y="3743463"/>
            <a:ext cx="922146" cy="725487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2111149-63D5-4084-96B4-677357A49F8C}"/>
              </a:ext>
            </a:extLst>
          </p:cNvPr>
          <p:cNvSpPr/>
          <p:nvPr/>
        </p:nvSpPr>
        <p:spPr>
          <a:xfrm>
            <a:off x="2089738" y="3728986"/>
            <a:ext cx="739140" cy="368386"/>
          </a:xfrm>
          <a:prstGeom prst="rightArrow">
            <a:avLst>
              <a:gd name="adj1" fmla="val 41726"/>
              <a:gd name="adj2" fmla="val 78959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5F9C81-F3F5-482B-9C76-8C86350A0678}"/>
              </a:ext>
            </a:extLst>
          </p:cNvPr>
          <p:cNvSpPr txBox="1"/>
          <p:nvPr/>
        </p:nvSpPr>
        <p:spPr>
          <a:xfrm>
            <a:off x="1773039" y="4468950"/>
            <a:ext cx="128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Step</a:t>
            </a:r>
          </a:p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by</a:t>
            </a:r>
          </a:p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step</a:t>
            </a:r>
          </a:p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clustering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F0B67DA2-ADEC-4372-84C7-588DEFB793A3}"/>
              </a:ext>
            </a:extLst>
          </p:cNvPr>
          <p:cNvSpPr/>
          <p:nvPr/>
        </p:nvSpPr>
        <p:spPr>
          <a:xfrm rot="1541289">
            <a:off x="4116572" y="3398411"/>
            <a:ext cx="737022" cy="656468"/>
          </a:xfrm>
          <a:custGeom>
            <a:avLst/>
            <a:gdLst>
              <a:gd name="connsiteX0" fmla="*/ 367748 w 880317"/>
              <a:gd name="connsiteY0" fmla="*/ 0 h 851353"/>
              <a:gd name="connsiteX1" fmla="*/ 483516 w 880317"/>
              <a:gd name="connsiteY1" fmla="*/ 62837 h 851353"/>
              <a:gd name="connsiteX2" fmla="*/ 880317 w 880317"/>
              <a:gd name="connsiteY2" fmla="*/ 809131 h 851353"/>
              <a:gd name="connsiteX3" fmla="*/ 878185 w 880317"/>
              <a:gd name="connsiteY3" fmla="*/ 851353 h 851353"/>
              <a:gd name="connsiteX4" fmla="*/ 0 w 880317"/>
              <a:gd name="connsiteY4" fmla="*/ 851353 h 8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317" h="851353">
                <a:moveTo>
                  <a:pt x="367748" y="0"/>
                </a:moveTo>
                <a:lnTo>
                  <a:pt x="483516" y="62837"/>
                </a:lnTo>
                <a:cubicBezTo>
                  <a:pt x="722917" y="224574"/>
                  <a:pt x="880317" y="498471"/>
                  <a:pt x="880317" y="809131"/>
                </a:cubicBezTo>
                <a:lnTo>
                  <a:pt x="878185" y="851353"/>
                </a:lnTo>
                <a:lnTo>
                  <a:pt x="0" y="851353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5F2168-1978-45F7-BF3C-F7A83F8054D3}"/>
              </a:ext>
            </a:extLst>
          </p:cNvPr>
          <p:cNvSpPr txBox="1"/>
          <p:nvPr/>
        </p:nvSpPr>
        <p:spPr>
          <a:xfrm>
            <a:off x="4897331" y="5069114"/>
            <a:ext cx="27118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K-means clustering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83CFCD-9912-42CA-BBAA-F6A5D6150543}"/>
              </a:ext>
            </a:extLst>
          </p:cNvPr>
          <p:cNvSpPr txBox="1"/>
          <p:nvPr/>
        </p:nvSpPr>
        <p:spPr>
          <a:xfrm>
            <a:off x="2102463" y="2695311"/>
            <a:ext cx="271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n_clusters</a:t>
            </a:r>
            <a:r>
              <a:rPr lang="en-US" altLang="ko-KR" sz="12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 = 5</a:t>
            </a:r>
            <a:endParaRPr lang="ko-KR" altLang="en-US" sz="1200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8B4489-80D9-4442-9693-127435220D14}"/>
              </a:ext>
            </a:extLst>
          </p:cNvPr>
          <p:cNvSpPr txBox="1"/>
          <p:nvPr/>
        </p:nvSpPr>
        <p:spPr>
          <a:xfrm>
            <a:off x="4327499" y="2694660"/>
            <a:ext cx="271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n_clusters</a:t>
            </a:r>
            <a:r>
              <a:rPr lang="en-US" altLang="ko-KR" sz="12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 = 4</a:t>
            </a:r>
            <a:endParaRPr lang="ko-KR" altLang="en-US" sz="1200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4B9146-095B-45C4-BF05-129146C9EFC0}"/>
              </a:ext>
            </a:extLst>
          </p:cNvPr>
          <p:cNvSpPr txBox="1"/>
          <p:nvPr/>
        </p:nvSpPr>
        <p:spPr>
          <a:xfrm>
            <a:off x="6556736" y="2694659"/>
            <a:ext cx="271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n_clusters</a:t>
            </a:r>
            <a:r>
              <a:rPr lang="en-US" altLang="ko-KR" sz="12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 = 3</a:t>
            </a:r>
            <a:endParaRPr lang="ko-KR" altLang="en-US" sz="1200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338495E5-E54D-4B57-91FC-48D3FF3731B3}"/>
              </a:ext>
            </a:extLst>
          </p:cNvPr>
          <p:cNvSpPr/>
          <p:nvPr/>
        </p:nvSpPr>
        <p:spPr>
          <a:xfrm rot="4796469">
            <a:off x="4042697" y="3840034"/>
            <a:ext cx="737022" cy="656468"/>
          </a:xfrm>
          <a:custGeom>
            <a:avLst/>
            <a:gdLst>
              <a:gd name="connsiteX0" fmla="*/ 367748 w 880317"/>
              <a:gd name="connsiteY0" fmla="*/ 0 h 851353"/>
              <a:gd name="connsiteX1" fmla="*/ 483516 w 880317"/>
              <a:gd name="connsiteY1" fmla="*/ 62837 h 851353"/>
              <a:gd name="connsiteX2" fmla="*/ 880317 w 880317"/>
              <a:gd name="connsiteY2" fmla="*/ 809131 h 851353"/>
              <a:gd name="connsiteX3" fmla="*/ 878185 w 880317"/>
              <a:gd name="connsiteY3" fmla="*/ 851353 h 851353"/>
              <a:gd name="connsiteX4" fmla="*/ 0 w 880317"/>
              <a:gd name="connsiteY4" fmla="*/ 851353 h 8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317" h="851353">
                <a:moveTo>
                  <a:pt x="367748" y="0"/>
                </a:moveTo>
                <a:lnTo>
                  <a:pt x="483516" y="62837"/>
                </a:lnTo>
                <a:cubicBezTo>
                  <a:pt x="722917" y="224574"/>
                  <a:pt x="880317" y="498471"/>
                  <a:pt x="880317" y="809131"/>
                </a:cubicBezTo>
                <a:lnTo>
                  <a:pt x="878185" y="851353"/>
                </a:lnTo>
                <a:lnTo>
                  <a:pt x="0" y="85135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5AA6B63C-7F38-4E71-9180-0612DDAA250A}"/>
              </a:ext>
            </a:extLst>
          </p:cNvPr>
          <p:cNvSpPr/>
          <p:nvPr/>
        </p:nvSpPr>
        <p:spPr>
          <a:xfrm rot="7789943">
            <a:off x="3657561" y="4022520"/>
            <a:ext cx="751906" cy="686571"/>
          </a:xfrm>
          <a:custGeom>
            <a:avLst/>
            <a:gdLst>
              <a:gd name="connsiteX0" fmla="*/ 367748 w 880317"/>
              <a:gd name="connsiteY0" fmla="*/ 0 h 851353"/>
              <a:gd name="connsiteX1" fmla="*/ 483516 w 880317"/>
              <a:gd name="connsiteY1" fmla="*/ 62837 h 851353"/>
              <a:gd name="connsiteX2" fmla="*/ 880317 w 880317"/>
              <a:gd name="connsiteY2" fmla="*/ 809131 h 851353"/>
              <a:gd name="connsiteX3" fmla="*/ 878185 w 880317"/>
              <a:gd name="connsiteY3" fmla="*/ 851353 h 851353"/>
              <a:gd name="connsiteX4" fmla="*/ 0 w 880317"/>
              <a:gd name="connsiteY4" fmla="*/ 851353 h 8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317" h="851353">
                <a:moveTo>
                  <a:pt x="367748" y="0"/>
                </a:moveTo>
                <a:lnTo>
                  <a:pt x="483516" y="62837"/>
                </a:lnTo>
                <a:cubicBezTo>
                  <a:pt x="722917" y="224574"/>
                  <a:pt x="880317" y="498471"/>
                  <a:pt x="880317" y="809131"/>
                </a:cubicBezTo>
                <a:lnTo>
                  <a:pt x="878185" y="851353"/>
                </a:lnTo>
                <a:lnTo>
                  <a:pt x="0" y="85135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A3AB4434-0FBD-436A-BB61-34BFBD0A7DF3}"/>
              </a:ext>
            </a:extLst>
          </p:cNvPr>
          <p:cNvSpPr/>
          <p:nvPr/>
        </p:nvSpPr>
        <p:spPr>
          <a:xfrm rot="11749434">
            <a:off x="3201736" y="3804020"/>
            <a:ext cx="737022" cy="656468"/>
          </a:xfrm>
          <a:custGeom>
            <a:avLst/>
            <a:gdLst>
              <a:gd name="connsiteX0" fmla="*/ 367748 w 880317"/>
              <a:gd name="connsiteY0" fmla="*/ 0 h 851353"/>
              <a:gd name="connsiteX1" fmla="*/ 483516 w 880317"/>
              <a:gd name="connsiteY1" fmla="*/ 62837 h 851353"/>
              <a:gd name="connsiteX2" fmla="*/ 880317 w 880317"/>
              <a:gd name="connsiteY2" fmla="*/ 809131 h 851353"/>
              <a:gd name="connsiteX3" fmla="*/ 878185 w 880317"/>
              <a:gd name="connsiteY3" fmla="*/ 851353 h 851353"/>
              <a:gd name="connsiteX4" fmla="*/ 0 w 880317"/>
              <a:gd name="connsiteY4" fmla="*/ 851353 h 8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317" h="851353">
                <a:moveTo>
                  <a:pt x="367748" y="0"/>
                </a:moveTo>
                <a:lnTo>
                  <a:pt x="483516" y="62837"/>
                </a:lnTo>
                <a:cubicBezTo>
                  <a:pt x="722917" y="224574"/>
                  <a:pt x="880317" y="498471"/>
                  <a:pt x="880317" y="809131"/>
                </a:cubicBezTo>
                <a:lnTo>
                  <a:pt x="878185" y="851353"/>
                </a:lnTo>
                <a:lnTo>
                  <a:pt x="0" y="85135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7AE68DC1-8E36-4C26-ADAC-DFC4F8687DF6}"/>
              </a:ext>
            </a:extLst>
          </p:cNvPr>
          <p:cNvSpPr/>
          <p:nvPr/>
        </p:nvSpPr>
        <p:spPr>
          <a:xfrm rot="2543880">
            <a:off x="6352467" y="3497661"/>
            <a:ext cx="720000" cy="720000"/>
          </a:xfrm>
          <a:custGeom>
            <a:avLst/>
            <a:gdLst>
              <a:gd name="connsiteX0" fmla="*/ 5470 w 1435020"/>
              <a:gd name="connsiteY0" fmla="*/ 0 h 1427525"/>
              <a:gd name="connsiteX1" fmla="*/ 1427691 w 1435020"/>
              <a:gd name="connsiteY1" fmla="*/ 1282496 h 1427525"/>
              <a:gd name="connsiteX2" fmla="*/ 1435020 w 1435020"/>
              <a:gd name="connsiteY2" fmla="*/ 1427525 h 1427525"/>
              <a:gd name="connsiteX3" fmla="*/ 0 w 1435020"/>
              <a:gd name="connsiteY3" fmla="*/ 1427525 h 1427525"/>
              <a:gd name="connsiteX4" fmla="*/ 0 w 1435020"/>
              <a:gd name="connsiteY4" fmla="*/ 276 h 142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020" h="1427525">
                <a:moveTo>
                  <a:pt x="5470" y="0"/>
                </a:moveTo>
                <a:cubicBezTo>
                  <a:pt x="745670" y="0"/>
                  <a:pt x="1354481" y="562137"/>
                  <a:pt x="1427691" y="1282496"/>
                </a:cubicBezTo>
                <a:lnTo>
                  <a:pt x="1435020" y="1427525"/>
                </a:lnTo>
                <a:lnTo>
                  <a:pt x="0" y="1427525"/>
                </a:lnTo>
                <a:lnTo>
                  <a:pt x="0" y="276"/>
                </a:lnTo>
                <a:close/>
              </a:path>
            </a:pathLst>
          </a:custGeom>
          <a:solidFill>
            <a:srgbClr val="450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C639B2FE-3D9D-4C3B-967D-8D7682DDD72F}"/>
              </a:ext>
            </a:extLst>
          </p:cNvPr>
          <p:cNvSpPr/>
          <p:nvPr/>
        </p:nvSpPr>
        <p:spPr>
          <a:xfrm rot="13343880">
            <a:off x="5367995" y="3564425"/>
            <a:ext cx="720000" cy="710475"/>
          </a:xfrm>
          <a:custGeom>
            <a:avLst/>
            <a:gdLst>
              <a:gd name="connsiteX0" fmla="*/ 5470 w 1435020"/>
              <a:gd name="connsiteY0" fmla="*/ 0 h 1427525"/>
              <a:gd name="connsiteX1" fmla="*/ 1427691 w 1435020"/>
              <a:gd name="connsiteY1" fmla="*/ 1282496 h 1427525"/>
              <a:gd name="connsiteX2" fmla="*/ 1435020 w 1435020"/>
              <a:gd name="connsiteY2" fmla="*/ 1427525 h 1427525"/>
              <a:gd name="connsiteX3" fmla="*/ 0 w 1435020"/>
              <a:gd name="connsiteY3" fmla="*/ 1427525 h 1427525"/>
              <a:gd name="connsiteX4" fmla="*/ 0 w 1435020"/>
              <a:gd name="connsiteY4" fmla="*/ 276 h 142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020" h="1427525">
                <a:moveTo>
                  <a:pt x="5470" y="0"/>
                </a:moveTo>
                <a:cubicBezTo>
                  <a:pt x="745670" y="0"/>
                  <a:pt x="1354481" y="562137"/>
                  <a:pt x="1427691" y="1282496"/>
                </a:cubicBezTo>
                <a:lnTo>
                  <a:pt x="1435020" y="1427525"/>
                </a:lnTo>
                <a:lnTo>
                  <a:pt x="0" y="1427525"/>
                </a:lnTo>
                <a:lnTo>
                  <a:pt x="0" y="276"/>
                </a:lnTo>
                <a:close/>
              </a:path>
            </a:pathLst>
          </a:custGeom>
          <a:solidFill>
            <a:srgbClr val="5B87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B4817397-CDA3-4B9E-AA52-4232FF260094}"/>
              </a:ext>
            </a:extLst>
          </p:cNvPr>
          <p:cNvSpPr/>
          <p:nvPr/>
        </p:nvSpPr>
        <p:spPr>
          <a:xfrm rot="18743880">
            <a:off x="5848548" y="3035020"/>
            <a:ext cx="720000" cy="720000"/>
          </a:xfrm>
          <a:custGeom>
            <a:avLst/>
            <a:gdLst>
              <a:gd name="connsiteX0" fmla="*/ 5470 w 1435020"/>
              <a:gd name="connsiteY0" fmla="*/ 0 h 1427525"/>
              <a:gd name="connsiteX1" fmla="*/ 1427691 w 1435020"/>
              <a:gd name="connsiteY1" fmla="*/ 1282496 h 1427525"/>
              <a:gd name="connsiteX2" fmla="*/ 1435020 w 1435020"/>
              <a:gd name="connsiteY2" fmla="*/ 1427525 h 1427525"/>
              <a:gd name="connsiteX3" fmla="*/ 0 w 1435020"/>
              <a:gd name="connsiteY3" fmla="*/ 1427525 h 1427525"/>
              <a:gd name="connsiteX4" fmla="*/ 0 w 1435020"/>
              <a:gd name="connsiteY4" fmla="*/ 276 h 142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020" h="1427525">
                <a:moveTo>
                  <a:pt x="5470" y="0"/>
                </a:moveTo>
                <a:cubicBezTo>
                  <a:pt x="745670" y="0"/>
                  <a:pt x="1354481" y="562137"/>
                  <a:pt x="1427691" y="1282496"/>
                </a:cubicBezTo>
                <a:lnTo>
                  <a:pt x="1435020" y="1427525"/>
                </a:lnTo>
                <a:lnTo>
                  <a:pt x="0" y="1427525"/>
                </a:lnTo>
                <a:lnTo>
                  <a:pt x="0" y="27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1341DD2-2012-4E11-B133-E5AA83EDAEBB}"/>
              </a:ext>
            </a:extLst>
          </p:cNvPr>
          <p:cNvSpPr/>
          <p:nvPr/>
        </p:nvSpPr>
        <p:spPr>
          <a:xfrm>
            <a:off x="7745638" y="3271110"/>
            <a:ext cx="1440000" cy="1410951"/>
          </a:xfrm>
          <a:prstGeom prst="ellipse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65423663-E36E-4CCA-8441-C18444EB6A52}"/>
              </a:ext>
            </a:extLst>
          </p:cNvPr>
          <p:cNvSpPr/>
          <p:nvPr/>
        </p:nvSpPr>
        <p:spPr>
          <a:xfrm rot="19044408">
            <a:off x="7849594" y="3583164"/>
            <a:ext cx="715595" cy="1286623"/>
          </a:xfrm>
          <a:custGeom>
            <a:avLst/>
            <a:gdLst>
              <a:gd name="connsiteX0" fmla="*/ 379087 w 715595"/>
              <a:gd name="connsiteY0" fmla="*/ 0 h 1286623"/>
              <a:gd name="connsiteX1" fmla="*/ 715595 w 715595"/>
              <a:gd name="connsiteY1" fmla="*/ 636523 h 1286623"/>
              <a:gd name="connsiteX2" fmla="*/ 438402 w 715595"/>
              <a:gd name="connsiteY2" fmla="*/ 1286623 h 1286623"/>
              <a:gd name="connsiteX3" fmla="*/ 349439 w 715595"/>
              <a:gd name="connsiteY3" fmla="*/ 1244479 h 1286623"/>
              <a:gd name="connsiteX4" fmla="*/ 232716 w 715595"/>
              <a:gd name="connsiteY4" fmla="*/ 1157042 h 1286623"/>
              <a:gd name="connsiteX5" fmla="*/ 8033 w 715595"/>
              <a:gd name="connsiteY5" fmla="*/ 519282 h 1286623"/>
              <a:gd name="connsiteX6" fmla="*/ 40794 w 715595"/>
              <a:gd name="connsiteY6" fmla="*/ 388862 h 1286623"/>
              <a:gd name="connsiteX7" fmla="*/ 42965 w 715595"/>
              <a:gd name="connsiteY7" fmla="*/ 382145 h 1286623"/>
              <a:gd name="connsiteX8" fmla="*/ 94961 w 715595"/>
              <a:gd name="connsiteY8" fmla="*/ 272385 h 1286623"/>
              <a:gd name="connsiteX9" fmla="*/ 147033 w 715595"/>
              <a:gd name="connsiteY9" fmla="*/ 194764 h 1286623"/>
              <a:gd name="connsiteX10" fmla="*/ 379087 w 715595"/>
              <a:gd name="connsiteY10" fmla="*/ 0 h 128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95" h="1286623">
                <a:moveTo>
                  <a:pt x="379087" y="0"/>
                </a:moveTo>
                <a:lnTo>
                  <a:pt x="715595" y="636523"/>
                </a:lnTo>
                <a:lnTo>
                  <a:pt x="438402" y="1286623"/>
                </a:lnTo>
                <a:lnTo>
                  <a:pt x="349439" y="1244479"/>
                </a:lnTo>
                <a:cubicBezTo>
                  <a:pt x="308444" y="1219818"/>
                  <a:pt x="269309" y="1190682"/>
                  <a:pt x="232716" y="1157042"/>
                </a:cubicBezTo>
                <a:cubicBezTo>
                  <a:pt x="49756" y="988841"/>
                  <a:pt x="-26333" y="747845"/>
                  <a:pt x="8033" y="519282"/>
                </a:cubicBezTo>
                <a:lnTo>
                  <a:pt x="40794" y="388862"/>
                </a:lnTo>
                <a:lnTo>
                  <a:pt x="42965" y="382145"/>
                </a:lnTo>
                <a:lnTo>
                  <a:pt x="94961" y="272385"/>
                </a:lnTo>
                <a:lnTo>
                  <a:pt x="147033" y="194764"/>
                </a:lnTo>
                <a:cubicBezTo>
                  <a:pt x="208565" y="115542"/>
                  <a:pt x="287042" y="48661"/>
                  <a:pt x="379087" y="0"/>
                </a:cubicBezTo>
                <a:close/>
              </a:path>
            </a:pathLst>
          </a:cu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D361CE32-69A0-4ED4-BEFD-D16FF256C9AB}"/>
              </a:ext>
            </a:extLst>
          </p:cNvPr>
          <p:cNvSpPr/>
          <p:nvPr/>
        </p:nvSpPr>
        <p:spPr>
          <a:xfrm>
            <a:off x="7778074" y="3257075"/>
            <a:ext cx="1274511" cy="753205"/>
          </a:xfrm>
          <a:custGeom>
            <a:avLst/>
            <a:gdLst>
              <a:gd name="connsiteX0" fmla="*/ 683731 w 1274511"/>
              <a:gd name="connsiteY0" fmla="*/ 0 h 753205"/>
              <a:gd name="connsiteX1" fmla="*/ 1192848 w 1274511"/>
              <a:gd name="connsiteY1" fmla="*/ 210883 h 753205"/>
              <a:gd name="connsiteX2" fmla="*/ 1274511 w 1274511"/>
              <a:gd name="connsiteY2" fmla="*/ 309860 h 753205"/>
              <a:gd name="connsiteX3" fmla="*/ 698737 w 1274511"/>
              <a:gd name="connsiteY3" fmla="*/ 753205 h 753205"/>
              <a:gd name="connsiteX4" fmla="*/ 0 w 1274511"/>
              <a:gd name="connsiteY4" fmla="*/ 505179 h 753205"/>
              <a:gd name="connsiteX5" fmla="*/ 20312 w 1274511"/>
              <a:gd name="connsiteY5" fmla="*/ 439744 h 753205"/>
              <a:gd name="connsiteX6" fmla="*/ 683731 w 1274511"/>
              <a:gd name="connsiteY6" fmla="*/ 0 h 75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4511" h="753205">
                <a:moveTo>
                  <a:pt x="683731" y="0"/>
                </a:moveTo>
                <a:cubicBezTo>
                  <a:pt x="882554" y="0"/>
                  <a:pt x="1062554" y="80589"/>
                  <a:pt x="1192848" y="210883"/>
                </a:cubicBezTo>
                <a:lnTo>
                  <a:pt x="1274511" y="309860"/>
                </a:lnTo>
                <a:lnTo>
                  <a:pt x="698737" y="753205"/>
                </a:lnTo>
                <a:lnTo>
                  <a:pt x="0" y="505179"/>
                </a:lnTo>
                <a:lnTo>
                  <a:pt x="20312" y="439744"/>
                </a:lnTo>
                <a:cubicBezTo>
                  <a:pt x="129614" y="181325"/>
                  <a:pt x="385498" y="0"/>
                  <a:pt x="683731" y="0"/>
                </a:cubicBezTo>
                <a:close/>
              </a:path>
            </a:pathLst>
          </a:custGeom>
          <a:solidFill>
            <a:srgbClr val="FF66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68CCA3-5438-43E0-8671-A0C63C15C558}"/>
              </a:ext>
            </a:extLst>
          </p:cNvPr>
          <p:cNvSpPr txBox="1"/>
          <p:nvPr/>
        </p:nvSpPr>
        <p:spPr>
          <a:xfrm>
            <a:off x="415636" y="1392629"/>
            <a:ext cx="318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- </a:t>
            </a:r>
            <a:r>
              <a:rPr lang="ko-KR" altLang="en-US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프로젝트 구현 내용</a:t>
            </a:r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69FAF341-EE27-4C9E-A2EC-0F1A265927AF}"/>
              </a:ext>
            </a:extLst>
          </p:cNvPr>
          <p:cNvSpPr/>
          <p:nvPr/>
        </p:nvSpPr>
        <p:spPr>
          <a:xfrm>
            <a:off x="9507432" y="3728986"/>
            <a:ext cx="739140" cy="368386"/>
          </a:xfrm>
          <a:prstGeom prst="rightArrow">
            <a:avLst>
              <a:gd name="adj1" fmla="val 41726"/>
              <a:gd name="adj2" fmla="val 78959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0D4ECB-E37D-4746-B146-06AAB1B02245}"/>
              </a:ext>
            </a:extLst>
          </p:cNvPr>
          <p:cNvSpPr txBox="1"/>
          <p:nvPr/>
        </p:nvSpPr>
        <p:spPr>
          <a:xfrm>
            <a:off x="9273503" y="4424738"/>
            <a:ext cx="128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Convert the result</a:t>
            </a:r>
          </a:p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to csv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표 105">
                <a:extLst>
                  <a:ext uri="{FF2B5EF4-FFF2-40B4-BE49-F238E27FC236}">
                    <a16:creationId xmlns:a16="http://schemas.microsoft.com/office/drawing/2014/main" id="{01DD2A9C-F04B-4D33-9B6D-1D9AD73811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4004537"/>
                  </p:ext>
                </p:extLst>
              </p:nvPr>
            </p:nvGraphicFramePr>
            <p:xfrm>
              <a:off x="10743768" y="2995253"/>
              <a:ext cx="996054" cy="1771650"/>
            </p:xfrm>
            <a:graphic>
              <a:graphicData uri="http://schemas.openxmlformats.org/drawingml/2006/table">
                <a:tbl>
                  <a:tblPr>
                    <a:tableStyleId>{8799B23B-EC83-4686-B30A-512413B5E67A}</a:tableStyleId>
                  </a:tblPr>
                  <a:tblGrid>
                    <a:gridCol w="332018">
                      <a:extLst>
                        <a:ext uri="{9D8B030D-6E8A-4147-A177-3AD203B41FA5}">
                          <a16:colId xmlns:a16="http://schemas.microsoft.com/office/drawing/2014/main" val="1704555785"/>
                        </a:ext>
                      </a:extLst>
                    </a:gridCol>
                    <a:gridCol w="332018">
                      <a:extLst>
                        <a:ext uri="{9D8B030D-6E8A-4147-A177-3AD203B41FA5}">
                          <a16:colId xmlns:a16="http://schemas.microsoft.com/office/drawing/2014/main" val="404540728"/>
                        </a:ext>
                      </a:extLst>
                    </a:gridCol>
                    <a:gridCol w="332018">
                      <a:extLst>
                        <a:ext uri="{9D8B030D-6E8A-4147-A177-3AD203B41FA5}">
                          <a16:colId xmlns:a16="http://schemas.microsoft.com/office/drawing/2014/main" val="1120974069"/>
                        </a:ext>
                      </a:extLst>
                    </a:gridCol>
                  </a:tblGrid>
                  <a:tr h="1531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FFD9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444013"/>
                      </a:ext>
                    </a:extLst>
                  </a:tr>
                  <a:tr h="1531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74286080"/>
                      </a:ext>
                    </a:extLst>
                  </a:tr>
                  <a:tr h="1531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13733487"/>
                      </a:ext>
                    </a:extLst>
                  </a:tr>
                  <a:tr h="1531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65021879"/>
                      </a:ext>
                    </a:extLst>
                  </a:tr>
                  <a:tr h="1531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847623"/>
                      </a:ext>
                    </a:extLst>
                  </a:tr>
                  <a:tr h="1531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77284985"/>
                      </a:ext>
                    </a:extLst>
                  </a:tr>
                  <a:tr h="1531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9087185"/>
                      </a:ext>
                    </a:extLst>
                  </a:tr>
                  <a:tr h="1531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10141730"/>
                      </a:ext>
                    </a:extLst>
                  </a:tr>
                  <a:tr h="15318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92062089"/>
                      </a:ext>
                    </a:extLst>
                  </a:tr>
                  <a:tr h="153181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+mn-ea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953290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표 105">
                <a:extLst>
                  <a:ext uri="{FF2B5EF4-FFF2-40B4-BE49-F238E27FC236}">
                    <a16:creationId xmlns:a16="http://schemas.microsoft.com/office/drawing/2014/main" id="{01DD2A9C-F04B-4D33-9B6D-1D9AD73811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4004537"/>
                  </p:ext>
                </p:extLst>
              </p:nvPr>
            </p:nvGraphicFramePr>
            <p:xfrm>
              <a:off x="10743768" y="2995253"/>
              <a:ext cx="996054" cy="1771650"/>
            </p:xfrm>
            <a:graphic>
              <a:graphicData uri="http://schemas.openxmlformats.org/drawingml/2006/table">
                <a:tbl>
                  <a:tblPr>
                    <a:tableStyleId>{8799B23B-EC83-4686-B30A-512413B5E67A}</a:tableStyleId>
                  </a:tblPr>
                  <a:tblGrid>
                    <a:gridCol w="332018">
                      <a:extLst>
                        <a:ext uri="{9D8B030D-6E8A-4147-A177-3AD203B41FA5}">
                          <a16:colId xmlns:a16="http://schemas.microsoft.com/office/drawing/2014/main" val="1704555785"/>
                        </a:ext>
                      </a:extLst>
                    </a:gridCol>
                    <a:gridCol w="332018">
                      <a:extLst>
                        <a:ext uri="{9D8B030D-6E8A-4147-A177-3AD203B41FA5}">
                          <a16:colId xmlns:a16="http://schemas.microsoft.com/office/drawing/2014/main" val="404540728"/>
                        </a:ext>
                      </a:extLst>
                    </a:gridCol>
                    <a:gridCol w="332018">
                      <a:extLst>
                        <a:ext uri="{9D8B030D-6E8A-4147-A177-3AD203B41FA5}">
                          <a16:colId xmlns:a16="http://schemas.microsoft.com/office/drawing/2014/main" val="1120974069"/>
                        </a:ext>
                      </a:extLst>
                    </a:gridCol>
                  </a:tblGrid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FFD9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444013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74286080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13733487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65021879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66847623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0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277284985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4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49087185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10141730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92062089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818" t="-924138" r="-201818" b="-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03704" t="-924138" r="-105556" b="-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200000" t="-924138" r="-3636" b="-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290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610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61C8-22B1-4A14-907B-839EBF84C7F5}"/>
              </a:ext>
            </a:extLst>
          </p:cNvPr>
          <p:cNvSpPr/>
          <p:nvPr/>
        </p:nvSpPr>
        <p:spPr>
          <a:xfrm>
            <a:off x="415636" y="267610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8FB56-18D4-43BA-9ADD-310878B2F07C}"/>
              </a:ext>
            </a:extLst>
          </p:cNvPr>
          <p:cNvSpPr txBox="1"/>
          <p:nvPr/>
        </p:nvSpPr>
        <p:spPr>
          <a:xfrm>
            <a:off x="415636" y="335223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01  </a:t>
            </a:r>
            <a:r>
              <a:rPr lang="ko-KR" altLang="en-US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프로젝트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7E0F7-F91D-4110-91E8-4293A2CA0997}"/>
              </a:ext>
            </a:extLst>
          </p:cNvPr>
          <p:cNvSpPr/>
          <p:nvPr/>
        </p:nvSpPr>
        <p:spPr>
          <a:xfrm>
            <a:off x="0" y="1188721"/>
            <a:ext cx="12192000" cy="91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68CCA3-5438-43E0-8671-A0C63C15C558}"/>
              </a:ext>
            </a:extLst>
          </p:cNvPr>
          <p:cNvSpPr txBox="1"/>
          <p:nvPr/>
        </p:nvSpPr>
        <p:spPr>
          <a:xfrm>
            <a:off x="415636" y="1392629"/>
            <a:ext cx="318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- </a:t>
            </a:r>
            <a:r>
              <a:rPr lang="ko-KR" altLang="en-US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프로젝트 구현 내용</a:t>
            </a:r>
          </a:p>
        </p:txBody>
      </p:sp>
      <p:pic>
        <p:nvPicPr>
          <p:cNvPr id="10242" name="Picture 2" descr="컴퓨터 작업자 - 무료 컴퓨터개 아이콘">
            <a:extLst>
              <a:ext uri="{FF2B5EF4-FFF2-40B4-BE49-F238E27FC236}">
                <a16:creationId xmlns:a16="http://schemas.microsoft.com/office/drawing/2014/main" id="{455C18E4-966D-4BCB-89C0-6A464519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2886075"/>
            <a:ext cx="2007926" cy="200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378186-CB54-4AF5-AE60-685738B743F3}"/>
              </a:ext>
            </a:extLst>
          </p:cNvPr>
          <p:cNvSpPr txBox="1"/>
          <p:nvPr/>
        </p:nvSpPr>
        <p:spPr>
          <a:xfrm>
            <a:off x="2957019" y="6153445"/>
            <a:ext cx="128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First Step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17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5961C8-22B1-4A14-907B-839EBF84C7F5}"/>
              </a:ext>
            </a:extLst>
          </p:cNvPr>
          <p:cNvSpPr/>
          <p:nvPr/>
        </p:nvSpPr>
        <p:spPr>
          <a:xfrm>
            <a:off x="415636" y="267610"/>
            <a:ext cx="72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8FB56-18D4-43BA-9ADD-310878B2F07C}"/>
              </a:ext>
            </a:extLst>
          </p:cNvPr>
          <p:cNvSpPr txBox="1"/>
          <p:nvPr/>
        </p:nvSpPr>
        <p:spPr>
          <a:xfrm>
            <a:off x="415636" y="335223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01  </a:t>
            </a:r>
            <a:r>
              <a:rPr lang="ko-KR" altLang="en-US" sz="3200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프로젝트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07E0F7-F91D-4110-91E8-4293A2CA0997}"/>
              </a:ext>
            </a:extLst>
          </p:cNvPr>
          <p:cNvSpPr/>
          <p:nvPr/>
        </p:nvSpPr>
        <p:spPr>
          <a:xfrm>
            <a:off x="0" y="1188721"/>
            <a:ext cx="12192000" cy="91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C3CBA-EAB5-4945-AD4E-0A2621BE135B}"/>
              </a:ext>
            </a:extLst>
          </p:cNvPr>
          <p:cNvSpPr txBox="1"/>
          <p:nvPr/>
        </p:nvSpPr>
        <p:spPr>
          <a:xfrm>
            <a:off x="415636" y="1392629"/>
            <a:ext cx="318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- </a:t>
            </a:r>
            <a:r>
              <a:rPr lang="ko-KR" altLang="en-US" sz="1600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개발 환경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94FB85-6C9B-41BF-8D81-BB6EF2DDEEA3}"/>
              </a:ext>
            </a:extLst>
          </p:cNvPr>
          <p:cNvGrpSpPr/>
          <p:nvPr/>
        </p:nvGrpSpPr>
        <p:grpSpPr>
          <a:xfrm>
            <a:off x="3724109" y="1935091"/>
            <a:ext cx="4743782" cy="4722884"/>
            <a:chOff x="3724109" y="1935091"/>
            <a:chExt cx="4743782" cy="472288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07B6BA7-8A18-47A8-AB6A-762E06ABBB54}"/>
                </a:ext>
              </a:extLst>
            </p:cNvPr>
            <p:cNvGrpSpPr/>
            <p:nvPr/>
          </p:nvGrpSpPr>
          <p:grpSpPr>
            <a:xfrm>
              <a:off x="3724109" y="1935091"/>
              <a:ext cx="4743782" cy="4722884"/>
              <a:chOff x="3724109" y="1935091"/>
              <a:chExt cx="4743782" cy="4722884"/>
            </a:xfrm>
          </p:grpSpPr>
          <p:pic>
            <p:nvPicPr>
              <p:cNvPr id="11266" name="Picture 2">
                <a:extLst>
                  <a:ext uri="{FF2B5EF4-FFF2-40B4-BE49-F238E27FC236}">
                    <a16:creationId xmlns:a16="http://schemas.microsoft.com/office/drawing/2014/main" id="{1F69A6AF-8363-4D61-9E23-ED016A6B82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4109" y="1935091"/>
                <a:ext cx="4743782" cy="4722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F40EA28-8F0B-4407-B88D-DC451DB3EA1B}"/>
                  </a:ext>
                </a:extLst>
              </p:cNvPr>
              <p:cNvSpPr/>
              <p:nvPr/>
            </p:nvSpPr>
            <p:spPr>
              <a:xfrm>
                <a:off x="4572000" y="4467225"/>
                <a:ext cx="819150" cy="485775"/>
              </a:xfrm>
              <a:prstGeom prst="rect">
                <a:avLst/>
              </a:prstGeom>
              <a:solidFill>
                <a:srgbClr val="B7D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15D0176-C70E-4873-B897-489FF45E3919}"/>
                  </a:ext>
                </a:extLst>
              </p:cNvPr>
              <p:cNvSpPr/>
              <p:nvPr/>
            </p:nvSpPr>
            <p:spPr>
              <a:xfrm>
                <a:off x="4876800" y="4953000"/>
                <a:ext cx="819150" cy="1571625"/>
              </a:xfrm>
              <a:prstGeom prst="rect">
                <a:avLst/>
              </a:prstGeom>
              <a:solidFill>
                <a:srgbClr val="B7D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A94BD88-D700-48BA-A834-02F0761AAF48}"/>
                  </a:ext>
                </a:extLst>
              </p:cNvPr>
              <p:cNvSpPr/>
              <p:nvPr/>
            </p:nvSpPr>
            <p:spPr>
              <a:xfrm>
                <a:off x="3905250" y="4822117"/>
                <a:ext cx="1485900" cy="1700660"/>
              </a:xfrm>
              <a:prstGeom prst="rect">
                <a:avLst/>
              </a:prstGeom>
              <a:solidFill>
                <a:srgbClr val="B7D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E18A0C9-D411-41F7-92FA-1F268F126B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9" t="70111" r="79723" b="15166"/>
            <a:stretch/>
          </p:blipFill>
          <p:spPr bwMode="auto">
            <a:xfrm>
              <a:off x="4229266" y="4838700"/>
              <a:ext cx="1352550" cy="1335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176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353</Words>
  <Application>Microsoft Office PowerPoint</Application>
  <PresentationFormat>와이드스크린</PresentationFormat>
  <Paragraphs>133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넥슨Lv1고딕 Low OTF Bold</vt:lpstr>
      <vt:lpstr>넥슨Lv1고딕 OTF</vt:lpstr>
      <vt:lpstr>넥슨Lv1고딕 OTF Bold</vt:lpstr>
      <vt:lpstr>Arial</vt:lpstr>
      <vt:lpstr>Cambria Math</vt:lpstr>
      <vt:lpstr>맑은 고딕</vt:lpstr>
      <vt:lpstr>Office 테마</vt:lpstr>
      <vt:lpstr>Ideal Finder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Finder</dc:title>
  <dc:creator>김희아</dc:creator>
  <cp:lastModifiedBy>김희아</cp:lastModifiedBy>
  <cp:revision>12</cp:revision>
  <dcterms:created xsi:type="dcterms:W3CDTF">2021-09-06T06:54:29Z</dcterms:created>
  <dcterms:modified xsi:type="dcterms:W3CDTF">2021-09-07T05:21:59Z</dcterms:modified>
</cp:coreProperties>
</file>