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7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72" r:id="rId16"/>
    <p:sldId id="276" r:id="rId17"/>
    <p:sldId id="273" r:id="rId18"/>
    <p:sldId id="269" r:id="rId19"/>
    <p:sldId id="270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88E"/>
    <a:srgbClr val="8DCA4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C5B7B0-1B97-4491-9EF3-2A341B539314}" v="1" dt="2018-09-17T13:49:42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/>
    <p:restoredTop sz="94666"/>
  </p:normalViewPr>
  <p:slideViewPr>
    <p:cSldViewPr snapToGrid="0" snapToObjects="1">
      <p:cViewPr>
        <p:scale>
          <a:sx n="120" d="100"/>
          <a:sy n="120" d="100"/>
        </p:scale>
        <p:origin x="192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Landis" userId="70d5135a-3294-4f72-b9d3-5881ec9547bf" providerId="ADAL" clId="{DEC5B7B0-1B97-4491-9EF3-2A341B539314}"/>
    <pc:docChg chg="modSld">
      <pc:chgData name="Matt Landis" userId="70d5135a-3294-4f72-b9d3-5881ec9547bf" providerId="ADAL" clId="{DEC5B7B0-1B97-4491-9EF3-2A341B539314}" dt="2018-09-17T13:49:42.605" v="0" actId="164"/>
      <pc:docMkLst>
        <pc:docMk/>
      </pc:docMkLst>
      <pc:sldChg chg="addSp modSp">
        <pc:chgData name="Matt Landis" userId="70d5135a-3294-4f72-b9d3-5881ec9547bf" providerId="ADAL" clId="{DEC5B7B0-1B97-4491-9EF3-2A341B539314}" dt="2018-09-17T13:49:42.605" v="0" actId="164"/>
        <pc:sldMkLst>
          <pc:docMk/>
          <pc:sldMk cId="225209091" sldId="256"/>
        </pc:sldMkLst>
        <pc:spChg chg="mod">
          <ac:chgData name="Matt Landis" userId="70d5135a-3294-4f72-b9d3-5881ec9547bf" providerId="ADAL" clId="{DEC5B7B0-1B97-4491-9EF3-2A341B539314}" dt="2018-09-17T13:49:42.605" v="0" actId="164"/>
          <ac:spMkLst>
            <pc:docMk/>
            <pc:sldMk cId="225209091" sldId="256"/>
            <ac:spMk id="9" creationId="{2FC0DF93-D783-3749-AB43-CC56841BE8B1}"/>
          </ac:spMkLst>
        </pc:spChg>
        <pc:grpChg chg="add mod">
          <ac:chgData name="Matt Landis" userId="70d5135a-3294-4f72-b9d3-5881ec9547bf" providerId="ADAL" clId="{DEC5B7B0-1B97-4491-9EF3-2A341B539314}" dt="2018-09-17T13:49:42.605" v="0" actId="164"/>
          <ac:grpSpMkLst>
            <pc:docMk/>
            <pc:sldMk cId="225209091" sldId="256"/>
            <ac:grpSpMk id="2" creationId="{1BC1D5A2-466E-47E8-B5B9-05ABA1E757DA}"/>
          </ac:grpSpMkLst>
        </pc:grpChg>
        <pc:graphicFrameChg chg="mod">
          <ac:chgData name="Matt Landis" userId="70d5135a-3294-4f72-b9d3-5881ec9547bf" providerId="ADAL" clId="{DEC5B7B0-1B97-4491-9EF3-2A341B539314}" dt="2018-09-17T13:49:42.605" v="0" actId="164"/>
          <ac:graphicFrameMkLst>
            <pc:docMk/>
            <pc:sldMk cId="225209091" sldId="256"/>
            <ac:graphicFrameMk id="8" creationId="{7EC588D5-3073-6941-A7A9-444C9D2DBB0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19E3A7-9E41-4431-8A2C-44C8C0F3FC54}" type="doc">
      <dgm:prSet loTypeId="urn:microsoft.com/office/officeart/2005/8/layout/pyramid3" loCatId="pyramid" qsTypeId="urn:microsoft.com/office/officeart/2005/8/quickstyle/simple1" qsCatId="simple" csTypeId="urn:microsoft.com/office/officeart/2005/8/colors/colorful2" csCatId="colorful" phldr="1"/>
      <dgm:spPr/>
    </dgm:pt>
    <dgm:pt modelId="{1D791520-3528-4DC3-9F34-E9D73184993A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Regional Visioning</a:t>
          </a:r>
        </a:p>
      </dgm:t>
    </dgm:pt>
    <dgm:pt modelId="{146FC9A4-E68B-4729-8AC9-AA32C424CC01}" type="parTrans" cxnId="{11CF6DF8-D993-4FC0-A29B-5282DAB61D0E}">
      <dgm:prSet/>
      <dgm:spPr/>
      <dgm:t>
        <a:bodyPr/>
        <a:lstStyle/>
        <a:p>
          <a:endParaRPr lang="en-US"/>
        </a:p>
      </dgm:t>
    </dgm:pt>
    <dgm:pt modelId="{4F9F4A4E-0D2F-4EF1-84BA-68DBEA84CD19}" type="sibTrans" cxnId="{11CF6DF8-D993-4FC0-A29B-5282DAB61D0E}">
      <dgm:prSet/>
      <dgm:spPr/>
      <dgm:t>
        <a:bodyPr/>
        <a:lstStyle/>
        <a:p>
          <a:endParaRPr lang="en-US"/>
        </a:p>
      </dgm:t>
    </dgm:pt>
    <dgm:pt modelId="{8CDB2394-2153-4AA1-BB8F-682B81261255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dirty="0"/>
            <a:t>Strategic Models</a:t>
          </a:r>
        </a:p>
      </dgm:t>
    </dgm:pt>
    <dgm:pt modelId="{8AEEA777-7B20-4732-862A-548B4771AA80}" type="parTrans" cxnId="{3143C264-77A2-4765-B23D-66BFDAF93C72}">
      <dgm:prSet/>
      <dgm:spPr/>
      <dgm:t>
        <a:bodyPr/>
        <a:lstStyle/>
        <a:p>
          <a:endParaRPr lang="en-US"/>
        </a:p>
      </dgm:t>
    </dgm:pt>
    <dgm:pt modelId="{6F00F525-58F3-4E4F-8D3F-BBA683F3E517}" type="sibTrans" cxnId="{3143C264-77A2-4765-B23D-66BFDAF93C72}">
      <dgm:prSet/>
      <dgm:spPr/>
      <dgm:t>
        <a:bodyPr/>
        <a:lstStyle/>
        <a:p>
          <a:endParaRPr lang="en-US"/>
        </a:p>
      </dgm:t>
    </dgm:pt>
    <dgm:pt modelId="{33BCBA9F-8C49-4DCE-9C4D-CAFECA02CF4D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sz="900" b="1" dirty="0"/>
        </a:p>
      </dgm:t>
    </dgm:pt>
    <dgm:pt modelId="{0E6D6B2C-6D8E-4DDF-B245-80E0FBB2496C}" type="sibTrans" cxnId="{15266DBE-C8B5-4AC8-B619-77D4AA4E463C}">
      <dgm:prSet/>
      <dgm:spPr/>
      <dgm:t>
        <a:bodyPr/>
        <a:lstStyle/>
        <a:p>
          <a:endParaRPr lang="en-US"/>
        </a:p>
      </dgm:t>
    </dgm:pt>
    <dgm:pt modelId="{20B1F8BF-521C-42A0-AD65-535FDF38D692}" type="parTrans" cxnId="{15266DBE-C8B5-4AC8-B619-77D4AA4E463C}">
      <dgm:prSet/>
      <dgm:spPr/>
      <dgm:t>
        <a:bodyPr/>
        <a:lstStyle/>
        <a:p>
          <a:endParaRPr lang="en-US"/>
        </a:p>
      </dgm:t>
    </dgm:pt>
    <dgm:pt modelId="{5A15EF96-4FE8-4183-9876-32F606073E3D}" type="pres">
      <dgm:prSet presAssocID="{4F19E3A7-9E41-4431-8A2C-44C8C0F3FC54}" presName="Name0" presStyleCnt="0">
        <dgm:presLayoutVars>
          <dgm:dir/>
          <dgm:animLvl val="lvl"/>
          <dgm:resizeHandles val="exact"/>
        </dgm:presLayoutVars>
      </dgm:prSet>
      <dgm:spPr/>
    </dgm:pt>
    <dgm:pt modelId="{37F8E9CF-49E9-45AB-9055-F6AD2FDE1074}" type="pres">
      <dgm:prSet presAssocID="{1D791520-3528-4DC3-9F34-E9D73184993A}" presName="Name8" presStyleCnt="0"/>
      <dgm:spPr/>
    </dgm:pt>
    <dgm:pt modelId="{B1CDDA86-DBCB-4F2C-8AFC-B46EFD36DA0F}" type="pres">
      <dgm:prSet presAssocID="{1D791520-3528-4DC3-9F34-E9D73184993A}" presName="level" presStyleLbl="node1" presStyleIdx="0" presStyleCnt="3" custScaleX="93103">
        <dgm:presLayoutVars>
          <dgm:chMax val="1"/>
          <dgm:bulletEnabled val="1"/>
        </dgm:presLayoutVars>
      </dgm:prSet>
      <dgm:spPr/>
    </dgm:pt>
    <dgm:pt modelId="{8D31C4D3-BF29-4EC7-AB39-742BF218BC03}" type="pres">
      <dgm:prSet presAssocID="{1D791520-3528-4DC3-9F34-E9D73184993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04FAA81-A6A4-459A-B3EC-E332C054A41C}" type="pres">
      <dgm:prSet presAssocID="{8CDB2394-2153-4AA1-BB8F-682B81261255}" presName="Name8" presStyleCnt="0"/>
      <dgm:spPr/>
    </dgm:pt>
    <dgm:pt modelId="{75E4895B-D97E-4B53-B44A-5CC4AF094B06}" type="pres">
      <dgm:prSet presAssocID="{8CDB2394-2153-4AA1-BB8F-682B81261255}" presName="level" presStyleLbl="node1" presStyleIdx="1" presStyleCnt="3">
        <dgm:presLayoutVars>
          <dgm:chMax val="1"/>
          <dgm:bulletEnabled val="1"/>
        </dgm:presLayoutVars>
      </dgm:prSet>
      <dgm:spPr/>
    </dgm:pt>
    <dgm:pt modelId="{84DF33B1-91AD-4F97-82EC-2D7B4EC3A0B1}" type="pres">
      <dgm:prSet presAssocID="{8CDB2394-2153-4AA1-BB8F-682B8126125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8DD9553-72EE-4B63-98EC-E3B2F93F67CA}" type="pres">
      <dgm:prSet presAssocID="{33BCBA9F-8C49-4DCE-9C4D-CAFECA02CF4D}" presName="Name8" presStyleCnt="0"/>
      <dgm:spPr/>
    </dgm:pt>
    <dgm:pt modelId="{51C0C0B7-0DAE-4BDC-9502-5035285DA933}" type="pres">
      <dgm:prSet presAssocID="{33BCBA9F-8C49-4DCE-9C4D-CAFECA02CF4D}" presName="level" presStyleLbl="node1" presStyleIdx="2" presStyleCnt="3" custScaleX="120000">
        <dgm:presLayoutVars>
          <dgm:chMax val="1"/>
          <dgm:bulletEnabled val="1"/>
        </dgm:presLayoutVars>
      </dgm:prSet>
      <dgm:spPr/>
    </dgm:pt>
    <dgm:pt modelId="{C106BDED-3591-4264-8AA2-0C6378C841D0}" type="pres">
      <dgm:prSet presAssocID="{33BCBA9F-8C49-4DCE-9C4D-CAFECA02CF4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E123D25-EEF1-412A-A479-AAD0AA49F874}" type="presOf" srcId="{8CDB2394-2153-4AA1-BB8F-682B81261255}" destId="{84DF33B1-91AD-4F97-82EC-2D7B4EC3A0B1}" srcOrd="1" destOrd="0" presId="urn:microsoft.com/office/officeart/2005/8/layout/pyramid3"/>
    <dgm:cxn modelId="{1C53432D-A1ED-4BA5-A7F8-D56909C401B8}" type="presOf" srcId="{1D791520-3528-4DC3-9F34-E9D73184993A}" destId="{8D31C4D3-BF29-4EC7-AB39-742BF218BC03}" srcOrd="1" destOrd="0" presId="urn:microsoft.com/office/officeart/2005/8/layout/pyramid3"/>
    <dgm:cxn modelId="{B95A5761-A046-4764-92A0-BA73DB12EAEB}" type="presOf" srcId="{8CDB2394-2153-4AA1-BB8F-682B81261255}" destId="{75E4895B-D97E-4B53-B44A-5CC4AF094B06}" srcOrd="0" destOrd="0" presId="urn:microsoft.com/office/officeart/2005/8/layout/pyramid3"/>
    <dgm:cxn modelId="{DE425A61-75F2-454D-B315-6CD4B859B9AD}" type="presOf" srcId="{4F19E3A7-9E41-4431-8A2C-44C8C0F3FC54}" destId="{5A15EF96-4FE8-4183-9876-32F606073E3D}" srcOrd="0" destOrd="0" presId="urn:microsoft.com/office/officeart/2005/8/layout/pyramid3"/>
    <dgm:cxn modelId="{3143C264-77A2-4765-B23D-66BFDAF93C72}" srcId="{4F19E3A7-9E41-4431-8A2C-44C8C0F3FC54}" destId="{8CDB2394-2153-4AA1-BB8F-682B81261255}" srcOrd="1" destOrd="0" parTransId="{8AEEA777-7B20-4732-862A-548B4771AA80}" sibTransId="{6F00F525-58F3-4E4F-8D3F-BBA683F3E517}"/>
    <dgm:cxn modelId="{9A499E8C-831B-4A38-8440-320D73D3BBC1}" type="presOf" srcId="{33BCBA9F-8C49-4DCE-9C4D-CAFECA02CF4D}" destId="{C106BDED-3591-4264-8AA2-0C6378C841D0}" srcOrd="1" destOrd="0" presId="urn:microsoft.com/office/officeart/2005/8/layout/pyramid3"/>
    <dgm:cxn modelId="{15266DBE-C8B5-4AC8-B619-77D4AA4E463C}" srcId="{4F19E3A7-9E41-4431-8A2C-44C8C0F3FC54}" destId="{33BCBA9F-8C49-4DCE-9C4D-CAFECA02CF4D}" srcOrd="2" destOrd="0" parTransId="{20B1F8BF-521C-42A0-AD65-535FDF38D692}" sibTransId="{0E6D6B2C-6D8E-4DDF-B245-80E0FBB2496C}"/>
    <dgm:cxn modelId="{A77F69D0-6F37-4795-93A5-B5E12708DFC9}" type="presOf" srcId="{33BCBA9F-8C49-4DCE-9C4D-CAFECA02CF4D}" destId="{51C0C0B7-0DAE-4BDC-9502-5035285DA933}" srcOrd="0" destOrd="0" presId="urn:microsoft.com/office/officeart/2005/8/layout/pyramid3"/>
    <dgm:cxn modelId="{5B1480F0-763F-4B7F-B510-65D481A44F2D}" type="presOf" srcId="{1D791520-3528-4DC3-9F34-E9D73184993A}" destId="{B1CDDA86-DBCB-4F2C-8AFC-B46EFD36DA0F}" srcOrd="0" destOrd="0" presId="urn:microsoft.com/office/officeart/2005/8/layout/pyramid3"/>
    <dgm:cxn modelId="{11CF6DF8-D993-4FC0-A29B-5282DAB61D0E}" srcId="{4F19E3A7-9E41-4431-8A2C-44C8C0F3FC54}" destId="{1D791520-3528-4DC3-9F34-E9D73184993A}" srcOrd="0" destOrd="0" parTransId="{146FC9A4-E68B-4729-8AC9-AA32C424CC01}" sibTransId="{4F9F4A4E-0D2F-4EF1-84BA-68DBEA84CD19}"/>
    <dgm:cxn modelId="{0F8C8A90-C22D-4318-B10B-8CF71A451EDE}" type="presParOf" srcId="{5A15EF96-4FE8-4183-9876-32F606073E3D}" destId="{37F8E9CF-49E9-45AB-9055-F6AD2FDE1074}" srcOrd="0" destOrd="0" presId="urn:microsoft.com/office/officeart/2005/8/layout/pyramid3"/>
    <dgm:cxn modelId="{FC75A6C4-4655-4321-B423-D6A86F130BE5}" type="presParOf" srcId="{37F8E9CF-49E9-45AB-9055-F6AD2FDE1074}" destId="{B1CDDA86-DBCB-4F2C-8AFC-B46EFD36DA0F}" srcOrd="0" destOrd="0" presId="urn:microsoft.com/office/officeart/2005/8/layout/pyramid3"/>
    <dgm:cxn modelId="{52FF34E3-B1C7-4A93-B620-64E95D3C11DD}" type="presParOf" srcId="{37F8E9CF-49E9-45AB-9055-F6AD2FDE1074}" destId="{8D31C4D3-BF29-4EC7-AB39-742BF218BC03}" srcOrd="1" destOrd="0" presId="urn:microsoft.com/office/officeart/2005/8/layout/pyramid3"/>
    <dgm:cxn modelId="{54B6F41B-717F-473F-B053-EE6D014C4168}" type="presParOf" srcId="{5A15EF96-4FE8-4183-9876-32F606073E3D}" destId="{604FAA81-A6A4-459A-B3EC-E332C054A41C}" srcOrd="1" destOrd="0" presId="urn:microsoft.com/office/officeart/2005/8/layout/pyramid3"/>
    <dgm:cxn modelId="{EEFACABC-0E83-44E5-A386-DBDCBCFDD7BA}" type="presParOf" srcId="{604FAA81-A6A4-459A-B3EC-E332C054A41C}" destId="{75E4895B-D97E-4B53-B44A-5CC4AF094B06}" srcOrd="0" destOrd="0" presId="urn:microsoft.com/office/officeart/2005/8/layout/pyramid3"/>
    <dgm:cxn modelId="{F4398BFB-FC84-4C74-BB86-C3469C2248B6}" type="presParOf" srcId="{604FAA81-A6A4-459A-B3EC-E332C054A41C}" destId="{84DF33B1-91AD-4F97-82EC-2D7B4EC3A0B1}" srcOrd="1" destOrd="0" presId="urn:microsoft.com/office/officeart/2005/8/layout/pyramid3"/>
    <dgm:cxn modelId="{91CDDF68-57EC-4AC0-BFA9-0D00772EDF92}" type="presParOf" srcId="{5A15EF96-4FE8-4183-9876-32F606073E3D}" destId="{68DD9553-72EE-4B63-98EC-E3B2F93F67CA}" srcOrd="2" destOrd="0" presId="urn:microsoft.com/office/officeart/2005/8/layout/pyramid3"/>
    <dgm:cxn modelId="{37C417CE-B7EE-443E-91CB-4E732ACE6C54}" type="presParOf" srcId="{68DD9553-72EE-4B63-98EC-E3B2F93F67CA}" destId="{51C0C0B7-0DAE-4BDC-9502-5035285DA933}" srcOrd="0" destOrd="0" presId="urn:microsoft.com/office/officeart/2005/8/layout/pyramid3"/>
    <dgm:cxn modelId="{FEEC5311-5EC9-42B0-985A-ADFC4564B140}" type="presParOf" srcId="{68DD9553-72EE-4B63-98EC-E3B2F93F67CA}" destId="{C106BDED-3591-4264-8AA2-0C6378C841D0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DDA86-DBCB-4F2C-8AFC-B46EFD36DA0F}">
      <dsp:nvSpPr>
        <dsp:cNvPr id="0" name=""/>
        <dsp:cNvSpPr/>
      </dsp:nvSpPr>
      <dsp:spPr>
        <a:xfrm rot="10800000">
          <a:off x="76204" y="0"/>
          <a:ext cx="2057390" cy="1016000"/>
        </a:xfrm>
        <a:prstGeom prst="trapezoid">
          <a:avLst>
            <a:gd name="adj" fmla="val 3625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</a:rPr>
            <a:t>Regional Visioning</a:t>
          </a:r>
        </a:p>
      </dsp:txBody>
      <dsp:txXfrm rot="-10800000">
        <a:off x="436248" y="0"/>
        <a:ext cx="1337303" cy="1016000"/>
      </dsp:txXfrm>
    </dsp:sp>
    <dsp:sp modelId="{75E4895B-D97E-4B53-B44A-5CC4AF094B06}">
      <dsp:nvSpPr>
        <dsp:cNvPr id="0" name=""/>
        <dsp:cNvSpPr/>
      </dsp:nvSpPr>
      <dsp:spPr>
        <a:xfrm rot="10800000">
          <a:off x="368299" y="1016000"/>
          <a:ext cx="1473200" cy="1016000"/>
        </a:xfrm>
        <a:prstGeom prst="trapezoid">
          <a:avLst>
            <a:gd name="adj" fmla="val 3625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Strategic Models</a:t>
          </a:r>
        </a:p>
      </dsp:txBody>
      <dsp:txXfrm rot="-10800000">
        <a:off x="626109" y="1016000"/>
        <a:ext cx="957580" cy="1016000"/>
      </dsp:txXfrm>
    </dsp:sp>
    <dsp:sp modelId="{51C0C0B7-0DAE-4BDC-9502-5035285DA933}">
      <dsp:nvSpPr>
        <dsp:cNvPr id="0" name=""/>
        <dsp:cNvSpPr/>
      </dsp:nvSpPr>
      <dsp:spPr>
        <a:xfrm rot="10800000">
          <a:off x="662940" y="2032000"/>
          <a:ext cx="883920" cy="1016000"/>
        </a:xfrm>
        <a:prstGeom prst="trapezoid">
          <a:avLst>
            <a:gd name="adj" fmla="val 41667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 dirty="0"/>
        </a:p>
      </dsp:txBody>
      <dsp:txXfrm rot="-10800000">
        <a:off x="662940" y="2032000"/>
        <a:ext cx="883920" cy="1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F92F-7504-AF48-831C-5A27BBC7F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2C8F7-856D-C64A-A176-F99AFAB0B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71370-56EE-B342-BD55-B60DE0BB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6C505-AF2E-0C4F-AA9C-E9FD3606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1901-D584-6942-8F6A-B81AB401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6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FF57-1FE5-074A-9DBE-091A0DE3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CB204-052C-3C44-AC26-B124A9239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88266-8A48-A245-AC9D-DC0650FC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A394E-BF28-8446-A044-082A4FA2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AC32E-89FF-AE42-BB22-BB41E9D0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4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92D4A8-DC37-E349-A41E-0953DC7FF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41462-3365-4340-8725-EA6A1AB43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A156E-8050-1848-965D-3D6B7E87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C2F15-C426-D342-BE89-4862F61F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3B98E-6C8C-6F48-860E-7C8C8FB9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8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B19B-713B-DC44-9F25-86C6042F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AB59-155E-2946-A292-F13AE833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CAAB4-51C8-2F48-9B9C-76AA9F27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9AB8D-3E1D-3943-9F56-3065C969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F7575-9955-764F-A027-1374682C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8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66C6-7435-1A49-9821-594B8B39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B5ED4-7252-2449-AD68-3AC3C754D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E4207-0B15-234B-B019-B9D90ADF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8579E-DD0E-F547-B90A-B5FBBB11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3F69-27FE-5D40-9094-1668EE146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6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EA41-0318-2B49-A692-9184CD16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46205-8ACC-BA41-97C8-EF84BC89F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5CBD8-6C9B-9F4F-9D04-6258654B8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01AE3-727E-E24E-99A3-F6A333E2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3C767-B8B1-DA40-9ED6-87C86A36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B116D-83A3-FE47-9F68-13FEC2D3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3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7ADC-9174-DE40-ABA8-4203D635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0EBD9-38E4-A540-B3E7-0AB410495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E366D-8682-6540-ADA6-8DCA64327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8123F-19FB-3C44-BA38-02BE7E2C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F907A-F932-224A-84B2-A07CCC369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146E7-9793-BE47-BD3A-82BD1F50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AF432-914C-5A44-9CD3-35CF70FE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96415-AF48-5444-82F5-C3C69B53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6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C461-0A70-064A-8899-184DB581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DF0F9-71AD-8843-A04C-6336A4BD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F9F0C-DD49-DE49-BA72-58B7C367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B66BD-76B7-8F4B-993A-348190AF1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2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62A0B-5260-2447-94FE-5DCE65B6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92AD1-9664-7449-8A82-244EB928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1A76D-CDBA-1A40-81CF-A02C8F6F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3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D867-8E1D-2041-A1DC-BE151EDA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5FFFC-390D-334B-AA96-8A7976185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8CB43-ACEA-834B-A063-4013C4FAE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D39E9-64AF-D14F-8E0F-B45A8DD3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4A67A-8C51-2A40-9852-66DC0E8D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C5164-DD04-5542-886E-90612444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4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4409-A2E2-6A42-9C16-33408111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079BF-D675-A14D-A4E6-3B8B06222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D87A3-6621-4445-9D10-4C30F6CA3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90D43-8001-AF4C-B82A-645526B7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83A2-1891-6244-833D-B6398972C59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53C9D-4B6F-3E44-9A09-61EED568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C7FA6-C975-E14C-A800-5F3F7096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44E36-3B0B-9748-BF3F-1F9761FB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2300F-700C-8F4D-A6F7-8CF841295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AD834-A7D8-434C-B8E2-88C42269F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83A2-1891-6244-833D-B6398972C59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953-C829-C141-A461-DEB67B2C1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1483E-D81F-B74A-94DC-9863D5A1B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D0876-3695-6D4E-B8B3-D233F817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C1D5A2-466E-47E8-B5B9-05ABA1E757DA}"/>
              </a:ext>
            </a:extLst>
          </p:cNvPr>
          <p:cNvGrpSpPr/>
          <p:nvPr/>
        </p:nvGrpSpPr>
        <p:grpSpPr>
          <a:xfrm>
            <a:off x="5007428" y="1920833"/>
            <a:ext cx="2209800" cy="3048000"/>
            <a:chOff x="5007428" y="1920833"/>
            <a:chExt cx="2209800" cy="3048000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7EC588D5-3073-6941-A7A9-444C9D2DBB0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51570819"/>
                </p:ext>
              </p:extLst>
            </p:nvPr>
          </p:nvGraphicFramePr>
          <p:xfrm>
            <a:off x="5007428" y="1920833"/>
            <a:ext cx="2209800" cy="3048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C0DF93-D783-3749-AB43-CC56841BE8B1}"/>
                </a:ext>
              </a:extLst>
            </p:cNvPr>
            <p:cNvSpPr txBox="1"/>
            <p:nvPr/>
          </p:nvSpPr>
          <p:spPr>
            <a:xfrm>
              <a:off x="5769428" y="3969441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Plans</a:t>
              </a:r>
            </a:p>
          </p:txBody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1B896FB4-0DD1-EF42-B6F8-EA24D833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models for integrated land use and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225209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F7EE-0DB4-6247-8D6A-9E62927B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points for smart growth …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FED0A9C-9091-3742-9DA5-5E5A389E4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168" y="1568534"/>
            <a:ext cx="6365435" cy="490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46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A8C8-813D-B54F-8CAC-C06D7A58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performance metrics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336A3C-6405-C847-A8D7-8A2775C45AC1}"/>
              </a:ext>
            </a:extLst>
          </p:cNvPr>
          <p:cNvGrpSpPr/>
          <p:nvPr/>
        </p:nvGrpSpPr>
        <p:grpSpPr>
          <a:xfrm>
            <a:off x="2430483" y="1549846"/>
            <a:ext cx="6120809" cy="4840069"/>
            <a:chOff x="2430483" y="1549846"/>
            <a:chExt cx="6120809" cy="4840069"/>
          </a:xfrm>
        </p:grpSpPr>
        <p:pic>
          <p:nvPicPr>
            <p:cNvPr id="3" name="Content Placeholder 4">
              <a:extLst>
                <a:ext uri="{FF2B5EF4-FFF2-40B4-BE49-F238E27FC236}">
                  <a16:creationId xmlns:a16="http://schemas.microsoft.com/office/drawing/2014/main" id="{BF74AF6D-7F4E-BC48-938A-C7FB15FD7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173"/>
            <a:stretch/>
          </p:blipFill>
          <p:spPr>
            <a:xfrm>
              <a:off x="3725883" y="2656116"/>
              <a:ext cx="2919046" cy="2810540"/>
            </a:xfrm>
            <a:prstGeom prst="rect">
              <a:avLst/>
            </a:prstGeom>
          </p:spPr>
        </p:pic>
        <p:sp>
          <p:nvSpPr>
            <p:cNvPr id="4" name="Oval Callout 3">
              <a:extLst>
                <a:ext uri="{FF2B5EF4-FFF2-40B4-BE49-F238E27FC236}">
                  <a16:creationId xmlns:a16="http://schemas.microsoft.com/office/drawing/2014/main" id="{2FA6E784-1E50-AF4A-86BF-FA10030A8E37}"/>
                </a:ext>
              </a:extLst>
            </p:cNvPr>
            <p:cNvSpPr/>
            <p:nvPr/>
          </p:nvSpPr>
          <p:spPr>
            <a:xfrm>
              <a:off x="5783283" y="1549846"/>
              <a:ext cx="1447800" cy="1066800"/>
            </a:xfrm>
            <a:prstGeom prst="wedgeEllipse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Callout 4">
              <a:extLst>
                <a:ext uri="{FF2B5EF4-FFF2-40B4-BE49-F238E27FC236}">
                  <a16:creationId xmlns:a16="http://schemas.microsoft.com/office/drawing/2014/main" id="{B1020BF6-9F23-3849-ADAD-C6B9EC6D9D74}"/>
                </a:ext>
              </a:extLst>
            </p:cNvPr>
            <p:cNvSpPr/>
            <p:nvPr/>
          </p:nvSpPr>
          <p:spPr>
            <a:xfrm>
              <a:off x="2430483" y="4865915"/>
              <a:ext cx="1600200" cy="1222920"/>
            </a:xfrm>
            <a:prstGeom prst="wedgeEllipseCallout">
              <a:avLst>
                <a:gd name="adj1" fmla="val 33652"/>
                <a:gd name="adj2" fmla="val -5052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35A173-54F3-2A4D-A9F2-97B2789C6723}"/>
                </a:ext>
              </a:extLst>
            </p:cNvPr>
            <p:cNvSpPr txBox="1"/>
            <p:nvPr/>
          </p:nvSpPr>
          <p:spPr>
            <a:xfrm>
              <a:off x="5783283" y="1698525"/>
              <a:ext cx="1447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Title, including Performance Metric (Vehicle Hours of Delay)</a:t>
              </a:r>
            </a:p>
          </p:txBody>
        </p:sp>
        <p:sp>
          <p:nvSpPr>
            <p:cNvPr id="7" name="Oval Callout 6">
              <a:extLst>
                <a:ext uri="{FF2B5EF4-FFF2-40B4-BE49-F238E27FC236}">
                  <a16:creationId xmlns:a16="http://schemas.microsoft.com/office/drawing/2014/main" id="{4EED6144-EE53-854A-8229-6EDAF20B26CA}"/>
                </a:ext>
              </a:extLst>
            </p:cNvPr>
            <p:cNvSpPr/>
            <p:nvPr/>
          </p:nvSpPr>
          <p:spPr>
            <a:xfrm>
              <a:off x="5618478" y="5399315"/>
              <a:ext cx="1460205" cy="990600"/>
            </a:xfrm>
            <a:prstGeom prst="wedgeEllipseCallout">
              <a:avLst>
                <a:gd name="adj1" fmla="val -33457"/>
                <a:gd name="adj2" fmla="val -5313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A98B13-4F69-3F41-8148-471E8869F12E}"/>
                </a:ext>
              </a:extLst>
            </p:cNvPr>
            <p:cNvSpPr txBox="1"/>
            <p:nvPr/>
          </p:nvSpPr>
          <p:spPr>
            <a:xfrm>
              <a:off x="5618478" y="5594533"/>
              <a:ext cx="14478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Scenarios compared against the Base Scenario</a:t>
              </a:r>
            </a:p>
          </p:txBody>
        </p:sp>
        <p:sp>
          <p:nvSpPr>
            <p:cNvPr id="9" name="Oval Callout 8">
              <a:extLst>
                <a:ext uri="{FF2B5EF4-FFF2-40B4-BE49-F238E27FC236}">
                  <a16:creationId xmlns:a16="http://schemas.microsoft.com/office/drawing/2014/main" id="{3A735843-4BA4-2549-8E85-695FA09BC7F1}"/>
                </a:ext>
              </a:extLst>
            </p:cNvPr>
            <p:cNvSpPr/>
            <p:nvPr/>
          </p:nvSpPr>
          <p:spPr>
            <a:xfrm>
              <a:off x="6951092" y="3496175"/>
              <a:ext cx="1600200" cy="1222920"/>
            </a:xfrm>
            <a:prstGeom prst="wedgeEllipseCallout">
              <a:avLst>
                <a:gd name="adj1" fmla="val -64022"/>
                <a:gd name="adj2" fmla="val 250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AA46B8-FB44-1B4D-B065-E1FD3CA6336D}"/>
                </a:ext>
              </a:extLst>
            </p:cNvPr>
            <p:cNvSpPr txBox="1"/>
            <p:nvPr/>
          </p:nvSpPr>
          <p:spPr>
            <a:xfrm>
              <a:off x="7027292" y="3722915"/>
              <a:ext cx="1447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Percent Change in Performance Metric for each Scenario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9958FC-6FDA-5040-ABD0-6E71D0F8D52B}"/>
                </a:ext>
              </a:extLst>
            </p:cNvPr>
            <p:cNvSpPr txBox="1"/>
            <p:nvPr/>
          </p:nvSpPr>
          <p:spPr>
            <a:xfrm>
              <a:off x="2506683" y="5092654"/>
              <a:ext cx="14478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Axis adjusted for each Performance Metric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859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A777-512F-D44A-92C5-F02BB4B5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screenshots</a:t>
            </a:r>
          </a:p>
        </p:txBody>
      </p:sp>
    </p:spTree>
    <p:extLst>
      <p:ext uri="{BB962C8B-B14F-4D97-AF65-F5344CB8AC3E}">
        <p14:creationId xmlns:p14="http://schemas.microsoft.com/office/powerpoint/2010/main" val="115142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B34B94-9475-3A42-8517-405A894E5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04" y="0"/>
            <a:ext cx="8364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6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35726AA-AB22-954F-A251-21360F1BECC3}"/>
              </a:ext>
            </a:extLst>
          </p:cNvPr>
          <p:cNvGrpSpPr/>
          <p:nvPr/>
        </p:nvGrpSpPr>
        <p:grpSpPr>
          <a:xfrm>
            <a:off x="1913704" y="0"/>
            <a:ext cx="8364591" cy="6858000"/>
            <a:chOff x="1913704" y="0"/>
            <a:chExt cx="8364591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5B34B94-9475-3A42-8517-405A894E5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3704" y="0"/>
              <a:ext cx="8364591" cy="6858000"/>
            </a:xfrm>
            <a:prstGeom prst="rect">
              <a:avLst/>
            </a:prstGeom>
          </p:spPr>
        </p:pic>
        <p:sp>
          <p:nvSpPr>
            <p:cNvPr id="2" name="Left Arrow 1">
              <a:extLst>
                <a:ext uri="{FF2B5EF4-FFF2-40B4-BE49-F238E27FC236}">
                  <a16:creationId xmlns:a16="http://schemas.microsoft.com/office/drawing/2014/main" id="{71AB0715-9527-D14D-B0E6-9A77B73EBE54}"/>
                </a:ext>
              </a:extLst>
            </p:cNvPr>
            <p:cNvSpPr/>
            <p:nvPr/>
          </p:nvSpPr>
          <p:spPr>
            <a:xfrm rot="11842468">
              <a:off x="4563256" y="628150"/>
              <a:ext cx="700645" cy="463138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3F5F2482-0263-EE46-B099-0E753234CE72}"/>
                </a:ext>
              </a:extLst>
            </p:cNvPr>
            <p:cNvSpPr/>
            <p:nvPr/>
          </p:nvSpPr>
          <p:spPr>
            <a:xfrm>
              <a:off x="5285169" y="924836"/>
              <a:ext cx="914400" cy="45720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8947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1A3BF5-5512-CC4B-8C95-EDD408F01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05" y="0"/>
            <a:ext cx="8364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95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B34B94-9475-3A42-8517-405A894E5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04" y="0"/>
            <a:ext cx="8364591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DDEE7C6-DD64-0049-B052-27DB779B3AC5}"/>
              </a:ext>
            </a:extLst>
          </p:cNvPr>
          <p:cNvGrpSpPr/>
          <p:nvPr/>
        </p:nvGrpSpPr>
        <p:grpSpPr>
          <a:xfrm>
            <a:off x="1913704" y="0"/>
            <a:ext cx="8364591" cy="6858000"/>
            <a:chOff x="1913704" y="0"/>
            <a:chExt cx="8364591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C0898A7-F383-0548-8178-55B9CCFAA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3704" y="0"/>
              <a:ext cx="8364591" cy="6858000"/>
            </a:xfrm>
            <a:prstGeom prst="rect">
              <a:avLst/>
            </a:prstGeom>
          </p:spPr>
        </p:pic>
        <p:sp>
          <p:nvSpPr>
            <p:cNvPr id="5" name="Left Arrow 4">
              <a:extLst>
                <a:ext uri="{FF2B5EF4-FFF2-40B4-BE49-F238E27FC236}">
                  <a16:creationId xmlns:a16="http://schemas.microsoft.com/office/drawing/2014/main" id="{52B4379C-CCE8-F34C-B47C-4F9A94B58776}"/>
                </a:ext>
              </a:extLst>
            </p:cNvPr>
            <p:cNvSpPr/>
            <p:nvPr/>
          </p:nvSpPr>
          <p:spPr>
            <a:xfrm rot="11842468">
              <a:off x="5331554" y="606884"/>
              <a:ext cx="700645" cy="463138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6362B97-A58C-1747-8FB8-6816ABBC6005}"/>
                </a:ext>
              </a:extLst>
            </p:cNvPr>
            <p:cNvSpPr/>
            <p:nvPr/>
          </p:nvSpPr>
          <p:spPr>
            <a:xfrm>
              <a:off x="6085365" y="956251"/>
              <a:ext cx="1325527" cy="415636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6811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DC5269-349F-104D-AF35-C6A4EF60E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05" y="150000"/>
            <a:ext cx="8364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49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C2457FC-3ECF-5741-9572-11BFEE806B7D}"/>
              </a:ext>
            </a:extLst>
          </p:cNvPr>
          <p:cNvGrpSpPr/>
          <p:nvPr/>
        </p:nvGrpSpPr>
        <p:grpSpPr>
          <a:xfrm>
            <a:off x="1913705" y="215610"/>
            <a:ext cx="8364591" cy="6858000"/>
            <a:chOff x="1913705" y="215610"/>
            <a:chExt cx="8364591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ED707A-5825-D54E-B425-405D9AC88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3705" y="215610"/>
              <a:ext cx="8364591" cy="6858000"/>
            </a:xfrm>
            <a:prstGeom prst="rect">
              <a:avLst/>
            </a:prstGeom>
          </p:spPr>
        </p:pic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B6FC8FB-8B7B-D04C-BEEC-5DA4CE22103B}"/>
                </a:ext>
              </a:extLst>
            </p:cNvPr>
            <p:cNvSpPr/>
            <p:nvPr/>
          </p:nvSpPr>
          <p:spPr>
            <a:xfrm rot="11842468">
              <a:off x="3042009" y="2057228"/>
              <a:ext cx="700645" cy="463138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35D4622-4622-AF44-98E1-8CF0C7A8660D}"/>
                </a:ext>
              </a:extLst>
            </p:cNvPr>
            <p:cNvSpPr/>
            <p:nvPr/>
          </p:nvSpPr>
          <p:spPr>
            <a:xfrm>
              <a:off x="3795820" y="2187916"/>
              <a:ext cx="882500" cy="852991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6898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C24A449-00D5-6F42-BD60-193A8062DFFB}"/>
              </a:ext>
            </a:extLst>
          </p:cNvPr>
          <p:cNvGrpSpPr/>
          <p:nvPr/>
        </p:nvGrpSpPr>
        <p:grpSpPr>
          <a:xfrm>
            <a:off x="1913705" y="0"/>
            <a:ext cx="8364591" cy="6858000"/>
            <a:chOff x="1913705" y="0"/>
            <a:chExt cx="8364591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4A6C38F-72CD-144A-B4CD-E292CFC47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3705" y="0"/>
              <a:ext cx="8364591" cy="6858000"/>
            </a:xfrm>
            <a:prstGeom prst="rect">
              <a:avLst/>
            </a:prstGeom>
          </p:spPr>
        </p:pic>
        <p:sp>
          <p:nvSpPr>
            <p:cNvPr id="3" name="Left Arrow 2">
              <a:extLst>
                <a:ext uri="{FF2B5EF4-FFF2-40B4-BE49-F238E27FC236}">
                  <a16:creationId xmlns:a16="http://schemas.microsoft.com/office/drawing/2014/main" id="{799410EE-15A0-C041-A507-9D49876C3A5F}"/>
                </a:ext>
              </a:extLst>
            </p:cNvPr>
            <p:cNvSpPr/>
            <p:nvPr/>
          </p:nvSpPr>
          <p:spPr>
            <a:xfrm rot="11842468">
              <a:off x="6710241" y="3535154"/>
              <a:ext cx="700645" cy="463138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1F32F8F-49DB-F048-98F5-D17DFDB1A211}"/>
                </a:ext>
              </a:extLst>
            </p:cNvPr>
            <p:cNvSpPr/>
            <p:nvPr/>
          </p:nvSpPr>
          <p:spPr>
            <a:xfrm>
              <a:off x="7464052" y="3665842"/>
              <a:ext cx="1531092" cy="938056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0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F3EE0-7956-0C4A-87FC-A57DCDCA3E37}"/>
              </a:ext>
            </a:extLst>
          </p:cNvPr>
          <p:cNvSpPr txBox="1">
            <a:spLocks/>
          </p:cNvSpPr>
          <p:nvPr/>
        </p:nvSpPr>
        <p:spPr>
          <a:xfrm>
            <a:off x="4558609" y="2435433"/>
            <a:ext cx="2214240" cy="3276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Comparison of Daily Vehicle Mile Traveled by Scenario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85E0B-1AA1-194C-9228-C393D6193EB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0"/>
          <a:stretch/>
        </p:blipFill>
        <p:spPr>
          <a:xfrm>
            <a:off x="4568041" y="3544184"/>
            <a:ext cx="2209800" cy="211818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0A8CD5-921F-4548-B2A6-862E405C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results</a:t>
            </a:r>
          </a:p>
        </p:txBody>
      </p:sp>
    </p:spTree>
    <p:extLst>
      <p:ext uri="{BB962C8B-B14F-4D97-AF65-F5344CB8AC3E}">
        <p14:creationId xmlns:p14="http://schemas.microsoft.com/office/powerpoint/2010/main" val="391760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97E025-F2F8-5143-B718-946D2BEF4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04" y="0"/>
            <a:ext cx="8364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2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849EB62-008B-6A46-B378-1A86570ED6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73"/>
          <a:stretch/>
        </p:blipFill>
        <p:spPr bwMode="auto">
          <a:xfrm>
            <a:off x="3030298" y="1027906"/>
            <a:ext cx="3131963" cy="5680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17A6996-6DD9-F646-963B-2BA687F1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Policy Assessment Tool Process</a:t>
            </a:r>
          </a:p>
        </p:txBody>
      </p:sp>
    </p:spTree>
    <p:extLst>
      <p:ext uri="{BB962C8B-B14F-4D97-AF65-F5344CB8AC3E}">
        <p14:creationId xmlns:p14="http://schemas.microsoft.com/office/powerpoint/2010/main" val="215768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B010-AEF0-47F0-BE3C-57E6F216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VERPAT Process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9ED62F-A1CD-4E5E-806F-E1227857685E}"/>
              </a:ext>
            </a:extLst>
          </p:cNvPr>
          <p:cNvSpPr/>
          <p:nvPr/>
        </p:nvSpPr>
        <p:spPr>
          <a:xfrm>
            <a:off x="311015" y="1506131"/>
            <a:ext cx="1937235" cy="681212"/>
          </a:xfrm>
          <a:prstGeom prst="roundRect">
            <a:avLst/>
          </a:prstGeom>
          <a:noFill/>
          <a:ln w="38100">
            <a:solidFill>
              <a:srgbClr val="2A38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1. Household and Firm Models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Households Package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Firms Package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C342A69-302E-424C-9D56-87F58888FB61}"/>
              </a:ext>
            </a:extLst>
          </p:cNvPr>
          <p:cNvSpPr/>
          <p:nvPr/>
        </p:nvSpPr>
        <p:spPr>
          <a:xfrm>
            <a:off x="2425055" y="1664326"/>
            <a:ext cx="311023" cy="328701"/>
          </a:xfrm>
          <a:prstGeom prst="rightArrow">
            <a:avLst/>
          </a:prstGeom>
          <a:solidFill>
            <a:srgbClr val="2A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C1B1B6-7261-47DD-A491-026862AA648A}"/>
              </a:ext>
            </a:extLst>
          </p:cNvPr>
          <p:cNvSpPr/>
          <p:nvPr/>
        </p:nvSpPr>
        <p:spPr>
          <a:xfrm>
            <a:off x="2912884" y="1506131"/>
            <a:ext cx="1937235" cy="681212"/>
          </a:xfrm>
          <a:prstGeom prst="roundRect">
            <a:avLst/>
          </a:prstGeom>
          <a:noFill/>
          <a:ln w="38100">
            <a:solidFill>
              <a:srgbClr val="2A38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2. Urban Form Models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Land Use Package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97DD8A6-6369-4E09-8209-6BD47294C356}"/>
              </a:ext>
            </a:extLst>
          </p:cNvPr>
          <p:cNvSpPr/>
          <p:nvPr/>
        </p:nvSpPr>
        <p:spPr>
          <a:xfrm rot="5400000">
            <a:off x="3725988" y="2241354"/>
            <a:ext cx="311023" cy="328701"/>
          </a:xfrm>
          <a:prstGeom prst="rightArrow">
            <a:avLst/>
          </a:prstGeom>
          <a:solidFill>
            <a:srgbClr val="2A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E2EFF5-6681-450A-AF1F-B52790E119BB}"/>
              </a:ext>
            </a:extLst>
          </p:cNvPr>
          <p:cNvSpPr/>
          <p:nvPr/>
        </p:nvSpPr>
        <p:spPr>
          <a:xfrm>
            <a:off x="277161" y="3795678"/>
            <a:ext cx="1937235" cy="681212"/>
          </a:xfrm>
          <a:prstGeom prst="roundRect">
            <a:avLst/>
          </a:prstGeom>
          <a:noFill/>
          <a:ln w="38100">
            <a:solidFill>
              <a:srgbClr val="2A38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3. Accessibility Models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Transport Supply Package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A6B6836-CABB-43A3-8CC5-E32FB53DDE6E}"/>
              </a:ext>
            </a:extLst>
          </p:cNvPr>
          <p:cNvSpPr/>
          <p:nvPr/>
        </p:nvSpPr>
        <p:spPr>
          <a:xfrm rot="5400000">
            <a:off x="744844" y="2841242"/>
            <a:ext cx="1001864" cy="328701"/>
          </a:xfrm>
          <a:prstGeom prst="rightArrow">
            <a:avLst/>
          </a:prstGeom>
          <a:solidFill>
            <a:srgbClr val="2A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E1344F9-62D0-437B-9740-58DFA4F4EB1D}"/>
              </a:ext>
            </a:extLst>
          </p:cNvPr>
          <p:cNvSpPr/>
          <p:nvPr/>
        </p:nvSpPr>
        <p:spPr>
          <a:xfrm>
            <a:off x="2912883" y="2649960"/>
            <a:ext cx="1937235" cy="681212"/>
          </a:xfrm>
          <a:prstGeom prst="roundRect">
            <a:avLst/>
          </a:prstGeom>
          <a:noFill/>
          <a:ln w="38100">
            <a:solidFill>
              <a:srgbClr val="2A38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4. Vehicle Models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Household Vehicles Package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82DDA3-08AE-4669-9F28-2D20ECDB282D}"/>
              </a:ext>
            </a:extLst>
          </p:cNvPr>
          <p:cNvSpPr/>
          <p:nvPr/>
        </p:nvSpPr>
        <p:spPr>
          <a:xfrm>
            <a:off x="2912884" y="3821629"/>
            <a:ext cx="1937235" cy="681212"/>
          </a:xfrm>
          <a:prstGeom prst="roundRect">
            <a:avLst/>
          </a:prstGeom>
          <a:noFill/>
          <a:ln w="38100">
            <a:solidFill>
              <a:srgbClr val="2A38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5. Travel Demand Models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Household Travel Package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0592969-E220-468B-8ACA-D640FA068932}"/>
              </a:ext>
            </a:extLst>
          </p:cNvPr>
          <p:cNvGrpSpPr/>
          <p:nvPr/>
        </p:nvGrpSpPr>
        <p:grpSpPr>
          <a:xfrm>
            <a:off x="8591023" y="2273898"/>
            <a:ext cx="745046" cy="3776674"/>
            <a:chOff x="2349876" y="1743075"/>
            <a:chExt cx="745046" cy="3776674"/>
          </a:xfrm>
          <a:solidFill>
            <a:srgbClr val="2A388E"/>
          </a:solidFill>
        </p:grpSpPr>
        <p:sp>
          <p:nvSpPr>
            <p:cNvPr id="20" name="Arrow: Bent 19">
              <a:extLst>
                <a:ext uri="{FF2B5EF4-FFF2-40B4-BE49-F238E27FC236}">
                  <a16:creationId xmlns:a16="http://schemas.microsoft.com/office/drawing/2014/main" id="{1C2BD1A2-870C-4EF9-95D6-5AC98B449F73}"/>
                </a:ext>
              </a:extLst>
            </p:cNvPr>
            <p:cNvSpPr/>
            <p:nvPr/>
          </p:nvSpPr>
          <p:spPr>
            <a:xfrm>
              <a:off x="2668259" y="1743075"/>
              <a:ext cx="426663" cy="1897856"/>
            </a:xfrm>
            <a:prstGeom prst="bentArrow">
              <a:avLst>
                <a:gd name="adj1" fmla="val 25058"/>
                <a:gd name="adj2" fmla="val 25000"/>
                <a:gd name="adj3" fmla="val 2500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Arrow: Bent 24">
              <a:extLst>
                <a:ext uri="{FF2B5EF4-FFF2-40B4-BE49-F238E27FC236}">
                  <a16:creationId xmlns:a16="http://schemas.microsoft.com/office/drawing/2014/main" id="{2B43C9E6-D206-424D-A219-E97342FA65BE}"/>
                </a:ext>
              </a:extLst>
            </p:cNvPr>
            <p:cNvSpPr/>
            <p:nvPr/>
          </p:nvSpPr>
          <p:spPr>
            <a:xfrm rot="10800000">
              <a:off x="2349876" y="3640931"/>
              <a:ext cx="426662" cy="1878818"/>
            </a:xfrm>
            <a:prstGeom prst="bentArrow">
              <a:avLst>
                <a:gd name="adj1" fmla="val 24944"/>
                <a:gd name="adj2" fmla="val 12472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158B8F2-D503-40F2-A5AA-C59870FD90DC}"/>
              </a:ext>
            </a:extLst>
          </p:cNvPr>
          <p:cNvSpPr/>
          <p:nvPr/>
        </p:nvSpPr>
        <p:spPr>
          <a:xfrm>
            <a:off x="2248250" y="6186115"/>
            <a:ext cx="528288" cy="245838"/>
          </a:xfrm>
          <a:prstGeom prst="roundRect">
            <a:avLst/>
          </a:prstGeom>
          <a:solidFill>
            <a:srgbClr val="8DCA44"/>
          </a:solidFill>
          <a:ln>
            <a:solidFill>
              <a:srgbClr val="2A38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D35F263-32B7-4B64-913A-987BA96AB297}"/>
              </a:ext>
            </a:extLst>
          </p:cNvPr>
          <p:cNvSpPr/>
          <p:nvPr/>
        </p:nvSpPr>
        <p:spPr>
          <a:xfrm>
            <a:off x="2912884" y="5148689"/>
            <a:ext cx="1937235" cy="681212"/>
          </a:xfrm>
          <a:prstGeom prst="roundRect">
            <a:avLst/>
          </a:prstGeom>
          <a:noFill/>
          <a:ln w="38100">
            <a:solidFill>
              <a:srgbClr val="2A38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6. Congestion Models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Transport Supply Use Package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8A3ACB5-E4F2-44F5-9BC4-D76D00754B17}"/>
              </a:ext>
            </a:extLst>
          </p:cNvPr>
          <p:cNvSpPr/>
          <p:nvPr/>
        </p:nvSpPr>
        <p:spPr>
          <a:xfrm>
            <a:off x="5074713" y="4476890"/>
            <a:ext cx="1937235" cy="681212"/>
          </a:xfrm>
          <a:prstGeom prst="roundRect">
            <a:avLst/>
          </a:prstGeom>
          <a:noFill/>
          <a:ln w="38100">
            <a:solidFill>
              <a:srgbClr val="2A38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7. Induced Demand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Household Travel Package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F6D411F-FA39-48A5-BE71-63963A721341}"/>
              </a:ext>
            </a:extLst>
          </p:cNvPr>
          <p:cNvSpPr/>
          <p:nvPr/>
        </p:nvSpPr>
        <p:spPr>
          <a:xfrm>
            <a:off x="2912884" y="6152269"/>
            <a:ext cx="1937235" cy="681212"/>
          </a:xfrm>
          <a:prstGeom prst="roundRect">
            <a:avLst/>
          </a:prstGeom>
          <a:noFill/>
          <a:ln w="38100">
            <a:solidFill>
              <a:srgbClr val="2A38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8. Policy Adjusted Demand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Transport Supply Use Household Travel Package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99CAF89-5F2A-486A-85B3-B4ED57DBA317}"/>
              </a:ext>
            </a:extLst>
          </p:cNvPr>
          <p:cNvSpPr/>
          <p:nvPr/>
        </p:nvSpPr>
        <p:spPr>
          <a:xfrm>
            <a:off x="2377267" y="3997149"/>
            <a:ext cx="311023" cy="328701"/>
          </a:xfrm>
          <a:prstGeom prst="rightArrow">
            <a:avLst/>
          </a:prstGeom>
          <a:solidFill>
            <a:srgbClr val="2A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64A1871-E386-4703-93DD-B9B6DC408F31}"/>
              </a:ext>
            </a:extLst>
          </p:cNvPr>
          <p:cNvSpPr/>
          <p:nvPr/>
        </p:nvSpPr>
        <p:spPr>
          <a:xfrm rot="5400000">
            <a:off x="3725989" y="3455076"/>
            <a:ext cx="311023" cy="328701"/>
          </a:xfrm>
          <a:prstGeom prst="rightArrow">
            <a:avLst/>
          </a:prstGeom>
          <a:solidFill>
            <a:srgbClr val="2A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8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8AFB-F203-B04E-A64C-4CD4550F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and Firm Synthesis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E3B15-1A9C-E949-89B8-DD70508FC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310" y="1600200"/>
            <a:ext cx="5520690" cy="4173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47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E139-28C9-B940-9B90-086C0469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Urban form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F5746-788B-3E44-877F-0BDDA3C9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81200"/>
            <a:ext cx="4819650" cy="316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815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037-4724-744A-A71D-F912307E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82A254-D0E2-DD4A-8139-64F42FE1C65A}"/>
              </a:ext>
            </a:extLst>
          </p:cNvPr>
          <p:cNvGrpSpPr/>
          <p:nvPr/>
        </p:nvGrpSpPr>
        <p:grpSpPr>
          <a:xfrm>
            <a:off x="155880" y="3872383"/>
            <a:ext cx="6168720" cy="2172182"/>
            <a:chOff x="73818" y="3872383"/>
            <a:chExt cx="6168720" cy="217218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E3BC47A1-196A-064A-8ADC-3CBA55B138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822"/>
            <a:stretch/>
          </p:blipFill>
          <p:spPr bwMode="auto">
            <a:xfrm>
              <a:off x="73818" y="3886200"/>
              <a:ext cx="4269582" cy="2158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3C01E0C-7228-EB4E-8308-ACC592220E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11" t="574" b="-1"/>
            <a:stretch/>
          </p:blipFill>
          <p:spPr bwMode="auto">
            <a:xfrm>
              <a:off x="4337538" y="3872383"/>
              <a:ext cx="1905000" cy="2145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221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B4BF-73D6-D94B-A6C2-28423E0D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planning at FHWA / FTA</a:t>
            </a:r>
          </a:p>
        </p:txBody>
      </p:sp>
      <p:pic>
        <p:nvPicPr>
          <p:cNvPr id="3" name="Picture 2" descr="C:\Users\frederick.bowers\Pictures\guidebook1.png">
            <a:extLst>
              <a:ext uri="{FF2B5EF4-FFF2-40B4-BE49-F238E27FC236}">
                <a16:creationId xmlns:a16="http://schemas.microsoft.com/office/drawing/2014/main" id="{134D8389-8AF5-3B4B-986D-41D0226E5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7669" t="5939" r="7978" b="8948"/>
          <a:stretch>
            <a:fillRect/>
          </a:stretch>
        </p:blipFill>
        <p:spPr bwMode="auto">
          <a:xfrm>
            <a:off x="6536266" y="0"/>
            <a:ext cx="5486400" cy="7147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34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A9C3-D866-F141-8010-20418D13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for a data-driven process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E422DE-2DFA-4A4E-95DF-6644B9B2D8F9}"/>
              </a:ext>
            </a:extLst>
          </p:cNvPr>
          <p:cNvGrpSpPr/>
          <p:nvPr/>
        </p:nvGrpSpPr>
        <p:grpSpPr>
          <a:xfrm>
            <a:off x="4981840" y="2515557"/>
            <a:ext cx="2228319" cy="1826886"/>
            <a:chOff x="4981840" y="2515557"/>
            <a:chExt cx="2228319" cy="182688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942E8BA-F4F1-EE49-988E-6D2A99284CBA}"/>
                </a:ext>
              </a:extLst>
            </p:cNvPr>
            <p:cNvGrpSpPr/>
            <p:nvPr/>
          </p:nvGrpSpPr>
          <p:grpSpPr>
            <a:xfrm>
              <a:off x="5569933" y="2515557"/>
              <a:ext cx="1052133" cy="683886"/>
              <a:chOff x="619126" y="838200"/>
              <a:chExt cx="1052133" cy="683886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FEE1D1B-F115-0041-AD42-26FF15C9C20E}"/>
                  </a:ext>
                </a:extLst>
              </p:cNvPr>
              <p:cNvSpPr/>
              <p:nvPr/>
            </p:nvSpPr>
            <p:spPr>
              <a:xfrm>
                <a:off x="619126" y="838200"/>
                <a:ext cx="1052133" cy="683886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Rounded Rectangle 4">
                <a:extLst>
                  <a:ext uri="{FF2B5EF4-FFF2-40B4-BE49-F238E27FC236}">
                    <a16:creationId xmlns:a16="http://schemas.microsoft.com/office/drawing/2014/main" id="{C850F3DD-74C8-AA42-B734-58127EB228A1}"/>
                  </a:ext>
                </a:extLst>
              </p:cNvPr>
              <p:cNvSpPr txBox="1"/>
              <p:nvPr/>
            </p:nvSpPr>
            <p:spPr>
              <a:xfrm>
                <a:off x="652511" y="871585"/>
                <a:ext cx="985363" cy="6171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kern="1200" dirty="0"/>
                  <a:t>Land Use</a:t>
                </a:r>
              </a:p>
            </p:txBody>
          </p:sp>
        </p:grpSp>
        <p:sp>
          <p:nvSpPr>
            <p:cNvPr id="17" name="Straight Connector 5">
              <a:extLst>
                <a:ext uri="{FF2B5EF4-FFF2-40B4-BE49-F238E27FC236}">
                  <a16:creationId xmlns:a16="http://schemas.microsoft.com/office/drawing/2014/main" id="{72DE6267-BB5B-6A45-AE00-248F60A68C5A}"/>
                </a:ext>
              </a:extLst>
            </p:cNvPr>
            <p:cNvSpPr/>
            <p:nvPr/>
          </p:nvSpPr>
          <p:spPr>
            <a:xfrm>
              <a:off x="4981840" y="2848272"/>
              <a:ext cx="1161456" cy="11614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143651" y="438028"/>
                  </a:moveTo>
                  <a:arcTo wR="580728" hR="580728" stAng="20746517" swAng="1706966"/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29A9F2-FC28-FA49-B62B-4498CAFAF0DF}"/>
                </a:ext>
              </a:extLst>
            </p:cNvPr>
            <p:cNvGrpSpPr/>
            <p:nvPr/>
          </p:nvGrpSpPr>
          <p:grpSpPr>
            <a:xfrm>
              <a:off x="5569933" y="3658557"/>
              <a:ext cx="1052133" cy="683886"/>
              <a:chOff x="619126" y="1981200"/>
              <a:chExt cx="1052133" cy="683886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E7984BF8-530A-6C4F-BFF5-EC230010D905}"/>
                  </a:ext>
                </a:extLst>
              </p:cNvPr>
              <p:cNvSpPr/>
              <p:nvPr/>
            </p:nvSpPr>
            <p:spPr>
              <a:xfrm>
                <a:off x="619126" y="1981200"/>
                <a:ext cx="1052133" cy="683886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Rounded Rectangle 7">
                <a:extLst>
                  <a:ext uri="{FF2B5EF4-FFF2-40B4-BE49-F238E27FC236}">
                    <a16:creationId xmlns:a16="http://schemas.microsoft.com/office/drawing/2014/main" id="{AC49262A-2579-1B48-98B9-A828696A6E94}"/>
                  </a:ext>
                </a:extLst>
              </p:cNvPr>
              <p:cNvSpPr txBox="1"/>
              <p:nvPr/>
            </p:nvSpPr>
            <p:spPr>
              <a:xfrm>
                <a:off x="652511" y="2014585"/>
                <a:ext cx="985363" cy="61711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kern="1200" dirty="0"/>
                  <a:t>Transportation</a:t>
                </a:r>
              </a:p>
            </p:txBody>
          </p:sp>
        </p:grpSp>
        <p:sp>
          <p:nvSpPr>
            <p:cNvPr id="19" name="Straight Connector 8">
              <a:extLst>
                <a:ext uri="{FF2B5EF4-FFF2-40B4-BE49-F238E27FC236}">
                  <a16:creationId xmlns:a16="http://schemas.microsoft.com/office/drawing/2014/main" id="{AB020817-2ABE-7C46-A76E-BADCEC9805B4}"/>
                </a:ext>
              </a:extLst>
            </p:cNvPr>
            <p:cNvSpPr/>
            <p:nvPr/>
          </p:nvSpPr>
          <p:spPr>
            <a:xfrm>
              <a:off x="6048703" y="2848272"/>
              <a:ext cx="1161456" cy="11614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805" y="723428"/>
                  </a:moveTo>
                  <a:arcTo wR="580728" hR="580728" stAng="9946517" swAng="1706966"/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344198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3181</TotalTime>
  <Words>161</Words>
  <Application>Microsoft Office PowerPoint</Application>
  <PresentationFormat>Widescreen</PresentationFormat>
  <Paragraphs>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Strategic models for integrated land use and transportation</vt:lpstr>
      <vt:lpstr>Communicating results</vt:lpstr>
      <vt:lpstr>Rapid Policy Assessment Tool Process</vt:lpstr>
      <vt:lpstr>VERPAT Process diagram</vt:lpstr>
      <vt:lpstr>Household and Firm Synthesis</vt:lpstr>
      <vt:lpstr>Urban form models</vt:lpstr>
      <vt:lpstr>Accessibility</vt:lpstr>
      <vt:lpstr>Scenario planning at FHWA / FTA</vt:lpstr>
      <vt:lpstr>Needs for a data-driven process</vt:lpstr>
      <vt:lpstr>Decision points for smart growth …</vt:lpstr>
      <vt:lpstr>Visualizing performance metrics</vt:lpstr>
      <vt:lpstr>Results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Landis</dc:creator>
  <cp:lastModifiedBy>Matt Landis</cp:lastModifiedBy>
  <cp:revision>24</cp:revision>
  <dcterms:created xsi:type="dcterms:W3CDTF">2018-08-29T19:51:44Z</dcterms:created>
  <dcterms:modified xsi:type="dcterms:W3CDTF">2018-09-26T18:01:23Z</dcterms:modified>
</cp:coreProperties>
</file>