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6c1dc92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6c1dc92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6c1dc92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6c1dc92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03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380"/>
              <a:t>Dynamic Multi-Scale Topological Representation For Enhancing Network</a:t>
            </a:r>
            <a:endParaRPr sz="3380"/>
          </a:p>
          <a:p>
            <a:pPr indent="0" lvl="0" marL="0" rtl="0" algn="ctr">
              <a:spcBef>
                <a:spcPts val="0"/>
              </a:spcBef>
              <a:spcAft>
                <a:spcPts val="0"/>
              </a:spcAft>
              <a:buSzPts val="990"/>
              <a:buNone/>
            </a:pPr>
            <a:r>
              <a:rPr lang="en" sz="3380"/>
              <a:t>Intrusion Detection</a:t>
            </a:r>
            <a:endParaRPr sz="33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930850"/>
            <a:ext cx="8520600" cy="408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000">
                <a:solidFill>
                  <a:schemeClr val="dk1"/>
                </a:solidFill>
              </a:rPr>
              <a:t>A B S T R A C T:</a:t>
            </a:r>
            <a:endParaRPr b="1" sz="2000">
              <a:solidFill>
                <a:schemeClr val="dk1"/>
              </a:solidFill>
            </a:endParaRPr>
          </a:p>
          <a:p>
            <a:pPr indent="0" lvl="0" marL="0" rtl="0" algn="just">
              <a:spcBef>
                <a:spcPts val="0"/>
              </a:spcBef>
              <a:spcAft>
                <a:spcPts val="0"/>
              </a:spcAft>
              <a:buNone/>
            </a:pPr>
            <a:r>
              <a:t/>
            </a:r>
            <a:endParaRPr sz="2000">
              <a:solidFill>
                <a:schemeClr val="dk1"/>
              </a:solidFill>
            </a:endParaRPr>
          </a:p>
          <a:p>
            <a:pPr indent="0" lvl="0" marL="0" rtl="0" algn="just">
              <a:spcBef>
                <a:spcPts val="0"/>
              </a:spcBef>
              <a:spcAft>
                <a:spcPts val="0"/>
              </a:spcAft>
              <a:buNone/>
            </a:pPr>
            <a:r>
              <a:rPr lang="en" sz="1600">
                <a:solidFill>
                  <a:schemeClr val="dk1"/>
                </a:solidFill>
              </a:rPr>
              <a:t>Network intrusion detection systems (NIDS) play a crucial role in maintaining network security.This fundamental oversight leads to challenges in handling class-imbalanced and highly dynamic network traﬃc.In this paper, we propose a novel dynamic multi-scale topological representation (DMTR) method for improving network intrusion detection performance. Our DMTR method achieves the perception of multi-scale topology and exhibits strong robustness. It provides accurate and stable representations even in the presence of data distribution shifts and class imbalance problems.Experiments on four publicly available network traﬃc datasets demonstrate the feasibility and eﬀectiveness of the proposed DMTR method in handling class imbalanced and highly dynamic network traﬃc.</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subTitle"/>
          </p:nvPr>
        </p:nvSpPr>
        <p:spPr>
          <a:xfrm>
            <a:off x="311700" y="930850"/>
            <a:ext cx="8520600" cy="408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000">
                <a:solidFill>
                  <a:schemeClr val="dk1"/>
                </a:solidFill>
              </a:rPr>
              <a:t>Introduction:</a:t>
            </a:r>
            <a:endParaRPr b="1" sz="2000">
              <a:solidFill>
                <a:schemeClr val="dk1"/>
              </a:solidFill>
            </a:endParaRPr>
          </a:p>
          <a:p>
            <a:pPr indent="0" lvl="0" marL="0" rtl="0" algn="just">
              <a:spcBef>
                <a:spcPts val="0"/>
              </a:spcBef>
              <a:spcAft>
                <a:spcPts val="0"/>
              </a:spcAft>
              <a:buNone/>
            </a:pPr>
            <a:r>
              <a:t/>
            </a:r>
            <a:endParaRPr b="1" sz="2000">
              <a:solidFill>
                <a:schemeClr val="dk1"/>
              </a:solidFill>
            </a:endParaRPr>
          </a:p>
          <a:p>
            <a:pPr indent="0" lvl="0" marL="0" rtl="0" algn="just">
              <a:spcBef>
                <a:spcPts val="0"/>
              </a:spcBef>
              <a:spcAft>
                <a:spcPts val="0"/>
              </a:spcAft>
              <a:buClr>
                <a:schemeClr val="dk1"/>
              </a:buClr>
              <a:buSzPts val="1100"/>
              <a:buFont typeface="Arial"/>
              <a:buNone/>
            </a:pPr>
            <a:r>
              <a:rPr lang="en" sz="2000">
                <a:solidFill>
                  <a:schemeClr val="dk1"/>
                </a:solidFill>
              </a:rPr>
              <a:t>The constant emergence of cybersecurity incidents has caused enor-</a:t>
            </a:r>
            <a:endParaRPr sz="2000">
              <a:solidFill>
                <a:schemeClr val="dk1"/>
              </a:solidFill>
            </a:endParaRPr>
          </a:p>
          <a:p>
            <a:pPr indent="0" lvl="0" marL="0" rtl="0" algn="just">
              <a:spcBef>
                <a:spcPts val="0"/>
              </a:spcBef>
              <a:spcAft>
                <a:spcPts val="0"/>
              </a:spcAft>
              <a:buClr>
                <a:schemeClr val="dk1"/>
              </a:buClr>
              <a:buSzPts val="1100"/>
              <a:buFont typeface="Arial"/>
              <a:buNone/>
            </a:pPr>
            <a:r>
              <a:rPr lang="en" sz="2000">
                <a:solidFill>
                  <a:schemeClr val="dk1"/>
                </a:solidFill>
              </a:rPr>
              <a:t>mous economic losses to enterprises and individuals (Martins et al.,</a:t>
            </a:r>
            <a:endParaRPr sz="2000">
              <a:solidFill>
                <a:schemeClr val="dk1"/>
              </a:solidFill>
            </a:endParaRPr>
          </a:p>
          <a:p>
            <a:pPr indent="0" lvl="0" marL="0" rtl="0" algn="just">
              <a:spcBef>
                <a:spcPts val="0"/>
              </a:spcBef>
              <a:spcAft>
                <a:spcPts val="0"/>
              </a:spcAft>
              <a:buNone/>
            </a:pPr>
            <a:r>
              <a:rPr lang="en" sz="2000">
                <a:solidFill>
                  <a:schemeClr val="dk1"/>
                </a:solidFill>
              </a:rPr>
              <a:t>2022; Catillo et al., 2023).</a:t>
            </a:r>
            <a:endParaRPr sz="2000">
              <a:solidFill>
                <a:schemeClr val="dk1"/>
              </a:solidFill>
            </a:endParaRPr>
          </a:p>
          <a:p>
            <a:pPr indent="0" lvl="0" marL="0" rtl="0" algn="just">
              <a:spcBef>
                <a:spcPts val="0"/>
              </a:spcBef>
              <a:spcAft>
                <a:spcPts val="0"/>
              </a:spcAft>
              <a:buNone/>
            </a:pPr>
            <a:r>
              <a:t/>
            </a:r>
            <a:endParaRPr sz="2000">
              <a:solidFill>
                <a:schemeClr val="dk1"/>
              </a:solidFill>
            </a:endParaRPr>
          </a:p>
          <a:p>
            <a:pPr indent="0" lvl="0" marL="0" rtl="0" algn="just">
              <a:spcBef>
                <a:spcPts val="0"/>
              </a:spcBef>
              <a:spcAft>
                <a:spcPts val="0"/>
              </a:spcAft>
              <a:buNone/>
            </a:pPr>
            <a:r>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