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259" r:id="rId4"/>
    <p:sldId id="258" r:id="rId5"/>
    <p:sldId id="260" r:id="rId6"/>
    <p:sldId id="261" r:id="rId7"/>
    <p:sldId id="265" r:id="rId8"/>
    <p:sldId id="263" r:id="rId9"/>
    <p:sldId id="267" r:id="rId10"/>
    <p:sldId id="266" r:id="rId11"/>
    <p:sldId id="268" r:id="rId12"/>
    <p:sldId id="262" r:id="rId13"/>
    <p:sldId id="269" r:id="rId14"/>
    <p:sldId id="264"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279" autoAdjust="0"/>
  </p:normalViewPr>
  <p:slideViewPr>
    <p:cSldViewPr snapToGrid="0">
      <p:cViewPr>
        <p:scale>
          <a:sx n="50" d="100"/>
          <a:sy n="50" d="100"/>
        </p:scale>
        <p:origin x="2395" y="100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197727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i.guim.co.uk/img/media/e99464f60a7fdf337fcc4dda5ebdafaa5b56cad0/0_0_3000_1800/master/3000.jpg?width=1300&amp;dpr=2&amp;s=n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i.guim.co.uk/img/media/f6fa9d1a11518d685e5179659e7e730b8c42b1a6/0_0_4426_3667/master/4426.jpg?width=880&amp;dpr=2&amp;s=none"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insights.omnia-health.com/sites/omnia-health.com/files/styles/article_featured_standard/public/Artificial%20Intelligence.jpg?itok=4NlDIjWd" TargetMode="External"/><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4063" y="1895168"/>
            <a:ext cx="3640614" cy="1445337"/>
          </a:xfrm>
        </p:spPr>
        <p:txBody>
          <a:bodyPr>
            <a:normAutofit fontScale="90000"/>
          </a:bodyPr>
          <a:lstStyle/>
          <a:p>
            <a:pPr algn="ctr"/>
            <a:r>
              <a:rPr lang="en-US" dirty="0"/>
              <a:t>AI FOR HEALTHCARE SUPPORT FOR ELDERLY PEOPLE</a:t>
            </a:r>
            <a:endParaRPr lang="en-US" dirty="0"/>
          </a:p>
        </p:txBody>
      </p:sp>
      <p:sp>
        <p:nvSpPr>
          <p:cNvPr id="3" name="Subtitle 2"/>
          <p:cNvSpPr>
            <a:spLocks noGrp="1"/>
          </p:cNvSpPr>
          <p:nvPr>
            <p:ph type="subTitle" idx="1"/>
          </p:nvPr>
        </p:nvSpPr>
        <p:spPr>
          <a:xfrm>
            <a:off x="464575" y="3753458"/>
            <a:ext cx="8192728" cy="730043"/>
          </a:xfrm>
        </p:spPr>
        <p:txBody>
          <a:bodyPr/>
          <a:lstStyle/>
          <a:p>
            <a:r>
              <a:rPr lang="en-US" dirty="0" smtClean="0"/>
              <a:t>BUSINESS ANALYSIS 3.2</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Solution Techniques</a:t>
            </a:r>
            <a:endParaRPr lang="en-US" sz="5400" dirty="0"/>
          </a:p>
        </p:txBody>
      </p:sp>
      <p:sp>
        <p:nvSpPr>
          <p:cNvPr id="3" name="Content Placeholder 2"/>
          <p:cNvSpPr>
            <a:spLocks noGrp="1"/>
          </p:cNvSpPr>
          <p:nvPr>
            <p:ph idx="1"/>
          </p:nvPr>
        </p:nvSpPr>
        <p:spPr>
          <a:xfrm>
            <a:off x="2232483" y="1131886"/>
            <a:ext cx="6166933" cy="1630364"/>
          </a:xfrm>
        </p:spPr>
        <p:txBody>
          <a:bodyPr>
            <a:normAutofit/>
          </a:bodyPr>
          <a:lstStyle/>
          <a:p>
            <a:pPr lvl="0">
              <a:buFont typeface="Wingdings" panose="05000000000000000000" pitchFamily="2" charset="2"/>
              <a:buChar char="§"/>
            </a:pPr>
            <a:r>
              <a:rPr lang="en-GB" b="1" i="1" dirty="0"/>
              <a:t>Age </a:t>
            </a:r>
            <a:r>
              <a:rPr lang="en-GB" b="1" i="1" dirty="0" smtClean="0"/>
              <a:t>Analysis</a:t>
            </a:r>
          </a:p>
          <a:p>
            <a:pPr lvl="0">
              <a:buFont typeface="Wingdings" panose="05000000000000000000" pitchFamily="2" charset="2"/>
              <a:buChar char="§"/>
            </a:pPr>
            <a:r>
              <a:rPr lang="en-GB" b="1" i="1" dirty="0"/>
              <a:t>Healthcare Utilization </a:t>
            </a:r>
            <a:r>
              <a:rPr lang="en-GB" b="1" i="1" dirty="0" smtClean="0"/>
              <a:t>Patterns</a:t>
            </a:r>
          </a:p>
          <a:p>
            <a:pPr lvl="0">
              <a:buFont typeface="Wingdings" panose="05000000000000000000" pitchFamily="2" charset="2"/>
              <a:buChar char="§"/>
            </a:pPr>
            <a:r>
              <a:rPr lang="en-GB" b="1" i="1" dirty="0"/>
              <a:t>Improving Model Accuracy</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952847" y="2685528"/>
            <a:ext cx="4352953" cy="2240319"/>
          </a:xfrm>
          <a:prstGeom prst="rect">
            <a:avLst/>
          </a:prstGeom>
        </p:spPr>
      </p:pic>
      <p:sp>
        <p:nvSpPr>
          <p:cNvPr id="5" name="Rectangle 4"/>
          <p:cNvSpPr/>
          <p:nvPr/>
        </p:nvSpPr>
        <p:spPr>
          <a:xfrm>
            <a:off x="3248025" y="4868697"/>
            <a:ext cx="6400800" cy="276999"/>
          </a:xfrm>
          <a:prstGeom prst="rect">
            <a:avLst/>
          </a:prstGeom>
        </p:spPr>
        <p:txBody>
          <a:bodyPr wrap="square">
            <a:spAutoFit/>
          </a:bodyPr>
          <a:lstStyle/>
          <a:p>
            <a:r>
              <a:rPr lang="en-ZA" sz="1200" dirty="0" smtClean="0"/>
              <a:t>Image Source: https</a:t>
            </a:r>
            <a:r>
              <a:rPr lang="en-ZA" sz="1200" dirty="0"/>
              <a:t>://forbytes.com/wp-content/uploads/2023/03/healthcare-data-sets.jpg</a:t>
            </a:r>
          </a:p>
        </p:txBody>
      </p:sp>
    </p:spTree>
    <p:extLst>
      <p:ext uri="{BB962C8B-B14F-4D97-AF65-F5344CB8AC3E}">
        <p14:creationId xmlns:p14="http://schemas.microsoft.com/office/powerpoint/2010/main" val="2653573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425" y="146011"/>
            <a:ext cx="8229600" cy="857250"/>
          </a:xfrm>
        </p:spPr>
        <p:txBody>
          <a:bodyPr>
            <a:noAutofit/>
          </a:bodyPr>
          <a:lstStyle/>
          <a:p>
            <a:r>
              <a:rPr lang="en-GB" sz="4400" b="1" dirty="0"/>
              <a:t>Natural </a:t>
            </a:r>
            <a:r>
              <a:rPr lang="en-GB" sz="4400" b="1" dirty="0" smtClean="0"/>
              <a:t/>
            </a:r>
            <a:br>
              <a:rPr lang="en-GB" sz="4400" b="1" dirty="0" smtClean="0"/>
            </a:br>
            <a:r>
              <a:rPr lang="en-GB" sz="4400" b="1" dirty="0" smtClean="0"/>
              <a:t>Language </a:t>
            </a:r>
            <a:r>
              <a:rPr lang="en-GB" sz="4400" b="1" dirty="0"/>
              <a:t>Processing</a:t>
            </a:r>
          </a:p>
        </p:txBody>
      </p:sp>
      <p:sp>
        <p:nvSpPr>
          <p:cNvPr id="3" name="Content Placeholder 2"/>
          <p:cNvSpPr>
            <a:spLocks noGrp="1"/>
          </p:cNvSpPr>
          <p:nvPr>
            <p:ph sz="half" idx="1"/>
          </p:nvPr>
        </p:nvSpPr>
        <p:spPr/>
        <p:txBody>
          <a:bodyPr>
            <a:normAutofit/>
          </a:bodyPr>
          <a:lstStyle/>
          <a:p>
            <a:pPr lvl="0">
              <a:buFont typeface="Wingdings" panose="05000000000000000000" pitchFamily="2" charset="2"/>
              <a:buChar char="§"/>
            </a:pPr>
            <a:r>
              <a:rPr lang="en-ZA" b="1" dirty="0" smtClean="0">
                <a:solidFill>
                  <a:schemeClr val="bg1"/>
                </a:solidFill>
              </a:rPr>
              <a:t>Achievability</a:t>
            </a:r>
          </a:p>
          <a:p>
            <a:pPr>
              <a:buFont typeface="Wingdings" panose="05000000000000000000" pitchFamily="2" charset="2"/>
              <a:buChar char="§"/>
            </a:pPr>
            <a:r>
              <a:rPr lang="en-ZA" b="1" dirty="0">
                <a:solidFill>
                  <a:schemeClr val="bg1"/>
                </a:solidFill>
              </a:rPr>
              <a:t>Text Classification</a:t>
            </a:r>
            <a:endParaRPr lang="en-ZA" dirty="0">
              <a:solidFill>
                <a:schemeClr val="bg1"/>
              </a:solidFill>
            </a:endParaRPr>
          </a:p>
          <a:p>
            <a:pPr lvl="0">
              <a:buFont typeface="Wingdings" panose="05000000000000000000" pitchFamily="2" charset="2"/>
              <a:buChar char="§"/>
            </a:pPr>
            <a:r>
              <a:rPr lang="en-ZA" b="1" dirty="0">
                <a:solidFill>
                  <a:schemeClr val="bg1"/>
                </a:solidFill>
              </a:rPr>
              <a:t>Named Entity Recognition </a:t>
            </a:r>
            <a:endParaRPr lang="en-GB" b="1" i="1" dirty="0" smtClean="0">
              <a:solidFill>
                <a:schemeClr val="bg1"/>
              </a:solidFill>
            </a:endParaRPr>
          </a:p>
          <a:p>
            <a:pPr lvl="0"/>
            <a:r>
              <a:rPr lang="en-ZA" b="1" dirty="0">
                <a:solidFill>
                  <a:schemeClr val="bg1"/>
                </a:solidFill>
              </a:rPr>
              <a:t>Sentiment Analysis</a:t>
            </a:r>
            <a:endParaRPr lang="en-ZA" dirty="0">
              <a:solidFill>
                <a:schemeClr val="bg1"/>
              </a:solidFill>
            </a:endParaRPr>
          </a:p>
        </p:txBody>
      </p:sp>
      <p:sp>
        <p:nvSpPr>
          <p:cNvPr id="6" name="Content Placeholder 5"/>
          <p:cNvSpPr>
            <a:spLocks noGrp="1"/>
          </p:cNvSpPr>
          <p:nvPr>
            <p:ph sz="half" idx="2"/>
          </p:nvPr>
        </p:nvSpPr>
        <p:spPr/>
        <p:txBody>
          <a:bodyPr/>
          <a:lstStyle/>
          <a:p>
            <a:endParaRPr lang="en-ZA"/>
          </a:p>
        </p:txBody>
      </p:sp>
      <p:sp>
        <p:nvSpPr>
          <p:cNvPr id="5" name="Rectangle 4"/>
          <p:cNvSpPr/>
          <p:nvPr/>
        </p:nvSpPr>
        <p:spPr>
          <a:xfrm>
            <a:off x="3248025" y="4868697"/>
            <a:ext cx="6400800" cy="276999"/>
          </a:xfrm>
          <a:prstGeom prst="rect">
            <a:avLst/>
          </a:prstGeom>
        </p:spPr>
        <p:txBody>
          <a:bodyPr wrap="square">
            <a:spAutoFit/>
          </a:bodyPr>
          <a:lstStyle/>
          <a:p>
            <a:r>
              <a:rPr lang="en-ZA" sz="1200" dirty="0" smtClean="0">
                <a:solidFill>
                  <a:schemeClr val="bg1"/>
                </a:solidFill>
              </a:rPr>
              <a:t>Image Source: https</a:t>
            </a:r>
            <a:r>
              <a:rPr lang="en-ZA" sz="1200" dirty="0">
                <a:solidFill>
                  <a:schemeClr val="bg1"/>
                </a:solidFill>
              </a:rPr>
              <a:t>://forbytes.com/wp-content/uploads/2023/03/healthcare-data-sets.jpg</a:t>
            </a:r>
          </a:p>
        </p:txBody>
      </p:sp>
      <p:pic>
        <p:nvPicPr>
          <p:cNvPr id="5122" name="Picture 2" descr="Mature ML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814" y="1663621"/>
            <a:ext cx="4846822" cy="306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222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308" y="0"/>
            <a:ext cx="6546642" cy="725349"/>
          </a:xfrm>
        </p:spPr>
        <p:txBody>
          <a:bodyPr>
            <a:normAutofit/>
          </a:bodyPr>
          <a:lstStyle/>
          <a:p>
            <a:r>
              <a:rPr lang="en-US" dirty="0"/>
              <a:t>RAW </a:t>
            </a:r>
            <a:r>
              <a:rPr lang="en-US" dirty="0" smtClean="0"/>
              <a:t>Data</a:t>
            </a:r>
            <a:endParaRPr lang="en-US" dirty="0"/>
          </a:p>
        </p:txBody>
      </p:sp>
      <p:sp>
        <p:nvSpPr>
          <p:cNvPr id="5" name="Rectangle 4"/>
          <p:cNvSpPr/>
          <p:nvPr/>
        </p:nvSpPr>
        <p:spPr>
          <a:xfrm>
            <a:off x="7082292" y="356017"/>
            <a:ext cx="1606658" cy="369332"/>
          </a:xfrm>
          <a:prstGeom prst="rect">
            <a:avLst/>
          </a:prstGeom>
        </p:spPr>
        <p:txBody>
          <a:bodyPr wrap="none">
            <a:spAutoFit/>
          </a:bodyPr>
          <a:lstStyle/>
          <a:p>
            <a:r>
              <a:rPr lang="en-US" dirty="0"/>
              <a:t>'USERDATA.csv'</a:t>
            </a:r>
          </a:p>
        </p:txBody>
      </p:sp>
      <p:pic>
        <p:nvPicPr>
          <p:cNvPr id="3" name="Picture 2"/>
          <p:cNvPicPr>
            <a:picLocks noChangeAspect="1"/>
          </p:cNvPicPr>
          <p:nvPr/>
        </p:nvPicPr>
        <p:blipFill>
          <a:blip r:embed="rId2"/>
          <a:stretch>
            <a:fillRect/>
          </a:stretch>
        </p:blipFill>
        <p:spPr>
          <a:xfrm>
            <a:off x="2116687" y="725349"/>
            <a:ext cx="4991226" cy="4118848"/>
          </a:xfrm>
          <a:prstGeom prst="rect">
            <a:avLst/>
          </a:prstGeom>
        </p:spPr>
      </p:pic>
    </p:spTree>
    <p:extLst>
      <p:ext uri="{BB962C8B-B14F-4D97-AF65-F5344CB8AC3E}">
        <p14:creationId xmlns:p14="http://schemas.microsoft.com/office/powerpoint/2010/main" val="16671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8100" y="205979"/>
            <a:ext cx="4838700" cy="857250"/>
          </a:xfrm>
        </p:spPr>
        <p:txBody>
          <a:bodyPr>
            <a:normAutofit/>
          </a:bodyPr>
          <a:lstStyle/>
          <a:p>
            <a:r>
              <a:rPr lang="en-GB" b="1" dirty="0"/>
              <a:t>Deep Learning</a:t>
            </a:r>
          </a:p>
        </p:txBody>
      </p:sp>
      <p:sp>
        <p:nvSpPr>
          <p:cNvPr id="7" name="Content Placeholder 6"/>
          <p:cNvSpPr>
            <a:spLocks noGrp="1"/>
          </p:cNvSpPr>
          <p:nvPr>
            <p:ph sz="half" idx="1"/>
          </p:nvPr>
        </p:nvSpPr>
        <p:spPr>
          <a:xfrm>
            <a:off x="0" y="1200151"/>
            <a:ext cx="5429250" cy="3394472"/>
          </a:xfrm>
        </p:spPr>
        <p:txBody>
          <a:bodyPr>
            <a:normAutofit fontScale="92500"/>
          </a:bodyPr>
          <a:lstStyle/>
          <a:p>
            <a:r>
              <a:rPr lang="en-GB" dirty="0">
                <a:solidFill>
                  <a:schemeClr val="bg1"/>
                </a:solidFill>
              </a:rPr>
              <a:t>Key techniques </a:t>
            </a:r>
            <a:r>
              <a:rPr lang="en-GB" dirty="0" smtClean="0">
                <a:solidFill>
                  <a:schemeClr val="bg1"/>
                </a:solidFill>
              </a:rPr>
              <a:t>and applications</a:t>
            </a:r>
          </a:p>
          <a:p>
            <a:r>
              <a:rPr lang="en-ZA" i="1" dirty="0">
                <a:solidFill>
                  <a:schemeClr val="bg1"/>
                </a:solidFill>
              </a:rPr>
              <a:t>Recurrent Neural Networks </a:t>
            </a:r>
            <a:endParaRPr lang="en-ZA" i="1" dirty="0" smtClean="0">
              <a:solidFill>
                <a:schemeClr val="bg1"/>
              </a:solidFill>
            </a:endParaRPr>
          </a:p>
          <a:p>
            <a:r>
              <a:rPr lang="en-ZA" dirty="0">
                <a:solidFill>
                  <a:schemeClr val="bg1"/>
                </a:solidFill>
              </a:rPr>
              <a:t>Transformer Models for </a:t>
            </a:r>
            <a:r>
              <a:rPr lang="en-ZA" dirty="0" smtClean="0">
                <a:solidFill>
                  <a:schemeClr val="bg1"/>
                </a:solidFill>
              </a:rPr>
              <a:t> </a:t>
            </a:r>
            <a:r>
              <a:rPr lang="en-ZA" dirty="0">
                <a:solidFill>
                  <a:schemeClr val="bg1"/>
                </a:solidFill>
              </a:rPr>
              <a:t>(NLP</a:t>
            </a:r>
            <a:r>
              <a:rPr lang="en-ZA" dirty="0" smtClean="0">
                <a:solidFill>
                  <a:schemeClr val="bg1"/>
                </a:solidFill>
              </a:rPr>
              <a:t>)</a:t>
            </a:r>
          </a:p>
          <a:p>
            <a:r>
              <a:rPr lang="en-ZA" dirty="0">
                <a:solidFill>
                  <a:schemeClr val="bg1"/>
                </a:solidFill>
              </a:rPr>
              <a:t>Generative Adversarial Networks </a:t>
            </a:r>
            <a:endParaRPr lang="en-ZA" dirty="0" smtClean="0">
              <a:solidFill>
                <a:schemeClr val="bg1"/>
              </a:solidFill>
            </a:endParaRPr>
          </a:p>
          <a:p>
            <a:r>
              <a:rPr lang="en-ZA" dirty="0">
                <a:solidFill>
                  <a:schemeClr val="bg1"/>
                </a:solidFill>
              </a:rPr>
              <a:t>Transfer </a:t>
            </a:r>
            <a:r>
              <a:rPr lang="en-ZA" dirty="0" smtClean="0">
                <a:solidFill>
                  <a:schemeClr val="bg1"/>
                </a:solidFill>
              </a:rPr>
              <a:t>Learning</a:t>
            </a:r>
          </a:p>
          <a:p>
            <a:r>
              <a:rPr lang="en-ZA" dirty="0" err="1">
                <a:solidFill>
                  <a:schemeClr val="bg1"/>
                </a:solidFill>
              </a:rPr>
              <a:t>Autoencoders</a:t>
            </a:r>
            <a:r>
              <a:rPr lang="en-ZA" dirty="0">
                <a:solidFill>
                  <a:schemeClr val="bg1"/>
                </a:solidFill>
              </a:rPr>
              <a:t> for Feature </a:t>
            </a:r>
            <a:r>
              <a:rPr lang="en-ZA" dirty="0" smtClean="0">
                <a:solidFill>
                  <a:schemeClr val="bg1"/>
                </a:solidFill>
              </a:rPr>
              <a:t>Extraction</a:t>
            </a:r>
          </a:p>
          <a:p>
            <a:r>
              <a:rPr lang="en-ZA" dirty="0">
                <a:solidFill>
                  <a:schemeClr val="bg1"/>
                </a:solidFill>
              </a:rPr>
              <a:t>Deep Reinforcement Learning </a:t>
            </a:r>
            <a:endParaRPr lang="en-ZA" dirty="0">
              <a:solidFill>
                <a:schemeClr val="bg1"/>
              </a:solidFill>
            </a:endParaRPr>
          </a:p>
        </p:txBody>
      </p:sp>
      <p:pic>
        <p:nvPicPr>
          <p:cNvPr id="7170" name="Picture 2" descr="Data labeler - ai - healthcar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3173"/>
          <a:stretch/>
        </p:blipFill>
        <p:spPr bwMode="auto">
          <a:xfrm>
            <a:off x="5429250" y="2029494"/>
            <a:ext cx="3338830" cy="256512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556760" y="4578965"/>
            <a:ext cx="4572000" cy="369332"/>
          </a:xfrm>
          <a:prstGeom prst="rect">
            <a:avLst/>
          </a:prstGeom>
        </p:spPr>
        <p:txBody>
          <a:bodyPr>
            <a:spAutoFit/>
          </a:bodyPr>
          <a:lstStyle/>
          <a:p>
            <a:r>
              <a:rPr lang="en-ZA" sz="900" dirty="0" smtClean="0">
                <a:solidFill>
                  <a:schemeClr val="bg1"/>
                </a:solidFill>
              </a:rPr>
              <a:t>Image Source: https</a:t>
            </a:r>
            <a:r>
              <a:rPr lang="en-ZA" sz="900" dirty="0">
                <a:solidFill>
                  <a:schemeClr val="bg1"/>
                </a:solidFill>
              </a:rPr>
              <a:t>://i0.wp.com/www.datalabeler.com/wp-content/uploads/2021/08/Data-labeler-ai-healthcare.jpeg?w=1059&amp;ssl=1</a:t>
            </a:r>
          </a:p>
        </p:txBody>
      </p:sp>
    </p:spTree>
    <p:extLst>
      <p:ext uri="{BB962C8B-B14F-4D97-AF65-F5344CB8AC3E}">
        <p14:creationId xmlns:p14="http://schemas.microsoft.com/office/powerpoint/2010/main" val="216499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019300" y="1268361"/>
            <a:ext cx="6674873" cy="3420136"/>
          </a:xfrm>
        </p:spPr>
        <p:txBody>
          <a:bodyPr>
            <a:noAutofit/>
          </a:bodyPr>
          <a:lstStyle/>
          <a:p>
            <a:pPr marL="0" indent="0">
              <a:buNone/>
            </a:pPr>
            <a:r>
              <a:rPr lang="en-GB" sz="1400" dirty="0"/>
              <a:t>our AI-driven healthcare support solution for elderly individuals represents a comprehensive and innovative approach to addressing the unique healthcare challenges faced by this demographic. We have meticulously designed and articulated every aspect of our solution, from data handling to deep learning techniques, with a strong emphasis on relevance, accuracy, and effectiveness.</a:t>
            </a:r>
            <a:endParaRPr lang="en-ZA" sz="1400" dirty="0"/>
          </a:p>
          <a:p>
            <a:pPr marL="0" indent="0">
              <a:buNone/>
            </a:pPr>
            <a:r>
              <a:rPr lang="en-GB" sz="1400" dirty="0"/>
              <a:t>Our data management processes ensure that relevant information, including demographic data, healthcare utilization patterns, and medical records, are leveraged effectively to provide personalized and proactive care.</a:t>
            </a:r>
            <a:endParaRPr lang="en-ZA" sz="1400" dirty="0"/>
          </a:p>
          <a:p>
            <a:pPr marL="0" indent="0">
              <a:buNone/>
            </a:pPr>
            <a:r>
              <a:rPr lang="en-GB" sz="1400" dirty="0"/>
              <a:t>The application of deep learning techniques, including CNNs, RNNs, Transformers, GANs, transfer learning, </a:t>
            </a:r>
            <a:r>
              <a:rPr lang="en-GB" sz="1400" dirty="0" err="1"/>
              <a:t>autoencoders</a:t>
            </a:r>
            <a:r>
              <a:rPr lang="en-GB" sz="1400" dirty="0"/>
              <a:t>, and deep reinforcement learning, plays a pivotal role in enhancing the quality of healthcare services. These techniques enable us to </a:t>
            </a:r>
            <a:r>
              <a:rPr lang="en-GB" sz="1400" dirty="0" err="1"/>
              <a:t>analyze</a:t>
            </a:r>
            <a:r>
              <a:rPr lang="en-GB" sz="1400" dirty="0"/>
              <a:t> diverse data types, from medical images to textual medical records, facilitating early detection, trend analysis, and personalized treatment recommendations.</a:t>
            </a:r>
            <a:endParaRPr lang="en-ZA" sz="1400" dirty="0"/>
          </a:p>
        </p:txBody>
      </p:sp>
    </p:spTree>
    <p:extLst>
      <p:ext uri="{BB962C8B-B14F-4D97-AF65-F5344CB8AC3E}">
        <p14:creationId xmlns:p14="http://schemas.microsoft.com/office/powerpoint/2010/main" val="376159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a:xfrm>
            <a:off x="137649" y="1315664"/>
            <a:ext cx="8246070" cy="3465870"/>
          </a:xfrm>
        </p:spPr>
        <p:txBody>
          <a:bodyPr>
            <a:normAutofit fontScale="62500" lnSpcReduction="20000"/>
          </a:bodyPr>
          <a:lstStyle/>
          <a:p>
            <a:r>
              <a:rPr lang="en-US" b="1" dirty="0"/>
              <a:t>AI </a:t>
            </a:r>
            <a:r>
              <a:rPr lang="en-US" b="1" dirty="0" smtClean="0"/>
              <a:t>Solution</a:t>
            </a:r>
          </a:p>
          <a:p>
            <a:r>
              <a:rPr lang="en-GB" b="1" dirty="0"/>
              <a:t>Business </a:t>
            </a:r>
            <a:r>
              <a:rPr lang="en-GB" b="1" dirty="0" smtClean="0"/>
              <a:t>objectives</a:t>
            </a:r>
          </a:p>
          <a:p>
            <a:r>
              <a:rPr lang="en-ZA" b="1" dirty="0"/>
              <a:t>Business </a:t>
            </a:r>
            <a:r>
              <a:rPr lang="en-ZA" b="1" dirty="0" smtClean="0"/>
              <a:t>Background</a:t>
            </a:r>
          </a:p>
          <a:p>
            <a:r>
              <a:rPr lang="en-GB" b="1" dirty="0"/>
              <a:t>Problem </a:t>
            </a:r>
            <a:r>
              <a:rPr lang="en-GB" b="1" dirty="0" smtClean="0"/>
              <a:t>definition</a:t>
            </a:r>
          </a:p>
          <a:p>
            <a:r>
              <a:rPr lang="en-GB" b="1" dirty="0"/>
              <a:t>Machine Learning </a:t>
            </a:r>
            <a:r>
              <a:rPr lang="en-GB" b="1" dirty="0" smtClean="0"/>
              <a:t>Approach</a:t>
            </a:r>
          </a:p>
          <a:p>
            <a:r>
              <a:rPr lang="en-GB" b="1" dirty="0" smtClean="0"/>
              <a:t>Data and Model</a:t>
            </a:r>
          </a:p>
          <a:p>
            <a:r>
              <a:rPr lang="en-GB" b="1" dirty="0"/>
              <a:t>Time Series Analysis on </a:t>
            </a:r>
            <a:r>
              <a:rPr lang="en-GB" b="1" dirty="0" smtClean="0"/>
              <a:t>Data</a:t>
            </a:r>
          </a:p>
          <a:p>
            <a:r>
              <a:rPr lang="en-GB" b="1" dirty="0"/>
              <a:t>Solution </a:t>
            </a:r>
            <a:r>
              <a:rPr lang="en-GB" b="1" dirty="0" smtClean="0"/>
              <a:t>Techniques</a:t>
            </a:r>
          </a:p>
          <a:p>
            <a:r>
              <a:rPr lang="en-GB" b="1" dirty="0"/>
              <a:t>Natural Language </a:t>
            </a:r>
            <a:r>
              <a:rPr lang="en-GB" b="1" dirty="0" smtClean="0"/>
              <a:t>Processing</a:t>
            </a:r>
          </a:p>
          <a:p>
            <a:r>
              <a:rPr lang="en-GB" b="1" dirty="0"/>
              <a:t>Deep Learning</a:t>
            </a:r>
            <a:endParaRPr lang="en-GB" b="1" dirty="0" smtClean="0"/>
          </a:p>
          <a:p>
            <a:r>
              <a:rPr lang="en-US" b="1" dirty="0" smtClean="0"/>
              <a:t>Conclusion</a:t>
            </a:r>
            <a:endParaRPr lang="en-US" b="1" dirty="0" smtClean="0"/>
          </a:p>
          <a:p>
            <a:r>
              <a:rPr lang="en-US" b="1" dirty="0" smtClean="0"/>
              <a:t>Question Slide</a:t>
            </a:r>
          </a:p>
          <a:p>
            <a:endParaRPr lang="en-US" b="1" dirty="0"/>
          </a:p>
          <a:p>
            <a:endParaRPr lang="en-US" b="1" dirty="0"/>
          </a:p>
          <a:p>
            <a:endParaRPr lang="en-US" b="1" dirty="0"/>
          </a:p>
        </p:txBody>
      </p:sp>
      <p:sp>
        <p:nvSpPr>
          <p:cNvPr id="5" name="Rectangle 4"/>
          <p:cNvSpPr/>
          <p:nvPr/>
        </p:nvSpPr>
        <p:spPr>
          <a:xfrm>
            <a:off x="4330996" y="4334588"/>
            <a:ext cx="6137637" cy="200055"/>
          </a:xfrm>
          <a:prstGeom prst="rect">
            <a:avLst/>
          </a:prstGeom>
        </p:spPr>
        <p:txBody>
          <a:bodyPr wrap="square">
            <a:spAutoFit/>
          </a:bodyPr>
          <a:lstStyle/>
          <a:p>
            <a:pPr algn="ctr"/>
            <a:r>
              <a:rPr lang="en-US" sz="700" dirty="0" smtClean="0">
                <a:solidFill>
                  <a:schemeClr val="bg1"/>
                </a:solidFill>
                <a:latin typeface="Arial" panose="020B0604020202020204" pitchFamily="34" charset="0"/>
                <a:cs typeface="Arial" panose="020B0604020202020204" pitchFamily="34" charset="0"/>
              </a:rPr>
              <a:t>Source</a:t>
            </a:r>
            <a:r>
              <a:rPr lang="en-US" sz="700" dirty="0">
                <a:solidFill>
                  <a:schemeClr val="bg1"/>
                </a:solidFill>
                <a:latin typeface="Arial" panose="020B0604020202020204" pitchFamily="34" charset="0"/>
                <a:cs typeface="Arial" panose="020B0604020202020204" pitchFamily="34" charset="0"/>
              </a:rPr>
              <a:t>: </a:t>
            </a:r>
            <a:r>
              <a:rPr lang="en-US" sz="700" dirty="0">
                <a:solidFill>
                  <a:schemeClr val="bg1"/>
                </a:solidFill>
                <a:latin typeface="Arial" panose="020B0604020202020204" pitchFamily="34" charset="0"/>
                <a:cs typeface="Arial" panose="020B0604020202020204" pitchFamily="34" charset="0"/>
                <a:hlinkClick r:id="rId2"/>
              </a:rPr>
              <a:t>https://i.guim.co.uk/img/media/e99464f60a7fdf337fcc4dda5ebdafaa5b56cad0/0_0_3000_1800/master/3000.jpg?width=1300&amp;dpr=2&amp;s=none</a:t>
            </a:r>
            <a:endParaRPr lang="en-US" sz="700" dirty="0">
              <a:solidFill>
                <a:schemeClr val="bg1"/>
              </a:solidFill>
              <a:latin typeface="Arial" panose="020B0604020202020204" pitchFamily="34" charset="0"/>
              <a:cs typeface="Arial" panose="020B0604020202020204" pitchFamily="34" charset="0"/>
            </a:endParaRPr>
          </a:p>
        </p:txBody>
      </p:sp>
      <p:pic>
        <p:nvPicPr>
          <p:cNvPr id="1026" name="Picture 2" descr="While there are potential benefits of the technology in terms of safety for older people and a reprieve for caregivers, some also worry about its potential ha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689" y="1630278"/>
            <a:ext cx="4429125"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AI Solution</a:t>
            </a:r>
            <a:endParaRPr lang="en-US" dirty="0"/>
          </a:p>
        </p:txBody>
      </p:sp>
      <p:sp>
        <p:nvSpPr>
          <p:cNvPr id="5" name="Content Placeholder 4"/>
          <p:cNvSpPr>
            <a:spLocks noGrp="1"/>
          </p:cNvSpPr>
          <p:nvPr>
            <p:ph idx="1"/>
          </p:nvPr>
        </p:nvSpPr>
        <p:spPr>
          <a:xfrm>
            <a:off x="1941816" y="1131886"/>
            <a:ext cx="7202184" cy="3128978"/>
          </a:xfrm>
        </p:spPr>
        <p:txBody>
          <a:bodyPr>
            <a:noAutofit/>
          </a:bodyPr>
          <a:lstStyle/>
          <a:p>
            <a:pPr marL="0" indent="0">
              <a:buNone/>
            </a:pPr>
            <a:r>
              <a:rPr lang="en-GB" sz="1400" dirty="0"/>
              <a:t>Our AI solution that we propose solves the problem by creating an integrated healthcare system tailored to the needs of the elderly by using wearable devices such as smart watches. AI-based analytics and remote sensing technology (robots, drones, cameras, voice assistants, biometrics, etc.), with sensors, actuators, software, and cloud connectivity, to collect, </a:t>
            </a:r>
            <a:r>
              <a:rPr lang="en-GB" sz="1400" dirty="0" err="1"/>
              <a:t>analyze</a:t>
            </a:r>
            <a:r>
              <a:rPr lang="en-GB" sz="1400" dirty="0"/>
              <a:t>, and provide personalized healthcare in real time. Equipped with artificial intelligence algorithms, these devices will monitor vital functions and movement patterns, detect abnormalities, and alert nurses or experts if necessary. Natural language can be used to provide easy channels of communication for elderly individuals to express their health concerns and get advice through voice assistants. They will also help elderly people get answers to important questions about various illnesses, learn about symptoms, identify treatments, and get medical advice. Biometric technology can play an important role in supporting healthcare for the elderly. It will be used to secure patient identification, ensure the accuracy of medical records, and prevent errors. Biometric data such as fingerprints, retinal scans, and facial recognition will help track medication compliance, allowing experts to know if medications are being taken as prescribed.</a:t>
            </a:r>
            <a:endParaRPr lang="en-ZA" sz="14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Business objectives</a:t>
            </a:r>
          </a:p>
        </p:txBody>
      </p:sp>
      <p:sp>
        <p:nvSpPr>
          <p:cNvPr id="6" name="Content Placeholder 5"/>
          <p:cNvSpPr>
            <a:spLocks noGrp="1"/>
          </p:cNvSpPr>
          <p:nvPr>
            <p:ph sz="half" idx="2"/>
          </p:nvPr>
        </p:nvSpPr>
        <p:spPr>
          <a:xfrm>
            <a:off x="398841" y="1747481"/>
            <a:ext cx="4040188" cy="2276294"/>
          </a:xfrm>
        </p:spPr>
        <p:txBody>
          <a:bodyPr>
            <a:normAutofit fontScale="92500" lnSpcReduction="10000"/>
          </a:bodyPr>
          <a:lstStyle/>
          <a:p>
            <a:pPr algn="l"/>
            <a:r>
              <a:rPr lang="en-ZA" b="1" dirty="0"/>
              <a:t>Enhance Healthcare </a:t>
            </a:r>
            <a:r>
              <a:rPr lang="en-ZA" b="1" dirty="0" smtClean="0"/>
              <a:t>Quality</a:t>
            </a:r>
          </a:p>
          <a:p>
            <a:pPr algn="l"/>
            <a:r>
              <a:rPr lang="en-ZA" b="1" dirty="0"/>
              <a:t>Increase </a:t>
            </a:r>
            <a:r>
              <a:rPr lang="en-ZA" b="1" dirty="0" smtClean="0"/>
              <a:t>Efficiency</a:t>
            </a:r>
          </a:p>
          <a:p>
            <a:pPr algn="l"/>
            <a:r>
              <a:rPr lang="en-ZA" b="1" dirty="0"/>
              <a:t>Promote Aging in </a:t>
            </a:r>
            <a:r>
              <a:rPr lang="en-ZA" b="1" dirty="0" smtClean="0"/>
              <a:t>Place</a:t>
            </a:r>
          </a:p>
          <a:p>
            <a:pPr algn="l"/>
            <a:r>
              <a:rPr lang="en-ZA" b="1" dirty="0"/>
              <a:t>Health </a:t>
            </a:r>
            <a:r>
              <a:rPr lang="en-ZA" b="1" dirty="0" smtClean="0"/>
              <a:t>Outcomes</a:t>
            </a:r>
          </a:p>
          <a:p>
            <a:pPr algn="l"/>
            <a:r>
              <a:rPr lang="en-ZA" b="1" dirty="0"/>
              <a:t>Resource </a:t>
            </a:r>
            <a:r>
              <a:rPr lang="en-ZA" b="1" dirty="0" smtClean="0"/>
              <a:t>Efficiency</a:t>
            </a:r>
          </a:p>
          <a:p>
            <a:pPr algn="l"/>
            <a:r>
              <a:rPr lang="en-ZA" b="1" dirty="0"/>
              <a:t>Patient Satisfaction</a:t>
            </a:r>
            <a:endParaRPr lang="en-US" dirty="0"/>
          </a:p>
        </p:txBody>
      </p:sp>
      <p:pic>
        <p:nvPicPr>
          <p:cNvPr id="2050" name="Picture 2" descr="Portrait of Donald Franklin, 81, and his daughter Kelly Franklin, 39. Kellye, Donald’s primary care taker, has an AI surveillance system installed in her house to help monitor her dad who has demen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596" y="1292778"/>
            <a:ext cx="3785461" cy="31389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366438" y="4473895"/>
            <a:ext cx="10597116" cy="215444"/>
          </a:xfrm>
          <a:prstGeom prst="rect">
            <a:avLst/>
          </a:prstGeom>
        </p:spPr>
        <p:txBody>
          <a:bodyPr wrap="square">
            <a:spAutoFit/>
          </a:bodyPr>
          <a:lstStyle/>
          <a:p>
            <a:r>
              <a:rPr lang="en-ZA" sz="800" dirty="0" smtClean="0">
                <a:solidFill>
                  <a:schemeClr val="bg1"/>
                </a:solidFill>
              </a:rPr>
              <a:t>Image Source: </a:t>
            </a:r>
            <a:r>
              <a:rPr lang="en-ZA" sz="800" dirty="0" smtClean="0">
                <a:solidFill>
                  <a:schemeClr val="bg1"/>
                </a:solidFill>
                <a:hlinkClick r:id="rId3"/>
              </a:rPr>
              <a:t>https</a:t>
            </a:r>
            <a:r>
              <a:rPr lang="en-ZA" sz="800" dirty="0">
                <a:solidFill>
                  <a:schemeClr val="bg1"/>
                </a:solidFill>
                <a:hlinkClick r:id="rId3"/>
              </a:rPr>
              <a:t>://i.guim.co.uk/img/media/f6fa9d1a11518d685e5179659e7e730b8c42b1a6/0_0_4426_3667/master/4426.jpg?width=880&amp;dpr=2&amp;s=none</a:t>
            </a:r>
            <a:endParaRPr lang="en-ZA" sz="800" dirty="0">
              <a:solidFill>
                <a:schemeClr val="bg1"/>
              </a:solidFill>
            </a:endParaRP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2279" y="53736"/>
            <a:ext cx="5009488" cy="1323439"/>
          </a:xfrm>
          <a:prstGeom prst="rect">
            <a:avLst/>
          </a:prstGeom>
        </p:spPr>
        <p:txBody>
          <a:bodyPr wrap="square">
            <a:spAutoFit/>
          </a:bodyPr>
          <a:lstStyle/>
          <a:p>
            <a:r>
              <a:rPr lang="en-US" sz="4000" b="1" dirty="0">
                <a:solidFill>
                  <a:schemeClr val="accent1">
                    <a:lumMod val="75000"/>
                  </a:schemeClr>
                </a:solidFill>
              </a:rPr>
              <a:t>Business </a:t>
            </a:r>
            <a:r>
              <a:rPr lang="en-US" sz="4000" b="1" dirty="0" smtClean="0">
                <a:solidFill>
                  <a:schemeClr val="accent1">
                    <a:lumMod val="75000"/>
                  </a:schemeClr>
                </a:solidFill>
              </a:rPr>
              <a:t>objectives Continue…</a:t>
            </a:r>
            <a:endParaRPr lang="en-US" sz="4000" b="1" dirty="0">
              <a:solidFill>
                <a:schemeClr val="accent1">
                  <a:lumMod val="75000"/>
                </a:schemeClr>
              </a:solidFill>
            </a:endParaRPr>
          </a:p>
        </p:txBody>
      </p:sp>
      <p:sp>
        <p:nvSpPr>
          <p:cNvPr id="5" name="Content Placeholder 5"/>
          <p:cNvSpPr txBox="1">
            <a:spLocks/>
          </p:cNvSpPr>
          <p:nvPr/>
        </p:nvSpPr>
        <p:spPr>
          <a:xfrm>
            <a:off x="274038" y="1512106"/>
            <a:ext cx="6597860" cy="2372167"/>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r>
              <a:rPr lang="en-US" dirty="0" smtClean="0">
                <a:solidFill>
                  <a:schemeClr val="bg1"/>
                </a:solidFill>
                <a:latin typeface="Arial" panose="020B0604020202020204" pitchFamily="34" charset="0"/>
                <a:cs typeface="Arial" panose="020B0604020202020204" pitchFamily="34" charset="0"/>
              </a:rPr>
              <a:t>Business </a:t>
            </a:r>
            <a:r>
              <a:rPr lang="en-US" dirty="0">
                <a:solidFill>
                  <a:schemeClr val="bg1"/>
                </a:solidFill>
                <a:latin typeface="Arial" panose="020B0604020202020204" pitchFamily="34" charset="0"/>
                <a:cs typeface="Arial" panose="020B0604020202020204" pitchFamily="34" charset="0"/>
              </a:rPr>
              <a:t>Background</a:t>
            </a:r>
          </a:p>
          <a:p>
            <a:pPr marL="285750" lvl="0" indent="-285750"/>
            <a:r>
              <a:rPr lang="en-US" dirty="0" smtClean="0">
                <a:solidFill>
                  <a:schemeClr val="bg1"/>
                </a:solidFill>
                <a:latin typeface="Arial" panose="020B0604020202020204" pitchFamily="34" charset="0"/>
                <a:cs typeface="Arial" panose="020B0604020202020204" pitchFamily="34" charset="0"/>
              </a:rPr>
              <a:t>Requirements</a:t>
            </a:r>
          </a:p>
          <a:p>
            <a:pPr marL="285750" lvl="0" indent="-285750"/>
            <a:r>
              <a:rPr lang="en-US" dirty="0" smtClean="0">
                <a:solidFill>
                  <a:schemeClr val="bg1"/>
                </a:solidFill>
                <a:latin typeface="Arial" panose="020B0604020202020204" pitchFamily="34" charset="0"/>
                <a:cs typeface="Arial" panose="020B0604020202020204" pitchFamily="34" charset="0"/>
              </a:rPr>
              <a:t>Constraints</a:t>
            </a:r>
          </a:p>
          <a:p>
            <a:pPr marL="285750" lvl="0" indent="-285750"/>
            <a:r>
              <a:rPr lang="en-US" dirty="0" smtClean="0">
                <a:solidFill>
                  <a:schemeClr val="bg1"/>
                </a:solidFill>
                <a:latin typeface="Arial" panose="020B0604020202020204" pitchFamily="34" charset="0"/>
                <a:cs typeface="Arial" panose="020B0604020202020204" pitchFamily="34" charset="0"/>
              </a:rPr>
              <a:t>Risks</a:t>
            </a:r>
          </a:p>
          <a:p>
            <a:pPr marL="285750" lvl="0" indent="-285750"/>
            <a:r>
              <a:rPr lang="en-US" dirty="0" smtClean="0">
                <a:solidFill>
                  <a:schemeClr val="bg1"/>
                </a:solidFill>
                <a:latin typeface="Arial" panose="020B0604020202020204" pitchFamily="34" charset="0"/>
                <a:cs typeface="Arial" panose="020B0604020202020204" pitchFamily="34" charset="0"/>
              </a:rPr>
              <a:t>Tools</a:t>
            </a:r>
          </a:p>
          <a:p>
            <a:pPr marL="285750" lvl="0" indent="-285750"/>
            <a:r>
              <a:rPr lang="en-US" dirty="0">
                <a:solidFill>
                  <a:schemeClr val="bg1"/>
                </a:solidFill>
                <a:latin typeface="Arial" panose="020B0604020202020204" pitchFamily="34" charset="0"/>
                <a:cs typeface="Arial" panose="020B0604020202020204" pitchFamily="34" charset="0"/>
              </a:rPr>
              <a:t>Techniques</a:t>
            </a:r>
            <a:endParaRPr lang="en-US" dirty="0" smtClean="0">
              <a:solidFill>
                <a:schemeClr val="bg1"/>
              </a:solidFill>
              <a:latin typeface="Arial" panose="020B0604020202020204" pitchFamily="34" charset="0"/>
              <a:cs typeface="Arial" panose="020B0604020202020204" pitchFamily="34" charset="0"/>
            </a:endParaRPr>
          </a:p>
          <a:p>
            <a:pPr marL="285750" lvl="0" indent="-285750"/>
            <a:endParaRPr lang="en-US"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585" y="1616297"/>
            <a:ext cx="3703396" cy="2788271"/>
          </a:xfrm>
          <a:prstGeom prst="rect">
            <a:avLst/>
          </a:prstGeom>
        </p:spPr>
      </p:pic>
      <p:sp>
        <p:nvSpPr>
          <p:cNvPr id="7" name="Rectangle 6"/>
          <p:cNvSpPr/>
          <p:nvPr/>
        </p:nvSpPr>
        <p:spPr>
          <a:xfrm>
            <a:off x="4974768" y="4508759"/>
            <a:ext cx="2377156" cy="230832"/>
          </a:xfrm>
          <a:prstGeom prst="rect">
            <a:avLst/>
          </a:prstGeom>
        </p:spPr>
        <p:txBody>
          <a:bodyPr wrap="square">
            <a:spAutoFit/>
          </a:bodyPr>
          <a:lstStyle/>
          <a:p>
            <a:r>
              <a:rPr lang="en-US" sz="900" dirty="0" smtClean="0">
                <a:solidFill>
                  <a:schemeClr val="bg1"/>
                </a:solidFill>
              </a:rPr>
              <a:t>Source</a:t>
            </a:r>
            <a:r>
              <a:rPr lang="en-US" sz="900" dirty="0">
                <a:solidFill>
                  <a:schemeClr val="bg1"/>
                </a:solidFill>
              </a:rPr>
              <a:t>: https://i.stack.imgur.com/SbqXz.png</a:t>
            </a: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2" y="151355"/>
            <a:ext cx="6283782" cy="725349"/>
          </a:xfrm>
        </p:spPr>
        <p:txBody>
          <a:bodyPr>
            <a:noAutofit/>
          </a:bodyPr>
          <a:lstStyle/>
          <a:p>
            <a:pPr algn="ctr"/>
            <a:r>
              <a:rPr lang="en-US" sz="5400" dirty="0"/>
              <a:t>Problem definition</a:t>
            </a:r>
            <a:endParaRPr lang="en-US" sz="5400" dirty="0"/>
          </a:p>
        </p:txBody>
      </p:sp>
      <p:sp>
        <p:nvSpPr>
          <p:cNvPr id="3" name="Content Placeholder 2"/>
          <p:cNvSpPr>
            <a:spLocks noGrp="1"/>
          </p:cNvSpPr>
          <p:nvPr>
            <p:ph idx="1"/>
          </p:nvPr>
        </p:nvSpPr>
        <p:spPr>
          <a:xfrm>
            <a:off x="1927683" y="1061002"/>
            <a:ext cx="6166933" cy="3420136"/>
          </a:xfrm>
        </p:spPr>
        <p:txBody>
          <a:bodyPr>
            <a:normAutofit/>
          </a:bodyPr>
          <a:lstStyle/>
          <a:p>
            <a:pPr lvl="0">
              <a:buFont typeface="Wingdings" panose="05000000000000000000" pitchFamily="2" charset="2"/>
              <a:buChar char="§"/>
            </a:pPr>
            <a:r>
              <a:rPr lang="en-US" sz="2400" dirty="0"/>
              <a:t>Challenges Faced by Elderly </a:t>
            </a:r>
            <a:r>
              <a:rPr lang="en-US" sz="2400" dirty="0" smtClean="0"/>
              <a:t>Individuals</a:t>
            </a:r>
          </a:p>
          <a:p>
            <a:pPr lvl="0">
              <a:buFont typeface="Wingdings" panose="05000000000000000000" pitchFamily="2" charset="2"/>
              <a:buChar char="§"/>
            </a:pPr>
            <a:r>
              <a:rPr lang="en-US" sz="2400" dirty="0"/>
              <a:t>Limitations of Existing Healthcare </a:t>
            </a:r>
            <a:r>
              <a:rPr lang="en-US" sz="2400" dirty="0" smtClean="0"/>
              <a:t>Systems</a:t>
            </a:r>
          </a:p>
          <a:p>
            <a:pPr lvl="0">
              <a:buFont typeface="Wingdings" panose="05000000000000000000" pitchFamily="2" charset="2"/>
              <a:buChar char="§"/>
            </a:pPr>
            <a:r>
              <a:rPr lang="en-ZA" sz="2400" dirty="0" smtClean="0"/>
              <a:t>Misdiagnosis</a:t>
            </a:r>
          </a:p>
          <a:p>
            <a:pPr lvl="0">
              <a:buFont typeface="Wingdings" panose="05000000000000000000" pitchFamily="2" charset="2"/>
              <a:buChar char="§"/>
            </a:pPr>
            <a:r>
              <a:rPr lang="en-ZA" sz="2400" dirty="0"/>
              <a:t>Monitoring </a:t>
            </a:r>
            <a:r>
              <a:rPr lang="en-ZA" sz="2400" dirty="0" smtClean="0"/>
              <a:t>Health</a:t>
            </a:r>
          </a:p>
          <a:p>
            <a:pPr lvl="0">
              <a:buFont typeface="Wingdings" panose="05000000000000000000" pitchFamily="2" charset="2"/>
              <a:buChar char="§"/>
            </a:pPr>
            <a:r>
              <a:rPr lang="en-ZA" sz="2400" dirty="0"/>
              <a:t>Early </a:t>
            </a:r>
            <a:r>
              <a:rPr lang="en-ZA" sz="2400" dirty="0" smtClean="0"/>
              <a:t>Intervention</a:t>
            </a:r>
          </a:p>
          <a:p>
            <a:pPr lvl="0">
              <a:buFont typeface="Wingdings" panose="05000000000000000000" pitchFamily="2" charset="2"/>
              <a:buChar char="§"/>
            </a:pPr>
            <a:r>
              <a:rPr lang="en-ZA" sz="2400" dirty="0"/>
              <a:t>Personalized Care Plans</a:t>
            </a:r>
            <a:endParaRPr lang="en-US" sz="2400" dirty="0">
              <a:latin typeface="Arial" panose="020B0604020202020204" pitchFamily="34" charset="0"/>
              <a:cs typeface="Arial" panose="020B0604020202020204" pitchFamily="34" charset="0"/>
            </a:endParaRPr>
          </a:p>
        </p:txBody>
      </p:sp>
      <p:pic>
        <p:nvPicPr>
          <p:cNvPr id="8194" name="Picture 2" descr="Artificial Intellige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521" y="2484120"/>
            <a:ext cx="3637789" cy="18897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11149" y="4404938"/>
            <a:ext cx="10683240" cy="253916"/>
          </a:xfrm>
          <a:prstGeom prst="rect">
            <a:avLst/>
          </a:prstGeom>
        </p:spPr>
        <p:txBody>
          <a:bodyPr wrap="square">
            <a:spAutoFit/>
          </a:bodyPr>
          <a:lstStyle/>
          <a:p>
            <a:r>
              <a:rPr lang="en-ZA" sz="1050" dirty="0" smtClean="0"/>
              <a:t>Image Source: </a:t>
            </a:r>
            <a:r>
              <a:rPr lang="en-ZA" sz="1050" dirty="0" smtClean="0">
                <a:hlinkClick r:id="rId3"/>
              </a:rPr>
              <a:t>https</a:t>
            </a:r>
            <a:r>
              <a:rPr lang="en-ZA" sz="1050" dirty="0">
                <a:hlinkClick r:id="rId3"/>
              </a:rPr>
              <a:t>://</a:t>
            </a:r>
            <a:r>
              <a:rPr lang="en-ZA" sz="1050" dirty="0" smtClean="0">
                <a:hlinkClick r:id="rId3"/>
              </a:rPr>
              <a:t>insights.omnia-health.com/sites/omnia-health.com/files/styles/article_featured_standard/public/Artificial%20Intelligence.jpg?itok=4NlDIjWd</a:t>
            </a:r>
            <a:endParaRPr lang="en-ZA" sz="1050" dirty="0"/>
          </a:p>
        </p:txBody>
      </p:sp>
    </p:spTree>
    <p:extLst>
      <p:ext uri="{BB962C8B-B14F-4D97-AF65-F5344CB8AC3E}">
        <p14:creationId xmlns:p14="http://schemas.microsoft.com/office/powerpoint/2010/main" val="23653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657" y="188415"/>
            <a:ext cx="4107022" cy="707886"/>
          </a:xfrm>
          <a:prstGeom prst="rect">
            <a:avLst/>
          </a:prstGeom>
        </p:spPr>
        <p:txBody>
          <a:bodyPr wrap="square">
            <a:spAutoFit/>
          </a:bodyPr>
          <a:lstStyle/>
          <a:p>
            <a:r>
              <a:rPr lang="en-US" sz="4000" b="1" dirty="0">
                <a:solidFill>
                  <a:schemeClr val="accent1">
                    <a:lumMod val="75000"/>
                  </a:schemeClr>
                </a:solidFill>
              </a:rPr>
              <a:t>Machine Learning</a:t>
            </a:r>
          </a:p>
        </p:txBody>
      </p:sp>
      <p:sp>
        <p:nvSpPr>
          <p:cNvPr id="5" name="Content Placeholder 5"/>
          <p:cNvSpPr txBox="1">
            <a:spLocks/>
          </p:cNvSpPr>
          <p:nvPr/>
        </p:nvSpPr>
        <p:spPr>
          <a:xfrm>
            <a:off x="323657" y="1596744"/>
            <a:ext cx="6597860" cy="2372167"/>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0" indent="-285750"/>
            <a:r>
              <a:rPr lang="en-US" dirty="0" smtClean="0">
                <a:solidFill>
                  <a:schemeClr val="bg1"/>
                </a:solidFill>
                <a:latin typeface="Arial" panose="020B0604020202020204" pitchFamily="34" charset="0"/>
                <a:cs typeface="Arial" panose="020B0604020202020204" pitchFamily="34" charset="0"/>
              </a:rPr>
              <a:t>Supervised Learning</a:t>
            </a:r>
          </a:p>
          <a:p>
            <a:pPr marL="285750" lvl="0" indent="-285750"/>
            <a:r>
              <a:rPr lang="en-US" dirty="0" smtClean="0">
                <a:solidFill>
                  <a:schemeClr val="bg1"/>
                </a:solidFill>
                <a:latin typeface="Arial" panose="020B0604020202020204" pitchFamily="34" charset="0"/>
                <a:cs typeface="Arial" panose="020B0604020202020204" pitchFamily="34" charset="0"/>
              </a:rPr>
              <a:t>Dataset</a:t>
            </a:r>
          </a:p>
          <a:p>
            <a:pPr marL="285750" lvl="0" indent="-285750"/>
            <a:r>
              <a:rPr lang="en-US" dirty="0" smtClean="0">
                <a:solidFill>
                  <a:schemeClr val="bg1"/>
                </a:solidFill>
                <a:latin typeface="Arial" panose="020B0604020202020204" pitchFamily="34" charset="0"/>
                <a:cs typeface="Arial" panose="020B0604020202020204" pitchFamily="34" charset="0"/>
              </a:rPr>
              <a:t>Random </a:t>
            </a:r>
            <a:r>
              <a:rPr lang="en-US" dirty="0">
                <a:solidFill>
                  <a:schemeClr val="bg1"/>
                </a:solidFill>
                <a:latin typeface="Arial" panose="020B0604020202020204" pitchFamily="34" charset="0"/>
                <a:cs typeface="Arial" panose="020B0604020202020204" pitchFamily="34" charset="0"/>
              </a:rPr>
              <a:t>Forest </a:t>
            </a:r>
            <a:r>
              <a:rPr lang="en-US" dirty="0" smtClean="0">
                <a:solidFill>
                  <a:schemeClr val="bg1"/>
                </a:solidFill>
                <a:latin typeface="Arial" panose="020B0604020202020204" pitchFamily="34" charset="0"/>
                <a:cs typeface="Arial" panose="020B0604020202020204" pitchFamily="34" charset="0"/>
              </a:rPr>
              <a:t>Classifier</a:t>
            </a:r>
          </a:p>
          <a:p>
            <a:pPr marL="285750" lvl="0" indent="-285750"/>
            <a:r>
              <a:rPr lang="en-US" dirty="0" smtClean="0">
                <a:solidFill>
                  <a:schemeClr val="bg1"/>
                </a:solidFill>
                <a:latin typeface="Arial" panose="020B0604020202020204" pitchFamily="34" charset="0"/>
                <a:cs typeface="Arial" panose="020B0604020202020204" pitchFamily="34" charset="0"/>
              </a:rPr>
              <a:t>Evaluation</a:t>
            </a:r>
          </a:p>
          <a:p>
            <a:pPr marL="285750" lvl="0" indent="-285750"/>
            <a:r>
              <a:rPr lang="en-US" dirty="0" smtClean="0">
                <a:solidFill>
                  <a:schemeClr val="bg1"/>
                </a:solidFill>
                <a:latin typeface="Arial" panose="020B0604020202020204" pitchFamily="34" charset="0"/>
                <a:cs typeface="Arial" panose="020B0604020202020204" pitchFamily="34" charset="0"/>
              </a:rPr>
              <a:t>Classification Algorithms</a:t>
            </a:r>
          </a:p>
          <a:p>
            <a:pPr marL="285750" lvl="0" indent="-285750"/>
            <a:endParaRPr lang="en-US"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6555475" y="4500079"/>
            <a:ext cx="2377156" cy="230832"/>
          </a:xfrm>
          <a:prstGeom prst="rect">
            <a:avLst/>
          </a:prstGeom>
        </p:spPr>
        <p:txBody>
          <a:bodyPr wrap="square">
            <a:spAutoFit/>
          </a:bodyPr>
          <a:lstStyle/>
          <a:p>
            <a:r>
              <a:rPr lang="en-US" sz="900" dirty="0" smtClean="0">
                <a:solidFill>
                  <a:schemeClr val="bg1"/>
                </a:solidFill>
              </a:rPr>
              <a:t>Source</a:t>
            </a:r>
            <a:r>
              <a:rPr lang="en-US" sz="900" dirty="0">
                <a:solidFill>
                  <a:schemeClr val="bg1"/>
                </a:solidFill>
              </a:rPr>
              <a:t>: https://i.stack.imgur.com/SbqXz.png</a:t>
            </a:r>
          </a:p>
        </p:txBody>
      </p:sp>
      <p:pic>
        <p:nvPicPr>
          <p:cNvPr id="9218" name="Picture 2" descr="An image representing how artificial intelligence (AI) can be used in health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504" y="1899812"/>
            <a:ext cx="3900401" cy="260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49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Data and </a:t>
            </a:r>
            <a:r>
              <a:rPr lang="en-GB" b="1" dirty="0">
                <a:effectLst/>
              </a:rPr>
              <a:t>Model </a:t>
            </a:r>
            <a:r>
              <a:rPr lang="en-ZA" b="1" dirty="0">
                <a:effectLst/>
              </a:rPr>
              <a:t/>
            </a:r>
            <a:br>
              <a:rPr lang="en-ZA" b="1" dirty="0">
                <a:effectLst/>
              </a:rPr>
            </a:br>
            <a:endParaRPr lang="en-US" b="1" i="1" dirty="0"/>
          </a:p>
        </p:txBody>
      </p:sp>
      <p:sp>
        <p:nvSpPr>
          <p:cNvPr id="4" name="Content Placeholder 3"/>
          <p:cNvSpPr>
            <a:spLocks noGrp="1"/>
          </p:cNvSpPr>
          <p:nvPr>
            <p:ph idx="1"/>
          </p:nvPr>
        </p:nvSpPr>
        <p:spPr>
          <a:xfrm>
            <a:off x="463714" y="1312606"/>
            <a:ext cx="4108286" cy="3465870"/>
          </a:xfrm>
        </p:spPr>
        <p:txBody>
          <a:bodyPr/>
          <a:lstStyle/>
          <a:p>
            <a:r>
              <a:rPr lang="en-ZA" dirty="0" smtClean="0"/>
              <a:t>Data Articulation</a:t>
            </a:r>
          </a:p>
          <a:p>
            <a:r>
              <a:rPr lang="en-ZA" dirty="0" smtClean="0"/>
              <a:t>Relevant Data</a:t>
            </a:r>
          </a:p>
          <a:p>
            <a:r>
              <a:rPr lang="en-GB" dirty="0" smtClean="0"/>
              <a:t>Well-defined Plan </a:t>
            </a:r>
          </a:p>
          <a:p>
            <a:r>
              <a:rPr lang="en-GB" dirty="0" smtClean="0"/>
              <a:t>Evaluation Metrics</a:t>
            </a:r>
            <a:endParaRPr lang="en-ZA" dirty="0" smtClean="0"/>
          </a:p>
          <a:p>
            <a:endParaRPr lang="en-ZA" dirty="0"/>
          </a:p>
        </p:txBody>
      </p:sp>
      <p:pic>
        <p:nvPicPr>
          <p:cNvPr id="3074" name="Picture 2" descr="healthcare datasets"/>
          <p:cNvPicPr>
            <a:picLocks noChangeAspect="1" noChangeArrowheads="1"/>
          </p:cNvPicPr>
          <p:nvPr/>
        </p:nvPicPr>
        <p:blipFill rotWithShape="1">
          <a:blip r:embed="rId2">
            <a:extLst>
              <a:ext uri="{28A0092B-C50C-407E-A947-70E740481C1C}">
                <a14:useLocalDpi xmlns:a14="http://schemas.microsoft.com/office/drawing/2010/main" val="0"/>
              </a:ext>
            </a:extLst>
          </a:blip>
          <a:srcRect l="15851" r="10975"/>
          <a:stretch/>
        </p:blipFill>
        <p:spPr bwMode="auto">
          <a:xfrm>
            <a:off x="4343399" y="1455961"/>
            <a:ext cx="4205163" cy="29576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86125" y="4457553"/>
            <a:ext cx="6400800" cy="276999"/>
          </a:xfrm>
          <a:prstGeom prst="rect">
            <a:avLst/>
          </a:prstGeom>
        </p:spPr>
        <p:txBody>
          <a:bodyPr wrap="square">
            <a:spAutoFit/>
          </a:bodyPr>
          <a:lstStyle/>
          <a:p>
            <a:r>
              <a:rPr lang="en-ZA" sz="1200" dirty="0" smtClean="0">
                <a:solidFill>
                  <a:schemeClr val="bg1"/>
                </a:solidFill>
              </a:rPr>
              <a:t>Image Source: https</a:t>
            </a:r>
            <a:r>
              <a:rPr lang="en-ZA" sz="1200" dirty="0">
                <a:solidFill>
                  <a:schemeClr val="bg1"/>
                </a:solidFill>
              </a:rPr>
              <a:t>://forbytes.com/wp-content/uploads/2023/03/healthcare-data-sets.jpg</a:t>
            </a:r>
          </a:p>
        </p:txBody>
      </p:sp>
    </p:spTree>
    <p:extLst>
      <p:ext uri="{BB962C8B-B14F-4D97-AF65-F5344CB8AC3E}">
        <p14:creationId xmlns:p14="http://schemas.microsoft.com/office/powerpoint/2010/main" val="2850690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25" y="95640"/>
            <a:ext cx="5578270" cy="763526"/>
          </a:xfrm>
        </p:spPr>
        <p:txBody>
          <a:bodyPr>
            <a:normAutofit fontScale="90000"/>
          </a:bodyPr>
          <a:lstStyle/>
          <a:p>
            <a:r>
              <a:rPr lang="en-GB" b="1" dirty="0"/>
              <a:t>Time Series Analysis on Data</a:t>
            </a:r>
          </a:p>
        </p:txBody>
      </p:sp>
      <p:sp>
        <p:nvSpPr>
          <p:cNvPr id="4" name="Content Placeholder 3"/>
          <p:cNvSpPr>
            <a:spLocks noGrp="1"/>
          </p:cNvSpPr>
          <p:nvPr>
            <p:ph idx="1"/>
          </p:nvPr>
        </p:nvSpPr>
        <p:spPr>
          <a:xfrm>
            <a:off x="0" y="1312606"/>
            <a:ext cx="4572000" cy="3465870"/>
          </a:xfrm>
        </p:spPr>
        <p:txBody>
          <a:bodyPr/>
          <a:lstStyle/>
          <a:p>
            <a:r>
              <a:rPr lang="en-GB" dirty="0"/>
              <a:t>Time-in and Time-out </a:t>
            </a:r>
            <a:r>
              <a:rPr lang="en-GB" dirty="0" smtClean="0"/>
              <a:t>data</a:t>
            </a:r>
          </a:p>
          <a:p>
            <a:r>
              <a:rPr lang="en-GB" dirty="0" smtClean="0"/>
              <a:t>Timestamps</a:t>
            </a:r>
          </a:p>
          <a:p>
            <a:r>
              <a:rPr lang="en-GB" dirty="0"/>
              <a:t>determine peak visit </a:t>
            </a:r>
            <a:r>
              <a:rPr lang="en-GB" dirty="0" smtClean="0"/>
              <a:t>times</a:t>
            </a:r>
          </a:p>
          <a:p>
            <a:r>
              <a:rPr lang="en-GB" dirty="0" smtClean="0"/>
              <a:t>ARIMA</a:t>
            </a:r>
          </a:p>
          <a:p>
            <a:r>
              <a:rPr lang="en-GB" dirty="0"/>
              <a:t>LSTM</a:t>
            </a:r>
            <a:endParaRPr lang="en-ZA" dirty="0"/>
          </a:p>
        </p:txBody>
      </p:sp>
      <p:sp>
        <p:nvSpPr>
          <p:cNvPr id="5" name="Rectangle 4"/>
          <p:cNvSpPr/>
          <p:nvPr/>
        </p:nvSpPr>
        <p:spPr>
          <a:xfrm>
            <a:off x="3286125" y="4457553"/>
            <a:ext cx="6400800" cy="276999"/>
          </a:xfrm>
          <a:prstGeom prst="rect">
            <a:avLst/>
          </a:prstGeom>
        </p:spPr>
        <p:txBody>
          <a:bodyPr wrap="square">
            <a:spAutoFit/>
          </a:bodyPr>
          <a:lstStyle/>
          <a:p>
            <a:r>
              <a:rPr lang="en-ZA" sz="1200" dirty="0" smtClean="0">
                <a:solidFill>
                  <a:schemeClr val="bg1"/>
                </a:solidFill>
              </a:rPr>
              <a:t>Image Source: https</a:t>
            </a:r>
            <a:r>
              <a:rPr lang="en-ZA" sz="1200" dirty="0">
                <a:solidFill>
                  <a:schemeClr val="bg1"/>
                </a:solidFill>
              </a:rPr>
              <a:t>://forbytes.com/wp-content/uploads/2023/03/healthcare-data-sets.jpg</a:t>
            </a:r>
          </a:p>
        </p:txBody>
      </p:sp>
      <p:pic>
        <p:nvPicPr>
          <p:cNvPr id="4098" name="Picture 2" descr="medical datas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155" y="2047875"/>
            <a:ext cx="4596671" cy="2365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663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On-screen Show (16:9)</PresentationFormat>
  <Paragraphs>91</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AI FOR HEALTHCARE SUPPORT FOR ELDERLY PEOPLE</vt:lpstr>
      <vt:lpstr>OUTLINE</vt:lpstr>
      <vt:lpstr>AI Solution</vt:lpstr>
      <vt:lpstr>Business objectives</vt:lpstr>
      <vt:lpstr>PowerPoint Presentation</vt:lpstr>
      <vt:lpstr>Problem definition</vt:lpstr>
      <vt:lpstr>PowerPoint Presentation</vt:lpstr>
      <vt:lpstr>Data and Model  </vt:lpstr>
      <vt:lpstr>Time Series Analysis on Data</vt:lpstr>
      <vt:lpstr>Solution Techniques</vt:lpstr>
      <vt:lpstr>Natural  Language Processing</vt:lpstr>
      <vt:lpstr>RAW Data</vt:lpstr>
      <vt:lpstr>Deep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2023-09-10T18:46:42Z</dcterms:modified>
</cp:coreProperties>
</file>