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4"/>
  </p:notesMasterIdLst>
  <p:sldIdLst>
    <p:sldId id="257" r:id="rId2"/>
    <p:sldId id="276" r:id="rId3"/>
    <p:sldId id="267" r:id="rId4"/>
    <p:sldId id="269" r:id="rId5"/>
    <p:sldId id="270" r:id="rId6"/>
    <p:sldId id="343" r:id="rId7"/>
    <p:sldId id="277" r:id="rId8"/>
    <p:sldId id="278" r:id="rId9"/>
    <p:sldId id="279" r:id="rId10"/>
    <p:sldId id="280" r:id="rId11"/>
    <p:sldId id="281" r:id="rId12"/>
    <p:sldId id="344" r:id="rId13"/>
    <p:sldId id="282" r:id="rId14"/>
    <p:sldId id="283" r:id="rId15"/>
    <p:sldId id="284" r:id="rId16"/>
    <p:sldId id="285" r:id="rId17"/>
    <p:sldId id="286" r:id="rId18"/>
    <p:sldId id="287" r:id="rId19"/>
    <p:sldId id="288" r:id="rId20"/>
    <p:sldId id="289" r:id="rId21"/>
    <p:sldId id="290" r:id="rId22"/>
    <p:sldId id="345" r:id="rId23"/>
    <p:sldId id="291" r:id="rId24"/>
    <p:sldId id="292" r:id="rId25"/>
    <p:sldId id="293" r:id="rId26"/>
    <p:sldId id="294" r:id="rId27"/>
    <p:sldId id="295" r:id="rId28"/>
    <p:sldId id="296" r:id="rId29"/>
    <p:sldId id="297" r:id="rId30"/>
    <p:sldId id="298" r:id="rId31"/>
    <p:sldId id="300" r:id="rId32"/>
    <p:sldId id="299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46"/>
    <p:restoredTop sz="94737"/>
  </p:normalViewPr>
  <p:slideViewPr>
    <p:cSldViewPr snapToGrid="0" snapToObjects="1">
      <p:cViewPr varScale="1">
        <p:scale>
          <a:sx n="112" d="100"/>
          <a:sy n="112" d="100"/>
        </p:scale>
        <p:origin x="30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721288-BB53-F346-A1E0-9ADF12851C76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05F6BE-3C74-DC4D-B65F-DE18D2AD6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897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1E72A4-BE49-9249-876D-09075C9065C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0475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E4D12-F95F-8A46-A34B-4AF34B15A9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899CCB-FC29-684A-B2AC-C0733560A7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67E201-A865-A54D-AE43-E96717FE9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0C964-124C-C14A-89F5-781124015F98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7EB2A4-1551-D64D-81D0-95E9499EE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6E4C81-3719-374A-B4B3-18D799BC1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39E35-978A-7B48-9944-C1B307EB3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113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9C9C1-D2F3-AA44-9965-233C55519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76579B-060B-024C-B80B-D20E064A40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FE76EA-F2E8-AF45-8A57-F54EE42BB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0C964-124C-C14A-89F5-781124015F98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4A851D-6443-EF42-ABD8-6BF1A2E33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A3AD2C-0C52-DA43-A962-F19C06CD3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39E35-978A-7B48-9944-C1B307EB3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200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F6CD45-8A84-894E-8685-AA6257B6E5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DB4C83-0AB1-EB4D-875B-C0F724A859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B5FE26-1FB3-CD47-B7B9-2A047C10B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0C964-124C-C14A-89F5-781124015F98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54C714-3D3E-1445-9F09-EC1D0557D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8627DC-6FF1-784A-B3C9-231987089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39E35-978A-7B48-9944-C1B307EB3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690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7123A-AE59-9744-924F-3D48A5312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8998E-813D-2449-A9E8-9B4BBDA3DA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270F24-2CBD-944A-8416-35B260299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0C964-124C-C14A-89F5-781124015F98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8CAB7E-20F9-B543-A8C8-959E6E132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531D2D-6A7C-8243-9EB8-9FFF779AB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39E35-978A-7B48-9944-C1B307EB3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275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15C16-C14B-D54E-A283-A95B1C1E6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7CB375-C5C5-634E-A9CD-86C50B639E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1AADAB-C3F9-5E4B-8943-25FB6C652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0C964-124C-C14A-89F5-781124015F98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BF41F4-0D83-BA4F-8B7E-EE7820860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6B753-A8A3-E64F-B547-FB1B78730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39E35-978A-7B48-9944-C1B307EB3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256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25588-E12A-2F45-9E62-9906D44B8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92E057-C4C4-194B-9AFD-99F219FCCA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1DA1A5-81EA-B14B-8731-E3CD2FC9E1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AE6F8F-5F78-CE4D-A2CC-AED264406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0C964-124C-C14A-89F5-781124015F98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3385C2-86F5-ED42-B19E-30AFC7136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EEA891-12CE-DE42-9D7B-E12A93497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39E35-978A-7B48-9944-C1B307EB3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271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55310-AF09-194E-9D50-907849616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5DE058-2005-B24E-8B31-045DAC1102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4F325C-A76B-CA44-A2CA-7701059A67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187835-11D0-AA4E-863C-60EA8EEDCA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BF3185-AC78-2C49-B09C-E61C217646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9538D0-189B-4045-BC6B-D1735FA3D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0C964-124C-C14A-89F5-781124015F98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F2A722-80DF-8C4D-BB05-A6219D690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43B588-88A3-A247-916D-40839CA37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39E35-978A-7B48-9944-C1B307EB3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067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E1B77-0618-D64A-93FA-91C68B009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E81094-77E7-5641-995C-98B302F64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0C964-124C-C14A-89F5-781124015F98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4B3D97-F78D-C74E-B8D2-3B48AC090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E2F61F-26E1-7E44-BA40-9AE898169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39E35-978A-7B48-9944-C1B307EB3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722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280819-122D-E144-B77F-8A746B339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0C964-124C-C14A-89F5-781124015F98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D83B5F-C2F2-EB47-ACC1-79E039DC5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497435-28C7-CD43-BC54-B4368C422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39E35-978A-7B48-9944-C1B307EB3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857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A3215-759D-3143-A62F-BB3321180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BCD9D-99D4-3143-9BE6-27E601982A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138728-1D28-AB46-97EA-04366D0DF9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5E5E71-A50D-2541-A571-D1A1651A1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0C964-124C-C14A-89F5-781124015F98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71A438-5941-9546-A4E6-41205BEA6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72D4CE-010A-BD4C-BBAE-319D92B83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39E35-978A-7B48-9944-C1B307EB3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832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C7535-3DF9-154E-80A0-491AD0E02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00C33D-4725-A941-BC42-A00C46D823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116711-8139-B04F-A99E-6F5703A9C7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DEB193-FDE7-0B4F-9CAE-56048315C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0C964-124C-C14A-89F5-781124015F98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6FE5EF-C927-C448-BBE4-D0062202E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322537-8C8D-0A45-B2AB-4BB7EF203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39E35-978A-7B48-9944-C1B307EB3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275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6AEFE7-38C8-294E-989C-FCEF29A6E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E978BC-5861-484F-86F2-616D6393B6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FCD71C-B32A-7E4D-85FF-19010900AE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0C964-124C-C14A-89F5-781124015F98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A6B609-6B93-FA47-95B2-BF2434D4F7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9FBE8-2ABE-8F49-B190-3539142FEE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A39E35-978A-7B48-9944-C1B307EB3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133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pythonprogramming.net/introduction-to-python-programming/" TargetMode="External"/><Relationship Id="rId2" Type="http://schemas.openxmlformats.org/officeDocument/2006/relationships/hyperlink" Target="https://www.python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coursera.org/learn/python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cipy.org/" TargetMode="External"/><Relationship Id="rId2" Type="http://schemas.openxmlformats.org/officeDocument/2006/relationships/hyperlink" Target="http://numpy.scipy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matplotlib.org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Basic </a:t>
            </a:r>
            <a:r>
              <a:rPr lang="en-US" dirty="0"/>
              <a:t>Python Tutorial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/>
              <a:t>Juxihong Julaiti</a:t>
            </a:r>
            <a:endParaRPr lang="en-US" dirty="0"/>
          </a:p>
        </p:txBody>
      </p:sp>
      <p:pic>
        <p:nvPicPr>
          <p:cNvPr id="6" name="Picture 5" descr="python™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140290"/>
            <a:ext cx="2762250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859682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Basic Data Types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Check the type of  variables: type(x)</a:t>
            </a:r>
          </a:p>
          <a:p>
            <a:endParaRPr lang="en-US" altLang="en-US"/>
          </a:p>
        </p:txBody>
      </p:sp>
      <p:pic>
        <p:nvPicPr>
          <p:cNvPr id="14340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1" y="2286001"/>
            <a:ext cx="3895725" cy="204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94789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Basic Data Types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Convert the type of  variables</a:t>
            </a:r>
          </a:p>
          <a:p>
            <a:r>
              <a:rPr lang="en-US" altLang="en-US" dirty="0" err="1"/>
              <a:t>int</a:t>
            </a:r>
            <a:r>
              <a:rPr lang="en-US" altLang="en-US" dirty="0"/>
              <a:t>(x)   </a:t>
            </a:r>
            <a:r>
              <a:rPr lang="en-US" altLang="en-US" dirty="0" err="1"/>
              <a:t>str</a:t>
            </a:r>
            <a:r>
              <a:rPr lang="en-US" altLang="en-US" dirty="0"/>
              <a:t>(x)    float(x)</a:t>
            </a:r>
          </a:p>
          <a:p>
            <a:endParaRPr lang="en-US" altLang="en-US" dirty="0"/>
          </a:p>
        </p:txBody>
      </p:sp>
      <p:pic>
        <p:nvPicPr>
          <p:cNvPr id="15364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49" y="2848770"/>
            <a:ext cx="5467350" cy="176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1"/>
          <p:cNvGrpSpPr/>
          <p:nvPr/>
        </p:nvGrpSpPr>
        <p:grpSpPr>
          <a:xfrm>
            <a:off x="4608614" y="3214855"/>
            <a:ext cx="6570663" cy="2846731"/>
            <a:chOff x="4859338" y="4445000"/>
            <a:chExt cx="3262312" cy="1511300"/>
          </a:xfrm>
        </p:grpSpPr>
        <p:sp>
          <p:nvSpPr>
            <p:cNvPr id="6" name="Oval 5"/>
            <p:cNvSpPr/>
            <p:nvPr/>
          </p:nvSpPr>
          <p:spPr>
            <a:xfrm>
              <a:off x="4859338" y="5270500"/>
              <a:ext cx="685800" cy="685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float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6096000" y="4540250"/>
              <a:ext cx="685800" cy="685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err="1"/>
                <a:t>int</a:t>
              </a:r>
              <a:endParaRPr lang="en-US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7435850" y="5270500"/>
              <a:ext cx="685800" cy="685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err="1"/>
                <a:t>str</a:t>
              </a:r>
              <a:endParaRPr lang="en-US" dirty="0"/>
            </a:p>
          </p:txBody>
        </p:sp>
        <p:cxnSp>
          <p:nvCxnSpPr>
            <p:cNvPr id="11" name="Straight Arrow Connector 10"/>
            <p:cNvCxnSpPr>
              <a:stCxn id="8" idx="2"/>
              <a:endCxn id="6" idx="7"/>
            </p:cNvCxnSpPr>
            <p:nvPr/>
          </p:nvCxnSpPr>
          <p:spPr>
            <a:xfrm flipH="1">
              <a:off x="5445126" y="4883151"/>
              <a:ext cx="650875" cy="4873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6" idx="6"/>
              <a:endCxn id="8" idx="3"/>
            </p:cNvCxnSpPr>
            <p:nvPr/>
          </p:nvCxnSpPr>
          <p:spPr>
            <a:xfrm flipV="1">
              <a:off x="5545139" y="5126038"/>
              <a:ext cx="650875" cy="4873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8" idx="6"/>
              <a:endCxn id="9" idx="1"/>
            </p:cNvCxnSpPr>
            <p:nvPr/>
          </p:nvCxnSpPr>
          <p:spPr>
            <a:xfrm>
              <a:off x="6781801" y="4883151"/>
              <a:ext cx="754063" cy="4873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6" idx="6"/>
              <a:endCxn id="9" idx="2"/>
            </p:cNvCxnSpPr>
            <p:nvPr/>
          </p:nvCxnSpPr>
          <p:spPr>
            <a:xfrm>
              <a:off x="5545138" y="5613400"/>
              <a:ext cx="189071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Curved Connector 2"/>
            <p:cNvCxnSpPr>
              <a:stCxn id="9" idx="0"/>
              <a:endCxn id="8" idx="7"/>
            </p:cNvCxnSpPr>
            <p:nvPr/>
          </p:nvCxnSpPr>
          <p:spPr>
            <a:xfrm rot="16200000" flipV="1">
              <a:off x="6915151" y="4406901"/>
              <a:ext cx="630237" cy="1096962"/>
            </a:xfrm>
            <a:prstGeom prst="curvedConnector3">
              <a:avLst>
                <a:gd name="adj1" fmla="val 98471"/>
              </a:avLst>
            </a:prstGeom>
            <a:ln>
              <a:solidFill>
                <a:schemeClr val="accent1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73" name="TextBox 9"/>
            <p:cNvSpPr txBox="1">
              <a:spLocks noChangeArrowheads="1"/>
            </p:cNvSpPr>
            <p:nvPr/>
          </p:nvSpPr>
          <p:spPr bwMode="auto">
            <a:xfrm>
              <a:off x="7315200" y="4445000"/>
              <a:ext cx="700088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9pPr>
            </a:lstStyle>
            <a:p>
              <a:r>
                <a:rPr lang="en-US" altLang="en-US"/>
                <a:t>ASCII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228358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B1370-8D21-2940-812F-46D599315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DDFBE4-74E9-C84B-BD69-BD9368BE5F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7158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Operators</a:t>
            </a:r>
            <a:br>
              <a:rPr lang="en-US" altLang="en-US" dirty="0"/>
            </a:br>
            <a:r>
              <a:rPr lang="en-US" altLang="en-US" dirty="0"/>
              <a:t>Math Operators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+ - * /</a:t>
            </a:r>
            <a:br>
              <a:rPr lang="en-US" altLang="en-US"/>
            </a:br>
            <a:endParaRPr lang="en-US" altLang="en-US"/>
          </a:p>
          <a:p>
            <a:pPr eaLnBrk="1" hangingPunct="1"/>
            <a:r>
              <a:rPr lang="en-US" altLang="en-US"/>
              <a:t>Power: **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Integer division: //</a:t>
            </a:r>
          </a:p>
        </p:txBody>
      </p:sp>
      <p:pic>
        <p:nvPicPr>
          <p:cNvPr id="16388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662"/>
          <a:stretch>
            <a:fillRect/>
          </a:stretch>
        </p:blipFill>
        <p:spPr bwMode="auto">
          <a:xfrm>
            <a:off x="3810000" y="2438400"/>
            <a:ext cx="533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9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1" y="3259138"/>
            <a:ext cx="428625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90" name="TextBox 5"/>
          <p:cNvSpPr txBox="1">
            <a:spLocks noChangeArrowheads="1"/>
          </p:cNvSpPr>
          <p:nvPr/>
        </p:nvSpPr>
        <p:spPr bwMode="auto">
          <a:xfrm>
            <a:off x="2225675" y="4457700"/>
            <a:ext cx="32766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9pPr>
          </a:lstStyle>
          <a:p>
            <a:r>
              <a:rPr lang="en-US" altLang="en-US"/>
              <a:t>+ and * work on strings as well!!</a:t>
            </a:r>
          </a:p>
        </p:txBody>
      </p:sp>
      <p:pic>
        <p:nvPicPr>
          <p:cNvPr id="16391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0159"/>
          <a:stretch>
            <a:fillRect/>
          </a:stretch>
        </p:blipFill>
        <p:spPr bwMode="auto">
          <a:xfrm>
            <a:off x="2360614" y="4786313"/>
            <a:ext cx="2162175" cy="1350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21297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Exercise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Create a program that asks the user to enter their name and their age.</a:t>
            </a:r>
          </a:p>
          <a:p>
            <a:r>
              <a:rPr lang="en-US" altLang="en-US"/>
              <a:t>Print out a message addressed to them that tells them the year that they will turn 60 years old!</a:t>
            </a:r>
          </a:p>
        </p:txBody>
      </p:sp>
    </p:spTree>
    <p:extLst>
      <p:ext uri="{BB962C8B-B14F-4D97-AF65-F5344CB8AC3E}">
        <p14:creationId xmlns:p14="http://schemas.microsoft.com/office/powerpoint/2010/main" val="36709997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Solution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/>
              <a:t>name = input("What is your name: ")</a:t>
            </a:r>
          </a:p>
          <a:p>
            <a:pPr marL="0" indent="0">
              <a:buNone/>
            </a:pPr>
            <a:r>
              <a:rPr lang="en-US" altLang="en-US" dirty="0"/>
              <a:t>age = </a:t>
            </a:r>
            <a:r>
              <a:rPr lang="en-US" altLang="en-US" dirty="0" err="1"/>
              <a:t>int</a:t>
            </a:r>
            <a:r>
              <a:rPr lang="en-US" altLang="en-US" dirty="0"/>
              <a:t>(input("How old are you: "))</a:t>
            </a:r>
          </a:p>
          <a:p>
            <a:pPr marL="0" indent="0">
              <a:buNone/>
            </a:pPr>
            <a:r>
              <a:rPr lang="en-US" altLang="en-US" dirty="0"/>
              <a:t>year = </a:t>
            </a:r>
            <a:r>
              <a:rPr lang="en-US" altLang="en-US" dirty="0" err="1"/>
              <a:t>str</a:t>
            </a:r>
            <a:r>
              <a:rPr lang="en-US" altLang="en-US" dirty="0"/>
              <a:t>((2017 - age)+60)</a:t>
            </a:r>
          </a:p>
          <a:p>
            <a:pPr marL="0" indent="0">
              <a:buNone/>
            </a:pPr>
            <a:r>
              <a:rPr lang="en-US" altLang="en-US" dirty="0"/>
              <a:t>print(name + " will be 60 years old in the year " + year)</a:t>
            </a:r>
          </a:p>
        </p:txBody>
      </p:sp>
      <p:sp>
        <p:nvSpPr>
          <p:cNvPr id="18436" name="Content Placeholder 2"/>
          <p:cNvSpPr txBox="1">
            <a:spLocks/>
          </p:cNvSpPr>
          <p:nvPr/>
        </p:nvSpPr>
        <p:spPr bwMode="auto">
          <a:xfrm>
            <a:off x="2125663" y="3733800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charset="0"/>
              <a:buChar char="•"/>
              <a:defRPr sz="2100">
                <a:solidFill>
                  <a:schemeClr val="tx1"/>
                </a:solidFill>
                <a:latin typeface="Calibri" charset="0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500">
                <a:solidFill>
                  <a:schemeClr val="tx1"/>
                </a:solidFill>
                <a:latin typeface="Calibri" charset="0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00">
                <a:solidFill>
                  <a:schemeClr val="tx1"/>
                </a:solidFill>
                <a:latin typeface="Calibri" charset="0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00">
                <a:solidFill>
                  <a:schemeClr val="tx1"/>
                </a:solidFill>
                <a:latin typeface="Calibri" charset="0"/>
              </a:defRPr>
            </a:lvl5pPr>
            <a:lvl6pPr marL="20002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300">
                <a:solidFill>
                  <a:schemeClr val="tx1"/>
                </a:solidFill>
                <a:latin typeface="Calibri" charset="0"/>
              </a:defRPr>
            </a:lvl6pPr>
            <a:lvl7pPr marL="24574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300">
                <a:solidFill>
                  <a:schemeClr val="tx1"/>
                </a:solidFill>
                <a:latin typeface="Calibri" charset="0"/>
              </a:defRPr>
            </a:lvl7pPr>
            <a:lvl8pPr marL="29146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300">
                <a:solidFill>
                  <a:schemeClr val="tx1"/>
                </a:solidFill>
                <a:latin typeface="Calibri" charset="0"/>
              </a:defRPr>
            </a:lvl8pPr>
            <a:lvl9pPr marL="33718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300">
                <a:solidFill>
                  <a:schemeClr val="tx1"/>
                </a:solidFill>
                <a:latin typeface="Calibri" charset="0"/>
              </a:defRPr>
            </a:lvl9pPr>
          </a:lstStyle>
          <a:p>
            <a:pPr>
              <a:buFont typeface="Arial" charset="0"/>
              <a:buNone/>
            </a:pPr>
            <a:r>
              <a:rPr lang="en-US" altLang="en-US"/>
              <a:t>1)Add on to the previous program by asking the user for another number and printing out that many copies of the previous message. </a:t>
            </a:r>
          </a:p>
          <a:p>
            <a:pPr>
              <a:buFont typeface="Arial" charset="0"/>
              <a:buNone/>
            </a:pPr>
            <a:r>
              <a:rPr lang="en-US" altLang="en-US"/>
              <a:t>2)Print out that many copies of the previous message on separate lines. (</a:t>
            </a:r>
            <a:r>
              <a:rPr lang="en-US" altLang="en-US" i="1"/>
              <a:t>Hint: the string "\n is the same as pressing the ENTER button</a:t>
            </a:r>
            <a:r>
              <a:rPr lang="en-US" altLang="en-US"/>
              <a:t>)</a:t>
            </a:r>
          </a:p>
          <a:p>
            <a:pPr>
              <a:buFont typeface="Arial" charset="0"/>
              <a:buNone/>
            </a:pPr>
            <a:r>
              <a:rPr lang="en-US" altLang="en-US"/>
              <a:t>3)Let user confirm(yes/no) the number of copies if it is greater than 10</a:t>
            </a:r>
          </a:p>
          <a:p>
            <a:pPr>
              <a:buFont typeface="Arial" charset="0"/>
              <a:buNone/>
            </a:pPr>
            <a:r>
              <a:rPr lang="en-US" altLang="en-US"/>
              <a:t> </a:t>
            </a:r>
          </a:p>
          <a:p>
            <a:pPr>
              <a:buFont typeface="Arial" charset="0"/>
              <a:buNone/>
            </a:pPr>
            <a:r>
              <a:rPr lang="en-US" altLang="en-US"/>
              <a:t>Do 2)  twice, with/without for statement</a:t>
            </a:r>
          </a:p>
          <a:p>
            <a:pPr>
              <a:buFont typeface="Arial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86436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Basic data flow mechanisms  (control flow)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838200" y="1785939"/>
            <a:ext cx="287655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en-US" b="1"/>
              <a:t>IF statement</a:t>
            </a:r>
          </a:p>
          <a:p>
            <a:pPr marL="0" indent="0">
              <a:buNone/>
            </a:pPr>
            <a:r>
              <a:rPr lang="en-US" altLang="en-US" dirty="0"/>
              <a:t>if statement1:</a:t>
            </a:r>
          </a:p>
          <a:p>
            <a:pPr marL="342900" lvl="1" indent="0">
              <a:buNone/>
            </a:pPr>
            <a:r>
              <a:rPr lang="en-US" altLang="en-US" dirty="0"/>
              <a:t>Action1</a:t>
            </a:r>
          </a:p>
          <a:p>
            <a:pPr marL="0" indent="0">
              <a:buNone/>
            </a:pPr>
            <a:r>
              <a:rPr lang="en-US" altLang="en-US" dirty="0" err="1"/>
              <a:t>elif</a:t>
            </a:r>
            <a:r>
              <a:rPr lang="en-US" altLang="en-US" dirty="0"/>
              <a:t> statement2:</a:t>
            </a:r>
          </a:p>
          <a:p>
            <a:pPr marL="342900" lvl="1" indent="0">
              <a:buNone/>
            </a:pPr>
            <a:r>
              <a:rPr lang="en-US" altLang="en-US" dirty="0"/>
              <a:t>Action2</a:t>
            </a:r>
          </a:p>
          <a:p>
            <a:pPr marL="0" indent="0">
              <a:buNone/>
            </a:pPr>
            <a:r>
              <a:rPr lang="en-US" altLang="en-US" dirty="0" err="1"/>
              <a:t>elif</a:t>
            </a:r>
            <a:r>
              <a:rPr lang="en-US" altLang="en-US" dirty="0"/>
              <a:t> statement 3:</a:t>
            </a:r>
          </a:p>
          <a:p>
            <a:pPr marL="342900" lvl="1" indent="0">
              <a:buNone/>
            </a:pPr>
            <a:r>
              <a:rPr lang="en-US" altLang="en-US" dirty="0"/>
              <a:t>Action3</a:t>
            </a:r>
          </a:p>
          <a:p>
            <a:pPr marL="342900" lvl="1" indent="0">
              <a:buNone/>
            </a:pPr>
            <a:r>
              <a:rPr lang="is-IS" altLang="en-US" dirty="0"/>
              <a:t>…....</a:t>
            </a: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else:</a:t>
            </a:r>
          </a:p>
          <a:p>
            <a:pPr marL="342900" lvl="1" indent="0">
              <a:buNone/>
            </a:pPr>
            <a:r>
              <a:rPr lang="en-US" altLang="en-US" dirty="0"/>
              <a:t>Action 3 </a:t>
            </a:r>
          </a:p>
        </p:txBody>
      </p:sp>
      <p:pic>
        <p:nvPicPr>
          <p:cNvPr id="19460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4600" y="2514600"/>
            <a:ext cx="4318000" cy="139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1" name="TextBox 3"/>
          <p:cNvSpPr txBox="1">
            <a:spLocks noChangeArrowheads="1"/>
          </p:cNvSpPr>
          <p:nvPr/>
        </p:nvSpPr>
        <p:spPr bwMode="auto">
          <a:xfrm>
            <a:off x="5054600" y="1785939"/>
            <a:ext cx="23685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9pPr>
          </a:lstStyle>
          <a:p>
            <a:r>
              <a:rPr lang="en-US" altLang="en-US"/>
              <a:t>Remember tab after “:” </a:t>
            </a:r>
          </a:p>
        </p:txBody>
      </p:sp>
    </p:spTree>
    <p:extLst>
      <p:ext uri="{BB962C8B-B14F-4D97-AF65-F5344CB8AC3E}">
        <p14:creationId xmlns:p14="http://schemas.microsoft.com/office/powerpoint/2010/main" val="11765391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Basic data flow mechanisms  (control flow)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b="1"/>
              <a:t>FOR Statement</a:t>
            </a:r>
          </a:p>
          <a:p>
            <a:pPr marL="0" indent="0">
              <a:buNone/>
            </a:pPr>
            <a:endParaRPr lang="en-US" altLang="en-US" b="1"/>
          </a:p>
          <a:p>
            <a:pPr marL="0" indent="0">
              <a:buNone/>
            </a:pPr>
            <a:r>
              <a:rPr lang="en-US" altLang="en-US"/>
              <a:t>for i in range(0,10):</a:t>
            </a:r>
          </a:p>
          <a:p>
            <a:pPr marL="0" indent="0">
              <a:buNone/>
            </a:pPr>
            <a:r>
              <a:rPr lang="en-US" altLang="en-US"/>
              <a:t>	print(i)</a:t>
            </a:r>
          </a:p>
          <a:p>
            <a:pPr marL="0" indent="0">
              <a:buNone/>
            </a:pPr>
            <a:endParaRPr lang="en-US" altLang="en-US"/>
          </a:p>
          <a:p>
            <a:pPr marL="0" indent="0">
              <a:buNone/>
            </a:pPr>
            <a:endParaRPr lang="en-US" altLang="en-US"/>
          </a:p>
          <a:p>
            <a:pPr marL="0" indent="0">
              <a:buNone/>
            </a:pPr>
            <a:endParaRPr lang="en-US" altLang="en-US"/>
          </a:p>
          <a:p>
            <a:pPr marL="0" indent="0">
              <a:buNone/>
            </a:pPr>
            <a:r>
              <a:rPr lang="en-US" altLang="en-US"/>
              <a:t>for i in pn:print(i)</a:t>
            </a:r>
          </a:p>
        </p:txBody>
      </p:sp>
      <p:pic>
        <p:nvPicPr>
          <p:cNvPr id="20484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2057400"/>
            <a:ext cx="2406650" cy="176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5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4191000"/>
            <a:ext cx="1746250" cy="179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37941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Basic data flow mechanisms  (control flow)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b="1"/>
              <a:t>FOR Statement</a:t>
            </a:r>
          </a:p>
          <a:p>
            <a:pPr marL="0" indent="0">
              <a:buNone/>
            </a:pPr>
            <a:endParaRPr lang="en-US" altLang="en-US" b="1"/>
          </a:p>
          <a:p>
            <a:pPr marL="0" indent="0">
              <a:buNone/>
            </a:pPr>
            <a:r>
              <a:rPr lang="en-US" altLang="en-US" b="1"/>
              <a:t>Searching item ‘o’ in ‘I love python’ and return the index</a:t>
            </a:r>
          </a:p>
          <a:p>
            <a:pPr marL="0" indent="0">
              <a:buNone/>
            </a:pPr>
            <a:r>
              <a:rPr lang="en-US" altLang="en-US"/>
              <a:t>idx=0</a:t>
            </a:r>
          </a:p>
          <a:p>
            <a:pPr marL="0" indent="0">
              <a:buNone/>
            </a:pPr>
            <a:r>
              <a:rPr lang="en-US" altLang="en-US"/>
              <a:t>for i in 'I love python'.lower():    </a:t>
            </a:r>
          </a:p>
          <a:p>
            <a:pPr marL="0" indent="0">
              <a:buNone/>
            </a:pPr>
            <a:r>
              <a:rPr lang="en-US" altLang="en-US"/>
              <a:t>	if i =='o':        </a:t>
            </a:r>
          </a:p>
          <a:p>
            <a:pPr marL="0" indent="0">
              <a:buNone/>
            </a:pPr>
            <a:r>
              <a:rPr lang="en-US" altLang="en-US"/>
              <a:t>		print('the index is:',idx)    </a:t>
            </a:r>
          </a:p>
          <a:p>
            <a:pPr marL="0" indent="0">
              <a:buNone/>
            </a:pPr>
            <a:r>
              <a:rPr lang="en-US" altLang="en-US"/>
              <a:t>	idx+=1</a:t>
            </a:r>
          </a:p>
        </p:txBody>
      </p:sp>
      <p:pic>
        <p:nvPicPr>
          <p:cNvPr id="21508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1" y="3505200"/>
            <a:ext cx="2790825" cy="146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17986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Basic data flow mechanisms  (control flow)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b="1"/>
              <a:t>FOR Statement</a:t>
            </a:r>
          </a:p>
          <a:p>
            <a:pPr marL="0" indent="0">
              <a:buNone/>
            </a:pPr>
            <a:endParaRPr lang="en-US" altLang="en-US" b="1"/>
          </a:p>
          <a:p>
            <a:pPr marL="0" indent="0">
              <a:buNone/>
            </a:pPr>
            <a:r>
              <a:rPr lang="en-US" altLang="en-US"/>
              <a:t>for (idx,i) in enumerate('I love python'.lower()):    </a:t>
            </a:r>
          </a:p>
          <a:p>
            <a:pPr marL="0" indent="0">
              <a:buNone/>
            </a:pPr>
            <a:r>
              <a:rPr lang="en-US" altLang="en-US"/>
              <a:t>	if i =='o':        </a:t>
            </a:r>
          </a:p>
          <a:p>
            <a:pPr marL="0" indent="0">
              <a:buNone/>
            </a:pPr>
            <a:r>
              <a:rPr lang="en-US" altLang="en-US"/>
              <a:t>		print('the index is:',idx) </a:t>
            </a:r>
          </a:p>
        </p:txBody>
      </p:sp>
      <p:pic>
        <p:nvPicPr>
          <p:cNvPr id="22532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5050600"/>
            <a:ext cx="4432300" cy="1027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8872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Download &amp; Install Python 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Google Anaconda</a:t>
            </a:r>
          </a:p>
          <a:p>
            <a:pPr eaLnBrk="1" hangingPunct="1"/>
            <a:r>
              <a:rPr lang="en-US" altLang="en-US" dirty="0"/>
              <a:t>Download for python 3.6 version</a:t>
            </a:r>
          </a:p>
          <a:p>
            <a:pPr eaLnBrk="1" hangingPunct="1"/>
            <a:r>
              <a:rPr lang="en-US" altLang="en-US" dirty="0"/>
              <a:t>Install &amp; Reboot your system</a:t>
            </a:r>
          </a:p>
          <a:p>
            <a:pPr eaLnBrk="1" hangingPunct="1"/>
            <a:r>
              <a:rPr lang="en-US" altLang="en-US" dirty="0"/>
              <a:t>Open Notebook:</a:t>
            </a:r>
          </a:p>
          <a:p>
            <a:pPr lvl="1"/>
            <a:r>
              <a:rPr lang="en-US" altLang="en-US" dirty="0"/>
              <a:t>Mac: Open a terminal</a:t>
            </a:r>
          </a:p>
          <a:p>
            <a:pPr lvl="1"/>
            <a:r>
              <a:rPr lang="en-US" altLang="en-US" dirty="0"/>
              <a:t>Win: Open anaconda prompt</a:t>
            </a:r>
          </a:p>
          <a:p>
            <a:pPr lvl="1"/>
            <a:r>
              <a:rPr lang="en-US" altLang="en-US" dirty="0"/>
              <a:t>Input: </a:t>
            </a:r>
            <a:r>
              <a:rPr lang="en-US" altLang="en-US" dirty="0" err="1"/>
              <a:t>jupyter</a:t>
            </a:r>
            <a:r>
              <a:rPr lang="en-US" altLang="en-US" dirty="0"/>
              <a:t> notebook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5482" y="3363736"/>
            <a:ext cx="5746518" cy="3415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1439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838200" y="273424"/>
            <a:ext cx="7886700" cy="1325563"/>
          </a:xfrm>
        </p:spPr>
        <p:txBody>
          <a:bodyPr/>
          <a:lstStyle/>
          <a:p>
            <a:r>
              <a:rPr lang="en-US" altLang="en-US"/>
              <a:t>Exercise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en-US"/>
              <a:t>Create a program that asks the user to enter their name and their age. Print out a message addressed to them that tells them the year that they will turn 100 years old.</a:t>
            </a:r>
          </a:p>
          <a:p>
            <a:pPr marL="0" indent="0">
              <a:buNone/>
            </a:pPr>
            <a:endParaRPr lang="en-US" altLang="en-US"/>
          </a:p>
          <a:p>
            <a:pPr marL="0" indent="0">
              <a:buNone/>
            </a:pPr>
            <a:r>
              <a:rPr lang="en-US" altLang="en-US"/>
              <a:t>Extras:</a:t>
            </a:r>
          </a:p>
          <a:p>
            <a:pPr marL="0" indent="0">
              <a:buNone/>
            </a:pPr>
            <a:r>
              <a:rPr lang="en-US" altLang="en-US"/>
              <a:t>1)Add on to the previous program by asking the user for another number and printing out that many copies of the previous message. </a:t>
            </a:r>
          </a:p>
          <a:p>
            <a:pPr marL="0" indent="0">
              <a:buNone/>
            </a:pPr>
            <a:r>
              <a:rPr lang="en-US" altLang="en-US"/>
              <a:t>2)Print out that many copies of the previous message on separate lines. (</a:t>
            </a:r>
            <a:r>
              <a:rPr lang="en-US" altLang="en-US" i="1"/>
              <a:t>Hint: the string "\n is the same as pressing the ENTER button</a:t>
            </a:r>
            <a:r>
              <a:rPr lang="en-US" altLang="en-US"/>
              <a:t>)</a:t>
            </a:r>
          </a:p>
          <a:p>
            <a:pPr marL="0" indent="0">
              <a:buNone/>
            </a:pPr>
            <a:r>
              <a:rPr lang="en-US" altLang="en-US"/>
              <a:t>3)Let user confirm(yes/no) the number of copies if it is greater than 10</a:t>
            </a:r>
          </a:p>
          <a:p>
            <a:pPr marL="0" indent="0">
              <a:buNone/>
            </a:pPr>
            <a:r>
              <a:rPr lang="en-US" altLang="en-US"/>
              <a:t> </a:t>
            </a:r>
          </a:p>
          <a:p>
            <a:pPr marL="0" indent="0">
              <a:buNone/>
            </a:pPr>
            <a:r>
              <a:rPr lang="en-US" altLang="en-US"/>
              <a:t>Do 2)  twice, with/without for statement</a:t>
            </a:r>
          </a:p>
          <a:p>
            <a:pPr marL="0" indent="0"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32983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Solution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sz="1600"/>
              <a:t>name = input("What is your name: ")</a:t>
            </a:r>
          </a:p>
          <a:p>
            <a:pPr marL="0" indent="0">
              <a:buNone/>
            </a:pPr>
            <a:r>
              <a:rPr lang="en-US" altLang="en-US" sz="1600"/>
              <a:t>age = int(input("How old are you: "))</a:t>
            </a:r>
          </a:p>
          <a:p>
            <a:pPr marL="0" indent="0">
              <a:buNone/>
            </a:pPr>
            <a:r>
              <a:rPr lang="en-US" altLang="en-US" sz="1600"/>
              <a:t>num = int(input("How many times should I repeat? "))</a:t>
            </a:r>
          </a:p>
          <a:p>
            <a:pPr marL="0" indent="0">
              <a:buNone/>
            </a:pPr>
            <a:r>
              <a:rPr lang="en-US" altLang="en-US" sz="1600"/>
              <a:t>if num&gt;10:    </a:t>
            </a:r>
          </a:p>
          <a:p>
            <a:pPr marL="0" indent="0">
              <a:buNone/>
            </a:pPr>
            <a:r>
              <a:rPr lang="en-US" altLang="en-US" sz="1600"/>
              <a:t>	cf = input("Are you sure(yes/no)?")    </a:t>
            </a:r>
          </a:p>
          <a:p>
            <a:pPr marL="0" indent="0">
              <a:buNone/>
            </a:pPr>
            <a:r>
              <a:rPr lang="en-US" altLang="en-US" sz="1600"/>
              <a:t>	if cf =='no':        </a:t>
            </a:r>
          </a:p>
          <a:p>
            <a:pPr marL="0" indent="0">
              <a:buNone/>
            </a:pPr>
            <a:r>
              <a:rPr lang="en-US" altLang="en-US" sz="1600"/>
              <a:t>		num = int(input("How many times should I repeat? "))</a:t>
            </a:r>
          </a:p>
          <a:p>
            <a:pPr marL="0" indent="0">
              <a:buNone/>
            </a:pPr>
            <a:r>
              <a:rPr lang="en-US" altLang="en-US" sz="1600"/>
              <a:t>year = str((2014 - age)+60)</a:t>
            </a:r>
          </a:p>
          <a:p>
            <a:pPr marL="0" indent="0">
              <a:buNone/>
            </a:pPr>
            <a:r>
              <a:rPr lang="en-US" altLang="en-US" sz="1600"/>
              <a:t>op=name + " will be 60 years old in the year " +year</a:t>
            </a:r>
          </a:p>
          <a:p>
            <a:pPr marL="0" indent="0">
              <a:buNone/>
            </a:pPr>
            <a:r>
              <a:rPr lang="en-US" altLang="en-US" sz="1600"/>
              <a:t>print(num*(op))</a:t>
            </a:r>
          </a:p>
          <a:p>
            <a:pPr marL="0" indent="0">
              <a:buNone/>
            </a:pPr>
            <a:r>
              <a:rPr lang="en-US" altLang="en-US" sz="1600"/>
              <a:t>#print(num*('\n' + op))</a:t>
            </a:r>
          </a:p>
          <a:p>
            <a:pPr marL="0" indent="0">
              <a:buNone/>
            </a:pPr>
            <a:r>
              <a:rPr lang="en-US" altLang="en-US" sz="1600"/>
              <a:t>for i in range(0,num):print(op)</a:t>
            </a:r>
          </a:p>
        </p:txBody>
      </p:sp>
    </p:spTree>
    <p:extLst>
      <p:ext uri="{BB962C8B-B14F-4D97-AF65-F5344CB8AC3E}">
        <p14:creationId xmlns:p14="http://schemas.microsoft.com/office/powerpoint/2010/main" val="1544874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C88A9-84AB-8242-9043-1C1CFA853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306766-BB42-F24A-90C3-413DF9BBD2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0037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Compound Data Types</a:t>
            </a:r>
            <a:br>
              <a:rPr lang="en-US" altLang="en-US" dirty="0"/>
            </a:br>
            <a:r>
              <a:rPr lang="en-US" altLang="en-US" dirty="0"/>
              <a:t>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2650" y="1825625"/>
            <a:ext cx="3714750" cy="4351338"/>
          </a:xfrm>
        </p:spPr>
        <p:txBody>
          <a:bodyPr rtlCol="0">
            <a:normAutofit/>
          </a:bodyPr>
          <a:lstStyle/>
          <a:p>
            <a:pPr marL="0" indent="0">
              <a:buNone/>
              <a:defRPr/>
            </a:pPr>
            <a:endParaRPr lang="en-US" b="1" dirty="0"/>
          </a:p>
          <a:p>
            <a:pPr eaLnBrk="1" hangingPunct="1">
              <a:buFont typeface="Arial" panose="020B0604020202020204" pitchFamily="34" charset="0"/>
              <a:buChar char="•"/>
              <a:defRPr/>
            </a:pPr>
            <a:endParaRPr lang="en-US" dirty="0"/>
          </a:p>
          <a:p>
            <a:pPr marL="0" indent="0">
              <a:buNone/>
              <a:defRPr/>
            </a:pPr>
            <a:endParaRPr lang="en-US" dirty="0"/>
          </a:p>
          <a:p>
            <a:pPr eaLnBrk="1" hangingPunct="1">
              <a:buFont typeface="Arial" panose="020B0604020202020204" pitchFamily="34" charset="0"/>
              <a:buChar char="•"/>
              <a:defRPr/>
            </a:pPr>
            <a:r>
              <a:rPr lang="en-US" dirty="0"/>
              <a:t>Lists can be heterogeneous</a:t>
            </a:r>
          </a:p>
          <a:p>
            <a:pPr eaLnBrk="1" hangingPunct="1">
              <a:buFont typeface="Arial" panose="020B0604020202020204" pitchFamily="34" charset="0"/>
              <a:buChar char="•"/>
              <a:defRPr/>
            </a:pPr>
            <a:endParaRPr lang="en-US" dirty="0"/>
          </a:p>
          <a:p>
            <a:pPr eaLnBrk="1" hangingPunct="1">
              <a:buFont typeface="Arial" panose="020B0604020202020204" pitchFamily="34" charset="0"/>
              <a:buChar char="•"/>
              <a:defRPr/>
            </a:pPr>
            <a:endParaRPr lang="en-US" dirty="0"/>
          </a:p>
          <a:p>
            <a:pPr eaLnBrk="1" hangingPunct="1">
              <a:buFont typeface="Arial" panose="020B0604020202020204" pitchFamily="34" charset="0"/>
              <a:buChar char="•"/>
              <a:defRPr/>
            </a:pPr>
            <a:endParaRPr lang="en-US" sz="500" dirty="0"/>
          </a:p>
          <a:p>
            <a:pPr eaLnBrk="1" hangingPunct="1">
              <a:buFont typeface="Arial" panose="020B0604020202020204" pitchFamily="34" charset="0"/>
              <a:buChar char="•"/>
              <a:defRPr/>
            </a:pPr>
            <a:r>
              <a:rPr lang="en-US" dirty="0"/>
              <a:t>List can be indexed</a:t>
            </a:r>
          </a:p>
          <a:p>
            <a:pPr eaLnBrk="1" hangingPunct="1">
              <a:buFont typeface="Arial" panose="020B0604020202020204" pitchFamily="34" charset="0"/>
              <a:buChar char="•"/>
              <a:defRPr/>
            </a:pPr>
            <a:endParaRPr lang="en-US" dirty="0"/>
          </a:p>
          <a:p>
            <a:pPr eaLnBrk="1" hangingPunct="1">
              <a:buFont typeface="Arial" panose="020B0604020202020204" pitchFamily="34" charset="0"/>
              <a:buChar char="•"/>
              <a:defRPr/>
            </a:pPr>
            <a:endParaRPr lang="en-US" dirty="0"/>
          </a:p>
        </p:txBody>
      </p:sp>
      <p:pic>
        <p:nvPicPr>
          <p:cNvPr id="2560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025652"/>
            <a:ext cx="1276350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492502"/>
            <a:ext cx="32385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864102"/>
            <a:ext cx="4343400" cy="115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652863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Compound Data Types</a:t>
            </a:r>
            <a:br>
              <a:rPr lang="en-US" altLang="en-US"/>
            </a:br>
            <a:r>
              <a:rPr lang="en-US" altLang="en-US"/>
              <a:t>Lists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>
          <a:xfrm>
            <a:off x="2152650" y="1825625"/>
            <a:ext cx="4357878" cy="4351338"/>
          </a:xfrm>
        </p:spPr>
        <p:txBody>
          <a:bodyPr/>
          <a:lstStyle/>
          <a:p>
            <a:pPr eaLnBrk="1" hangingPunct="1"/>
            <a:r>
              <a:rPr lang="en-US" altLang="en-US" dirty="0"/>
              <a:t>Lists can be manipulated</a:t>
            </a:r>
          </a:p>
          <a:p>
            <a:pPr eaLnBrk="1" hangingPunct="1"/>
            <a:endParaRPr lang="en-US" altLang="en-US" dirty="0"/>
          </a:p>
        </p:txBody>
      </p:sp>
      <p:pic>
        <p:nvPicPr>
          <p:cNvPr id="26628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7115" y="1503363"/>
            <a:ext cx="2887663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9" name="Content Placeholder 2"/>
          <p:cNvSpPr txBox="1">
            <a:spLocks/>
          </p:cNvSpPr>
          <p:nvPr/>
        </p:nvSpPr>
        <p:spPr bwMode="auto">
          <a:xfrm>
            <a:off x="2152650" y="4550412"/>
            <a:ext cx="3714750" cy="253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71450" indent="-171450" defTabSz="685800">
              <a:lnSpc>
                <a:spcPct val="90000"/>
              </a:lnSpc>
              <a:spcBef>
                <a:spcPts val="750"/>
              </a:spcBef>
              <a:buFont typeface="Arial" charset="0"/>
              <a:buChar char="•"/>
              <a:defRPr sz="2100">
                <a:solidFill>
                  <a:schemeClr val="tx1"/>
                </a:solidFill>
                <a:latin typeface="Calibri" charset="0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500">
                <a:solidFill>
                  <a:schemeClr val="tx1"/>
                </a:solidFill>
                <a:latin typeface="Calibri" charset="0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00">
                <a:solidFill>
                  <a:schemeClr val="tx1"/>
                </a:solidFill>
                <a:latin typeface="Calibri" charset="0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00">
                <a:solidFill>
                  <a:schemeClr val="tx1"/>
                </a:solidFill>
                <a:latin typeface="Calibri" charset="0"/>
              </a:defRPr>
            </a:lvl5pPr>
            <a:lvl6pPr marL="20002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300">
                <a:solidFill>
                  <a:schemeClr val="tx1"/>
                </a:solidFill>
                <a:latin typeface="Calibri" charset="0"/>
              </a:defRPr>
            </a:lvl6pPr>
            <a:lvl7pPr marL="24574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300">
                <a:solidFill>
                  <a:schemeClr val="tx1"/>
                </a:solidFill>
                <a:latin typeface="Calibri" charset="0"/>
              </a:defRPr>
            </a:lvl7pPr>
            <a:lvl8pPr marL="29146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300">
                <a:solidFill>
                  <a:schemeClr val="tx1"/>
                </a:solidFill>
                <a:latin typeface="Calibri" charset="0"/>
              </a:defRPr>
            </a:lvl8pPr>
            <a:lvl9pPr marL="33718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300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/>
            <a:r>
              <a:rPr lang="en-US" altLang="en-US" dirty="0"/>
              <a:t>Sorting list</a:t>
            </a:r>
          </a:p>
          <a:p>
            <a:pPr eaLnBrk="1" hangingPunct="1"/>
            <a:endParaRPr lang="en-US" altLang="en-US" dirty="0"/>
          </a:p>
        </p:txBody>
      </p:sp>
      <p:sp>
        <p:nvSpPr>
          <p:cNvPr id="26630" name="Content Placeholder 2"/>
          <p:cNvSpPr txBox="1">
            <a:spLocks/>
          </p:cNvSpPr>
          <p:nvPr/>
        </p:nvSpPr>
        <p:spPr bwMode="auto">
          <a:xfrm>
            <a:off x="2152650" y="4105276"/>
            <a:ext cx="3714750" cy="2532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71450" indent="-171450" defTabSz="685800">
              <a:lnSpc>
                <a:spcPct val="90000"/>
              </a:lnSpc>
              <a:spcBef>
                <a:spcPts val="750"/>
              </a:spcBef>
              <a:buFont typeface="Arial" charset="0"/>
              <a:buChar char="•"/>
              <a:defRPr sz="2100">
                <a:solidFill>
                  <a:schemeClr val="tx1"/>
                </a:solidFill>
                <a:latin typeface="Calibri" charset="0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500">
                <a:solidFill>
                  <a:schemeClr val="tx1"/>
                </a:solidFill>
                <a:latin typeface="Calibri" charset="0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00">
                <a:solidFill>
                  <a:schemeClr val="tx1"/>
                </a:solidFill>
                <a:latin typeface="Calibri" charset="0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00">
                <a:solidFill>
                  <a:schemeClr val="tx1"/>
                </a:solidFill>
                <a:latin typeface="Calibri" charset="0"/>
              </a:defRPr>
            </a:lvl5pPr>
            <a:lvl6pPr marL="20002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300">
                <a:solidFill>
                  <a:schemeClr val="tx1"/>
                </a:solidFill>
                <a:latin typeface="Calibri" charset="0"/>
              </a:defRPr>
            </a:lvl6pPr>
            <a:lvl7pPr marL="24574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300">
                <a:solidFill>
                  <a:schemeClr val="tx1"/>
                </a:solidFill>
                <a:latin typeface="Calibri" charset="0"/>
              </a:defRPr>
            </a:lvl7pPr>
            <a:lvl8pPr marL="29146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300">
                <a:solidFill>
                  <a:schemeClr val="tx1"/>
                </a:solidFill>
                <a:latin typeface="Calibri" charset="0"/>
              </a:defRPr>
            </a:lvl8pPr>
            <a:lvl9pPr marL="33718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300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/>
            <a:r>
              <a:rPr lang="en-US" altLang="en-US"/>
              <a:t>Add new values to a list </a:t>
            </a:r>
          </a:p>
          <a:p>
            <a:pPr eaLnBrk="1" hangingPunct="1"/>
            <a:endParaRPr lang="en-US" altLang="en-US"/>
          </a:p>
        </p:txBody>
      </p:sp>
      <p:pic>
        <p:nvPicPr>
          <p:cNvPr id="26631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3656" y="3743803"/>
            <a:ext cx="2171700" cy="192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61381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Compound Data Types</a:t>
            </a:r>
            <a:br>
              <a:rPr lang="en-US" altLang="en-US"/>
            </a:br>
            <a:r>
              <a:rPr lang="en-US" altLang="en-US"/>
              <a:t>Lists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>
          <a:xfrm>
            <a:off x="2125663" y="2892425"/>
            <a:ext cx="3714750" cy="4351338"/>
          </a:xfrm>
        </p:spPr>
        <p:txBody>
          <a:bodyPr/>
          <a:lstStyle/>
          <a:p>
            <a:pPr eaLnBrk="1" hangingPunct="1"/>
            <a:r>
              <a:rPr lang="en-US" altLang="en-US"/>
              <a:t>Refer</a:t>
            </a:r>
          </a:p>
        </p:txBody>
      </p:sp>
      <p:pic>
        <p:nvPicPr>
          <p:cNvPr id="27652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414" y="3276601"/>
            <a:ext cx="284797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3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0413" y="3276601"/>
            <a:ext cx="3162300" cy="193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4" name="Content Placeholder 2"/>
          <p:cNvSpPr txBox="1">
            <a:spLocks/>
          </p:cNvSpPr>
          <p:nvPr/>
        </p:nvSpPr>
        <p:spPr bwMode="auto">
          <a:xfrm>
            <a:off x="5564188" y="2892425"/>
            <a:ext cx="371475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71450" indent="-171450" defTabSz="685800">
              <a:lnSpc>
                <a:spcPct val="90000"/>
              </a:lnSpc>
              <a:spcBef>
                <a:spcPts val="750"/>
              </a:spcBef>
              <a:buFont typeface="Arial" charset="0"/>
              <a:buChar char="•"/>
              <a:defRPr sz="2100">
                <a:solidFill>
                  <a:schemeClr val="tx1"/>
                </a:solidFill>
                <a:latin typeface="Calibri" charset="0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500">
                <a:solidFill>
                  <a:schemeClr val="tx1"/>
                </a:solidFill>
                <a:latin typeface="Calibri" charset="0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00">
                <a:solidFill>
                  <a:schemeClr val="tx1"/>
                </a:solidFill>
                <a:latin typeface="Calibri" charset="0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00">
                <a:solidFill>
                  <a:schemeClr val="tx1"/>
                </a:solidFill>
                <a:latin typeface="Calibri" charset="0"/>
              </a:defRPr>
            </a:lvl5pPr>
            <a:lvl6pPr marL="20002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300">
                <a:solidFill>
                  <a:schemeClr val="tx1"/>
                </a:solidFill>
                <a:latin typeface="Calibri" charset="0"/>
              </a:defRPr>
            </a:lvl6pPr>
            <a:lvl7pPr marL="24574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300">
                <a:solidFill>
                  <a:schemeClr val="tx1"/>
                </a:solidFill>
                <a:latin typeface="Calibri" charset="0"/>
              </a:defRPr>
            </a:lvl7pPr>
            <a:lvl8pPr marL="29146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300">
                <a:solidFill>
                  <a:schemeClr val="tx1"/>
                </a:solidFill>
                <a:latin typeface="Calibri" charset="0"/>
              </a:defRPr>
            </a:lvl8pPr>
            <a:lvl9pPr marL="33718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300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/>
            <a:r>
              <a:rPr lang="en-US" altLang="en-US"/>
              <a:t>Copy</a:t>
            </a:r>
          </a:p>
          <a:p>
            <a:pPr eaLnBrk="1" hangingPunct="1"/>
            <a:endParaRPr lang="en-US" altLang="en-US"/>
          </a:p>
        </p:txBody>
      </p:sp>
      <p:sp>
        <p:nvSpPr>
          <p:cNvPr id="27655" name="Content Placeholder 2"/>
          <p:cNvSpPr txBox="1">
            <a:spLocks/>
          </p:cNvSpPr>
          <p:nvPr/>
        </p:nvSpPr>
        <p:spPr bwMode="auto">
          <a:xfrm>
            <a:off x="2527999" y="1711294"/>
            <a:ext cx="371475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71450" indent="-171450" defTabSz="685800">
              <a:lnSpc>
                <a:spcPct val="90000"/>
              </a:lnSpc>
              <a:spcBef>
                <a:spcPts val="750"/>
              </a:spcBef>
              <a:buFont typeface="Arial" charset="0"/>
              <a:buChar char="•"/>
              <a:defRPr sz="2100">
                <a:solidFill>
                  <a:schemeClr val="tx1"/>
                </a:solidFill>
                <a:latin typeface="Calibri" charset="0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500">
                <a:solidFill>
                  <a:schemeClr val="tx1"/>
                </a:solidFill>
                <a:latin typeface="Calibri" charset="0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00">
                <a:solidFill>
                  <a:schemeClr val="tx1"/>
                </a:solidFill>
                <a:latin typeface="Calibri" charset="0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00">
                <a:solidFill>
                  <a:schemeClr val="tx1"/>
                </a:solidFill>
                <a:latin typeface="Calibri" charset="0"/>
              </a:defRPr>
            </a:lvl5pPr>
            <a:lvl6pPr marL="20002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300">
                <a:solidFill>
                  <a:schemeClr val="tx1"/>
                </a:solidFill>
                <a:latin typeface="Calibri" charset="0"/>
              </a:defRPr>
            </a:lvl6pPr>
            <a:lvl7pPr marL="24574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300">
                <a:solidFill>
                  <a:schemeClr val="tx1"/>
                </a:solidFill>
                <a:latin typeface="Calibri" charset="0"/>
              </a:defRPr>
            </a:lvl7pPr>
            <a:lvl8pPr marL="29146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300">
                <a:solidFill>
                  <a:schemeClr val="tx1"/>
                </a:solidFill>
                <a:latin typeface="Calibri" charset="0"/>
              </a:defRPr>
            </a:lvl8pPr>
            <a:lvl9pPr marL="33718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300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/>
            <a:r>
              <a:rPr lang="en-US" altLang="en-US"/>
              <a:t>a = b # refer</a:t>
            </a:r>
          </a:p>
          <a:p>
            <a:pPr eaLnBrk="1" hangingPunct="1"/>
            <a:r>
              <a:rPr lang="en-US" altLang="en-US"/>
              <a:t>a = b[:] # copy</a:t>
            </a:r>
          </a:p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6397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Compound Data Types</a:t>
            </a:r>
            <a:br>
              <a:rPr lang="en-US" altLang="en-US"/>
            </a:br>
            <a:r>
              <a:rPr lang="en-US" altLang="en-US"/>
              <a:t>Tuples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2650" y="1825625"/>
            <a:ext cx="6762750" cy="4351338"/>
          </a:xfrm>
        </p:spPr>
        <p:txBody>
          <a:bodyPr rtlCol="0">
            <a:normAutofit/>
          </a:bodyPr>
          <a:lstStyle/>
          <a:p>
            <a:pPr eaLnBrk="1" hangingPunct="1">
              <a:buFont typeface="Arial" panose="020B0604020202020204" pitchFamily="34" charset="0"/>
              <a:buChar char="•"/>
              <a:defRPr/>
            </a:pPr>
            <a:r>
              <a:rPr lang="en-US" dirty="0"/>
              <a:t>Tuples can be heterogeneous</a:t>
            </a:r>
          </a:p>
          <a:p>
            <a:pPr eaLnBrk="1" hangingPunct="1">
              <a:buFont typeface="Arial" panose="020B0604020202020204" pitchFamily="34" charset="0"/>
              <a:buChar char="•"/>
              <a:defRPr/>
            </a:pPr>
            <a:endParaRPr lang="en-US" dirty="0"/>
          </a:p>
          <a:p>
            <a:pPr marL="0" indent="0">
              <a:buNone/>
              <a:defRPr/>
            </a:pPr>
            <a:endParaRPr lang="en-US" dirty="0"/>
          </a:p>
          <a:p>
            <a:pPr eaLnBrk="1" hangingPunct="1">
              <a:buFont typeface="Arial" panose="020B0604020202020204" pitchFamily="34" charset="0"/>
              <a:buChar char="•"/>
              <a:defRPr/>
            </a:pPr>
            <a:r>
              <a:rPr lang="en-US" dirty="0"/>
              <a:t>But you </a:t>
            </a:r>
            <a:r>
              <a:rPr lang="en-US" u="sng" dirty="0"/>
              <a:t>cannot assign value to tuple</a:t>
            </a:r>
          </a:p>
          <a:p>
            <a:pPr eaLnBrk="1" hangingPunct="1">
              <a:buFont typeface="Arial" panose="020B0604020202020204" pitchFamily="34" charset="0"/>
              <a:buChar char="•"/>
              <a:defRPr/>
            </a:pPr>
            <a:endParaRPr lang="en-US" dirty="0"/>
          </a:p>
        </p:txBody>
      </p:sp>
      <p:pic>
        <p:nvPicPr>
          <p:cNvPr id="28676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1177" y="2439989"/>
            <a:ext cx="4448175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7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1177" y="3863978"/>
            <a:ext cx="5676900" cy="273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06147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Compound Data Types</a:t>
            </a:r>
            <a:br>
              <a:rPr lang="en-US" altLang="en-US"/>
            </a:br>
            <a:r>
              <a:rPr lang="en-US" altLang="en-US"/>
              <a:t>Dictionary</a:t>
            </a:r>
          </a:p>
        </p:txBody>
      </p:sp>
      <p:pic>
        <p:nvPicPr>
          <p:cNvPr id="29699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754312" y="1816101"/>
            <a:ext cx="6410325" cy="1762125"/>
          </a:xfrm>
        </p:spPr>
      </p:pic>
      <p:sp>
        <p:nvSpPr>
          <p:cNvPr id="29700" name="TextBox 5"/>
          <p:cNvSpPr txBox="1">
            <a:spLocks noChangeArrowheads="1"/>
          </p:cNvSpPr>
          <p:nvPr/>
        </p:nvSpPr>
        <p:spPr bwMode="auto">
          <a:xfrm>
            <a:off x="2163763" y="3432176"/>
            <a:ext cx="3795712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9pPr>
          </a:lstStyle>
          <a:p>
            <a:r>
              <a:rPr lang="en-US" altLang="en-US"/>
              <a:t>Adding and removing dictionary entries</a:t>
            </a:r>
          </a:p>
        </p:txBody>
      </p:sp>
      <p:pic>
        <p:nvPicPr>
          <p:cNvPr id="29701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4312" y="3757551"/>
            <a:ext cx="5029200" cy="248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93540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Compound Data Types</a:t>
            </a:r>
            <a:br>
              <a:rPr lang="en-US" altLang="en-US"/>
            </a:br>
            <a:r>
              <a:rPr lang="en-US" altLang="en-US"/>
              <a:t>Dictionary</a:t>
            </a:r>
          </a:p>
        </p:txBody>
      </p:sp>
      <p:sp>
        <p:nvSpPr>
          <p:cNvPr id="30723" name="Rectangle 4"/>
          <p:cNvSpPr>
            <a:spLocks noChangeArrowheads="1"/>
          </p:cNvSpPr>
          <p:nvPr/>
        </p:nvSpPr>
        <p:spPr bwMode="auto">
          <a:xfrm>
            <a:off x="2152651" y="1828800"/>
            <a:ext cx="24225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9pPr>
          </a:lstStyle>
          <a:p>
            <a:r>
              <a:rPr lang="en-US" altLang="en-US"/>
              <a:t>Useful accessor methods</a:t>
            </a:r>
          </a:p>
        </p:txBody>
      </p:sp>
      <p:pic>
        <p:nvPicPr>
          <p:cNvPr id="30724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9638" y="2305050"/>
            <a:ext cx="5086350" cy="255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5" name="Rectangle 1"/>
          <p:cNvSpPr>
            <a:spLocks noChangeArrowheads="1"/>
          </p:cNvSpPr>
          <p:nvPr/>
        </p:nvSpPr>
        <p:spPr bwMode="auto">
          <a:xfrm>
            <a:off x="2179638" y="5149850"/>
            <a:ext cx="34798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9pPr>
          </a:lstStyle>
          <a:p>
            <a:r>
              <a:rPr lang="en-US" altLang="en-US"/>
              <a:t>dict(zip(('a','b','c','d','e'),(1,2,3,4,5)))</a:t>
            </a:r>
          </a:p>
        </p:txBody>
      </p:sp>
    </p:spTree>
    <p:extLst>
      <p:ext uri="{BB962C8B-B14F-4D97-AF65-F5344CB8AC3E}">
        <p14:creationId xmlns:p14="http://schemas.microsoft.com/office/powerpoint/2010/main" val="18155636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Operators</a:t>
            </a:r>
            <a:br>
              <a:rPr lang="en-US" altLang="en-US" dirty="0"/>
            </a:br>
            <a:r>
              <a:rPr lang="en-US" altLang="en-US" dirty="0"/>
              <a:t>Math Operators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+ - * /</a:t>
            </a:r>
            <a:br>
              <a:rPr lang="en-US" altLang="en-US"/>
            </a:br>
            <a:endParaRPr lang="en-US" altLang="en-US"/>
          </a:p>
          <a:p>
            <a:pPr eaLnBrk="1" hangingPunct="1"/>
            <a:r>
              <a:rPr lang="en-US" altLang="en-US"/>
              <a:t>Power: **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Integer division: //</a:t>
            </a:r>
          </a:p>
        </p:txBody>
      </p:sp>
      <p:pic>
        <p:nvPicPr>
          <p:cNvPr id="31748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662"/>
          <a:stretch>
            <a:fillRect/>
          </a:stretch>
        </p:blipFill>
        <p:spPr bwMode="auto">
          <a:xfrm>
            <a:off x="3810000" y="2438400"/>
            <a:ext cx="533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49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1" y="3259138"/>
            <a:ext cx="428625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50" name="TextBox 5"/>
          <p:cNvSpPr txBox="1">
            <a:spLocks noChangeArrowheads="1"/>
          </p:cNvSpPr>
          <p:nvPr/>
        </p:nvSpPr>
        <p:spPr bwMode="auto">
          <a:xfrm>
            <a:off x="6459539" y="1868489"/>
            <a:ext cx="350678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9pPr>
          </a:lstStyle>
          <a:p>
            <a:r>
              <a:rPr lang="en-US" altLang="en-US"/>
              <a:t>It works on strings and lists as well!!</a:t>
            </a:r>
          </a:p>
        </p:txBody>
      </p:sp>
      <p:pic>
        <p:nvPicPr>
          <p:cNvPr id="31751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1051" y="2306638"/>
            <a:ext cx="2162175" cy="339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816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Scripting Language, easy to learn and use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AU" altLang="en-US" dirty="0"/>
              <a:t>Clean, clear syntax and high-level data types</a:t>
            </a:r>
          </a:p>
          <a:p>
            <a:pPr marL="342900" lvl="1" indent="0">
              <a:buNone/>
              <a:defRPr/>
            </a:pPr>
            <a:r>
              <a:rPr lang="en-US" dirty="0"/>
              <a:t>Python makes difficult things easy: so programmers can focus on overriding algorithms and structures rather than nitty-gritty low level details.</a:t>
            </a:r>
            <a:endParaRPr lang="en-AU" altLang="en-US" dirty="0"/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Object-Oriented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Everything is an object (functions, classes)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AU" altLang="en-US" dirty="0"/>
              <a:t>Variables do not need to be defined before using</a:t>
            </a:r>
            <a:endParaRPr lang="en-US" altLang="en-US" dirty="0"/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Data type is a property of the object</a:t>
            </a:r>
          </a:p>
          <a:p>
            <a:pPr marL="342900" lvl="1" indent="0">
              <a:buNone/>
              <a:defRPr/>
            </a:pPr>
            <a:r>
              <a:rPr lang="en-US" altLang="en-US" dirty="0"/>
              <a:t>You can do things like x=134 and x=‘I’m a string’ without error</a:t>
            </a:r>
          </a:p>
          <a:p>
            <a:pPr marL="342900" lvl="1" indent="0">
              <a:buNone/>
              <a:defRPr/>
            </a:pPr>
            <a:r>
              <a:rPr lang="en-US" altLang="en-US" dirty="0"/>
              <a:t>Python will detect the type of variable automatically </a:t>
            </a:r>
          </a:p>
          <a:p>
            <a:pPr marL="342900" lvl="1" indent="0">
              <a:buNone/>
              <a:defRPr/>
            </a:pPr>
            <a:r>
              <a:rPr lang="en-US" altLang="en-US" dirty="0"/>
              <a:t>	cost: slower than lower level language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Portable: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AU" altLang="en-US" dirty="0"/>
              <a:t>high end servers and workstations, down to windows CE</a:t>
            </a:r>
            <a:endParaRPr lang="en-US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1352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Conditional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49437"/>
            <a:ext cx="7886700" cy="4351338"/>
          </a:xfrm>
        </p:spPr>
        <p:txBody>
          <a:bodyPr rtlCol="0">
            <a:normAutofit/>
          </a:bodyPr>
          <a:lstStyle/>
          <a:p>
            <a:pPr eaLnBrk="1" hangingPunct="1">
              <a:buFont typeface="Arial" panose="020B0604020202020204" pitchFamily="34" charset="0"/>
              <a:buChar char="•"/>
              <a:defRPr/>
            </a:pPr>
            <a:r>
              <a:rPr lang="en-US" dirty="0"/>
              <a:t>One of the most amazing things of Python</a:t>
            </a:r>
          </a:p>
          <a:p>
            <a:pPr eaLnBrk="1" hangingPunct="1">
              <a:buFont typeface="Arial" panose="020B0604020202020204" pitchFamily="34" charset="0"/>
              <a:buChar char="•"/>
              <a:defRPr/>
            </a:pPr>
            <a:endParaRPr lang="en-US" dirty="0"/>
          </a:p>
          <a:p>
            <a:pPr marL="0" indent="0">
              <a:buNone/>
              <a:defRPr/>
            </a:pPr>
            <a:endParaRPr lang="en-US" dirty="0"/>
          </a:p>
          <a:p>
            <a:pPr eaLnBrk="1" hangingPunct="1">
              <a:buFont typeface="Arial" panose="020B0604020202020204" pitchFamily="34" charset="0"/>
              <a:buChar char="•"/>
              <a:defRPr/>
            </a:pPr>
            <a:r>
              <a:rPr lang="en-US" dirty="0"/>
              <a:t>It replaced the redundant codes to one simple expression</a:t>
            </a:r>
          </a:p>
          <a:p>
            <a:pPr eaLnBrk="1" hangingPunct="1">
              <a:buFont typeface="Arial" panose="020B0604020202020204" pitchFamily="34" charset="0"/>
              <a:buChar char="•"/>
              <a:defRPr/>
            </a:pPr>
            <a:endParaRPr lang="en-US" dirty="0"/>
          </a:p>
          <a:p>
            <a:pPr eaLnBrk="1" hangingPunct="1">
              <a:buFont typeface="Arial" panose="020B0604020202020204" pitchFamily="34" charset="0"/>
              <a:buChar char="•"/>
              <a:defRPr/>
            </a:pPr>
            <a:endParaRPr lang="en-US" dirty="0"/>
          </a:p>
        </p:txBody>
      </p:sp>
      <p:pic>
        <p:nvPicPr>
          <p:cNvPr id="32772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8436" y="2359025"/>
            <a:ext cx="2257425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3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5173" y="3811589"/>
            <a:ext cx="1123950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4" name="Rectangle 1"/>
          <p:cNvSpPr>
            <a:spLocks noChangeArrowheads="1"/>
          </p:cNvSpPr>
          <p:nvPr/>
        </p:nvSpPr>
        <p:spPr bwMode="auto">
          <a:xfrm>
            <a:off x="838200" y="5370513"/>
            <a:ext cx="81534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9pPr>
          </a:lstStyle>
          <a:p>
            <a:r>
              <a:rPr lang="en-US" altLang="en-US" dirty="0"/>
              <a:t>A0</a:t>
            </a:r>
            <a:r>
              <a:rPr lang="en-US" altLang="en-US" dirty="0">
                <a:solidFill>
                  <a:srgbClr val="A67F59"/>
                </a:solidFill>
                <a:latin typeface="Courier New" charset="0"/>
              </a:rPr>
              <a:t>=</a:t>
            </a:r>
            <a:r>
              <a:rPr lang="en-US" altLang="en-US" dirty="0" err="1"/>
              <a:t>dict</a:t>
            </a:r>
            <a:r>
              <a:rPr lang="en-US" altLang="en-US" dirty="0">
                <a:solidFill>
                  <a:srgbClr val="999999"/>
                </a:solidFill>
                <a:latin typeface="Courier New" charset="0"/>
              </a:rPr>
              <a:t>(</a:t>
            </a:r>
            <a:r>
              <a:rPr lang="en-US" altLang="en-US" dirty="0"/>
              <a:t>zip</a:t>
            </a:r>
            <a:r>
              <a:rPr lang="en-US" altLang="en-US" dirty="0">
                <a:solidFill>
                  <a:srgbClr val="999999"/>
                </a:solidFill>
                <a:latin typeface="Courier New" charset="0"/>
              </a:rPr>
              <a:t>((</a:t>
            </a:r>
            <a:r>
              <a:rPr lang="en-US" altLang="en-US" dirty="0">
                <a:solidFill>
                  <a:srgbClr val="669900"/>
                </a:solidFill>
                <a:latin typeface="Courier New" charset="0"/>
              </a:rPr>
              <a:t>'</a:t>
            </a:r>
            <a:r>
              <a:rPr lang="en-US" altLang="en-US" dirty="0" err="1">
                <a:solidFill>
                  <a:srgbClr val="669900"/>
                </a:solidFill>
                <a:latin typeface="Courier New" charset="0"/>
              </a:rPr>
              <a:t>a'</a:t>
            </a:r>
            <a:r>
              <a:rPr lang="en-US" altLang="en-US" dirty="0" err="1">
                <a:solidFill>
                  <a:srgbClr val="999999"/>
                </a:solidFill>
                <a:latin typeface="Courier New" charset="0"/>
              </a:rPr>
              <a:t>,</a:t>
            </a:r>
            <a:r>
              <a:rPr lang="en-US" altLang="en-US" dirty="0" err="1">
                <a:solidFill>
                  <a:srgbClr val="669900"/>
                </a:solidFill>
                <a:latin typeface="Courier New" charset="0"/>
              </a:rPr>
              <a:t>'b'</a:t>
            </a:r>
            <a:r>
              <a:rPr lang="en-US" altLang="en-US" dirty="0" err="1">
                <a:solidFill>
                  <a:srgbClr val="999999"/>
                </a:solidFill>
                <a:latin typeface="Courier New" charset="0"/>
              </a:rPr>
              <a:t>,</a:t>
            </a:r>
            <a:r>
              <a:rPr lang="en-US" altLang="en-US" dirty="0" err="1">
                <a:solidFill>
                  <a:srgbClr val="669900"/>
                </a:solidFill>
                <a:latin typeface="Courier New" charset="0"/>
              </a:rPr>
              <a:t>'c'</a:t>
            </a:r>
            <a:r>
              <a:rPr lang="en-US" altLang="en-US" dirty="0" err="1">
                <a:solidFill>
                  <a:srgbClr val="999999"/>
                </a:solidFill>
                <a:latin typeface="Courier New" charset="0"/>
              </a:rPr>
              <a:t>,</a:t>
            </a:r>
            <a:r>
              <a:rPr lang="en-US" altLang="en-US" dirty="0" err="1">
                <a:solidFill>
                  <a:srgbClr val="669900"/>
                </a:solidFill>
                <a:latin typeface="Courier New" charset="0"/>
              </a:rPr>
              <a:t>'d'</a:t>
            </a:r>
            <a:r>
              <a:rPr lang="en-US" altLang="en-US" dirty="0" err="1">
                <a:solidFill>
                  <a:srgbClr val="999999"/>
                </a:solidFill>
                <a:latin typeface="Courier New" charset="0"/>
              </a:rPr>
              <a:t>,</a:t>
            </a:r>
            <a:r>
              <a:rPr lang="en-US" altLang="en-US" dirty="0" err="1">
                <a:solidFill>
                  <a:srgbClr val="669900"/>
                </a:solidFill>
                <a:latin typeface="Courier New" charset="0"/>
              </a:rPr>
              <a:t>'e</a:t>
            </a:r>
            <a:r>
              <a:rPr lang="en-US" altLang="en-US" dirty="0">
                <a:solidFill>
                  <a:srgbClr val="669900"/>
                </a:solidFill>
                <a:latin typeface="Courier New" charset="0"/>
              </a:rPr>
              <a:t>'</a:t>
            </a:r>
            <a:r>
              <a:rPr lang="en-US" altLang="en-US" dirty="0">
                <a:solidFill>
                  <a:srgbClr val="999999"/>
                </a:solidFill>
                <a:latin typeface="Courier New" charset="0"/>
              </a:rPr>
              <a:t>),(</a:t>
            </a:r>
            <a:r>
              <a:rPr lang="en-US" altLang="en-US" dirty="0">
                <a:solidFill>
                  <a:srgbClr val="990055"/>
                </a:solidFill>
                <a:latin typeface="Courier New" charset="0"/>
              </a:rPr>
              <a:t>1</a:t>
            </a:r>
            <a:r>
              <a:rPr lang="en-US" altLang="en-US" dirty="0">
                <a:solidFill>
                  <a:srgbClr val="999999"/>
                </a:solidFill>
                <a:latin typeface="Courier New" charset="0"/>
              </a:rPr>
              <a:t>,</a:t>
            </a:r>
            <a:r>
              <a:rPr lang="en-US" altLang="en-US" dirty="0">
                <a:solidFill>
                  <a:srgbClr val="990055"/>
                </a:solidFill>
                <a:latin typeface="Courier New" charset="0"/>
              </a:rPr>
              <a:t>2</a:t>
            </a:r>
            <a:r>
              <a:rPr lang="en-US" altLang="en-US" dirty="0">
                <a:solidFill>
                  <a:srgbClr val="999999"/>
                </a:solidFill>
                <a:latin typeface="Courier New" charset="0"/>
              </a:rPr>
              <a:t>,</a:t>
            </a:r>
            <a:r>
              <a:rPr lang="en-US" altLang="en-US" dirty="0">
                <a:solidFill>
                  <a:srgbClr val="990055"/>
                </a:solidFill>
                <a:latin typeface="Courier New" charset="0"/>
              </a:rPr>
              <a:t>3</a:t>
            </a:r>
            <a:r>
              <a:rPr lang="en-US" altLang="en-US" dirty="0">
                <a:solidFill>
                  <a:srgbClr val="999999"/>
                </a:solidFill>
                <a:latin typeface="Courier New" charset="0"/>
              </a:rPr>
              <a:t>,</a:t>
            </a:r>
            <a:r>
              <a:rPr lang="en-US" altLang="en-US" dirty="0">
                <a:solidFill>
                  <a:srgbClr val="990055"/>
                </a:solidFill>
                <a:latin typeface="Courier New" charset="0"/>
              </a:rPr>
              <a:t>4</a:t>
            </a:r>
            <a:r>
              <a:rPr lang="en-US" altLang="en-US" dirty="0">
                <a:solidFill>
                  <a:srgbClr val="999999"/>
                </a:solidFill>
                <a:latin typeface="Courier New" charset="0"/>
              </a:rPr>
              <a:t>,</a:t>
            </a:r>
            <a:r>
              <a:rPr lang="en-US" altLang="en-US" dirty="0">
                <a:solidFill>
                  <a:srgbClr val="990055"/>
                </a:solidFill>
                <a:latin typeface="Courier New" charset="0"/>
              </a:rPr>
              <a:t>5</a:t>
            </a:r>
            <a:r>
              <a:rPr lang="en-US" altLang="en-US" dirty="0">
                <a:solidFill>
                  <a:srgbClr val="999999"/>
                </a:solidFill>
                <a:latin typeface="Courier New" charset="0"/>
              </a:rPr>
              <a:t>)))</a:t>
            </a:r>
          </a:p>
          <a:p>
            <a:r>
              <a:rPr lang="en-US" altLang="en-US" dirty="0"/>
              <a:t>A1 </a:t>
            </a:r>
            <a:r>
              <a:rPr lang="en-US" altLang="en-US" dirty="0">
                <a:solidFill>
                  <a:srgbClr val="A67F59"/>
                </a:solidFill>
                <a:latin typeface="Courier New" charset="0"/>
              </a:rPr>
              <a:t>=</a:t>
            </a:r>
            <a:r>
              <a:rPr lang="en-US" altLang="en-US" dirty="0"/>
              <a:t> range</a:t>
            </a:r>
            <a:r>
              <a:rPr lang="en-US" altLang="en-US" dirty="0">
                <a:solidFill>
                  <a:srgbClr val="999999"/>
                </a:solidFill>
                <a:latin typeface="Courier New" charset="0"/>
              </a:rPr>
              <a:t>(</a:t>
            </a:r>
            <a:r>
              <a:rPr lang="en-US" altLang="en-US" dirty="0">
                <a:solidFill>
                  <a:srgbClr val="990055"/>
                </a:solidFill>
                <a:latin typeface="Courier New" charset="0"/>
              </a:rPr>
              <a:t>10</a:t>
            </a:r>
            <a:r>
              <a:rPr lang="en-US" altLang="en-US" dirty="0">
                <a:solidFill>
                  <a:srgbClr val="999999"/>
                </a:solidFill>
                <a:latin typeface="Courier New" charset="0"/>
              </a:rPr>
              <a:t>)</a:t>
            </a:r>
            <a:r>
              <a:rPr lang="en-US" altLang="en-US" dirty="0"/>
              <a:t> </a:t>
            </a:r>
          </a:p>
          <a:p>
            <a:r>
              <a:rPr lang="en-US" altLang="en-US" dirty="0"/>
              <a:t>A2 </a:t>
            </a:r>
            <a:r>
              <a:rPr lang="en-US" altLang="en-US" dirty="0">
                <a:solidFill>
                  <a:srgbClr val="A67F59"/>
                </a:solidFill>
                <a:latin typeface="Courier New" charset="0"/>
              </a:rPr>
              <a:t>=</a:t>
            </a:r>
            <a:r>
              <a:rPr lang="en-US" altLang="en-US" dirty="0"/>
              <a:t> sorted</a:t>
            </a:r>
            <a:r>
              <a:rPr lang="en-US" altLang="en-US" dirty="0">
                <a:solidFill>
                  <a:srgbClr val="999999"/>
                </a:solidFill>
                <a:latin typeface="Courier New" charset="0"/>
              </a:rPr>
              <a:t>([</a:t>
            </a:r>
            <a:r>
              <a:rPr lang="en-US" altLang="en-US" dirty="0" err="1"/>
              <a:t>i</a:t>
            </a:r>
            <a:r>
              <a:rPr lang="en-US" altLang="en-US" dirty="0"/>
              <a:t> </a:t>
            </a:r>
            <a:r>
              <a:rPr lang="en-US" altLang="en-US" dirty="0">
                <a:solidFill>
                  <a:srgbClr val="0077AA"/>
                </a:solidFill>
                <a:latin typeface="Courier New" charset="0"/>
              </a:rPr>
              <a:t>for</a:t>
            </a:r>
            <a:r>
              <a:rPr lang="en-US" altLang="en-US" dirty="0"/>
              <a:t> </a:t>
            </a:r>
            <a:r>
              <a:rPr lang="en-US" altLang="en-US" dirty="0" err="1"/>
              <a:t>i</a:t>
            </a:r>
            <a:r>
              <a:rPr lang="en-US" altLang="en-US" dirty="0"/>
              <a:t> </a:t>
            </a:r>
            <a:r>
              <a:rPr lang="en-US" altLang="en-US" dirty="0">
                <a:solidFill>
                  <a:srgbClr val="0077AA"/>
                </a:solidFill>
                <a:latin typeface="Courier New" charset="0"/>
              </a:rPr>
              <a:t>in</a:t>
            </a:r>
            <a:r>
              <a:rPr lang="en-US" altLang="en-US" dirty="0"/>
              <a:t> A1 </a:t>
            </a:r>
            <a:r>
              <a:rPr lang="en-US" altLang="en-US" dirty="0">
                <a:solidFill>
                  <a:srgbClr val="0077AA"/>
                </a:solidFill>
                <a:latin typeface="Courier New" charset="0"/>
              </a:rPr>
              <a:t>if</a:t>
            </a:r>
            <a:r>
              <a:rPr lang="en-US" altLang="en-US" dirty="0"/>
              <a:t> </a:t>
            </a:r>
            <a:r>
              <a:rPr lang="en-US" altLang="en-US" dirty="0" err="1"/>
              <a:t>i</a:t>
            </a:r>
            <a:r>
              <a:rPr lang="en-US" altLang="en-US" dirty="0"/>
              <a:t> </a:t>
            </a:r>
            <a:r>
              <a:rPr lang="en-US" altLang="en-US" dirty="0">
                <a:solidFill>
                  <a:srgbClr val="0077AA"/>
                </a:solidFill>
                <a:latin typeface="Courier New" charset="0"/>
              </a:rPr>
              <a:t>in</a:t>
            </a:r>
            <a:r>
              <a:rPr lang="en-US" altLang="en-US" dirty="0"/>
              <a:t> A0</a:t>
            </a:r>
            <a:r>
              <a:rPr lang="en-US" altLang="en-US" dirty="0">
                <a:solidFill>
                  <a:srgbClr val="999999"/>
                </a:solidFill>
                <a:latin typeface="Courier New" charset="0"/>
              </a:rPr>
              <a:t>])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974113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few key 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Everything is an object</a:t>
            </a:r>
          </a:p>
          <a:p>
            <a:r>
              <a:rPr lang="en-US" dirty="0"/>
              <a:t>Input is a string by default</a:t>
            </a:r>
          </a:p>
          <a:p>
            <a:r>
              <a:rPr lang="en-US" dirty="0"/>
              <a:t>Strings can be indexed</a:t>
            </a:r>
          </a:p>
          <a:p>
            <a:r>
              <a:rPr lang="en-US" dirty="0"/>
              <a:t>Operator + and * work on strings</a:t>
            </a:r>
          </a:p>
          <a:p>
            <a:r>
              <a:rPr lang="en-US" dirty="0"/>
              <a:t>Operator + works between the same type of variable</a:t>
            </a:r>
          </a:p>
          <a:p>
            <a:r>
              <a:rPr lang="en-US" dirty="0"/>
              <a:t>Converting variables is simple:</a:t>
            </a:r>
          </a:p>
          <a:p>
            <a:pPr marL="457200" lvl="1" indent="0">
              <a:buNone/>
            </a:pPr>
            <a:r>
              <a:rPr lang="en-US" dirty="0" err="1"/>
              <a:t>int</a:t>
            </a:r>
            <a:r>
              <a:rPr lang="en-US" dirty="0"/>
              <a:t>(x)/float(x)/</a:t>
            </a:r>
            <a:r>
              <a:rPr lang="en-US" dirty="0" err="1"/>
              <a:t>str</a:t>
            </a:r>
            <a:r>
              <a:rPr lang="en-US" dirty="0"/>
              <a:t>(x), where x is a variable</a:t>
            </a:r>
          </a:p>
          <a:p>
            <a:r>
              <a:rPr lang="en-US" dirty="0"/>
              <a:t>for (</a:t>
            </a:r>
            <a:r>
              <a:rPr lang="en-US" dirty="0" err="1"/>
              <a:t>idx,x</a:t>
            </a:r>
            <a:r>
              <a:rPr lang="en-US" dirty="0"/>
              <a:t>) in enumerate(x): action </a:t>
            </a:r>
          </a:p>
          <a:p>
            <a:r>
              <a:rPr lang="en-US" dirty="0"/>
              <a:t>The </a:t>
            </a:r>
            <a:r>
              <a:rPr lang="en-US" b="1" u="sng" dirty="0"/>
              <a:t>TAB</a:t>
            </a:r>
            <a:r>
              <a:rPr lang="en-US" dirty="0"/>
              <a:t> if change the line</a:t>
            </a:r>
          </a:p>
        </p:txBody>
      </p:sp>
    </p:spTree>
    <p:extLst>
      <p:ext uri="{BB962C8B-B14F-4D97-AF65-F5344CB8AC3E}">
        <p14:creationId xmlns:p14="http://schemas.microsoft.com/office/powerpoint/2010/main" val="4032158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Useful links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Python: </a:t>
            </a:r>
            <a:r>
              <a:rPr lang="en-US" altLang="en-US" dirty="0">
                <a:hlinkClick r:id="rId2"/>
              </a:rPr>
              <a:t>https://www.python.org/</a:t>
            </a:r>
            <a:r>
              <a:rPr lang="en-US" altLang="en-US" dirty="0"/>
              <a:t> </a:t>
            </a:r>
          </a:p>
          <a:p>
            <a:pPr eaLnBrk="1" hangingPunct="1"/>
            <a:r>
              <a:rPr lang="en-US" altLang="en-US" dirty="0"/>
              <a:t>Python 3 Tutorial: </a:t>
            </a:r>
            <a:r>
              <a:rPr lang="en-US" altLang="en-US" dirty="0">
                <a:hlinkClick r:id="rId3"/>
              </a:rPr>
              <a:t>https://pythonprogramming.net/introduction-to-python-programming/</a:t>
            </a:r>
            <a:r>
              <a:rPr lang="en-US" altLang="en-US" dirty="0"/>
              <a:t> (include videos and codes)</a:t>
            </a:r>
          </a:p>
          <a:p>
            <a:pPr eaLnBrk="1" hangingPunct="1"/>
            <a:r>
              <a:rPr lang="en-US" altLang="en-US" dirty="0"/>
              <a:t>Programming for Everybody (Getting Started with Python):</a:t>
            </a:r>
          </a:p>
          <a:p>
            <a:pPr lvl="1" eaLnBrk="1" hangingPunct="1"/>
            <a:r>
              <a:rPr lang="en-US" altLang="en-US" dirty="0">
                <a:hlinkClick r:id="rId4"/>
              </a:rPr>
              <a:t>https://www.coursera.org/learn/python</a:t>
            </a:r>
            <a:r>
              <a:rPr lang="en-US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76882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Major Uses of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altLang="en-US" dirty="0"/>
              <a:t>web applications</a:t>
            </a:r>
          </a:p>
          <a:p>
            <a:pPr marL="0" indent="0" algn="just">
              <a:buNone/>
            </a:pPr>
            <a:r>
              <a:rPr lang="en-US" altLang="zh-CN" dirty="0"/>
              <a:t>a</a:t>
            </a:r>
            <a:r>
              <a:rPr lang="en-US" altLang="en-US" dirty="0"/>
              <a:t>utomation </a:t>
            </a:r>
          </a:p>
          <a:p>
            <a:pPr marL="0" indent="0" algn="just">
              <a:buNone/>
            </a:pPr>
            <a:r>
              <a:rPr lang="en-US" altLang="en-US" dirty="0"/>
              <a:t>scientific modelling (Operations Research, </a:t>
            </a:r>
            <a:r>
              <a:rPr lang="en-US" altLang="en-US" dirty="0" err="1"/>
              <a:t>cplex</a:t>
            </a:r>
            <a:r>
              <a:rPr lang="en-US" altLang="en-US" dirty="0"/>
              <a:t>, </a:t>
            </a:r>
            <a:r>
              <a:rPr lang="en-US" altLang="en-US" dirty="0" err="1"/>
              <a:t>gurobi</a:t>
            </a:r>
            <a:r>
              <a:rPr lang="en-US" altLang="en-US" dirty="0"/>
              <a:t>, etc.)</a:t>
            </a:r>
          </a:p>
          <a:p>
            <a:pPr marL="0" indent="0" algn="just">
              <a:buNone/>
            </a:pPr>
            <a:r>
              <a:rPr lang="en-US" altLang="en-US" dirty="0"/>
              <a:t>big data applications</a:t>
            </a:r>
          </a:p>
          <a:p>
            <a:pPr marL="0" indent="0" algn="just">
              <a:buNone/>
            </a:pPr>
            <a:r>
              <a:rPr lang="en-US" altLang="en-US" dirty="0"/>
              <a:t>……</a:t>
            </a:r>
          </a:p>
          <a:p>
            <a:pPr marL="0" indent="0" algn="just">
              <a:buNone/>
            </a:pPr>
            <a:endParaRPr lang="en-US" altLang="en-US" dirty="0"/>
          </a:p>
          <a:p>
            <a:pPr marL="0" indent="0" algn="just">
              <a:buNone/>
            </a:pPr>
            <a:r>
              <a:rPr lang="en-US" altLang="en-US" dirty="0"/>
              <a:t>It's also often used as "glue" code to get other languages and components to play nice.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752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Python &amp; Scientific Computing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sz="2000" dirty="0"/>
              <a:t>Large community of users, easy to find help and documentation. </a:t>
            </a:r>
          </a:p>
          <a:p>
            <a:pPr>
              <a:defRPr/>
            </a:pPr>
            <a:r>
              <a:rPr lang="en-US" sz="2000" dirty="0"/>
              <a:t>Extensive ecosystem of scientific libraries and environments </a:t>
            </a:r>
          </a:p>
          <a:p>
            <a:pPr lvl="1">
              <a:defRPr/>
            </a:pPr>
            <a:r>
              <a:rPr lang="en-US" sz="1600" dirty="0"/>
              <a:t>– </a:t>
            </a:r>
            <a:r>
              <a:rPr lang="en-US" sz="1600" dirty="0" err="1"/>
              <a:t>numpy</a:t>
            </a:r>
            <a:r>
              <a:rPr lang="en-US" sz="1600" dirty="0"/>
              <a:t>: </a:t>
            </a:r>
            <a:r>
              <a:rPr lang="en-US" sz="1600" dirty="0">
                <a:hlinkClick r:id="rId2"/>
              </a:rPr>
              <a:t>http://numpy.scipy.org</a:t>
            </a:r>
            <a:r>
              <a:rPr lang="en-US" sz="1600" dirty="0"/>
              <a:t> (Numerical Python) </a:t>
            </a:r>
          </a:p>
          <a:p>
            <a:pPr lvl="1">
              <a:defRPr/>
            </a:pPr>
            <a:r>
              <a:rPr lang="en-US" sz="1600" dirty="0"/>
              <a:t>– </a:t>
            </a:r>
            <a:r>
              <a:rPr lang="en-US" sz="1600" dirty="0" err="1"/>
              <a:t>scipy</a:t>
            </a:r>
            <a:r>
              <a:rPr lang="en-US" sz="1600" dirty="0"/>
              <a:t>: </a:t>
            </a:r>
            <a:r>
              <a:rPr lang="en-US" sz="1600" dirty="0">
                <a:hlinkClick r:id="rId3"/>
              </a:rPr>
              <a:t>http://www.scipy.org</a:t>
            </a:r>
            <a:r>
              <a:rPr lang="en-US" sz="1600" dirty="0"/>
              <a:t> (Scientific Python)</a:t>
            </a:r>
          </a:p>
          <a:p>
            <a:pPr lvl="1">
              <a:defRPr/>
            </a:pPr>
            <a:r>
              <a:rPr lang="en-US" sz="1600" dirty="0"/>
              <a:t>– </a:t>
            </a:r>
            <a:r>
              <a:rPr lang="en-US" sz="1600" dirty="0" err="1"/>
              <a:t>matplotlib</a:t>
            </a:r>
            <a:r>
              <a:rPr lang="en-US" sz="1600" dirty="0"/>
              <a:t>: </a:t>
            </a:r>
            <a:r>
              <a:rPr lang="en-US" sz="1600" dirty="0">
                <a:hlinkClick r:id="rId4"/>
              </a:rPr>
              <a:t>http://www.matplotlib.org</a:t>
            </a:r>
            <a:r>
              <a:rPr lang="en-US" sz="1600" dirty="0"/>
              <a:t> (graphics library)</a:t>
            </a:r>
          </a:p>
          <a:p>
            <a:pPr>
              <a:defRPr/>
            </a:pPr>
            <a:r>
              <a:rPr lang="en-US" sz="2000" dirty="0"/>
              <a:t>Great performance due to close integration with time</a:t>
            </a:r>
          </a:p>
          <a:p>
            <a:pPr lvl="1">
              <a:defRPr/>
            </a:pPr>
            <a:r>
              <a:rPr lang="en-US" sz="1600" dirty="0"/>
              <a:t>tested and highly optimized codes written in C and Fortran</a:t>
            </a:r>
            <a:endParaRPr lang="en-US" sz="1200" dirty="0"/>
          </a:p>
          <a:p>
            <a:pPr>
              <a:defRPr/>
            </a:pPr>
            <a:r>
              <a:rPr lang="en-US" sz="2000" dirty="0"/>
              <a:t>Good support for </a:t>
            </a:r>
          </a:p>
          <a:p>
            <a:pPr lvl="1">
              <a:defRPr/>
            </a:pPr>
            <a:r>
              <a:rPr lang="en-US" sz="1600" dirty="0"/>
              <a:t>– Parallel processing with processes and threads </a:t>
            </a:r>
          </a:p>
          <a:p>
            <a:pPr lvl="1">
              <a:defRPr/>
            </a:pPr>
            <a:r>
              <a:rPr lang="en-US" sz="1600" dirty="0"/>
              <a:t>– </a:t>
            </a:r>
            <a:r>
              <a:rPr lang="en-US" sz="1600" dirty="0" err="1"/>
              <a:t>Interprocess</a:t>
            </a:r>
            <a:r>
              <a:rPr lang="en-US" sz="1600" dirty="0"/>
              <a:t> communication (MPI) </a:t>
            </a:r>
          </a:p>
          <a:p>
            <a:pPr lvl="1">
              <a:defRPr/>
            </a:pPr>
            <a:r>
              <a:rPr lang="en-US" sz="1600" dirty="0"/>
              <a:t>– GPU computing (</a:t>
            </a:r>
            <a:r>
              <a:rPr lang="en-US" sz="1600" dirty="0" err="1"/>
              <a:t>OpenCL</a:t>
            </a:r>
            <a:r>
              <a:rPr lang="en-US" sz="1600" dirty="0"/>
              <a:t> and CUDA) </a:t>
            </a:r>
          </a:p>
          <a:p>
            <a:pPr>
              <a:defRPr/>
            </a:pPr>
            <a:r>
              <a:rPr lang="en-US" sz="2000" dirty="0"/>
              <a:t>Readily available and suitable for use on high-performance computing clusters.</a:t>
            </a:r>
          </a:p>
          <a:p>
            <a:pPr>
              <a:defRPr/>
            </a:pPr>
            <a:r>
              <a:rPr lang="en-US" sz="2000" dirty="0"/>
              <a:t>No license costs, no unnecessary use of research budget.</a:t>
            </a:r>
          </a:p>
        </p:txBody>
      </p:sp>
    </p:spTree>
    <p:extLst>
      <p:ext uri="{BB962C8B-B14F-4D97-AF65-F5344CB8AC3E}">
        <p14:creationId xmlns:p14="http://schemas.microsoft.com/office/powerpoint/2010/main" val="2226222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“Hello World”</a:t>
            </a:r>
          </a:p>
          <a:p>
            <a:r>
              <a:rPr lang="en-US" dirty="0"/>
              <a:t>Basic Data Types</a:t>
            </a:r>
          </a:p>
          <a:p>
            <a:r>
              <a:rPr lang="en-US" altLang="en-US" dirty="0"/>
              <a:t>Operators</a:t>
            </a:r>
          </a:p>
          <a:p>
            <a:r>
              <a:rPr lang="en-US" altLang="en-US" dirty="0"/>
              <a:t>Basic Data Flow Mechanisms  (control flow)</a:t>
            </a:r>
          </a:p>
          <a:p>
            <a:r>
              <a:rPr lang="en-US" altLang="en-US" dirty="0"/>
              <a:t>Compound Data Types</a:t>
            </a:r>
            <a:endParaRPr lang="en-US" dirty="0"/>
          </a:p>
          <a:p>
            <a:r>
              <a:rPr lang="en-US" altLang="en-US" dirty="0"/>
              <a:t>Conditional Expressions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292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Hello World!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/>
              <a:t>print(‘hello world!’)</a:t>
            </a:r>
          </a:p>
          <a:p>
            <a:pPr marL="0" indent="0">
              <a:buNone/>
            </a:pPr>
            <a:r>
              <a:rPr lang="en-US" altLang="en-US" dirty="0"/>
              <a:t># and this is a comment</a:t>
            </a:r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r>
              <a:rPr lang="en-US" altLang="en-US" dirty="0" err="1"/>
              <a:t>ipt</a:t>
            </a:r>
            <a:r>
              <a:rPr lang="en-US" altLang="en-US" dirty="0"/>
              <a:t>=input(“tell me your name:”)</a:t>
            </a:r>
          </a:p>
          <a:p>
            <a:pPr marL="0" indent="0">
              <a:buNone/>
            </a:pPr>
            <a:r>
              <a:rPr lang="en-US" altLang="en-US" dirty="0"/>
              <a:t>print(</a:t>
            </a:r>
            <a:r>
              <a:rPr lang="en-US" altLang="en-US" dirty="0" err="1"/>
              <a:t>ipt</a:t>
            </a:r>
            <a:r>
              <a:rPr lang="en-US" altLang="en-US" dirty="0"/>
              <a:t>)</a:t>
            </a:r>
          </a:p>
          <a:p>
            <a:pPr marL="0" indent="0">
              <a:buNone/>
            </a:pPr>
            <a:endParaRPr lang="en-US" altLang="en-US" dirty="0"/>
          </a:p>
        </p:txBody>
      </p:sp>
      <p:pic>
        <p:nvPicPr>
          <p:cNvPr id="11268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5125" y="1825625"/>
            <a:ext cx="2667000" cy="1122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9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872038"/>
            <a:ext cx="3905250" cy="130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29156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Basic Data Types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en-US" dirty="0"/>
              <a:t>Naming rules:</a:t>
            </a:r>
          </a:p>
          <a:p>
            <a:pPr marL="0" indent="0">
              <a:buNone/>
            </a:pPr>
            <a:r>
              <a:rPr lang="en-US" altLang="en-US" dirty="0"/>
              <a:t>	Case sensitive: var1 and Var1 are different</a:t>
            </a:r>
          </a:p>
          <a:p>
            <a:pPr marL="0" indent="0">
              <a:buNone/>
            </a:pPr>
            <a:r>
              <a:rPr lang="en-US" altLang="en-US" dirty="0"/>
              <a:t>	Can’t start with a number</a:t>
            </a:r>
          </a:p>
          <a:p>
            <a:pPr marL="0" indent="0">
              <a:buNone/>
            </a:pPr>
            <a:r>
              <a:rPr lang="en-US" altLang="en-US" dirty="0"/>
              <a:t>	Name can contain letters, numbers, and underscores</a:t>
            </a:r>
          </a:p>
          <a:p>
            <a:pPr marL="0" indent="0">
              <a:buNone/>
            </a:pPr>
            <a:r>
              <a:rPr lang="en-US" altLang="en-US" dirty="0"/>
              <a:t>                  Do not use reserved names (</a:t>
            </a:r>
            <a:r>
              <a:rPr lang="en-US" altLang="en-US" dirty="0" err="1"/>
              <a:t>int</a:t>
            </a:r>
            <a:r>
              <a:rPr lang="en-US" altLang="en-US" dirty="0"/>
              <a:t>, float, </a:t>
            </a:r>
            <a:r>
              <a:rPr lang="en-US" altLang="en-US" dirty="0" err="1"/>
              <a:t>str</a:t>
            </a:r>
            <a:r>
              <a:rPr lang="en-US" altLang="en-US" dirty="0"/>
              <a:t>, </a:t>
            </a:r>
            <a:r>
              <a:rPr lang="en-US" altLang="en-US" dirty="0" err="1"/>
              <a:t>bool</a:t>
            </a:r>
            <a:r>
              <a:rPr lang="en-US" altLang="en-US" dirty="0"/>
              <a:t>, list, </a:t>
            </a:r>
            <a:r>
              <a:rPr lang="en-US" altLang="en-US" dirty="0" err="1"/>
              <a:t>dict</a:t>
            </a:r>
            <a:r>
              <a:rPr lang="is-IS" altLang="en-US" dirty="0"/>
              <a:t>…..... </a:t>
            </a:r>
            <a:r>
              <a:rPr lang="en-US" altLang="en-US" dirty="0"/>
              <a:t>F</a:t>
            </a:r>
            <a:r>
              <a:rPr lang="is-IS" altLang="en-US" dirty="0"/>
              <a:t>ind more online)</a:t>
            </a:r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r>
              <a:rPr lang="en-US" altLang="en-US" dirty="0" err="1"/>
              <a:t>Var</a:t>
            </a:r>
            <a:r>
              <a:rPr lang="en-US" altLang="en-US" dirty="0"/>
              <a:t> = ‘hello world!’   # string</a:t>
            </a:r>
          </a:p>
          <a:p>
            <a:pPr marL="0" indent="0">
              <a:buNone/>
            </a:pPr>
            <a:r>
              <a:rPr lang="en-US" altLang="en-US" dirty="0"/>
              <a:t>Var2 = 99                    # integer</a:t>
            </a:r>
          </a:p>
          <a:p>
            <a:pPr marL="0" indent="0">
              <a:buNone/>
            </a:pPr>
            <a:r>
              <a:rPr lang="en-US" altLang="en-US" dirty="0"/>
              <a:t>var_3 = 0.314            # float</a:t>
            </a:r>
          </a:p>
          <a:p>
            <a:pPr marL="0" indent="0">
              <a:buNone/>
            </a:pPr>
            <a:r>
              <a:rPr lang="en-US" altLang="en-US" dirty="0"/>
              <a:t>var4=True                  # </a:t>
            </a:r>
            <a:r>
              <a:rPr lang="en-US" altLang="en-US" dirty="0" err="1"/>
              <a:t>boolean</a:t>
            </a:r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Assignment: you don’t need to define a variable like JAVA or C</a:t>
            </a:r>
          </a:p>
          <a:p>
            <a:pPr marL="0" indent="0">
              <a:buNone/>
            </a:pPr>
            <a:r>
              <a:rPr lang="en-US" altLang="en-US" dirty="0"/>
              <a:t>Everything is an object, you can assign the value directly</a:t>
            </a:r>
          </a:p>
          <a:p>
            <a:pPr marL="0" indent="0">
              <a:buNone/>
            </a:pPr>
            <a:endParaRPr lang="en-US" altLang="en-US" dirty="0"/>
          </a:p>
        </p:txBody>
      </p:sp>
      <p:pic>
        <p:nvPicPr>
          <p:cNvPr id="12292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1651" y="3465435"/>
            <a:ext cx="3216018" cy="1608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3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1525" y="5557838"/>
            <a:ext cx="1809750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949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Basic Data Types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98804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en-US" dirty="0"/>
              <a:t>Strings (powerful----web crawler, natural language processing, web app)</a:t>
            </a:r>
          </a:p>
          <a:p>
            <a:pPr marL="0" indent="0">
              <a:buNone/>
            </a:pPr>
            <a:r>
              <a:rPr lang="en-US" altLang="en-US" dirty="0"/>
              <a:t>c = "I love python"</a:t>
            </a:r>
          </a:p>
          <a:p>
            <a:pPr marL="0" indent="0">
              <a:buNone/>
            </a:pPr>
            <a:r>
              <a:rPr lang="en-US" altLang="en-US" dirty="0"/>
              <a:t>d = 'I love python‘</a:t>
            </a:r>
          </a:p>
          <a:p>
            <a:pPr marL="0" indent="0">
              <a:buNone/>
            </a:pPr>
            <a:r>
              <a:rPr lang="en-US" altLang="en-US" dirty="0"/>
              <a:t> c and d are same</a:t>
            </a:r>
          </a:p>
          <a:p>
            <a:pPr marL="0" indent="0">
              <a:buNone/>
            </a:pPr>
            <a:r>
              <a:rPr lang="en-US" altLang="en-US" dirty="0"/>
              <a:t>e = ''' if you need to use " and ' in your string  ''' </a:t>
            </a:r>
          </a:p>
          <a:p>
            <a:pPr marL="0" indent="0">
              <a:buNone/>
            </a:pPr>
            <a:r>
              <a:rPr lang="en-US" altLang="en-US" dirty="0"/>
              <a:t>f = ' or like this \ '  '</a:t>
            </a:r>
          </a:p>
        </p:txBody>
      </p:sp>
      <p:sp>
        <p:nvSpPr>
          <p:cNvPr id="13316" name="Rectangle 3"/>
          <p:cNvSpPr>
            <a:spLocks noChangeArrowheads="1"/>
          </p:cNvSpPr>
          <p:nvPr/>
        </p:nvSpPr>
        <p:spPr bwMode="auto">
          <a:xfrm>
            <a:off x="5824999" y="4318819"/>
            <a:ext cx="33655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dirty="0"/>
              <a:t>List can be indexed</a:t>
            </a:r>
          </a:p>
          <a:p>
            <a:pPr eaLnBrk="1" hangingPunct="1"/>
            <a:r>
              <a:rPr lang="en-US" altLang="en-US" dirty="0"/>
              <a:t>c[0], c[-1], c[:], c[1:], c[:5],c[1:3]</a:t>
            </a:r>
          </a:p>
          <a:p>
            <a:pPr eaLnBrk="1" hangingPunct="1"/>
            <a:r>
              <a:rPr lang="en-US" altLang="en-US" dirty="0" err="1"/>
              <a:t>c.lower</a:t>
            </a:r>
            <a:r>
              <a:rPr lang="en-US" altLang="en-US" dirty="0"/>
              <a:t>()</a:t>
            </a:r>
          </a:p>
          <a:p>
            <a:pPr eaLnBrk="1" hangingPunct="1"/>
            <a:r>
              <a:rPr lang="en-US" altLang="en-US" dirty="0" err="1"/>
              <a:t>c.upper</a:t>
            </a:r>
            <a:r>
              <a:rPr lang="en-US" altLang="en-US" dirty="0"/>
              <a:t>()</a:t>
            </a:r>
          </a:p>
          <a:p>
            <a:pPr eaLnBrk="1" hangingPunct="1"/>
            <a:r>
              <a:rPr lang="en-US" altLang="en-US" dirty="0" err="1"/>
              <a:t>c.count</a:t>
            </a:r>
            <a:r>
              <a:rPr lang="en-US" altLang="en-US" dirty="0"/>
              <a:t>('o')</a:t>
            </a:r>
          </a:p>
          <a:p>
            <a:pPr eaLnBrk="1" hangingPunct="1"/>
            <a:r>
              <a:rPr lang="hr-HR" altLang="en-US" dirty="0" err="1"/>
              <a:t>c.split</a:t>
            </a:r>
            <a:r>
              <a:rPr lang="hr-HR" altLang="en-US" dirty="0"/>
              <a:t>() </a:t>
            </a:r>
            <a:endParaRPr lang="en-US" altLang="en-US" dirty="0"/>
          </a:p>
        </p:txBody>
      </p:sp>
      <p:sp>
        <p:nvSpPr>
          <p:cNvPr id="13317" name="TextBox 4"/>
          <p:cNvSpPr txBox="1">
            <a:spLocks noChangeArrowheads="1"/>
          </p:cNvSpPr>
          <p:nvPr/>
        </p:nvSpPr>
        <p:spPr bwMode="auto">
          <a:xfrm>
            <a:off x="3896033" y="4934769"/>
            <a:ext cx="16224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9pPr>
          </a:lstStyle>
          <a:p>
            <a:r>
              <a:rPr lang="en-US" altLang="en-US"/>
              <a:t>Object-Oriented</a:t>
            </a:r>
          </a:p>
        </p:txBody>
      </p:sp>
    </p:spTree>
    <p:extLst>
      <p:ext uri="{BB962C8B-B14F-4D97-AF65-F5344CB8AC3E}">
        <p14:creationId xmlns:p14="http://schemas.microsoft.com/office/powerpoint/2010/main" val="40800096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1069</Words>
  <Application>Microsoft Macintosh PowerPoint</Application>
  <PresentationFormat>Widescreen</PresentationFormat>
  <Paragraphs>233</Paragraphs>
  <Slides>32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等线</vt:lpstr>
      <vt:lpstr>Arial</vt:lpstr>
      <vt:lpstr>Calibri</vt:lpstr>
      <vt:lpstr>Calibri Light</vt:lpstr>
      <vt:lpstr>Courier New</vt:lpstr>
      <vt:lpstr>Tahoma</vt:lpstr>
      <vt:lpstr>Office Theme</vt:lpstr>
      <vt:lpstr>Basic Python Tutorial</vt:lpstr>
      <vt:lpstr>Download &amp; Install Python </vt:lpstr>
      <vt:lpstr>Python</vt:lpstr>
      <vt:lpstr>Major Uses of Python</vt:lpstr>
      <vt:lpstr>Python &amp; Scientific Computing</vt:lpstr>
      <vt:lpstr>Outline</vt:lpstr>
      <vt:lpstr>Hello World!</vt:lpstr>
      <vt:lpstr>Basic Data Types</vt:lpstr>
      <vt:lpstr>Basic Data Types</vt:lpstr>
      <vt:lpstr>Basic Data Types</vt:lpstr>
      <vt:lpstr>Basic Data Types</vt:lpstr>
      <vt:lpstr>PowerPoint Presentation</vt:lpstr>
      <vt:lpstr>Operators Math Operators</vt:lpstr>
      <vt:lpstr>Exercise</vt:lpstr>
      <vt:lpstr>Solution</vt:lpstr>
      <vt:lpstr>Basic data flow mechanisms  (control flow)</vt:lpstr>
      <vt:lpstr>Basic data flow mechanisms  (control flow)</vt:lpstr>
      <vt:lpstr>Basic data flow mechanisms  (control flow)</vt:lpstr>
      <vt:lpstr>Basic data flow mechanisms  (control flow)</vt:lpstr>
      <vt:lpstr>Exercise</vt:lpstr>
      <vt:lpstr>Solution</vt:lpstr>
      <vt:lpstr>PowerPoint Presentation</vt:lpstr>
      <vt:lpstr>Compound Data Types Lists</vt:lpstr>
      <vt:lpstr>Compound Data Types Lists</vt:lpstr>
      <vt:lpstr>Compound Data Types Lists</vt:lpstr>
      <vt:lpstr>Compound Data Types Tuples</vt:lpstr>
      <vt:lpstr>Compound Data Types Dictionary</vt:lpstr>
      <vt:lpstr>Compound Data Types Dictionary</vt:lpstr>
      <vt:lpstr>Operators Math Operators</vt:lpstr>
      <vt:lpstr>Conditional expressions</vt:lpstr>
      <vt:lpstr>A few key notes</vt:lpstr>
      <vt:lpstr>Useful links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Basics Python Tutorial</dc:title>
  <dc:creator>Juxihong Julaiti</dc:creator>
  <cp:lastModifiedBy>Juxihong Julaiti</cp:lastModifiedBy>
  <cp:revision>5</cp:revision>
  <dcterms:created xsi:type="dcterms:W3CDTF">2018-08-24T04:28:37Z</dcterms:created>
  <dcterms:modified xsi:type="dcterms:W3CDTF">2018-12-13T15:01:52Z</dcterms:modified>
</cp:coreProperties>
</file>