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76" r:id="rId3"/>
    <p:sldId id="267" r:id="rId4"/>
    <p:sldId id="269" r:id="rId5"/>
    <p:sldId id="270" r:id="rId6"/>
    <p:sldId id="343" r:id="rId7"/>
    <p:sldId id="277" r:id="rId8"/>
    <p:sldId id="278" r:id="rId9"/>
    <p:sldId id="279" r:id="rId10"/>
    <p:sldId id="280" r:id="rId11"/>
    <p:sldId id="281" r:id="rId12"/>
    <p:sldId id="344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45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6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1288-BB53-F346-A1E0-9ADF12851C76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F6BE-3C74-DC4D-B65F-DE18D2AD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72A4-BE49-9249-876D-09075C9065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4D12-F95F-8A46-A34B-4AF34B15A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99CCB-FC29-684A-B2AC-C0733560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E201-A865-A54D-AE43-E96717FE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B2A4-1551-D64D-81D0-95E9499E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4C81-3719-374A-B4B3-18D799BC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C9C1-D2F3-AA44-9965-233C5551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579B-060B-024C-B80B-D20E064A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76EA-F2E8-AF45-8A57-F54EE42B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851D-6443-EF42-ABD8-6BF1A2E3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AD2C-0C52-DA43-A962-F19C06CD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CD45-8A84-894E-8685-AA6257B6E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4C83-0AB1-EB4D-875B-C0F724A8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FE26-1FB3-CD47-B7B9-2A047C10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C714-3D3E-1445-9F09-EC1D0557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627DC-6FF1-784A-B3C9-23198708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123A-AE59-9744-924F-3D48A531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998E-813D-2449-A9E8-9B4BBDA3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F24-2CBD-944A-8416-35B26029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AB7E-20F9-B543-A8C8-959E6E13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1D2D-6A7C-8243-9EB8-9FFF779A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5C16-C14B-D54E-A283-A95B1C1E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B375-C5C5-634E-A9CD-86C50B63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ADAB-C3F9-5E4B-8943-25FB6C6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41F4-0D83-BA4F-8B7E-EE782086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B753-A8A3-E64F-B547-FB1B7873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5588-E12A-2F45-9E62-9906D44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E057-C4C4-194B-9AFD-99F219FCC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A1A5-81EA-B14B-8731-E3CD2FC9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6F8F-5F78-CE4D-A2CC-AED26440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385C2-86F5-ED42-B19E-30AFC713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A891-12CE-DE42-9D7B-E12A9349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5310-AF09-194E-9D50-90784961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E058-2005-B24E-8B31-045DAC11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325C-A76B-CA44-A2CA-7701059A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7835-11D0-AA4E-863C-60EA8EED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3185-AC78-2C49-B09C-E61C2176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38D0-189B-4045-BC6B-D1735FA3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2A722-80DF-8C4D-BB05-A6219D69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3B588-88A3-A247-916D-40839CA3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1B77-0618-D64A-93FA-91C68B00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1094-77E7-5641-995C-98B302F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B3D97-F78D-C74E-B8D2-3B48AC09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2F61F-26E1-7E44-BA40-9AE89816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80819-122D-E144-B77F-8A746B3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83B5F-C2F2-EB47-ACC1-79E039DC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97435-28C7-CD43-BC54-B4368C42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3215-759D-3143-A62F-BB33211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CD9D-99D4-3143-9BE6-27E60198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8728-1D28-AB46-97EA-04366D0DF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E5E71-A50D-2541-A571-D1A1651A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A438-5941-9546-A4E6-41205BEA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2D4CE-010A-BD4C-BBAE-319D92B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7535-3DF9-154E-80A0-491AD0E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0C33D-4725-A941-BC42-A00C46D82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6711-8139-B04F-A99E-6F5703A9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EB193-FDE7-0B4F-9CAE-56048315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E5EF-C927-C448-BBE4-D0062202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2537-8C8D-0A45-B2AB-4BB7EF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EFE7-38C8-294E-989C-FCEF29A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78BC-5861-484F-86F2-616D6393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D71C-B32A-7E4D-85FF-19010900A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C964-124C-C14A-89F5-781124015F9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B609-6B93-FA47-95B2-BF2434D4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FBE8-2ABE-8F49-B190-3539142FE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9E35-978A-7B48-9944-C1B307EB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introduction-to-python-programmin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" TargetMode="External"/><Relationship Id="rId2" Type="http://schemas.openxmlformats.org/officeDocument/2006/relationships/hyperlink" Target="http://numpy.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plotlib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</a:t>
            </a:r>
            <a:r>
              <a:rPr lang="en-US" dirty="0"/>
              <a:t>Python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Jushkhun</a:t>
            </a:r>
            <a:endParaRPr lang="en-US" dirty="0"/>
          </a:p>
        </p:txBody>
      </p:sp>
      <p:pic>
        <p:nvPicPr>
          <p:cNvPr id="6" name="Picture 5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0290"/>
            <a:ext cx="2762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96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Types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Check the type of  variables: type(x)</a:t>
            </a:r>
          </a:p>
          <a:p>
            <a:endParaRPr lang="en-US" altLang="en-US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286001"/>
            <a:ext cx="3895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4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Types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Convert the type of  variables</a:t>
            </a:r>
          </a:p>
          <a:p>
            <a:r>
              <a:rPr lang="en-US" altLang="en-US" dirty="0" err="1"/>
              <a:t>int</a:t>
            </a:r>
            <a:r>
              <a:rPr lang="en-US" altLang="en-US" dirty="0"/>
              <a:t>(x)   </a:t>
            </a:r>
            <a:r>
              <a:rPr lang="en-US" altLang="en-US" dirty="0" err="1"/>
              <a:t>str</a:t>
            </a:r>
            <a:r>
              <a:rPr lang="en-US" altLang="en-US" dirty="0"/>
              <a:t>(x)    float(x)</a:t>
            </a:r>
          </a:p>
          <a:p>
            <a:endParaRPr lang="en-US" altLang="en-US" dirty="0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848770"/>
            <a:ext cx="54673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08614" y="3214855"/>
            <a:ext cx="6570663" cy="2846731"/>
            <a:chOff x="4859338" y="4445000"/>
            <a:chExt cx="3262312" cy="1511300"/>
          </a:xfrm>
        </p:grpSpPr>
        <p:sp>
          <p:nvSpPr>
            <p:cNvPr id="6" name="Oval 5"/>
            <p:cNvSpPr/>
            <p:nvPr/>
          </p:nvSpPr>
          <p:spPr>
            <a:xfrm>
              <a:off x="4859338" y="52705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float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454025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435850" y="52705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str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6" idx="7"/>
            </p:cNvCxnSpPr>
            <p:nvPr/>
          </p:nvCxnSpPr>
          <p:spPr>
            <a:xfrm flipH="1">
              <a:off x="5445126" y="4883151"/>
              <a:ext cx="650875" cy="48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8" idx="3"/>
            </p:cNvCxnSpPr>
            <p:nvPr/>
          </p:nvCxnSpPr>
          <p:spPr>
            <a:xfrm flipV="1">
              <a:off x="5545139" y="5126038"/>
              <a:ext cx="650875" cy="48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1"/>
            </p:cNvCxnSpPr>
            <p:nvPr/>
          </p:nvCxnSpPr>
          <p:spPr>
            <a:xfrm>
              <a:off x="6781801" y="4883151"/>
              <a:ext cx="754063" cy="48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9" idx="2"/>
            </p:cNvCxnSpPr>
            <p:nvPr/>
          </p:nvCxnSpPr>
          <p:spPr>
            <a:xfrm>
              <a:off x="5545138" y="5613400"/>
              <a:ext cx="1890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urved Connector 2"/>
            <p:cNvCxnSpPr>
              <a:stCxn id="9" idx="0"/>
              <a:endCxn id="8" idx="7"/>
            </p:cNvCxnSpPr>
            <p:nvPr/>
          </p:nvCxnSpPr>
          <p:spPr>
            <a:xfrm rot="16200000" flipV="1">
              <a:off x="6915151" y="4406901"/>
              <a:ext cx="630237" cy="1096962"/>
            </a:xfrm>
            <a:prstGeom prst="curvedConnector3">
              <a:avLst>
                <a:gd name="adj1" fmla="val 98471"/>
              </a:avLst>
            </a:prstGeom>
            <a:ln>
              <a:solidFill>
                <a:schemeClr val="accent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3" name="TextBox 9"/>
            <p:cNvSpPr txBox="1">
              <a:spLocks noChangeArrowheads="1"/>
            </p:cNvSpPr>
            <p:nvPr/>
          </p:nvSpPr>
          <p:spPr bwMode="auto">
            <a:xfrm>
              <a:off x="7315200" y="4445000"/>
              <a:ext cx="7000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ASCII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83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1370-8D21-2940-812F-46D59931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FBE4-74E9-C84B-BD69-BD9368BE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Operators</a:t>
            </a:r>
            <a:br>
              <a:rPr lang="en-US" altLang="en-US" dirty="0"/>
            </a:br>
            <a:r>
              <a:rPr lang="en-US" altLang="en-US" dirty="0"/>
              <a:t>Math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+ - * /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Power: **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Integer division: //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2"/>
          <a:stretch>
            <a:fillRect/>
          </a:stretch>
        </p:blipFill>
        <p:spPr bwMode="auto">
          <a:xfrm>
            <a:off x="3810000" y="24384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259138"/>
            <a:ext cx="428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2225675" y="4457700"/>
            <a:ext cx="327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+ and * work on strings as well!!</a:t>
            </a:r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59"/>
          <a:stretch>
            <a:fillRect/>
          </a:stretch>
        </p:blipFill>
        <p:spPr bwMode="auto">
          <a:xfrm>
            <a:off x="2360614" y="4786313"/>
            <a:ext cx="2162175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12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a program that asks the user to enter their name and their age.</a:t>
            </a:r>
          </a:p>
          <a:p>
            <a:r>
              <a:rPr lang="en-US" altLang="en-US"/>
              <a:t>Print out a message addressed to them that tells them the year that they will turn 60 years old!</a:t>
            </a:r>
          </a:p>
        </p:txBody>
      </p:sp>
    </p:spTree>
    <p:extLst>
      <p:ext uri="{BB962C8B-B14F-4D97-AF65-F5344CB8AC3E}">
        <p14:creationId xmlns:p14="http://schemas.microsoft.com/office/powerpoint/2010/main" val="367099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name = input("What is your name: ")</a:t>
            </a:r>
          </a:p>
          <a:p>
            <a:pPr marL="0" indent="0">
              <a:buNone/>
            </a:pPr>
            <a:r>
              <a:rPr lang="en-US" altLang="en-US" dirty="0"/>
              <a:t>age = </a:t>
            </a:r>
            <a:r>
              <a:rPr lang="en-US" altLang="en-US" dirty="0" err="1"/>
              <a:t>int</a:t>
            </a:r>
            <a:r>
              <a:rPr lang="en-US" altLang="en-US" dirty="0"/>
              <a:t>(input("How old are you: "))</a:t>
            </a:r>
          </a:p>
          <a:p>
            <a:pPr marL="0" indent="0">
              <a:buNone/>
            </a:pPr>
            <a:r>
              <a:rPr lang="en-US" altLang="en-US" dirty="0"/>
              <a:t>year = </a:t>
            </a:r>
            <a:r>
              <a:rPr lang="en-US" altLang="en-US" dirty="0" err="1"/>
              <a:t>str</a:t>
            </a:r>
            <a:r>
              <a:rPr lang="en-US" altLang="en-US" dirty="0"/>
              <a:t>((2017 - age)+60)</a:t>
            </a:r>
          </a:p>
          <a:p>
            <a:pPr marL="0" indent="0">
              <a:buNone/>
            </a:pPr>
            <a:r>
              <a:rPr lang="en-US" altLang="en-US" dirty="0"/>
              <a:t>print(name + " will be 60 years old in the year " + year)</a:t>
            </a:r>
          </a:p>
        </p:txBody>
      </p:sp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2125663" y="3733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/>
              <a:t>1)Add on to the previous program by asking the user for another number and printing out that many copies of the previous message. </a:t>
            </a:r>
          </a:p>
          <a:p>
            <a:pPr>
              <a:buFont typeface="Arial" charset="0"/>
              <a:buNone/>
            </a:pPr>
            <a:r>
              <a:rPr lang="en-US" altLang="en-US"/>
              <a:t>2)Print out that many copies of the previous message on separate lines. (</a:t>
            </a:r>
            <a:r>
              <a:rPr lang="en-US" altLang="en-US" i="1"/>
              <a:t>Hint: the string "\n is the same as pressing the ENTER button</a:t>
            </a:r>
            <a:r>
              <a:rPr lang="en-US" altLang="en-US"/>
              <a:t>)</a:t>
            </a:r>
          </a:p>
          <a:p>
            <a:pPr>
              <a:buFont typeface="Arial" charset="0"/>
              <a:buNone/>
            </a:pPr>
            <a:r>
              <a:rPr lang="en-US" altLang="en-US"/>
              <a:t>3)Let user confirm(yes/no) the number of copies if it is greater than 10</a:t>
            </a:r>
          </a:p>
          <a:p>
            <a:pPr>
              <a:buFont typeface="Arial" charset="0"/>
              <a:buNone/>
            </a:pPr>
            <a:r>
              <a:rPr lang="en-US" altLang="en-US"/>
              <a:t> </a:t>
            </a:r>
          </a:p>
          <a:p>
            <a:pPr>
              <a:buFont typeface="Arial" charset="0"/>
              <a:buNone/>
            </a:pPr>
            <a:r>
              <a:rPr lang="en-US" altLang="en-US"/>
              <a:t>Do 2)  twice, with/without for statement</a:t>
            </a:r>
          </a:p>
          <a:p>
            <a:pPr>
              <a:buFont typeface="Arial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4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data flow mechanisms  (control flow)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785939"/>
            <a:ext cx="28765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/>
              <a:t>IF statement</a:t>
            </a:r>
          </a:p>
          <a:p>
            <a:pPr marL="0" indent="0">
              <a:buNone/>
            </a:pPr>
            <a:r>
              <a:rPr lang="en-US" altLang="en-US" dirty="0"/>
              <a:t>if statement1:</a:t>
            </a:r>
          </a:p>
          <a:p>
            <a:pPr marL="342900" lvl="1" indent="0">
              <a:buNone/>
            </a:pPr>
            <a:r>
              <a:rPr lang="en-US" altLang="en-US" dirty="0"/>
              <a:t>Action1</a:t>
            </a:r>
          </a:p>
          <a:p>
            <a:pPr marL="0" indent="0">
              <a:buNone/>
            </a:pPr>
            <a:r>
              <a:rPr lang="en-US" altLang="en-US" dirty="0" err="1"/>
              <a:t>elif</a:t>
            </a:r>
            <a:r>
              <a:rPr lang="en-US" altLang="en-US" dirty="0"/>
              <a:t> statement2:</a:t>
            </a:r>
          </a:p>
          <a:p>
            <a:pPr marL="342900" lvl="1" indent="0">
              <a:buNone/>
            </a:pPr>
            <a:r>
              <a:rPr lang="en-US" altLang="en-US" dirty="0"/>
              <a:t>Action2</a:t>
            </a:r>
          </a:p>
          <a:p>
            <a:pPr marL="0" indent="0">
              <a:buNone/>
            </a:pPr>
            <a:r>
              <a:rPr lang="en-US" altLang="en-US" dirty="0" err="1"/>
              <a:t>elif</a:t>
            </a:r>
            <a:r>
              <a:rPr lang="en-US" altLang="en-US" dirty="0"/>
              <a:t> statement 3:</a:t>
            </a:r>
          </a:p>
          <a:p>
            <a:pPr marL="342900" lvl="1" indent="0">
              <a:buNone/>
            </a:pPr>
            <a:r>
              <a:rPr lang="en-US" altLang="en-US" dirty="0"/>
              <a:t>Action3</a:t>
            </a:r>
          </a:p>
          <a:p>
            <a:pPr marL="342900" lvl="1" indent="0">
              <a:buNone/>
            </a:pPr>
            <a:r>
              <a:rPr lang="is-IS" altLang="en-US" dirty="0"/>
              <a:t>…....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else:</a:t>
            </a:r>
          </a:p>
          <a:p>
            <a:pPr marL="342900" lvl="1" indent="0">
              <a:buNone/>
            </a:pPr>
            <a:r>
              <a:rPr lang="en-US" altLang="en-US" dirty="0"/>
              <a:t>Action 3 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2514600"/>
            <a:ext cx="43180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5054600" y="1785939"/>
            <a:ext cx="236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Remember tab after “:” </a:t>
            </a:r>
          </a:p>
        </p:txBody>
      </p:sp>
    </p:spTree>
    <p:extLst>
      <p:ext uri="{BB962C8B-B14F-4D97-AF65-F5344CB8AC3E}">
        <p14:creationId xmlns:p14="http://schemas.microsoft.com/office/powerpoint/2010/main" val="117653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flow mechanisms  (control flow)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/>
              <a:t>FOR Statement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for i in range(0,10):</a:t>
            </a:r>
          </a:p>
          <a:p>
            <a:pPr marL="0" indent="0">
              <a:buNone/>
            </a:pPr>
            <a:r>
              <a:rPr lang="en-US" altLang="en-US"/>
              <a:t>	print(i)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for i in pn:print(i)</a:t>
            </a: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24066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174625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9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flow mechanisms  (control flow)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/>
              <a:t>FOR Statement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Searching item ‘o’ in ‘I love python’ and return the index</a:t>
            </a:r>
          </a:p>
          <a:p>
            <a:pPr marL="0" indent="0">
              <a:buNone/>
            </a:pPr>
            <a:r>
              <a:rPr lang="en-US" altLang="en-US"/>
              <a:t>idx=0</a:t>
            </a:r>
          </a:p>
          <a:p>
            <a:pPr marL="0" indent="0">
              <a:buNone/>
            </a:pPr>
            <a:r>
              <a:rPr lang="en-US" altLang="en-US"/>
              <a:t>for i in 'I love python'.lower():    </a:t>
            </a:r>
          </a:p>
          <a:p>
            <a:pPr marL="0" indent="0">
              <a:buNone/>
            </a:pPr>
            <a:r>
              <a:rPr lang="en-US" altLang="en-US"/>
              <a:t>	if i =='o':        </a:t>
            </a:r>
          </a:p>
          <a:p>
            <a:pPr marL="0" indent="0">
              <a:buNone/>
            </a:pPr>
            <a:r>
              <a:rPr lang="en-US" altLang="en-US"/>
              <a:t>		print('the index is:',idx)    </a:t>
            </a:r>
          </a:p>
          <a:p>
            <a:pPr marL="0" indent="0">
              <a:buNone/>
            </a:pPr>
            <a:r>
              <a:rPr lang="en-US" altLang="en-US"/>
              <a:t>	idx+=1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3505200"/>
            <a:ext cx="27908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9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data flow mechanisms  (control flow)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/>
              <a:t>FOR Statement</a:t>
            </a:r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/>
              <a:t>for (idx,i) in enumerate('I love python'.lower()):    </a:t>
            </a:r>
          </a:p>
          <a:p>
            <a:pPr marL="0" indent="0">
              <a:buNone/>
            </a:pPr>
            <a:r>
              <a:rPr lang="en-US" altLang="en-US"/>
              <a:t>	if i =='o':        </a:t>
            </a:r>
          </a:p>
          <a:p>
            <a:pPr marL="0" indent="0">
              <a:buNone/>
            </a:pPr>
            <a:r>
              <a:rPr lang="en-US" altLang="en-US"/>
              <a:t>		print('the index is:',idx) </a:t>
            </a: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50600"/>
            <a:ext cx="44323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8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Download &amp; Install Python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Google Anaconda</a:t>
            </a:r>
          </a:p>
          <a:p>
            <a:pPr eaLnBrk="1" hangingPunct="1"/>
            <a:r>
              <a:rPr lang="en-US" altLang="en-US" dirty="0"/>
              <a:t>Download for python 3.6 version</a:t>
            </a:r>
          </a:p>
          <a:p>
            <a:pPr eaLnBrk="1" hangingPunct="1"/>
            <a:r>
              <a:rPr lang="en-US" altLang="en-US" dirty="0"/>
              <a:t>Install &amp; Reboot your system</a:t>
            </a:r>
          </a:p>
          <a:p>
            <a:pPr eaLnBrk="1" hangingPunct="1"/>
            <a:r>
              <a:rPr lang="en-US" altLang="en-US" dirty="0"/>
              <a:t>Open Notebook:</a:t>
            </a:r>
          </a:p>
          <a:p>
            <a:pPr lvl="1"/>
            <a:r>
              <a:rPr lang="en-US" altLang="en-US" dirty="0"/>
              <a:t>Mac: Open a terminal</a:t>
            </a:r>
          </a:p>
          <a:p>
            <a:pPr lvl="1"/>
            <a:r>
              <a:rPr lang="en-US" altLang="en-US" dirty="0"/>
              <a:t>Win: Open anaconda prompt</a:t>
            </a:r>
          </a:p>
          <a:p>
            <a:pPr lvl="1"/>
            <a:r>
              <a:rPr lang="en-US" altLang="en-US" dirty="0"/>
              <a:t>Input: </a:t>
            </a:r>
            <a:r>
              <a:rPr lang="en-US" altLang="en-US" dirty="0" err="1"/>
              <a:t>jupyter</a:t>
            </a:r>
            <a:r>
              <a:rPr lang="en-US" altLang="en-US" dirty="0"/>
              <a:t> notebook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82" y="3363736"/>
            <a:ext cx="5746518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273424"/>
            <a:ext cx="7886700" cy="1325563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/>
              <a:t>Create a program that asks the user to enter their name and their age. Print out a message addressed to them that tells them the year that they will turn 100 years old.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Extras:</a:t>
            </a:r>
          </a:p>
          <a:p>
            <a:pPr marL="0" indent="0">
              <a:buNone/>
            </a:pPr>
            <a:r>
              <a:rPr lang="en-US" altLang="en-US"/>
              <a:t>1)Add on to the previous program by asking the user for another number and printing out that many copies of the previous message. </a:t>
            </a:r>
          </a:p>
          <a:p>
            <a:pPr marL="0" indent="0">
              <a:buNone/>
            </a:pPr>
            <a:r>
              <a:rPr lang="en-US" altLang="en-US"/>
              <a:t>2)Print out that many copies of the previous message on separate lines. (</a:t>
            </a:r>
            <a:r>
              <a:rPr lang="en-US" altLang="en-US" i="1"/>
              <a:t>Hint: the string "\n is the same as pressing the ENTER button</a:t>
            </a:r>
            <a:r>
              <a:rPr lang="en-US" altLang="en-US"/>
              <a:t>)</a:t>
            </a:r>
          </a:p>
          <a:p>
            <a:pPr marL="0" indent="0">
              <a:buNone/>
            </a:pPr>
            <a:r>
              <a:rPr lang="en-US" altLang="en-US"/>
              <a:t>3)Let user confirm(yes/no) the number of copies if it is greater than 10</a:t>
            </a:r>
          </a:p>
          <a:p>
            <a:pPr marL="0" indent="0">
              <a:buNone/>
            </a:pPr>
            <a:r>
              <a:rPr lang="en-US" altLang="en-US"/>
              <a:t> </a:t>
            </a:r>
          </a:p>
          <a:p>
            <a:pPr marL="0" indent="0">
              <a:buNone/>
            </a:pPr>
            <a:r>
              <a:rPr lang="en-US" altLang="en-US"/>
              <a:t>Do 2)  twice, with/without for statement</a:t>
            </a:r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2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/>
              <a:t>name = input("What is your name: ")</a:t>
            </a:r>
          </a:p>
          <a:p>
            <a:pPr marL="0" indent="0">
              <a:buNone/>
            </a:pPr>
            <a:r>
              <a:rPr lang="en-US" altLang="en-US" sz="1600"/>
              <a:t>age = int(input("How old are you: "))</a:t>
            </a:r>
          </a:p>
          <a:p>
            <a:pPr marL="0" indent="0">
              <a:buNone/>
            </a:pPr>
            <a:r>
              <a:rPr lang="en-US" altLang="en-US" sz="1600"/>
              <a:t>num = int(input("How many times should I repeat? "))</a:t>
            </a:r>
          </a:p>
          <a:p>
            <a:pPr marL="0" indent="0">
              <a:buNone/>
            </a:pPr>
            <a:r>
              <a:rPr lang="en-US" altLang="en-US" sz="1600"/>
              <a:t>if num&gt;10:    </a:t>
            </a:r>
          </a:p>
          <a:p>
            <a:pPr marL="0" indent="0">
              <a:buNone/>
            </a:pPr>
            <a:r>
              <a:rPr lang="en-US" altLang="en-US" sz="1600"/>
              <a:t>	cf = input("Are you sure(yes/no)?")    </a:t>
            </a:r>
          </a:p>
          <a:p>
            <a:pPr marL="0" indent="0">
              <a:buNone/>
            </a:pPr>
            <a:r>
              <a:rPr lang="en-US" altLang="en-US" sz="1600"/>
              <a:t>	if cf =='no':        </a:t>
            </a:r>
          </a:p>
          <a:p>
            <a:pPr marL="0" indent="0">
              <a:buNone/>
            </a:pPr>
            <a:r>
              <a:rPr lang="en-US" altLang="en-US" sz="1600"/>
              <a:t>		num = int(input("How many times should I repeat? "))</a:t>
            </a:r>
          </a:p>
          <a:p>
            <a:pPr marL="0" indent="0">
              <a:buNone/>
            </a:pPr>
            <a:r>
              <a:rPr lang="en-US" altLang="en-US" sz="1600"/>
              <a:t>year = str((2014 - age)+60)</a:t>
            </a:r>
          </a:p>
          <a:p>
            <a:pPr marL="0" indent="0">
              <a:buNone/>
            </a:pPr>
            <a:r>
              <a:rPr lang="en-US" altLang="en-US" sz="1600"/>
              <a:t>op=name + " will be 60 years old in the year " +year</a:t>
            </a:r>
          </a:p>
          <a:p>
            <a:pPr marL="0" indent="0">
              <a:buNone/>
            </a:pPr>
            <a:r>
              <a:rPr lang="en-US" altLang="en-US" sz="1600"/>
              <a:t>print(num*(op))</a:t>
            </a:r>
          </a:p>
          <a:p>
            <a:pPr marL="0" indent="0">
              <a:buNone/>
            </a:pPr>
            <a:r>
              <a:rPr lang="en-US" altLang="en-US" sz="1600"/>
              <a:t>#print(num*('\n' + op))</a:t>
            </a:r>
          </a:p>
          <a:p>
            <a:pPr marL="0" indent="0">
              <a:buNone/>
            </a:pPr>
            <a:r>
              <a:rPr lang="en-US" altLang="en-US" sz="1600"/>
              <a:t>for i in range(0,num):print(op)</a:t>
            </a:r>
          </a:p>
        </p:txBody>
      </p:sp>
    </p:spTree>
    <p:extLst>
      <p:ext uri="{BB962C8B-B14F-4D97-AF65-F5344CB8AC3E}">
        <p14:creationId xmlns:p14="http://schemas.microsoft.com/office/powerpoint/2010/main" val="15448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88A9-84AB-8242-9043-1C1CFA85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6766-BB42-F24A-90C3-413DF9BB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Compound Data Types</a:t>
            </a:r>
            <a:br>
              <a:rPr lang="en-US" altLang="en-US" dirty="0"/>
            </a:br>
            <a:r>
              <a:rPr lang="en-US" alt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3714750" cy="4351338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endParaRPr lang="en-US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Lists can be heterogeneous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5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List can be indexed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5652"/>
            <a:ext cx="12763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2502"/>
            <a:ext cx="3238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64102"/>
            <a:ext cx="4343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28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Lists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4357878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Lists can be manipulated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662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15" y="1503363"/>
            <a:ext cx="28876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Content Placeholder 2"/>
          <p:cNvSpPr txBox="1">
            <a:spLocks/>
          </p:cNvSpPr>
          <p:nvPr/>
        </p:nvSpPr>
        <p:spPr bwMode="auto">
          <a:xfrm>
            <a:off x="2152650" y="4550412"/>
            <a:ext cx="371475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dirty="0"/>
              <a:t>Sorting list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6630" name="Content Placeholder 2"/>
          <p:cNvSpPr txBox="1">
            <a:spLocks/>
          </p:cNvSpPr>
          <p:nvPr/>
        </p:nvSpPr>
        <p:spPr bwMode="auto">
          <a:xfrm>
            <a:off x="2152650" y="4105276"/>
            <a:ext cx="37147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/>
              <a:t>Add new values to a list </a:t>
            </a:r>
          </a:p>
          <a:p>
            <a:pPr eaLnBrk="1" hangingPunct="1"/>
            <a:endParaRPr lang="en-US" altLang="en-US"/>
          </a:p>
        </p:txBody>
      </p:sp>
      <p:pic>
        <p:nvPicPr>
          <p:cNvPr id="2663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3743803"/>
            <a:ext cx="21717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13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Lists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125663" y="2892425"/>
            <a:ext cx="3714750" cy="4351338"/>
          </a:xfrm>
        </p:spPr>
        <p:txBody>
          <a:bodyPr/>
          <a:lstStyle/>
          <a:p>
            <a:pPr eaLnBrk="1" hangingPunct="1"/>
            <a:r>
              <a:rPr lang="en-US" altLang="en-US"/>
              <a:t>Refer</a:t>
            </a: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4" y="3276601"/>
            <a:ext cx="2847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3276601"/>
            <a:ext cx="316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Content Placeholder 2"/>
          <p:cNvSpPr txBox="1">
            <a:spLocks/>
          </p:cNvSpPr>
          <p:nvPr/>
        </p:nvSpPr>
        <p:spPr bwMode="auto">
          <a:xfrm>
            <a:off x="5564188" y="2892425"/>
            <a:ext cx="3714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/>
              <a:t>Copy</a:t>
            </a:r>
          </a:p>
          <a:p>
            <a:pPr eaLnBrk="1" hangingPunct="1"/>
            <a:endParaRPr lang="en-US" altLang="en-US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2527999" y="1711294"/>
            <a:ext cx="3714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/>
              <a:t>a = b # refer</a:t>
            </a:r>
          </a:p>
          <a:p>
            <a:pPr eaLnBrk="1" hangingPunct="1"/>
            <a:r>
              <a:rPr lang="en-US" altLang="en-US"/>
              <a:t>a = b[:] # copy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3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6762750" cy="4351338"/>
          </a:xfrm>
        </p:spPr>
        <p:txBody>
          <a:bodyPr rtlCol="0"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Tuples can be heterogeneous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But you </a:t>
            </a:r>
            <a:r>
              <a:rPr lang="en-US" u="sng" dirty="0"/>
              <a:t>cannot assign value to tuple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7" y="2439989"/>
            <a:ext cx="4448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7" y="3863978"/>
            <a:ext cx="5676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1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Dictionary</a:t>
            </a:r>
          </a:p>
        </p:txBody>
      </p:sp>
      <p:pic>
        <p:nvPicPr>
          <p:cNvPr id="2969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4312" y="1816101"/>
            <a:ext cx="6410325" cy="1762125"/>
          </a:xfrm>
        </p:spPr>
      </p:pic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2163763" y="3432176"/>
            <a:ext cx="3795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Adding and removing dictionary entries</a:t>
            </a:r>
          </a:p>
        </p:txBody>
      </p:sp>
      <p:pic>
        <p:nvPicPr>
          <p:cNvPr id="2970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2" y="3757551"/>
            <a:ext cx="50292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35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Data Types</a:t>
            </a:r>
            <a:br>
              <a:rPr lang="en-US" altLang="en-US"/>
            </a:br>
            <a:r>
              <a:rPr lang="en-US" altLang="en-US"/>
              <a:t>Dictionary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2152651" y="1828800"/>
            <a:ext cx="2422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Useful accessor methods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2305050"/>
            <a:ext cx="50863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2179638" y="5149850"/>
            <a:ext cx="347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dict(zip(('a','b','c','d','e'),(1,2,3,4,5)))</a:t>
            </a:r>
          </a:p>
        </p:txBody>
      </p:sp>
    </p:spTree>
    <p:extLst>
      <p:ext uri="{BB962C8B-B14F-4D97-AF65-F5344CB8AC3E}">
        <p14:creationId xmlns:p14="http://schemas.microsoft.com/office/powerpoint/2010/main" val="1815563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Operators</a:t>
            </a:r>
            <a:br>
              <a:rPr lang="en-US" altLang="en-US" dirty="0"/>
            </a:br>
            <a:r>
              <a:rPr lang="en-US" altLang="en-US" dirty="0"/>
              <a:t>Math Operators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+ - * /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Power: **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Integer division: //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2"/>
          <a:stretch>
            <a:fillRect/>
          </a:stretch>
        </p:blipFill>
        <p:spPr bwMode="auto">
          <a:xfrm>
            <a:off x="3810000" y="24384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259138"/>
            <a:ext cx="428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6459539" y="1868489"/>
            <a:ext cx="3506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It works on strings and lists as well!!</a:t>
            </a:r>
          </a:p>
        </p:txBody>
      </p:sp>
      <p:pic>
        <p:nvPicPr>
          <p:cNvPr id="3175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1" y="2306638"/>
            <a:ext cx="21621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Scripting Language, easy to learn and use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Clean, clear syntax and high-level data types</a:t>
            </a:r>
          </a:p>
          <a:p>
            <a:pPr marL="342900" lvl="1" indent="0">
              <a:buNone/>
              <a:defRPr/>
            </a:pPr>
            <a:r>
              <a:rPr lang="en-US" dirty="0"/>
              <a:t>Python makes difficult things easy: so programmers can focus on overriding algorithms and structures rather than nitty-gritty low level details.</a:t>
            </a:r>
            <a:endParaRPr lang="en-AU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Object-Oriented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Everything is an object (functions, classes)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Variables do not need to be defined before using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type is a property of the object</a:t>
            </a:r>
          </a:p>
          <a:p>
            <a:pPr marL="342900" lvl="1" indent="0">
              <a:buNone/>
              <a:defRPr/>
            </a:pPr>
            <a:r>
              <a:rPr lang="en-US" altLang="en-US" dirty="0"/>
              <a:t>You can do things like x=134 and x=‘I’m a string’ without error</a:t>
            </a:r>
          </a:p>
          <a:p>
            <a:pPr marL="342900" lvl="1" indent="0">
              <a:buNone/>
              <a:defRPr/>
            </a:pPr>
            <a:r>
              <a:rPr lang="en-US" altLang="en-US" dirty="0"/>
              <a:t>Python will detect the type of variable automatically </a:t>
            </a:r>
          </a:p>
          <a:p>
            <a:pPr marL="342900" lvl="1" indent="0">
              <a:buNone/>
              <a:defRPr/>
            </a:pPr>
            <a:r>
              <a:rPr lang="en-US" altLang="en-US" dirty="0"/>
              <a:t>	cost: slower than lower level language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Portable: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AU" altLang="en-US" dirty="0"/>
              <a:t>high end servers and workstations, down to windows CE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35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437"/>
            <a:ext cx="7886700" cy="4351338"/>
          </a:xfrm>
        </p:spPr>
        <p:txBody>
          <a:bodyPr rtlCol="0"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One of the most amazing things of Python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It replaced the redundant codes to one simple expression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36" y="2359025"/>
            <a:ext cx="2257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73" y="3811589"/>
            <a:ext cx="11239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838200" y="5370513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dirty="0"/>
              <a:t>A0</a:t>
            </a:r>
            <a:r>
              <a:rPr lang="en-US" altLang="en-US" dirty="0">
                <a:solidFill>
                  <a:srgbClr val="A67F59"/>
                </a:solidFill>
                <a:latin typeface="Courier New" charset="0"/>
              </a:rPr>
              <a:t>=</a:t>
            </a:r>
            <a:r>
              <a:rPr lang="en-US" altLang="en-US" dirty="0" err="1"/>
              <a:t>dict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</a:t>
            </a:r>
            <a:r>
              <a:rPr lang="en-US" altLang="en-US" dirty="0"/>
              <a:t>zip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((</a:t>
            </a:r>
            <a:r>
              <a:rPr lang="en-US" altLang="en-US" dirty="0">
                <a:solidFill>
                  <a:srgbClr val="669900"/>
                </a:solidFill>
                <a:latin typeface="Courier New" charset="0"/>
              </a:rPr>
              <a:t>'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a'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'b'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'c'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'd'</a:t>
            </a:r>
            <a:r>
              <a:rPr lang="en-US" altLang="en-US" dirty="0" err="1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 err="1">
                <a:solidFill>
                  <a:srgbClr val="669900"/>
                </a:solidFill>
                <a:latin typeface="Courier New" charset="0"/>
              </a:rPr>
              <a:t>'e</a:t>
            </a:r>
            <a:r>
              <a:rPr lang="en-US" altLang="en-US" dirty="0">
                <a:solidFill>
                  <a:srgbClr val="669900"/>
                </a:solidFill>
                <a:latin typeface="Courier New" charset="0"/>
              </a:rPr>
              <a:t>'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),(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3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4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,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)))</a:t>
            </a:r>
          </a:p>
          <a:p>
            <a:r>
              <a:rPr lang="en-US" altLang="en-US" dirty="0"/>
              <a:t>A1 </a:t>
            </a:r>
            <a:r>
              <a:rPr lang="en-US" altLang="en-US" dirty="0">
                <a:solidFill>
                  <a:srgbClr val="A67F59"/>
                </a:solidFill>
                <a:latin typeface="Courier New" charset="0"/>
              </a:rPr>
              <a:t>=</a:t>
            </a:r>
            <a:r>
              <a:rPr lang="en-US" altLang="en-US" dirty="0"/>
              <a:t> range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urier New" charset="0"/>
              </a:rPr>
              <a:t>10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)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A2 </a:t>
            </a:r>
            <a:r>
              <a:rPr lang="en-US" altLang="en-US" dirty="0">
                <a:solidFill>
                  <a:srgbClr val="A67F59"/>
                </a:solidFill>
                <a:latin typeface="Courier New" charset="0"/>
              </a:rPr>
              <a:t>=</a:t>
            </a:r>
            <a:r>
              <a:rPr lang="en-US" altLang="en-US" dirty="0"/>
              <a:t> sorted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([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in</a:t>
            </a:r>
            <a:r>
              <a:rPr lang="en-US" altLang="en-US" dirty="0"/>
              <a:t> A1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if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7AA"/>
                </a:solidFill>
                <a:latin typeface="Courier New" charset="0"/>
              </a:rPr>
              <a:t>in</a:t>
            </a:r>
            <a:r>
              <a:rPr lang="en-US" altLang="en-US" dirty="0"/>
              <a:t> A0</a:t>
            </a:r>
            <a:r>
              <a:rPr lang="en-US" altLang="en-US" dirty="0">
                <a:solidFill>
                  <a:srgbClr val="999999"/>
                </a:solidFill>
                <a:latin typeface="Courier New" charset="0"/>
              </a:rPr>
              <a:t>])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741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key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is an object</a:t>
            </a:r>
          </a:p>
          <a:p>
            <a:r>
              <a:rPr lang="en-US" dirty="0"/>
              <a:t>Input is a string by default</a:t>
            </a:r>
          </a:p>
          <a:p>
            <a:r>
              <a:rPr lang="en-US" dirty="0"/>
              <a:t>Strings can be indexed</a:t>
            </a:r>
          </a:p>
          <a:p>
            <a:r>
              <a:rPr lang="en-US" dirty="0"/>
              <a:t>Operator + and * work on strings</a:t>
            </a:r>
          </a:p>
          <a:p>
            <a:r>
              <a:rPr lang="en-US" dirty="0"/>
              <a:t>Operator + works between the same type of variable</a:t>
            </a:r>
          </a:p>
          <a:p>
            <a:r>
              <a:rPr lang="en-US" dirty="0"/>
              <a:t>Converting variables is simple: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(x)/float(x)/</a:t>
            </a:r>
            <a:r>
              <a:rPr lang="en-US" dirty="0" err="1"/>
              <a:t>str</a:t>
            </a:r>
            <a:r>
              <a:rPr lang="en-US" dirty="0"/>
              <a:t>(x), where x is a variable</a:t>
            </a:r>
          </a:p>
          <a:p>
            <a:r>
              <a:rPr lang="en-US" dirty="0"/>
              <a:t>for (</a:t>
            </a:r>
            <a:r>
              <a:rPr lang="en-US" dirty="0" err="1"/>
              <a:t>idx,x</a:t>
            </a:r>
            <a:r>
              <a:rPr lang="en-US" dirty="0"/>
              <a:t>) in enumerate(x): action </a:t>
            </a:r>
          </a:p>
          <a:p>
            <a:r>
              <a:rPr lang="en-US" dirty="0"/>
              <a:t>The </a:t>
            </a:r>
            <a:r>
              <a:rPr lang="en-US" b="1" u="sng" dirty="0"/>
              <a:t>TAB</a:t>
            </a:r>
            <a:r>
              <a:rPr lang="en-US" dirty="0"/>
              <a:t> if change the line</a:t>
            </a:r>
          </a:p>
        </p:txBody>
      </p:sp>
    </p:spTree>
    <p:extLst>
      <p:ext uri="{BB962C8B-B14F-4D97-AF65-F5344CB8AC3E}">
        <p14:creationId xmlns:p14="http://schemas.microsoft.com/office/powerpoint/2010/main" val="403215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links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Python: </a:t>
            </a:r>
            <a:r>
              <a:rPr lang="en-US" altLang="en-US" dirty="0">
                <a:hlinkClick r:id="rId2"/>
              </a:rPr>
              <a:t>https://www.python.org/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Python 3 Tutorial: </a:t>
            </a:r>
            <a:r>
              <a:rPr lang="en-US" altLang="en-US" dirty="0">
                <a:hlinkClick r:id="rId3"/>
              </a:rPr>
              <a:t>https://pythonprogramming.net/introduction-to-python-programming/</a:t>
            </a:r>
            <a:r>
              <a:rPr lang="en-US" altLang="en-US" dirty="0"/>
              <a:t> (include videos and codes)</a:t>
            </a:r>
          </a:p>
          <a:p>
            <a:pPr eaLnBrk="1" hangingPunct="1"/>
            <a:r>
              <a:rPr lang="en-US" altLang="en-US" dirty="0"/>
              <a:t>Programming for Everybody (Getting Started with Python):</a:t>
            </a:r>
          </a:p>
          <a:p>
            <a:pPr lvl="1" eaLnBrk="1" hangingPunct="1"/>
            <a:r>
              <a:rPr lang="en-US" altLang="en-US" dirty="0">
                <a:hlinkClick r:id="rId4"/>
              </a:rPr>
              <a:t>https://www.coursera.org/learn/python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8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Uses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web applications</a:t>
            </a:r>
          </a:p>
          <a:p>
            <a:pPr marL="0" indent="0" algn="just">
              <a:buNone/>
            </a:pPr>
            <a:r>
              <a:rPr lang="en-US" altLang="zh-CN" dirty="0"/>
              <a:t>a</a:t>
            </a:r>
            <a:r>
              <a:rPr lang="en-US" altLang="en-US" dirty="0"/>
              <a:t>utomation </a:t>
            </a:r>
          </a:p>
          <a:p>
            <a:pPr marL="0" indent="0" algn="just">
              <a:buNone/>
            </a:pPr>
            <a:r>
              <a:rPr lang="en-US" altLang="en-US" dirty="0"/>
              <a:t>scientific modelling (Operations Research, </a:t>
            </a:r>
            <a:r>
              <a:rPr lang="en-US" altLang="en-US" dirty="0" err="1"/>
              <a:t>cplex</a:t>
            </a:r>
            <a:r>
              <a:rPr lang="en-US" altLang="en-US" dirty="0"/>
              <a:t>, </a:t>
            </a:r>
            <a:r>
              <a:rPr lang="en-US" altLang="en-US" dirty="0" err="1"/>
              <a:t>gurobi</a:t>
            </a:r>
            <a:r>
              <a:rPr lang="en-US" altLang="en-US" dirty="0"/>
              <a:t>, etc.)</a:t>
            </a:r>
          </a:p>
          <a:p>
            <a:pPr marL="0" indent="0" algn="just">
              <a:buNone/>
            </a:pPr>
            <a:r>
              <a:rPr lang="en-US" altLang="en-US" dirty="0"/>
              <a:t>big data applications</a:t>
            </a:r>
          </a:p>
          <a:p>
            <a:pPr marL="0" indent="0" algn="just">
              <a:buNone/>
            </a:pPr>
            <a:r>
              <a:rPr lang="en-US" altLang="en-US" dirty="0"/>
              <a:t>……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r>
              <a:rPr lang="en-US" altLang="en-US" dirty="0"/>
              <a:t>It's also often used as "glue" code to get other languages and components to play nice.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&amp; Scientific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/>
              <a:t>Large community of users, easy to find help and documentation. </a:t>
            </a:r>
          </a:p>
          <a:p>
            <a:pPr>
              <a:defRPr/>
            </a:pPr>
            <a:r>
              <a:rPr lang="en-US" sz="2000" dirty="0"/>
              <a:t>Extensive ecosystem of scientific libraries and environments 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numpy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http://numpy.scipy.org</a:t>
            </a:r>
            <a:r>
              <a:rPr lang="en-US" sz="1600" dirty="0"/>
              <a:t> (Numerical Python) 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scipy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http://www.scipy.org</a:t>
            </a:r>
            <a:r>
              <a:rPr lang="en-US" sz="1600" dirty="0"/>
              <a:t> (Scientific Python)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matplotlib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http://www.matplotlib.org</a:t>
            </a:r>
            <a:r>
              <a:rPr lang="en-US" sz="1600" dirty="0"/>
              <a:t> (graphics library)</a:t>
            </a:r>
          </a:p>
          <a:p>
            <a:pPr>
              <a:defRPr/>
            </a:pPr>
            <a:r>
              <a:rPr lang="en-US" sz="2000" dirty="0"/>
              <a:t>Great performance due to close integration with time</a:t>
            </a:r>
          </a:p>
          <a:p>
            <a:pPr lvl="1">
              <a:defRPr/>
            </a:pPr>
            <a:r>
              <a:rPr lang="en-US" sz="1600" dirty="0"/>
              <a:t>tested and highly optimized codes written in C and Fortran</a:t>
            </a:r>
            <a:endParaRPr lang="en-US" sz="1200" dirty="0"/>
          </a:p>
          <a:p>
            <a:pPr>
              <a:defRPr/>
            </a:pPr>
            <a:r>
              <a:rPr lang="en-US" sz="2000" dirty="0"/>
              <a:t>Good support for </a:t>
            </a:r>
          </a:p>
          <a:p>
            <a:pPr lvl="1">
              <a:defRPr/>
            </a:pPr>
            <a:r>
              <a:rPr lang="en-US" sz="1600" dirty="0"/>
              <a:t>– Parallel processing with processes and threads </a:t>
            </a:r>
          </a:p>
          <a:p>
            <a:pPr lvl="1">
              <a:defRPr/>
            </a:pPr>
            <a:r>
              <a:rPr lang="en-US" sz="1600" dirty="0"/>
              <a:t>– </a:t>
            </a:r>
            <a:r>
              <a:rPr lang="en-US" sz="1600" dirty="0" err="1"/>
              <a:t>Interprocess</a:t>
            </a:r>
            <a:r>
              <a:rPr lang="en-US" sz="1600" dirty="0"/>
              <a:t> communication (MPI) </a:t>
            </a:r>
          </a:p>
          <a:p>
            <a:pPr lvl="1">
              <a:defRPr/>
            </a:pPr>
            <a:r>
              <a:rPr lang="en-US" sz="1600" dirty="0"/>
              <a:t>– GPU computing (</a:t>
            </a:r>
            <a:r>
              <a:rPr lang="en-US" sz="1600" dirty="0" err="1"/>
              <a:t>OpenCL</a:t>
            </a:r>
            <a:r>
              <a:rPr lang="en-US" sz="1600" dirty="0"/>
              <a:t> and CUDA) </a:t>
            </a:r>
          </a:p>
          <a:p>
            <a:pPr>
              <a:defRPr/>
            </a:pPr>
            <a:r>
              <a:rPr lang="en-US" sz="2000" dirty="0"/>
              <a:t>Readily available and suitable for use on high-performance computing clusters.</a:t>
            </a:r>
          </a:p>
          <a:p>
            <a:pPr>
              <a:defRPr/>
            </a:pPr>
            <a:r>
              <a:rPr lang="en-US" sz="2000" dirty="0"/>
              <a:t>No license costs, no unnecessary use of research budget.</a:t>
            </a:r>
          </a:p>
        </p:txBody>
      </p:sp>
    </p:spTree>
    <p:extLst>
      <p:ext uri="{BB962C8B-B14F-4D97-AF65-F5344CB8AC3E}">
        <p14:creationId xmlns:p14="http://schemas.microsoft.com/office/powerpoint/2010/main" val="22262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 World”</a:t>
            </a:r>
          </a:p>
          <a:p>
            <a:r>
              <a:rPr lang="en-US" dirty="0"/>
              <a:t>Basic Data Types</a:t>
            </a:r>
          </a:p>
          <a:p>
            <a:r>
              <a:rPr lang="en-US" altLang="en-US" dirty="0"/>
              <a:t>Operators</a:t>
            </a:r>
          </a:p>
          <a:p>
            <a:r>
              <a:rPr lang="en-US" altLang="en-US" dirty="0"/>
              <a:t>Basic Data Flow Mechanisms  (control flow)</a:t>
            </a:r>
          </a:p>
          <a:p>
            <a:r>
              <a:rPr lang="en-US" altLang="en-US" dirty="0"/>
              <a:t>Compound Data Types</a:t>
            </a:r>
            <a:endParaRPr lang="en-US" dirty="0"/>
          </a:p>
          <a:p>
            <a:r>
              <a:rPr lang="en-US" altLang="en-US" dirty="0"/>
              <a:t>Conditional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9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Hello World!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print(‘hello world!’)</a:t>
            </a:r>
          </a:p>
          <a:p>
            <a:pPr marL="0" indent="0">
              <a:buNone/>
            </a:pPr>
            <a:r>
              <a:rPr lang="en-US" altLang="en-US" dirty="0"/>
              <a:t># and this is a comment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ipt</a:t>
            </a:r>
            <a:r>
              <a:rPr lang="en-US" altLang="en-US" dirty="0"/>
              <a:t>=input(“tell me your name:”)</a:t>
            </a:r>
          </a:p>
          <a:p>
            <a:pPr marL="0" indent="0">
              <a:buNone/>
            </a:pPr>
            <a:r>
              <a:rPr lang="en-US" altLang="en-US" dirty="0"/>
              <a:t>print(</a:t>
            </a:r>
            <a:r>
              <a:rPr lang="en-US" altLang="en-US" dirty="0" err="1"/>
              <a:t>ipt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825625"/>
            <a:ext cx="2667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038"/>
            <a:ext cx="3905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Types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/>
              <a:t>Naming rules:</a:t>
            </a:r>
          </a:p>
          <a:p>
            <a:pPr marL="0" indent="0">
              <a:buNone/>
            </a:pPr>
            <a:r>
              <a:rPr lang="en-US" altLang="en-US" dirty="0"/>
              <a:t>	Case sensitive: var1 and Var1 are different</a:t>
            </a:r>
          </a:p>
          <a:p>
            <a:pPr marL="0" indent="0">
              <a:buNone/>
            </a:pPr>
            <a:r>
              <a:rPr lang="en-US" altLang="en-US" dirty="0"/>
              <a:t>	Can’t start with a number</a:t>
            </a:r>
          </a:p>
          <a:p>
            <a:pPr marL="0" indent="0">
              <a:buNone/>
            </a:pPr>
            <a:r>
              <a:rPr lang="en-US" altLang="en-US" dirty="0"/>
              <a:t>	Name can contain letters, numbers, and underscores</a:t>
            </a:r>
          </a:p>
          <a:p>
            <a:pPr marL="0" indent="0">
              <a:buNone/>
            </a:pPr>
            <a:r>
              <a:rPr lang="en-US" altLang="en-US" dirty="0"/>
              <a:t>                  Do not use reserved names (</a:t>
            </a:r>
            <a:r>
              <a:rPr lang="en-US" altLang="en-US" dirty="0" err="1"/>
              <a:t>int</a:t>
            </a:r>
            <a:r>
              <a:rPr lang="en-US" altLang="en-US" dirty="0"/>
              <a:t>, float, </a:t>
            </a:r>
            <a:r>
              <a:rPr lang="en-US" altLang="en-US" dirty="0" err="1"/>
              <a:t>str</a:t>
            </a:r>
            <a:r>
              <a:rPr lang="en-US" altLang="en-US" dirty="0"/>
              <a:t>, </a:t>
            </a:r>
            <a:r>
              <a:rPr lang="en-US" altLang="en-US" dirty="0" err="1"/>
              <a:t>bool</a:t>
            </a:r>
            <a:r>
              <a:rPr lang="en-US" altLang="en-US" dirty="0"/>
              <a:t>, list, </a:t>
            </a:r>
            <a:r>
              <a:rPr lang="en-US" altLang="en-US" dirty="0" err="1"/>
              <a:t>dict</a:t>
            </a:r>
            <a:r>
              <a:rPr lang="is-IS" altLang="en-US" dirty="0"/>
              <a:t>…..... </a:t>
            </a:r>
            <a:r>
              <a:rPr lang="en-US" altLang="en-US" dirty="0"/>
              <a:t>F</a:t>
            </a:r>
            <a:r>
              <a:rPr lang="is-IS" altLang="en-US" dirty="0"/>
              <a:t>ind more online)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 = ‘hello world!’   # string</a:t>
            </a:r>
          </a:p>
          <a:p>
            <a:pPr marL="0" indent="0">
              <a:buNone/>
            </a:pPr>
            <a:r>
              <a:rPr lang="en-US" altLang="en-US" dirty="0"/>
              <a:t>Var2 = 99                    # integer</a:t>
            </a:r>
          </a:p>
          <a:p>
            <a:pPr marL="0" indent="0">
              <a:buNone/>
            </a:pPr>
            <a:r>
              <a:rPr lang="en-US" altLang="en-US" dirty="0"/>
              <a:t>var_3 = 0.314            # float</a:t>
            </a:r>
          </a:p>
          <a:p>
            <a:pPr marL="0" indent="0">
              <a:buNone/>
            </a:pPr>
            <a:r>
              <a:rPr lang="en-US" altLang="en-US" dirty="0"/>
              <a:t>var4=True                  # </a:t>
            </a:r>
            <a:r>
              <a:rPr lang="en-US" altLang="en-US" dirty="0" err="1"/>
              <a:t>boolean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Assignment: you don’t need to define a variable like JAVA or C</a:t>
            </a:r>
          </a:p>
          <a:p>
            <a:pPr marL="0" indent="0">
              <a:buNone/>
            </a:pPr>
            <a:r>
              <a:rPr lang="en-US" altLang="en-US" dirty="0"/>
              <a:t>Everything is an object, you can assign the value directly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51" y="3465435"/>
            <a:ext cx="3216018" cy="160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5557838"/>
            <a:ext cx="1809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Types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80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Strings (powerful----web crawler, natural language processing, web app)</a:t>
            </a:r>
          </a:p>
          <a:p>
            <a:pPr marL="0" indent="0">
              <a:buNone/>
            </a:pPr>
            <a:r>
              <a:rPr lang="en-US" altLang="en-US" dirty="0"/>
              <a:t>c = "I love python"</a:t>
            </a:r>
          </a:p>
          <a:p>
            <a:pPr marL="0" indent="0">
              <a:buNone/>
            </a:pPr>
            <a:r>
              <a:rPr lang="en-US" altLang="en-US" dirty="0"/>
              <a:t>d = 'I love python‘</a:t>
            </a:r>
          </a:p>
          <a:p>
            <a:pPr marL="0" indent="0">
              <a:buNone/>
            </a:pPr>
            <a:r>
              <a:rPr lang="en-US" altLang="en-US" dirty="0"/>
              <a:t> c and d are same</a:t>
            </a:r>
          </a:p>
          <a:p>
            <a:pPr marL="0" indent="0">
              <a:buNone/>
            </a:pPr>
            <a:r>
              <a:rPr lang="en-US" altLang="en-US" dirty="0"/>
              <a:t>e = ''' if you need to use " and ' in your string  ''' </a:t>
            </a:r>
          </a:p>
          <a:p>
            <a:pPr marL="0" indent="0">
              <a:buNone/>
            </a:pPr>
            <a:r>
              <a:rPr lang="en-US" altLang="en-US" dirty="0"/>
              <a:t>f = ' or like this \ '  '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824999" y="4318819"/>
            <a:ext cx="3365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List can be indexed</a:t>
            </a:r>
          </a:p>
          <a:p>
            <a:pPr eaLnBrk="1" hangingPunct="1"/>
            <a:r>
              <a:rPr lang="en-US" altLang="en-US" dirty="0"/>
              <a:t>c[0], c[-1], c[:], c[1:], c[:5],c[1:3]</a:t>
            </a:r>
          </a:p>
          <a:p>
            <a:pPr eaLnBrk="1" hangingPunct="1"/>
            <a:r>
              <a:rPr lang="en-US" altLang="en-US" dirty="0" err="1"/>
              <a:t>c.lower</a:t>
            </a:r>
            <a:r>
              <a:rPr lang="en-US" altLang="en-US" dirty="0"/>
              <a:t>()</a:t>
            </a:r>
          </a:p>
          <a:p>
            <a:pPr eaLnBrk="1" hangingPunct="1"/>
            <a:r>
              <a:rPr lang="en-US" altLang="en-US" dirty="0" err="1"/>
              <a:t>c.upper</a:t>
            </a:r>
            <a:r>
              <a:rPr lang="en-US" altLang="en-US" dirty="0"/>
              <a:t>()</a:t>
            </a:r>
          </a:p>
          <a:p>
            <a:pPr eaLnBrk="1" hangingPunct="1"/>
            <a:r>
              <a:rPr lang="en-US" altLang="en-US" dirty="0" err="1"/>
              <a:t>c.count</a:t>
            </a:r>
            <a:r>
              <a:rPr lang="en-US" altLang="en-US" dirty="0"/>
              <a:t>('o')</a:t>
            </a:r>
          </a:p>
          <a:p>
            <a:pPr eaLnBrk="1" hangingPunct="1"/>
            <a:r>
              <a:rPr lang="hr-HR" altLang="en-US" dirty="0" err="1"/>
              <a:t>c.split</a:t>
            </a:r>
            <a:r>
              <a:rPr lang="hr-HR" altLang="en-US" dirty="0"/>
              <a:t>() </a:t>
            </a:r>
            <a:endParaRPr lang="en-US" altLang="en-US" dirty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896033" y="4934769"/>
            <a:ext cx="1622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408000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1068</Words>
  <Application>Microsoft Macintosh PowerPoint</Application>
  <PresentationFormat>Widescreen</PresentationFormat>
  <Paragraphs>233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等线</vt:lpstr>
      <vt:lpstr>Arial</vt:lpstr>
      <vt:lpstr>Calibri</vt:lpstr>
      <vt:lpstr>Calibri Light</vt:lpstr>
      <vt:lpstr>Courier New</vt:lpstr>
      <vt:lpstr>Tahoma</vt:lpstr>
      <vt:lpstr>Office Theme</vt:lpstr>
      <vt:lpstr>Basic Python Tutorial</vt:lpstr>
      <vt:lpstr>Download &amp; Install Python </vt:lpstr>
      <vt:lpstr>Python</vt:lpstr>
      <vt:lpstr>Major Uses of Python</vt:lpstr>
      <vt:lpstr>Python &amp; Scientific Computing</vt:lpstr>
      <vt:lpstr>Outline</vt:lpstr>
      <vt:lpstr>Hello World!</vt:lpstr>
      <vt:lpstr>Basic Data Types</vt:lpstr>
      <vt:lpstr>Basic Data Types</vt:lpstr>
      <vt:lpstr>Basic Data Types</vt:lpstr>
      <vt:lpstr>Basic Data Types</vt:lpstr>
      <vt:lpstr>PowerPoint Presentation</vt:lpstr>
      <vt:lpstr>Operators Math Operators</vt:lpstr>
      <vt:lpstr>Exercise</vt:lpstr>
      <vt:lpstr>Solution</vt:lpstr>
      <vt:lpstr>Basic data flow mechanisms  (control flow)</vt:lpstr>
      <vt:lpstr>Basic data flow mechanisms  (control flow)</vt:lpstr>
      <vt:lpstr>Basic data flow mechanisms  (control flow)</vt:lpstr>
      <vt:lpstr>Basic data flow mechanisms  (control flow)</vt:lpstr>
      <vt:lpstr>Exercise</vt:lpstr>
      <vt:lpstr>Solution</vt:lpstr>
      <vt:lpstr>PowerPoint Presentation</vt:lpstr>
      <vt:lpstr>Compound Data Types Lists</vt:lpstr>
      <vt:lpstr>Compound Data Types Lists</vt:lpstr>
      <vt:lpstr>Compound Data Types Lists</vt:lpstr>
      <vt:lpstr>Compound Data Types Tuples</vt:lpstr>
      <vt:lpstr>Compound Data Types Dictionary</vt:lpstr>
      <vt:lpstr>Compound Data Types Dictionary</vt:lpstr>
      <vt:lpstr>Operators Math Operators</vt:lpstr>
      <vt:lpstr>Conditional expressions</vt:lpstr>
      <vt:lpstr>A few key notes</vt:lpstr>
      <vt:lpstr>Useful links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Python Tutorial</dc:title>
  <dc:creator>Juxihong Julaiti</dc:creator>
  <cp:lastModifiedBy>Juxihong Julaiti</cp:lastModifiedBy>
  <cp:revision>4</cp:revision>
  <dcterms:created xsi:type="dcterms:W3CDTF">2018-08-24T04:28:37Z</dcterms:created>
  <dcterms:modified xsi:type="dcterms:W3CDTF">2018-12-12T18:48:35Z</dcterms:modified>
</cp:coreProperties>
</file>