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772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34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33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85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891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94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095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524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35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56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80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3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9C2BB7-9F6D-4D54-8CF7-E610E586B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endParaRPr lang="en-IN" dirty="0"/>
          </a:p>
          <a:p>
            <a:pPr algn="l"/>
            <a:r>
              <a:rPr lang="en-IN" sz="4800" dirty="0"/>
              <a:t>Compare the population of NYC and Toronto </a:t>
            </a:r>
          </a:p>
        </p:txBody>
      </p:sp>
      <p:sp>
        <p:nvSpPr>
          <p:cNvPr id="37" name="Freeform: Shape 25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27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29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1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49C44-9081-4743-AB9C-658B051B4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49" r="23551" b="-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803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D5CB-B3B0-4271-BC6F-38745ABD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and discussion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FA798-AB8E-4B8E-A3E8-1480E8735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1600" dirty="0"/>
              <a:t>The </a:t>
            </a:r>
            <a:r>
              <a:rPr lang="en-IN" sz="1600" dirty="0" err="1"/>
              <a:t>comparision</a:t>
            </a:r>
            <a:r>
              <a:rPr lang="en-IN" sz="1600" dirty="0"/>
              <a:t> of both the cities can be done more effectively by generating the most trending venues, based on that we can understand the preferences of the people in both the cities.</a:t>
            </a:r>
          </a:p>
          <a:p>
            <a:endParaRPr lang="en-IN" sz="1600" dirty="0"/>
          </a:p>
          <a:p>
            <a:r>
              <a:rPr lang="en-IN" sz="1600" dirty="0"/>
              <a:t>Unfortunately the "groups" </a:t>
            </a:r>
            <a:r>
              <a:rPr lang="en-IN" sz="1600" dirty="0" err="1"/>
              <a:t>KeyWord</a:t>
            </a:r>
            <a:r>
              <a:rPr lang="en-IN" sz="1600" dirty="0"/>
              <a:t> always throws error after connecting to </a:t>
            </a:r>
            <a:r>
              <a:rPr lang="en-IN" sz="1600" dirty="0" err="1"/>
              <a:t>Foresquare</a:t>
            </a:r>
            <a:r>
              <a:rPr lang="en-IN" sz="1600" dirty="0"/>
              <a:t> API while generating venues using latitude and longitude. Despite numerous attempts to restart, stop the kernel or generate a new notebook.</a:t>
            </a:r>
          </a:p>
          <a:p>
            <a:r>
              <a:rPr lang="en-IN" sz="1600" dirty="0"/>
              <a:t>Queens in New </a:t>
            </a:r>
            <a:r>
              <a:rPr lang="en-IN" sz="1600" dirty="0" err="1"/>
              <a:t>york</a:t>
            </a:r>
            <a:r>
              <a:rPr lang="en-IN" sz="1600" dirty="0"/>
              <a:t> city and North York in </a:t>
            </a:r>
            <a:r>
              <a:rPr lang="en-IN" sz="1600" dirty="0" err="1"/>
              <a:t>toronto</a:t>
            </a:r>
            <a:r>
              <a:rPr lang="en-IN" sz="1600" dirty="0"/>
              <a:t> city had the highest number of </a:t>
            </a:r>
            <a:r>
              <a:rPr lang="en-IN" sz="1600" dirty="0" err="1"/>
              <a:t>neighborhoods</a:t>
            </a:r>
            <a:r>
              <a:rPr lang="en-IN" sz="1600" dirty="0"/>
              <a:t>.</a:t>
            </a:r>
          </a:p>
          <a:p>
            <a:endParaRPr lang="en-IN" sz="1600" dirty="0"/>
          </a:p>
          <a:p>
            <a:r>
              <a:rPr lang="en-IN" sz="1600" dirty="0"/>
              <a:t>Thus, we can say that the Boroughs in NYC are more likely to contribute higher to the city's GDP, Employment, tax, and other factors. On the other hand </a:t>
            </a:r>
            <a:r>
              <a:rPr lang="en-IN" sz="1600" dirty="0" err="1"/>
              <a:t>toronto</a:t>
            </a:r>
            <a:r>
              <a:rPr lang="en-IN" sz="1600" dirty="0"/>
              <a:t> city boroughs do not have similar impact on the contribution they can have on GDP, Employment, tax etc.</a:t>
            </a:r>
          </a:p>
          <a:p>
            <a:endParaRPr lang="en-IN" sz="1600" dirty="0"/>
          </a:p>
          <a:p>
            <a:r>
              <a:rPr lang="en-IN" sz="1600" dirty="0"/>
              <a:t>We can clearly see that in the bar graphs since the total number of </a:t>
            </a:r>
            <a:r>
              <a:rPr lang="en-IN" sz="1600" dirty="0" err="1"/>
              <a:t>neighborhoods</a:t>
            </a:r>
            <a:r>
              <a:rPr lang="en-IN" sz="1600" dirty="0"/>
              <a:t> are less for </a:t>
            </a:r>
            <a:r>
              <a:rPr lang="en-IN" sz="1600" dirty="0" err="1"/>
              <a:t>toronto</a:t>
            </a:r>
            <a:r>
              <a:rPr lang="en-IN" sz="1600" dirty="0"/>
              <a:t>, than NYC.</a:t>
            </a:r>
          </a:p>
        </p:txBody>
      </p:sp>
    </p:spTree>
    <p:extLst>
      <p:ext uri="{BB962C8B-B14F-4D97-AF65-F5344CB8AC3E}">
        <p14:creationId xmlns:p14="http://schemas.microsoft.com/office/powerpoint/2010/main" val="113070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50EC-0BF2-4F82-B20A-EEB2A901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0365A-B6D4-4099-9AA8-1AE2FA729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Population plays an essential role in determining a city’s/country’s growth. </a:t>
            </a:r>
          </a:p>
          <a:p>
            <a:r>
              <a:rPr lang="en-IN" dirty="0"/>
              <a:t>For instance:</a:t>
            </a:r>
          </a:p>
          <a:p>
            <a:pPr lvl="1"/>
            <a:r>
              <a:rPr lang="en-IN" dirty="0"/>
              <a:t>There are more people to contribute to the govt. tax payment.</a:t>
            </a:r>
          </a:p>
          <a:p>
            <a:pPr lvl="1"/>
            <a:r>
              <a:rPr lang="en-IN" dirty="0"/>
              <a:t>The more people earn the stronger GDP becomes.</a:t>
            </a:r>
          </a:p>
          <a:p>
            <a:pPr lvl="1"/>
            <a:r>
              <a:rPr lang="en-IN" dirty="0"/>
              <a:t>Employment opportunities</a:t>
            </a:r>
          </a:p>
          <a:p>
            <a:pPr lvl="1"/>
            <a:r>
              <a:rPr lang="en-IN" dirty="0"/>
              <a:t>Businesses, exchange of good and </a:t>
            </a:r>
            <a:r>
              <a:rPr lang="en-IN" dirty="0" err="1"/>
              <a:t>services,etc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611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C125-F536-4F18-AF13-A1207F15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Extracting and pre-processing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2543E-6D08-4223-AF8D-4E67EF85C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Methods used for data extraction </a:t>
            </a:r>
          </a:p>
          <a:p>
            <a:pPr lvl="1"/>
            <a:r>
              <a:rPr lang="en-IN" dirty="0"/>
              <a:t>Toronto dataset: data wrangling, Beautiful Soap</a:t>
            </a:r>
          </a:p>
          <a:p>
            <a:pPr lvl="1"/>
            <a:r>
              <a:rPr lang="en-IN" dirty="0"/>
              <a:t>New York dataset: extracted from IBM database</a:t>
            </a:r>
          </a:p>
          <a:p>
            <a:r>
              <a:rPr lang="en-IN" dirty="0"/>
              <a:t>Pre-process the data by converting it into data frame.</a:t>
            </a:r>
          </a:p>
          <a:p>
            <a:pPr lvl="1"/>
            <a:r>
              <a:rPr lang="en-IN" dirty="0"/>
              <a:t>This was done using Beautiful soap and basic merging and drop operations. </a:t>
            </a:r>
          </a:p>
          <a:p>
            <a:pPr lvl="1"/>
            <a:r>
              <a:rPr lang="en-IN" dirty="0"/>
              <a:t>The Toronto dataset was converted by beautiful soap.</a:t>
            </a:r>
          </a:p>
          <a:p>
            <a:pPr lvl="1"/>
            <a:r>
              <a:rPr lang="en-IN" dirty="0"/>
              <a:t>New York data was converted by specifying selection parameters.</a:t>
            </a:r>
          </a:p>
        </p:txBody>
      </p:sp>
    </p:spTree>
    <p:extLst>
      <p:ext uri="{BB962C8B-B14F-4D97-AF65-F5344CB8AC3E}">
        <p14:creationId xmlns:p14="http://schemas.microsoft.com/office/powerpoint/2010/main" val="412976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E350-70FE-4755-822D-B85BB248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Modifying Data Frame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0115B1-60F5-498C-9C27-D978A6B0C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417" y="987425"/>
            <a:ext cx="5221741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B6065-4C27-4B01-80E0-4F4C4D82B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The data frame for both the data sets was modified, to merge the location attributes.</a:t>
            </a:r>
          </a:p>
          <a:p>
            <a:r>
              <a:rPr lang="en-IN" dirty="0"/>
              <a:t>That is Latitude, Longitude were merged in Toronto dataset using a geographic location .csv file. 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9DAE43-1EED-43F1-ACBD-0CAF596A3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3657600"/>
            <a:ext cx="3932237" cy="193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F2DA88-9B58-4BA4-93DF-33ED9DF5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Generating plots using folium and matplotlib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5CBECF-3750-4A1F-944D-8C6DE9063C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This is the visualization for all the </a:t>
            </a:r>
            <a:r>
              <a:rPr lang="en-IN" dirty="0" err="1"/>
              <a:t>neighborhood</a:t>
            </a:r>
            <a:r>
              <a:rPr lang="en-IN" dirty="0"/>
              <a:t> in New York city.</a:t>
            </a:r>
          </a:p>
          <a:p>
            <a:r>
              <a:rPr lang="en-IN" dirty="0"/>
              <a:t>Later based on the bar graph, using matplotlib the borough with maximum </a:t>
            </a:r>
            <a:r>
              <a:rPr lang="en-IN" dirty="0" err="1"/>
              <a:t>neighborhood</a:t>
            </a:r>
            <a:r>
              <a:rPr lang="en-IN" dirty="0"/>
              <a:t> was selected.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7BFA90-CBE0-4420-8FAC-018D4905AE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832" y="1825625"/>
            <a:ext cx="5108336" cy="4351338"/>
          </a:xfrm>
        </p:spPr>
      </p:pic>
    </p:spTree>
    <p:extLst>
      <p:ext uri="{BB962C8B-B14F-4D97-AF65-F5344CB8AC3E}">
        <p14:creationId xmlns:p14="http://schemas.microsoft.com/office/powerpoint/2010/main" val="299309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B32B-9328-4554-868B-95D514B39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Visualization of Toronto </a:t>
            </a:r>
            <a:r>
              <a:rPr lang="en-IN" dirty="0" err="1"/>
              <a:t>neighborhoods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DD8AC-3A3A-42CE-9BDA-7D15F06E4C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A bar chart was generated to identify the maximum number of </a:t>
            </a:r>
            <a:r>
              <a:rPr lang="en-IN" dirty="0" err="1"/>
              <a:t>neighborhoods</a:t>
            </a:r>
            <a:r>
              <a:rPr lang="en-IN" dirty="0"/>
              <a:t> in the borough. </a:t>
            </a:r>
          </a:p>
          <a:p>
            <a:r>
              <a:rPr lang="en-IN" dirty="0"/>
              <a:t>Based on this result, a folium plot for the Borough containing highest </a:t>
            </a:r>
            <a:r>
              <a:rPr lang="en-IN" dirty="0" err="1"/>
              <a:t>neighborhood</a:t>
            </a:r>
            <a:r>
              <a:rPr lang="en-IN" dirty="0"/>
              <a:t> was generated.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712E02-1824-4741-BE00-DB2D65ABDB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80752"/>
            <a:ext cx="5181600" cy="4241084"/>
          </a:xfrm>
        </p:spPr>
      </p:pic>
    </p:spTree>
    <p:extLst>
      <p:ext uri="{BB962C8B-B14F-4D97-AF65-F5344CB8AC3E}">
        <p14:creationId xmlns:p14="http://schemas.microsoft.com/office/powerpoint/2010/main" val="353695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468A-1BFB-40BE-B5E5-A663E910A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Bar graphs of both the cities: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05737-FEBC-44E1-B5D8-5EF7198B56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New York City: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F17C8-7B1C-4B13-AF30-7330635A6A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Toronto City: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F50D9B-9195-44BD-A6D9-7487D2C4B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28" y="2588695"/>
            <a:ext cx="4612689" cy="31704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C92F75-0051-4164-B3F8-66545BCD1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629" y="2387026"/>
            <a:ext cx="4500943" cy="33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70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8BC6-E0E3-4E1C-955F-62A27D0E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Folium visualizations of Queens and North York, since they are having high </a:t>
            </a:r>
            <a:r>
              <a:rPr lang="en-IN" dirty="0" err="1"/>
              <a:t>neighbors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B248-69DD-411B-B5E2-BF71B1EA58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Queens Figure: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39A43-8A93-41F0-A68C-D1B985F4AE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North York Figure: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05ABEA-FC7E-4747-B4DE-0171986B7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34" y="2441358"/>
            <a:ext cx="4811696" cy="35865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D449D2-2903-4295-8411-B7311EF3F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718" y="2441358"/>
            <a:ext cx="5181600" cy="350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3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7E66-1B6D-4664-B3E1-D1094D95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041D9-7054-4EE6-8F56-C51DF5B25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viewing these slides we can get the following </a:t>
            </a:r>
            <a:r>
              <a:rPr lang="en-IN" dirty="0" err="1"/>
              <a:t>instights</a:t>
            </a:r>
            <a:r>
              <a:rPr lang="en-IN" dirty="0"/>
              <a:t>:</a:t>
            </a:r>
          </a:p>
          <a:p>
            <a:r>
              <a:rPr lang="en-IN" dirty="0"/>
              <a:t>From Queens and North York we will find the total number of venues to understand how populated </a:t>
            </a:r>
            <a:r>
              <a:rPr lang="en-IN" dirty="0" err="1"/>
              <a:t>neighborhoods</a:t>
            </a:r>
            <a:r>
              <a:rPr lang="en-IN" dirty="0"/>
              <a:t> can help in understanding consumer goods relation ship.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563355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484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Tw Cen MT</vt:lpstr>
      <vt:lpstr>ShapesVTI</vt:lpstr>
      <vt:lpstr> Compare the population of NYC and Toronto </vt:lpstr>
      <vt:lpstr>Introduction:</vt:lpstr>
      <vt:lpstr>Extracting and pre-processing data</vt:lpstr>
      <vt:lpstr>Modifying Data Frame</vt:lpstr>
      <vt:lpstr>Generating plots using folium and matplotlib</vt:lpstr>
      <vt:lpstr>Visualization of Toronto neighborhoods:</vt:lpstr>
      <vt:lpstr>Bar graphs of both the cities:</vt:lpstr>
      <vt:lpstr>Folium visualizations of Queens and North York, since they are having high neighbors</vt:lpstr>
      <vt:lpstr>Results:</vt:lpstr>
      <vt:lpstr>Conclusion and discussion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Compare the population of NYC and Toronto</dc:title>
  <dc:creator>Vismay Patel</dc:creator>
  <cp:lastModifiedBy> </cp:lastModifiedBy>
  <cp:revision>6</cp:revision>
  <dcterms:created xsi:type="dcterms:W3CDTF">2020-12-22T00:54:37Z</dcterms:created>
  <dcterms:modified xsi:type="dcterms:W3CDTF">2020-12-22T02:37:20Z</dcterms:modified>
</cp:coreProperties>
</file>