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75CDD-C82E-4667-BE45-519683EE654F}"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336074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75CDD-C82E-4667-BE45-519683EE654F}"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62662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75CDD-C82E-4667-BE45-519683EE654F}"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C6AC-A1C7-47D5-85F4-7D2776FF84D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0756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75CDD-C82E-4667-BE45-519683EE654F}"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1631391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75CDD-C82E-4667-BE45-519683EE654F}"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C6AC-A1C7-47D5-85F4-7D2776FF84D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650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75CDD-C82E-4667-BE45-519683EE654F}"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1881778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75CDD-C82E-4667-BE45-519683EE654F}"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2715006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75CDD-C82E-4667-BE45-519683EE654F}"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1436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75CDD-C82E-4667-BE45-519683EE654F}"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299392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75CDD-C82E-4667-BE45-519683EE654F}"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254349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75CDD-C82E-4667-BE45-519683EE654F}"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65685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75CDD-C82E-4667-BE45-519683EE654F}"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175304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75CDD-C82E-4667-BE45-519683EE654F}"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303782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75CDD-C82E-4667-BE45-519683EE654F}"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377123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75CDD-C82E-4667-BE45-519683EE654F}"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91596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75CDD-C82E-4667-BE45-519683EE654F}"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2C6AC-A1C7-47D5-85F4-7D2776FF84D1}" type="slidenum">
              <a:rPr lang="en-US" smtClean="0"/>
              <a:t>‹#›</a:t>
            </a:fld>
            <a:endParaRPr lang="en-US"/>
          </a:p>
        </p:txBody>
      </p:sp>
    </p:spTree>
    <p:extLst>
      <p:ext uri="{BB962C8B-B14F-4D97-AF65-F5344CB8AC3E}">
        <p14:creationId xmlns:p14="http://schemas.microsoft.com/office/powerpoint/2010/main" val="368153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75CDD-C82E-4667-BE45-519683EE654F}" type="datetimeFigureOut">
              <a:rPr lang="en-US" smtClean="0"/>
              <a:t>6/3/2020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62C6AC-A1C7-47D5-85F4-7D2776FF84D1}" type="slidenum">
              <a:rPr lang="en-US" smtClean="0"/>
              <a:t>‹#›</a:t>
            </a:fld>
            <a:endParaRPr lang="en-US"/>
          </a:p>
        </p:txBody>
      </p:sp>
    </p:spTree>
    <p:extLst>
      <p:ext uri="{BB962C8B-B14F-4D97-AF65-F5344CB8AC3E}">
        <p14:creationId xmlns:p14="http://schemas.microsoft.com/office/powerpoint/2010/main" val="204287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tatista.com/statistics/444906/number-of-immigrants-in-canada/" TargetMode="External"/><Relationship Id="rId2" Type="http://schemas.openxmlformats.org/officeDocument/2006/relationships/hyperlink" Target="https://www.toronto.ca/business-economy/invest-in-toronto/strong-economy/" TargetMode="External"/><Relationship Id="rId1" Type="http://schemas.openxmlformats.org/officeDocument/2006/relationships/slideLayout" Target="../slideLayouts/slideLayout2.xml"/><Relationship Id="rId6" Type="http://schemas.openxmlformats.org/officeDocument/2006/relationships/hyperlink" Target="https://en.wikipedia.org/wiki/New_York_City" TargetMode="External"/><Relationship Id="rId5" Type="http://schemas.openxmlformats.org/officeDocument/2006/relationships/hyperlink" Target="https://www.investopedia.com/articles/investing/091114/worlds-top-financial-cities.asp" TargetMode="External"/><Relationship Id="rId4" Type="http://schemas.openxmlformats.org/officeDocument/2006/relationships/hyperlink" Target="https://en.wikipedia.org/wiki/Toront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2017-785D-463E-9288-8AF23CE0C1C5}"/>
              </a:ext>
            </a:extLst>
          </p:cNvPr>
          <p:cNvSpPr>
            <a:spLocks noGrp="1"/>
          </p:cNvSpPr>
          <p:nvPr>
            <p:ph type="ctrTitle"/>
          </p:nvPr>
        </p:nvSpPr>
        <p:spPr>
          <a:xfrm>
            <a:off x="380214" y="-84841"/>
            <a:ext cx="9144000" cy="3217732"/>
          </a:xfrm>
        </p:spPr>
        <p:txBody>
          <a:bodyPr>
            <a:normAutofit/>
          </a:bodyPr>
          <a:lstStyle/>
          <a:p>
            <a:r>
              <a:rPr lang="en-US" sz="4000" b="1" dirty="0"/>
              <a:t>Extensive Study on Venues Around Neighborhoods of Toronto and New York City</a:t>
            </a:r>
            <a:br>
              <a:rPr lang="en-US" sz="4000" dirty="0"/>
            </a:br>
            <a:endParaRPr lang="en-US" sz="4000" dirty="0"/>
          </a:p>
        </p:txBody>
      </p:sp>
      <p:sp>
        <p:nvSpPr>
          <p:cNvPr id="3" name="Subtitle 2">
            <a:extLst>
              <a:ext uri="{FF2B5EF4-FFF2-40B4-BE49-F238E27FC236}">
                <a16:creationId xmlns:a16="http://schemas.microsoft.com/office/drawing/2014/main" id="{4DB3360C-5829-4E55-A75E-990E8D83C164}"/>
              </a:ext>
            </a:extLst>
          </p:cNvPr>
          <p:cNvSpPr>
            <a:spLocks noGrp="1"/>
          </p:cNvSpPr>
          <p:nvPr>
            <p:ph type="subTitle" idx="1"/>
          </p:nvPr>
        </p:nvSpPr>
        <p:spPr>
          <a:xfrm>
            <a:off x="1757278" y="3965992"/>
            <a:ext cx="7766936" cy="1096899"/>
          </a:xfrm>
        </p:spPr>
        <p:txBody>
          <a:bodyPr/>
          <a:lstStyle/>
          <a:p>
            <a:pPr algn="r"/>
            <a:r>
              <a:rPr lang="en-US" dirty="0">
                <a:solidFill>
                  <a:schemeClr val="accent2">
                    <a:lumMod val="75000"/>
                  </a:schemeClr>
                </a:solidFill>
              </a:rPr>
              <a:t>Vismay Shah</a:t>
            </a:r>
          </a:p>
          <a:p>
            <a:pPr algn="r"/>
            <a:r>
              <a:rPr lang="en-US" dirty="0">
                <a:solidFill>
                  <a:schemeClr val="accent2">
                    <a:lumMod val="75000"/>
                  </a:schemeClr>
                </a:solidFill>
              </a:rPr>
              <a:t>3</a:t>
            </a:r>
            <a:r>
              <a:rPr lang="en-US" baseline="30000" dirty="0">
                <a:solidFill>
                  <a:schemeClr val="accent2">
                    <a:lumMod val="75000"/>
                  </a:schemeClr>
                </a:solidFill>
              </a:rPr>
              <a:t>rd</a:t>
            </a:r>
            <a:r>
              <a:rPr lang="en-US" dirty="0">
                <a:solidFill>
                  <a:schemeClr val="accent2">
                    <a:lumMod val="75000"/>
                  </a:schemeClr>
                </a:solidFill>
              </a:rPr>
              <a:t> June 2020</a:t>
            </a:r>
          </a:p>
        </p:txBody>
      </p:sp>
    </p:spTree>
    <p:extLst>
      <p:ext uri="{BB962C8B-B14F-4D97-AF65-F5344CB8AC3E}">
        <p14:creationId xmlns:p14="http://schemas.microsoft.com/office/powerpoint/2010/main" val="155255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27051-767B-48BA-AD10-CAF1EBACB962}"/>
              </a:ext>
            </a:extLst>
          </p:cNvPr>
          <p:cNvSpPr>
            <a:spLocks noGrp="1"/>
          </p:cNvSpPr>
          <p:nvPr>
            <p:ph idx="1"/>
          </p:nvPr>
        </p:nvSpPr>
        <p:spPr>
          <a:xfrm>
            <a:off x="677334" y="1225485"/>
            <a:ext cx="8596668" cy="4815877"/>
          </a:xfrm>
        </p:spPr>
        <p:txBody>
          <a:bodyPr/>
          <a:lstStyle/>
          <a:p>
            <a:pPr algn="just"/>
            <a:r>
              <a:rPr lang="en-US" dirty="0">
                <a:solidFill>
                  <a:schemeClr val="accent2">
                    <a:lumMod val="75000"/>
                  </a:schemeClr>
                </a:solidFill>
              </a:rPr>
              <a:t>Neighborhoods of cluster 0 (Toronto) and cluster 0 (NYC) has multiple venues exactly same such as pizza place, coffee shop, bank, pharmacy, fast food restaurant, Chinese restaurant, sandwich place, and ice cream shops</a:t>
            </a:r>
          </a:p>
          <a:p>
            <a:pPr algn="just"/>
            <a:r>
              <a:rPr lang="en-US" dirty="0">
                <a:solidFill>
                  <a:schemeClr val="accent2">
                    <a:lumMod val="75000"/>
                  </a:schemeClr>
                </a:solidFill>
              </a:rPr>
              <a:t>Neighborhoods of cluster 1 (Toronto) and cluster 1 (NYC) share multiple common venues such as coffee shop, park, sandwich place, cafe, grocery store, pizza place, fast food restaurant, bakery, pharmacy, bar, and Italian restaurants</a:t>
            </a:r>
          </a:p>
          <a:p>
            <a:pPr algn="just"/>
            <a:r>
              <a:rPr lang="en-US" dirty="0">
                <a:solidFill>
                  <a:schemeClr val="accent2">
                    <a:lumMod val="75000"/>
                  </a:schemeClr>
                </a:solidFill>
              </a:rPr>
              <a:t>Neighborhoods of cluster 3 (Toronto) and cluster 3 (NYC) have cafe, coffee shop, Italian restaurant, pizza place, bakery, bar, park, sandwich place in common</a:t>
            </a:r>
          </a:p>
          <a:p>
            <a:pPr algn="just"/>
            <a:r>
              <a:rPr lang="en-US" dirty="0">
                <a:solidFill>
                  <a:schemeClr val="accent2">
                    <a:lumMod val="75000"/>
                  </a:schemeClr>
                </a:solidFill>
              </a:rPr>
              <a:t>Neighborhoods of cluster 7 (Toronto) and cluster 7 (NYC) share common venues such as coffee shop, cafe, hotel, Japanese restaurant, clothing store, gym, American restaurant, park, salad place, bar</a:t>
            </a:r>
          </a:p>
        </p:txBody>
      </p:sp>
      <p:sp>
        <p:nvSpPr>
          <p:cNvPr id="7" name="Title 1">
            <a:extLst>
              <a:ext uri="{FF2B5EF4-FFF2-40B4-BE49-F238E27FC236}">
                <a16:creationId xmlns:a16="http://schemas.microsoft.com/office/drawing/2014/main" id="{8952E6D3-09E5-4329-8586-9BAC5CFD222E}"/>
              </a:ext>
            </a:extLst>
          </p:cNvPr>
          <p:cNvSpPr>
            <a:spLocks noGrp="1"/>
          </p:cNvSpPr>
          <p:nvPr>
            <p:ph type="title"/>
          </p:nvPr>
        </p:nvSpPr>
        <p:spPr>
          <a:xfrm>
            <a:off x="677334" y="609600"/>
            <a:ext cx="8596668" cy="615885"/>
          </a:xfrm>
        </p:spPr>
        <p:txBody>
          <a:bodyPr>
            <a:normAutofit fontScale="90000"/>
          </a:bodyPr>
          <a:lstStyle/>
          <a:p>
            <a:pPr algn="ctr"/>
            <a:r>
              <a:rPr lang="en-US" sz="3200" dirty="0"/>
              <a:t>Similarities of Neighborhoods of Toronto and NYC </a:t>
            </a:r>
          </a:p>
        </p:txBody>
      </p:sp>
    </p:spTree>
    <p:extLst>
      <p:ext uri="{BB962C8B-B14F-4D97-AF65-F5344CB8AC3E}">
        <p14:creationId xmlns:p14="http://schemas.microsoft.com/office/powerpoint/2010/main" val="213482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27051-767B-48BA-AD10-CAF1EBACB962}"/>
              </a:ext>
            </a:extLst>
          </p:cNvPr>
          <p:cNvSpPr>
            <a:spLocks noGrp="1"/>
          </p:cNvSpPr>
          <p:nvPr>
            <p:ph idx="1"/>
          </p:nvPr>
        </p:nvSpPr>
        <p:spPr>
          <a:xfrm>
            <a:off x="677334" y="1611984"/>
            <a:ext cx="8596668" cy="4636416"/>
          </a:xfrm>
        </p:spPr>
        <p:txBody>
          <a:bodyPr>
            <a:normAutofit lnSpcReduction="10000"/>
          </a:bodyPr>
          <a:lstStyle/>
          <a:p>
            <a:pPr algn="just"/>
            <a:r>
              <a:rPr lang="en-US" dirty="0">
                <a:solidFill>
                  <a:schemeClr val="accent2">
                    <a:lumMod val="75000"/>
                  </a:schemeClr>
                </a:solidFill>
              </a:rPr>
              <a:t>Neighborhoods fall under cluster 2, 4, 5, 6, and 8 have different characteristics</a:t>
            </a:r>
          </a:p>
          <a:p>
            <a:pPr algn="just"/>
            <a:r>
              <a:rPr lang="en-US" dirty="0">
                <a:solidFill>
                  <a:schemeClr val="accent2">
                    <a:lumMod val="75000"/>
                  </a:schemeClr>
                </a:solidFill>
              </a:rPr>
              <a:t>Neighborhood of cluster 6 is Chelsea (Manhattan) which has so many art galleries around</a:t>
            </a:r>
          </a:p>
          <a:p>
            <a:pPr algn="just"/>
            <a:r>
              <a:rPr lang="en-US" dirty="0">
                <a:solidFill>
                  <a:schemeClr val="accent2">
                    <a:lumMod val="75000"/>
                  </a:schemeClr>
                </a:solidFill>
              </a:rPr>
              <a:t>Couple of neighborhoods of cluster 4 have Korean community living there so have plenty of Korean restaurants around</a:t>
            </a:r>
          </a:p>
          <a:p>
            <a:r>
              <a:rPr lang="en-US" dirty="0">
                <a:solidFill>
                  <a:schemeClr val="accent2">
                    <a:lumMod val="75000"/>
                  </a:schemeClr>
                </a:solidFill>
              </a:rPr>
              <a:t>Most common venues of cluster 8 are bar, coffee shops, pizza places, various different types of restaurants such as Mexican, American, Thai, Japanese, Vegan, Korean, Middle Eastern, and Italian. Cluster also has lot of wine bars, deli/bodega, and bagel shops</a:t>
            </a:r>
          </a:p>
          <a:p>
            <a:r>
              <a:rPr lang="en-US" dirty="0">
                <a:solidFill>
                  <a:schemeClr val="accent2">
                    <a:lumMod val="75000"/>
                  </a:schemeClr>
                </a:solidFill>
              </a:rPr>
              <a:t>Cluster 2 has Italian restaurant as the most popular venue with very huge number. The other venues seem to be more or less same as the other clusters</a:t>
            </a:r>
          </a:p>
          <a:p>
            <a:r>
              <a:rPr lang="en-US" dirty="0">
                <a:solidFill>
                  <a:schemeClr val="accent2">
                    <a:lumMod val="75000"/>
                  </a:schemeClr>
                </a:solidFill>
              </a:rPr>
              <a:t>Neighborhoods of Cluster 5 are all located in Lower Manhattan. Variety of restaurants, pubs, bars, wine bars, cafe, and spa fall under most common venues</a:t>
            </a:r>
          </a:p>
          <a:p>
            <a:pPr algn="just"/>
            <a:endParaRPr lang="en-US" dirty="0">
              <a:solidFill>
                <a:schemeClr val="accent2">
                  <a:lumMod val="75000"/>
                </a:schemeClr>
              </a:solidFill>
            </a:endParaRPr>
          </a:p>
        </p:txBody>
      </p:sp>
      <p:sp>
        <p:nvSpPr>
          <p:cNvPr id="7" name="Title 1">
            <a:extLst>
              <a:ext uri="{FF2B5EF4-FFF2-40B4-BE49-F238E27FC236}">
                <a16:creationId xmlns:a16="http://schemas.microsoft.com/office/drawing/2014/main" id="{8952E6D3-09E5-4329-8586-9BAC5CFD222E}"/>
              </a:ext>
            </a:extLst>
          </p:cNvPr>
          <p:cNvSpPr>
            <a:spLocks noGrp="1"/>
          </p:cNvSpPr>
          <p:nvPr>
            <p:ph type="title"/>
          </p:nvPr>
        </p:nvSpPr>
        <p:spPr>
          <a:xfrm>
            <a:off x="677334" y="609600"/>
            <a:ext cx="8596668" cy="1002384"/>
          </a:xfrm>
        </p:spPr>
        <p:txBody>
          <a:bodyPr>
            <a:normAutofit fontScale="90000"/>
          </a:bodyPr>
          <a:lstStyle/>
          <a:p>
            <a:pPr algn="ctr"/>
            <a:r>
              <a:rPr lang="en-US" sz="3200" dirty="0"/>
              <a:t>Dissimilarities of Neighborhoods of Toronto and NYC </a:t>
            </a:r>
          </a:p>
        </p:txBody>
      </p:sp>
    </p:spTree>
    <p:extLst>
      <p:ext uri="{BB962C8B-B14F-4D97-AF65-F5344CB8AC3E}">
        <p14:creationId xmlns:p14="http://schemas.microsoft.com/office/powerpoint/2010/main" val="4196470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27051-767B-48BA-AD10-CAF1EBACB962}"/>
              </a:ext>
            </a:extLst>
          </p:cNvPr>
          <p:cNvSpPr>
            <a:spLocks noGrp="1"/>
          </p:cNvSpPr>
          <p:nvPr>
            <p:ph idx="1"/>
          </p:nvPr>
        </p:nvSpPr>
        <p:spPr>
          <a:xfrm>
            <a:off x="677334" y="1225485"/>
            <a:ext cx="8596668" cy="5022915"/>
          </a:xfrm>
        </p:spPr>
        <p:txBody>
          <a:bodyPr>
            <a:normAutofit/>
          </a:bodyPr>
          <a:lstStyle/>
          <a:p>
            <a:pPr algn="just"/>
            <a:r>
              <a:rPr lang="en-US" dirty="0">
                <a:solidFill>
                  <a:schemeClr val="accent2">
                    <a:lumMod val="75000"/>
                  </a:schemeClr>
                </a:solidFill>
              </a:rPr>
              <a:t>Neighborhoods of Cluster 0</a:t>
            </a:r>
          </a:p>
          <a:p>
            <a:pPr lvl="1" algn="just"/>
            <a:r>
              <a:rPr lang="en-US" dirty="0">
                <a:solidFill>
                  <a:schemeClr val="accent2">
                    <a:lumMod val="75000"/>
                  </a:schemeClr>
                </a:solidFill>
              </a:rPr>
              <a:t>Toronto - coffee shops, pizza places, or sandwich places</a:t>
            </a:r>
          </a:p>
          <a:p>
            <a:pPr lvl="1" algn="just"/>
            <a:r>
              <a:rPr lang="en-US" dirty="0">
                <a:solidFill>
                  <a:schemeClr val="accent2">
                    <a:lumMod val="75000"/>
                  </a:schemeClr>
                </a:solidFill>
              </a:rPr>
              <a:t>NYC - pizza places, donut shops, or deli/bodega</a:t>
            </a:r>
          </a:p>
          <a:p>
            <a:pPr algn="just"/>
            <a:r>
              <a:rPr lang="en-US" dirty="0">
                <a:solidFill>
                  <a:schemeClr val="accent2">
                    <a:lumMod val="75000"/>
                  </a:schemeClr>
                </a:solidFill>
              </a:rPr>
              <a:t>Neighborhoods of Cluster 1</a:t>
            </a:r>
          </a:p>
          <a:p>
            <a:pPr lvl="1" algn="just"/>
            <a:r>
              <a:rPr lang="en-US" dirty="0">
                <a:solidFill>
                  <a:schemeClr val="accent2">
                    <a:lumMod val="75000"/>
                  </a:schemeClr>
                </a:solidFill>
              </a:rPr>
              <a:t>Toronto - coffee shops, café, pizza places, grocery stores, or sandwich places</a:t>
            </a:r>
          </a:p>
          <a:p>
            <a:pPr lvl="1" algn="just"/>
            <a:r>
              <a:rPr lang="en-US" dirty="0">
                <a:solidFill>
                  <a:schemeClr val="accent2">
                    <a:lumMod val="75000"/>
                  </a:schemeClr>
                </a:solidFill>
              </a:rPr>
              <a:t>NYC – coffee shops, pizza places, donut shops, bagel shops, sandwich places, or        deli/bodega</a:t>
            </a:r>
          </a:p>
          <a:p>
            <a:pPr algn="just"/>
            <a:r>
              <a:rPr lang="en-US" dirty="0">
                <a:solidFill>
                  <a:schemeClr val="accent2">
                    <a:lumMod val="75000"/>
                  </a:schemeClr>
                </a:solidFill>
              </a:rPr>
              <a:t>Neighborhoods of Cluster 2</a:t>
            </a:r>
          </a:p>
          <a:p>
            <a:pPr lvl="1" algn="just"/>
            <a:r>
              <a:rPr lang="en-US" dirty="0">
                <a:solidFill>
                  <a:schemeClr val="accent2">
                    <a:lumMod val="75000"/>
                  </a:schemeClr>
                </a:solidFill>
              </a:rPr>
              <a:t>NYC – Not recommended </a:t>
            </a:r>
          </a:p>
          <a:p>
            <a:pPr algn="just"/>
            <a:r>
              <a:rPr lang="en-US" dirty="0">
                <a:solidFill>
                  <a:schemeClr val="accent2">
                    <a:lumMod val="75000"/>
                  </a:schemeClr>
                </a:solidFill>
              </a:rPr>
              <a:t>Neighborhoods of Cluster 3</a:t>
            </a:r>
          </a:p>
          <a:p>
            <a:pPr lvl="1" algn="just"/>
            <a:r>
              <a:rPr lang="en-US" dirty="0">
                <a:solidFill>
                  <a:schemeClr val="accent2">
                    <a:lumMod val="75000"/>
                  </a:schemeClr>
                </a:solidFill>
              </a:rPr>
              <a:t>Toronto – pubs, bars, or sandwich places</a:t>
            </a:r>
          </a:p>
          <a:p>
            <a:pPr lvl="1" algn="just"/>
            <a:r>
              <a:rPr lang="en-US" dirty="0">
                <a:solidFill>
                  <a:schemeClr val="accent2">
                    <a:lumMod val="75000"/>
                  </a:schemeClr>
                </a:solidFill>
              </a:rPr>
              <a:t>NYC - pizza places, donut shops, coffee shops, bagel shops around few neighborhoods</a:t>
            </a:r>
          </a:p>
          <a:p>
            <a:pPr marL="57150" indent="0" algn="just">
              <a:buNone/>
            </a:pPr>
            <a:endParaRPr lang="en-US" dirty="0">
              <a:solidFill>
                <a:schemeClr val="accent2">
                  <a:lumMod val="75000"/>
                </a:schemeClr>
              </a:solidFill>
            </a:endParaRPr>
          </a:p>
          <a:p>
            <a:pPr lvl="1" algn="just"/>
            <a:endParaRPr lang="en-US" dirty="0">
              <a:solidFill>
                <a:schemeClr val="accent2">
                  <a:lumMod val="75000"/>
                </a:schemeClr>
              </a:solidFill>
            </a:endParaRPr>
          </a:p>
        </p:txBody>
      </p:sp>
      <p:sp>
        <p:nvSpPr>
          <p:cNvPr id="6" name="Title 1">
            <a:extLst>
              <a:ext uri="{FF2B5EF4-FFF2-40B4-BE49-F238E27FC236}">
                <a16:creationId xmlns:a16="http://schemas.microsoft.com/office/drawing/2014/main" id="{E749572F-4585-4214-A5E4-7B75E12779DC}"/>
              </a:ext>
            </a:extLst>
          </p:cNvPr>
          <p:cNvSpPr>
            <a:spLocks noGrp="1"/>
          </p:cNvSpPr>
          <p:nvPr>
            <p:ph type="title"/>
          </p:nvPr>
        </p:nvSpPr>
        <p:spPr>
          <a:xfrm>
            <a:off x="677334" y="609600"/>
            <a:ext cx="8596668" cy="615885"/>
          </a:xfrm>
        </p:spPr>
        <p:txBody>
          <a:bodyPr>
            <a:normAutofit/>
          </a:bodyPr>
          <a:lstStyle/>
          <a:p>
            <a:pPr algn="ctr"/>
            <a:r>
              <a:rPr lang="en-US" sz="3200" dirty="0"/>
              <a:t>Opportunities of Business </a:t>
            </a:r>
          </a:p>
        </p:txBody>
      </p:sp>
    </p:spTree>
    <p:extLst>
      <p:ext uri="{BB962C8B-B14F-4D97-AF65-F5344CB8AC3E}">
        <p14:creationId xmlns:p14="http://schemas.microsoft.com/office/powerpoint/2010/main" val="221983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27051-767B-48BA-AD10-CAF1EBACB962}"/>
              </a:ext>
            </a:extLst>
          </p:cNvPr>
          <p:cNvSpPr>
            <a:spLocks noGrp="1"/>
          </p:cNvSpPr>
          <p:nvPr>
            <p:ph idx="1"/>
          </p:nvPr>
        </p:nvSpPr>
        <p:spPr>
          <a:xfrm>
            <a:off x="677334" y="1225485"/>
            <a:ext cx="8596668" cy="5022915"/>
          </a:xfrm>
        </p:spPr>
        <p:txBody>
          <a:bodyPr>
            <a:normAutofit/>
          </a:bodyPr>
          <a:lstStyle/>
          <a:p>
            <a:pPr algn="just"/>
            <a:r>
              <a:rPr lang="en-US" dirty="0">
                <a:solidFill>
                  <a:schemeClr val="accent2">
                    <a:lumMod val="75000"/>
                  </a:schemeClr>
                </a:solidFill>
              </a:rPr>
              <a:t>Neighborhoods of Cluster 4</a:t>
            </a:r>
          </a:p>
          <a:p>
            <a:pPr lvl="1" algn="just"/>
            <a:r>
              <a:rPr lang="en-US" dirty="0">
                <a:solidFill>
                  <a:schemeClr val="accent2">
                    <a:lumMod val="75000"/>
                  </a:schemeClr>
                </a:solidFill>
              </a:rPr>
              <a:t>NYC – Not recommended</a:t>
            </a:r>
          </a:p>
          <a:p>
            <a:pPr algn="just"/>
            <a:r>
              <a:rPr lang="en-US" dirty="0">
                <a:solidFill>
                  <a:schemeClr val="accent2">
                    <a:lumMod val="75000"/>
                  </a:schemeClr>
                </a:solidFill>
              </a:rPr>
              <a:t>Neighborhoods of Cluster 5</a:t>
            </a:r>
          </a:p>
          <a:p>
            <a:pPr lvl="1" algn="just"/>
            <a:r>
              <a:rPr lang="en-US" dirty="0">
                <a:solidFill>
                  <a:schemeClr val="accent2">
                    <a:lumMod val="75000"/>
                  </a:schemeClr>
                </a:solidFill>
              </a:rPr>
              <a:t>NYC – coffee shops</a:t>
            </a:r>
          </a:p>
          <a:p>
            <a:pPr algn="just"/>
            <a:r>
              <a:rPr lang="en-US" dirty="0">
                <a:solidFill>
                  <a:schemeClr val="accent2">
                    <a:lumMod val="75000"/>
                  </a:schemeClr>
                </a:solidFill>
              </a:rPr>
              <a:t>Neighborhoods of Cluster 6</a:t>
            </a:r>
          </a:p>
          <a:p>
            <a:pPr lvl="1" algn="just"/>
            <a:r>
              <a:rPr lang="en-US" dirty="0">
                <a:solidFill>
                  <a:schemeClr val="accent2">
                    <a:lumMod val="75000"/>
                  </a:schemeClr>
                </a:solidFill>
              </a:rPr>
              <a:t>NYC – Not recommended </a:t>
            </a:r>
          </a:p>
          <a:p>
            <a:pPr algn="just"/>
            <a:r>
              <a:rPr lang="en-US" dirty="0">
                <a:solidFill>
                  <a:schemeClr val="accent2">
                    <a:lumMod val="75000"/>
                  </a:schemeClr>
                </a:solidFill>
              </a:rPr>
              <a:t>Neighborhoods of Cluster 7</a:t>
            </a:r>
          </a:p>
          <a:p>
            <a:pPr lvl="1" algn="just"/>
            <a:r>
              <a:rPr lang="en-US" dirty="0">
                <a:solidFill>
                  <a:schemeClr val="accent2">
                    <a:lumMod val="75000"/>
                  </a:schemeClr>
                </a:solidFill>
              </a:rPr>
              <a:t>Toronto – pizza places, or sandwich places</a:t>
            </a:r>
          </a:p>
          <a:p>
            <a:pPr lvl="1" algn="just"/>
            <a:r>
              <a:rPr lang="en-US" dirty="0">
                <a:solidFill>
                  <a:schemeClr val="accent2">
                    <a:lumMod val="75000"/>
                  </a:schemeClr>
                </a:solidFill>
              </a:rPr>
              <a:t>NYC – Not recommended</a:t>
            </a:r>
          </a:p>
          <a:p>
            <a:pPr algn="just"/>
            <a:r>
              <a:rPr lang="en-US" dirty="0">
                <a:solidFill>
                  <a:schemeClr val="accent2">
                    <a:lumMod val="75000"/>
                  </a:schemeClr>
                </a:solidFill>
              </a:rPr>
              <a:t>Neighborhoods of Cluster 8</a:t>
            </a:r>
          </a:p>
          <a:p>
            <a:pPr lvl="1" algn="just"/>
            <a:r>
              <a:rPr lang="en-US" dirty="0">
                <a:solidFill>
                  <a:schemeClr val="accent2">
                    <a:lumMod val="75000"/>
                  </a:schemeClr>
                </a:solidFill>
              </a:rPr>
              <a:t>NYC – pizza places, or coffee shops </a:t>
            </a:r>
          </a:p>
          <a:p>
            <a:pPr marL="57150" indent="0" algn="just">
              <a:buNone/>
            </a:pPr>
            <a:endParaRPr lang="en-US" dirty="0">
              <a:solidFill>
                <a:schemeClr val="accent2">
                  <a:lumMod val="75000"/>
                </a:schemeClr>
              </a:solidFill>
            </a:endParaRPr>
          </a:p>
          <a:p>
            <a:pPr algn="just"/>
            <a:endParaRPr lang="en-US" dirty="0">
              <a:solidFill>
                <a:schemeClr val="accent2">
                  <a:lumMod val="75000"/>
                </a:schemeClr>
              </a:solidFill>
            </a:endParaRPr>
          </a:p>
          <a:p>
            <a:pPr marL="57150" indent="0" algn="just">
              <a:buNone/>
            </a:pPr>
            <a:endParaRPr lang="en-US" dirty="0">
              <a:solidFill>
                <a:schemeClr val="accent2">
                  <a:lumMod val="75000"/>
                </a:schemeClr>
              </a:solidFill>
            </a:endParaRPr>
          </a:p>
          <a:p>
            <a:pPr lvl="1" algn="just"/>
            <a:endParaRPr lang="en-US" dirty="0">
              <a:solidFill>
                <a:schemeClr val="accent2">
                  <a:lumMod val="75000"/>
                </a:schemeClr>
              </a:solidFill>
            </a:endParaRPr>
          </a:p>
        </p:txBody>
      </p:sp>
      <p:sp>
        <p:nvSpPr>
          <p:cNvPr id="6" name="Title 1">
            <a:extLst>
              <a:ext uri="{FF2B5EF4-FFF2-40B4-BE49-F238E27FC236}">
                <a16:creationId xmlns:a16="http://schemas.microsoft.com/office/drawing/2014/main" id="{E749572F-4585-4214-A5E4-7B75E12779DC}"/>
              </a:ext>
            </a:extLst>
          </p:cNvPr>
          <p:cNvSpPr>
            <a:spLocks noGrp="1"/>
          </p:cNvSpPr>
          <p:nvPr>
            <p:ph type="title"/>
          </p:nvPr>
        </p:nvSpPr>
        <p:spPr>
          <a:xfrm>
            <a:off x="677334" y="609600"/>
            <a:ext cx="8596668" cy="615885"/>
          </a:xfrm>
        </p:spPr>
        <p:txBody>
          <a:bodyPr>
            <a:normAutofit/>
          </a:bodyPr>
          <a:lstStyle/>
          <a:p>
            <a:pPr algn="ctr"/>
            <a:r>
              <a:rPr lang="en-US" sz="3200" dirty="0"/>
              <a:t>Opportunities of Business </a:t>
            </a:r>
          </a:p>
        </p:txBody>
      </p:sp>
    </p:spTree>
    <p:extLst>
      <p:ext uri="{BB962C8B-B14F-4D97-AF65-F5344CB8AC3E}">
        <p14:creationId xmlns:p14="http://schemas.microsoft.com/office/powerpoint/2010/main" val="270166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27051-767B-48BA-AD10-CAF1EBACB962}"/>
              </a:ext>
            </a:extLst>
          </p:cNvPr>
          <p:cNvSpPr>
            <a:spLocks noGrp="1"/>
          </p:cNvSpPr>
          <p:nvPr>
            <p:ph idx="1"/>
          </p:nvPr>
        </p:nvSpPr>
        <p:spPr>
          <a:xfrm>
            <a:off x="677334" y="1225485"/>
            <a:ext cx="8596668" cy="5022915"/>
          </a:xfrm>
        </p:spPr>
        <p:txBody>
          <a:bodyPr>
            <a:normAutofit/>
          </a:bodyPr>
          <a:lstStyle/>
          <a:p>
            <a:pPr lvl="0"/>
            <a:endParaRPr lang="en-US" dirty="0">
              <a:solidFill>
                <a:schemeClr val="accent2">
                  <a:lumMod val="75000"/>
                </a:schemeClr>
              </a:solidFill>
            </a:endParaRPr>
          </a:p>
          <a:p>
            <a:pPr marL="0" lvl="0" indent="0">
              <a:buNone/>
            </a:pPr>
            <a:endParaRPr lang="en-US" dirty="0">
              <a:solidFill>
                <a:schemeClr val="accent2">
                  <a:lumMod val="75000"/>
                </a:schemeClr>
              </a:solidFill>
            </a:endParaRPr>
          </a:p>
          <a:p>
            <a:pPr lvl="0"/>
            <a:r>
              <a:rPr lang="en-US" dirty="0">
                <a:solidFill>
                  <a:schemeClr val="accent2">
                    <a:lumMod val="75000"/>
                  </a:schemeClr>
                </a:solidFill>
              </a:rPr>
              <a:t>Increase the radius of the neighborhood and see whether the same interpretation is applicable or not</a:t>
            </a:r>
          </a:p>
          <a:p>
            <a:pPr lvl="0"/>
            <a:endParaRPr lang="en-US" dirty="0">
              <a:solidFill>
                <a:schemeClr val="accent2">
                  <a:lumMod val="75000"/>
                </a:schemeClr>
              </a:solidFill>
            </a:endParaRPr>
          </a:p>
          <a:p>
            <a:pPr lvl="0"/>
            <a:r>
              <a:rPr lang="en-US" dirty="0">
                <a:solidFill>
                  <a:schemeClr val="accent2">
                    <a:lumMod val="75000"/>
                  </a:schemeClr>
                </a:solidFill>
              </a:rPr>
              <a:t>Find the best value of k (number of clusters) in more efficient way and perform the whole analysis </a:t>
            </a:r>
          </a:p>
          <a:p>
            <a:pPr lvl="0"/>
            <a:endParaRPr lang="en-US" dirty="0">
              <a:solidFill>
                <a:schemeClr val="accent2">
                  <a:lumMod val="75000"/>
                </a:schemeClr>
              </a:solidFill>
            </a:endParaRPr>
          </a:p>
          <a:p>
            <a:pPr lvl="0"/>
            <a:r>
              <a:rPr lang="en-US" dirty="0">
                <a:solidFill>
                  <a:schemeClr val="accent2">
                    <a:lumMod val="75000"/>
                  </a:schemeClr>
                </a:solidFill>
              </a:rPr>
              <a:t>Focus on single venue or single borough of any of the cities and filter out other venues and other irrelevant data to analyze a particular borough and neighborhood in much more efficient way</a:t>
            </a:r>
          </a:p>
          <a:p>
            <a:pPr marL="57150" indent="0" algn="just">
              <a:buNone/>
            </a:pPr>
            <a:endParaRPr lang="en-US" dirty="0">
              <a:solidFill>
                <a:schemeClr val="accent2">
                  <a:lumMod val="75000"/>
                </a:schemeClr>
              </a:solidFill>
            </a:endParaRPr>
          </a:p>
          <a:p>
            <a:pPr lvl="1" algn="just"/>
            <a:endParaRPr lang="en-US" dirty="0">
              <a:solidFill>
                <a:schemeClr val="accent2">
                  <a:lumMod val="75000"/>
                </a:schemeClr>
              </a:solidFill>
            </a:endParaRPr>
          </a:p>
        </p:txBody>
      </p:sp>
      <p:sp>
        <p:nvSpPr>
          <p:cNvPr id="6" name="Title 1">
            <a:extLst>
              <a:ext uri="{FF2B5EF4-FFF2-40B4-BE49-F238E27FC236}">
                <a16:creationId xmlns:a16="http://schemas.microsoft.com/office/drawing/2014/main" id="{E749572F-4585-4214-A5E4-7B75E12779DC}"/>
              </a:ext>
            </a:extLst>
          </p:cNvPr>
          <p:cNvSpPr>
            <a:spLocks noGrp="1"/>
          </p:cNvSpPr>
          <p:nvPr>
            <p:ph type="title"/>
          </p:nvPr>
        </p:nvSpPr>
        <p:spPr>
          <a:xfrm>
            <a:off x="677334" y="609600"/>
            <a:ext cx="8596668" cy="615885"/>
          </a:xfrm>
        </p:spPr>
        <p:txBody>
          <a:bodyPr>
            <a:normAutofit/>
          </a:bodyPr>
          <a:lstStyle/>
          <a:p>
            <a:pPr algn="ctr"/>
            <a:r>
              <a:rPr lang="en-US" sz="3200" dirty="0"/>
              <a:t>Future Scope </a:t>
            </a:r>
          </a:p>
        </p:txBody>
      </p:sp>
    </p:spTree>
    <p:extLst>
      <p:ext uri="{BB962C8B-B14F-4D97-AF65-F5344CB8AC3E}">
        <p14:creationId xmlns:p14="http://schemas.microsoft.com/office/powerpoint/2010/main" val="280245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27051-767B-48BA-AD10-CAF1EBACB962}"/>
              </a:ext>
            </a:extLst>
          </p:cNvPr>
          <p:cNvSpPr>
            <a:spLocks noGrp="1"/>
          </p:cNvSpPr>
          <p:nvPr>
            <p:ph idx="1"/>
          </p:nvPr>
        </p:nvSpPr>
        <p:spPr>
          <a:xfrm>
            <a:off x="677334" y="1225485"/>
            <a:ext cx="8596668" cy="5022915"/>
          </a:xfrm>
        </p:spPr>
        <p:txBody>
          <a:bodyPr>
            <a:normAutofit/>
          </a:bodyPr>
          <a:lstStyle/>
          <a:p>
            <a:pPr lvl="0"/>
            <a:endParaRPr lang="en-US" dirty="0">
              <a:solidFill>
                <a:schemeClr val="accent2">
                  <a:lumMod val="75000"/>
                </a:schemeClr>
              </a:solidFill>
            </a:endParaRPr>
          </a:p>
          <a:p>
            <a:pPr marL="0" lvl="0" indent="0">
              <a:buNone/>
            </a:pPr>
            <a:endParaRPr lang="en-US" dirty="0">
              <a:solidFill>
                <a:schemeClr val="accent2">
                  <a:lumMod val="75000"/>
                </a:schemeClr>
              </a:solidFill>
            </a:endParaRPr>
          </a:p>
          <a:p>
            <a:pPr marL="0" indent="0">
              <a:buNone/>
            </a:pPr>
            <a:endParaRPr lang="en-US" dirty="0">
              <a:solidFill>
                <a:schemeClr val="accent2">
                  <a:lumMod val="75000"/>
                </a:schemeClr>
              </a:solidFill>
            </a:endParaRPr>
          </a:p>
          <a:p>
            <a:r>
              <a:rPr lang="en-US" dirty="0">
                <a:solidFill>
                  <a:schemeClr val="accent2">
                    <a:lumMod val="75000"/>
                  </a:schemeClr>
                </a:solidFill>
              </a:rPr>
              <a:t>There are so many neighborhoods of both the cities which share the same characteristics in terms of venues surrounding the neighborhoods </a:t>
            </a:r>
          </a:p>
          <a:p>
            <a:endParaRPr lang="en-US" dirty="0">
              <a:solidFill>
                <a:schemeClr val="accent2">
                  <a:lumMod val="75000"/>
                </a:schemeClr>
              </a:solidFill>
            </a:endParaRPr>
          </a:p>
          <a:p>
            <a:endParaRPr lang="en-US" dirty="0">
              <a:solidFill>
                <a:schemeClr val="accent2">
                  <a:lumMod val="75000"/>
                </a:schemeClr>
              </a:solidFill>
            </a:endParaRPr>
          </a:p>
          <a:p>
            <a:r>
              <a:rPr lang="en-US" dirty="0">
                <a:solidFill>
                  <a:schemeClr val="accent2">
                    <a:lumMod val="75000"/>
                  </a:schemeClr>
                </a:solidFill>
              </a:rPr>
              <a:t>NYC has got plenty of venues surrounding almost all the neighborhoods whereas the neighborhoods of Toronto have very small number of venues surrounding the neighborhoods. So, Toronto comes out as a great prospect to start or expand any business related to food industry</a:t>
            </a:r>
          </a:p>
          <a:p>
            <a:pPr marL="57150" indent="0" algn="just">
              <a:buNone/>
            </a:pPr>
            <a:endParaRPr lang="en-US" dirty="0">
              <a:solidFill>
                <a:schemeClr val="accent2">
                  <a:lumMod val="75000"/>
                </a:schemeClr>
              </a:solidFill>
            </a:endParaRPr>
          </a:p>
          <a:p>
            <a:pPr lvl="1" algn="just"/>
            <a:endParaRPr lang="en-US" dirty="0">
              <a:solidFill>
                <a:schemeClr val="accent2">
                  <a:lumMod val="75000"/>
                </a:schemeClr>
              </a:solidFill>
            </a:endParaRPr>
          </a:p>
        </p:txBody>
      </p:sp>
      <p:sp>
        <p:nvSpPr>
          <p:cNvPr id="6" name="Title 1">
            <a:extLst>
              <a:ext uri="{FF2B5EF4-FFF2-40B4-BE49-F238E27FC236}">
                <a16:creationId xmlns:a16="http://schemas.microsoft.com/office/drawing/2014/main" id="{E749572F-4585-4214-A5E4-7B75E12779DC}"/>
              </a:ext>
            </a:extLst>
          </p:cNvPr>
          <p:cNvSpPr>
            <a:spLocks noGrp="1"/>
          </p:cNvSpPr>
          <p:nvPr>
            <p:ph type="title"/>
          </p:nvPr>
        </p:nvSpPr>
        <p:spPr>
          <a:xfrm>
            <a:off x="677334" y="609600"/>
            <a:ext cx="8596668" cy="615885"/>
          </a:xfrm>
        </p:spPr>
        <p:txBody>
          <a:bodyPr>
            <a:normAutofit/>
          </a:bodyPr>
          <a:lstStyle/>
          <a:p>
            <a:pPr algn="ctr"/>
            <a:r>
              <a:rPr lang="en-US" sz="3200" dirty="0"/>
              <a:t>Conclusion</a:t>
            </a:r>
          </a:p>
        </p:txBody>
      </p:sp>
    </p:spTree>
    <p:extLst>
      <p:ext uri="{BB962C8B-B14F-4D97-AF65-F5344CB8AC3E}">
        <p14:creationId xmlns:p14="http://schemas.microsoft.com/office/powerpoint/2010/main" val="950528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27051-767B-48BA-AD10-CAF1EBACB962}"/>
              </a:ext>
            </a:extLst>
          </p:cNvPr>
          <p:cNvSpPr>
            <a:spLocks noGrp="1"/>
          </p:cNvSpPr>
          <p:nvPr>
            <p:ph idx="1"/>
          </p:nvPr>
        </p:nvSpPr>
        <p:spPr>
          <a:xfrm>
            <a:off x="677334" y="1225485"/>
            <a:ext cx="8596668" cy="5022915"/>
          </a:xfrm>
        </p:spPr>
        <p:txBody>
          <a:bodyPr>
            <a:normAutofit/>
          </a:bodyPr>
          <a:lstStyle/>
          <a:p>
            <a:pPr>
              <a:buAutoNum type="arabicParenR"/>
            </a:pPr>
            <a:r>
              <a:rPr lang="en-US" u="sng" dirty="0">
                <a:hlinkClick r:id="rId2"/>
              </a:rPr>
              <a:t>https://www.toronto.ca/business-economy/invest-in-toronto/strong-economy/</a:t>
            </a:r>
            <a:endParaRPr lang="en-US" u="sng" dirty="0"/>
          </a:p>
          <a:p>
            <a:pPr>
              <a:buAutoNum type="arabicParenR"/>
            </a:pPr>
            <a:r>
              <a:rPr lang="en-US" u="sng" dirty="0">
                <a:hlinkClick r:id="rId3"/>
              </a:rPr>
              <a:t>https://www.statista.com/statistics/444906/number-of-immigrants-in-canada/</a:t>
            </a:r>
            <a:endParaRPr lang="en-US" u="sng" dirty="0"/>
          </a:p>
          <a:p>
            <a:pPr>
              <a:buAutoNum type="arabicParenR"/>
            </a:pPr>
            <a:r>
              <a:rPr lang="en-US" u="sng" dirty="0">
                <a:hlinkClick r:id="rId4"/>
              </a:rPr>
              <a:t>https://en.wikipedia.org/wiki/Toronto</a:t>
            </a:r>
            <a:endParaRPr lang="en-US" u="sng" dirty="0"/>
          </a:p>
          <a:p>
            <a:pPr>
              <a:buAutoNum type="arabicParenR"/>
            </a:pPr>
            <a:r>
              <a:rPr lang="en-US" u="sng" dirty="0">
                <a:hlinkClick r:id="rId5"/>
              </a:rPr>
              <a:t>https://www.investopedia.com/articles/investing/091114/worlds-top-financial-cities.asp</a:t>
            </a:r>
            <a:endParaRPr lang="en-US" u="sng" dirty="0"/>
          </a:p>
          <a:p>
            <a:pPr>
              <a:buAutoNum type="arabicParenR"/>
            </a:pPr>
            <a:r>
              <a:rPr lang="en-US" u="sng" dirty="0">
                <a:hlinkClick r:id="rId6"/>
              </a:rPr>
              <a:t>https://en.wikipedia.org/wiki/New_York_City</a:t>
            </a:r>
            <a:endParaRPr lang="en-US" dirty="0"/>
          </a:p>
          <a:p>
            <a:pPr marL="57150" indent="0" algn="just">
              <a:buNone/>
            </a:pPr>
            <a:endParaRPr lang="en-US" dirty="0">
              <a:solidFill>
                <a:schemeClr val="accent2">
                  <a:lumMod val="75000"/>
                </a:schemeClr>
              </a:solidFill>
            </a:endParaRPr>
          </a:p>
          <a:p>
            <a:pPr lvl="1" algn="just"/>
            <a:endParaRPr lang="en-US" dirty="0">
              <a:solidFill>
                <a:schemeClr val="accent2">
                  <a:lumMod val="75000"/>
                </a:schemeClr>
              </a:solidFill>
            </a:endParaRPr>
          </a:p>
        </p:txBody>
      </p:sp>
      <p:sp>
        <p:nvSpPr>
          <p:cNvPr id="6" name="Title 1">
            <a:extLst>
              <a:ext uri="{FF2B5EF4-FFF2-40B4-BE49-F238E27FC236}">
                <a16:creationId xmlns:a16="http://schemas.microsoft.com/office/drawing/2014/main" id="{E749572F-4585-4214-A5E4-7B75E12779DC}"/>
              </a:ext>
            </a:extLst>
          </p:cNvPr>
          <p:cNvSpPr>
            <a:spLocks noGrp="1"/>
          </p:cNvSpPr>
          <p:nvPr>
            <p:ph type="title"/>
          </p:nvPr>
        </p:nvSpPr>
        <p:spPr>
          <a:xfrm>
            <a:off x="677334" y="609600"/>
            <a:ext cx="8596668" cy="615885"/>
          </a:xfrm>
        </p:spPr>
        <p:txBody>
          <a:bodyPr>
            <a:normAutofit/>
          </a:bodyPr>
          <a:lstStyle/>
          <a:p>
            <a:pPr algn="ctr"/>
            <a:r>
              <a:rPr lang="en-US" sz="3200" dirty="0"/>
              <a:t>References</a:t>
            </a:r>
          </a:p>
        </p:txBody>
      </p:sp>
    </p:spTree>
    <p:extLst>
      <p:ext uri="{BB962C8B-B14F-4D97-AF65-F5344CB8AC3E}">
        <p14:creationId xmlns:p14="http://schemas.microsoft.com/office/powerpoint/2010/main" val="86253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22F4-B2CA-44B0-97F8-51CE46413845}"/>
              </a:ext>
            </a:extLst>
          </p:cNvPr>
          <p:cNvSpPr>
            <a:spLocks noGrp="1"/>
          </p:cNvSpPr>
          <p:nvPr>
            <p:ph type="title"/>
          </p:nvPr>
        </p:nvSpPr>
        <p:spPr>
          <a:xfrm>
            <a:off x="677334" y="609600"/>
            <a:ext cx="8596668" cy="615885"/>
          </a:xfrm>
        </p:spPr>
        <p:txBody>
          <a:bodyPr>
            <a:normAutofit/>
          </a:bodyPr>
          <a:lstStyle/>
          <a:p>
            <a:pPr algn="ctr"/>
            <a:r>
              <a:rPr lang="en-US" sz="3200" dirty="0"/>
              <a:t>Objective</a:t>
            </a:r>
          </a:p>
        </p:txBody>
      </p:sp>
      <p:sp>
        <p:nvSpPr>
          <p:cNvPr id="3" name="Content Placeholder 2">
            <a:extLst>
              <a:ext uri="{FF2B5EF4-FFF2-40B4-BE49-F238E27FC236}">
                <a16:creationId xmlns:a16="http://schemas.microsoft.com/office/drawing/2014/main" id="{FAD2CC64-529F-40C1-A529-2DA6F615F8D2}"/>
              </a:ext>
            </a:extLst>
          </p:cNvPr>
          <p:cNvSpPr>
            <a:spLocks noGrp="1"/>
          </p:cNvSpPr>
          <p:nvPr>
            <p:ph idx="1"/>
          </p:nvPr>
        </p:nvSpPr>
        <p:spPr>
          <a:xfrm>
            <a:off x="677334" y="1225485"/>
            <a:ext cx="8596668" cy="4815877"/>
          </a:xfrm>
        </p:spPr>
        <p:txBody>
          <a:bodyPr/>
          <a:lstStyle/>
          <a:p>
            <a:pPr algn="just"/>
            <a:endParaRPr lang="en-US" dirty="0">
              <a:solidFill>
                <a:schemeClr val="accent2">
                  <a:lumMod val="75000"/>
                </a:schemeClr>
              </a:solidFill>
            </a:endParaRPr>
          </a:p>
          <a:p>
            <a:pPr algn="just"/>
            <a:r>
              <a:rPr lang="en-US" dirty="0">
                <a:solidFill>
                  <a:schemeClr val="accent2">
                    <a:lumMod val="75000"/>
                  </a:schemeClr>
                </a:solidFill>
              </a:rPr>
              <a:t>To identify the similarities and dissimilarities between the neighborhoods of Toronto and New York City in terms of venues exist around them using K Means Clustering algorithm</a:t>
            </a:r>
          </a:p>
          <a:p>
            <a:pPr algn="just"/>
            <a:endParaRPr lang="en-US" dirty="0">
              <a:solidFill>
                <a:schemeClr val="accent2">
                  <a:lumMod val="75000"/>
                </a:schemeClr>
              </a:solidFill>
            </a:endParaRPr>
          </a:p>
          <a:p>
            <a:pPr algn="just"/>
            <a:r>
              <a:rPr lang="en-US" dirty="0">
                <a:solidFill>
                  <a:schemeClr val="accent2">
                    <a:lumMod val="75000"/>
                  </a:schemeClr>
                </a:solidFill>
              </a:rPr>
              <a:t>To identify the business opportunities related to food industry in each neighborhood based on the venues exist around it, most common venues of that cluster it fall under, and most common venues of the borough it belongs to</a:t>
            </a:r>
          </a:p>
        </p:txBody>
      </p:sp>
    </p:spTree>
    <p:extLst>
      <p:ext uri="{BB962C8B-B14F-4D97-AF65-F5344CB8AC3E}">
        <p14:creationId xmlns:p14="http://schemas.microsoft.com/office/powerpoint/2010/main" val="226763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BB4F3-8211-45D3-80DC-B6D95C11EB3F}"/>
              </a:ext>
            </a:extLst>
          </p:cNvPr>
          <p:cNvSpPr>
            <a:spLocks noGrp="1"/>
          </p:cNvSpPr>
          <p:nvPr>
            <p:ph idx="1"/>
          </p:nvPr>
        </p:nvSpPr>
        <p:spPr>
          <a:xfrm>
            <a:off x="677334" y="1225485"/>
            <a:ext cx="8596668" cy="4815877"/>
          </a:xfrm>
        </p:spPr>
        <p:txBody>
          <a:bodyPr/>
          <a:lstStyle/>
          <a:p>
            <a:pPr algn="just"/>
            <a:r>
              <a:rPr lang="en-US" dirty="0">
                <a:solidFill>
                  <a:schemeClr val="accent2">
                    <a:lumMod val="75000"/>
                  </a:schemeClr>
                </a:solidFill>
              </a:rPr>
              <a:t>The list of Toronto’s boroughs and neighborhoods was extracted from Wikipedia page which has it in Tabular format. The link of the page is </a:t>
            </a:r>
            <a:r>
              <a:rPr lang="en-US" u="sng" dirty="0">
                <a:solidFill>
                  <a:schemeClr val="accent2">
                    <a:lumMod val="75000"/>
                  </a:schemeClr>
                </a:solidFill>
                <a:hlinkClick r:id="rId2">
                  <a:extLst>
                    <a:ext uri="{A12FA001-AC4F-418D-AE19-62706E023703}">
                      <ahyp:hlinkClr xmlns:ahyp="http://schemas.microsoft.com/office/drawing/2018/hyperlinkcolor" val="tx"/>
                    </a:ext>
                  </a:extLst>
                </a:hlinkClick>
              </a:rPr>
              <a:t>https://en.wikipedia.org/wiki/List_of_postal_codes_of_Canada:_M</a:t>
            </a:r>
            <a:r>
              <a:rPr lang="en-US" dirty="0">
                <a:solidFill>
                  <a:schemeClr val="accent2">
                    <a:lumMod val="75000"/>
                  </a:schemeClr>
                </a:solidFill>
              </a:rPr>
              <a:t>. Latitude and longitude of all those neighborhoods were provided by IBM in “.csv” format</a:t>
            </a:r>
          </a:p>
          <a:p>
            <a:pPr algn="just"/>
            <a:r>
              <a:rPr lang="en-US" dirty="0">
                <a:solidFill>
                  <a:schemeClr val="accent2">
                    <a:lumMod val="75000"/>
                  </a:schemeClr>
                </a:solidFill>
              </a:rPr>
              <a:t>The dataset of NYC’s boroughs and neighborhoods was imported in JSON format using this link </a:t>
            </a:r>
            <a:r>
              <a:rPr lang="en-US" u="sng" dirty="0">
                <a:solidFill>
                  <a:schemeClr val="accent2">
                    <a:lumMod val="75000"/>
                  </a:schemeClr>
                </a:solidFill>
                <a:hlinkClick r:id="rId3">
                  <a:extLst>
                    <a:ext uri="{A12FA001-AC4F-418D-AE19-62706E023703}">
                      <ahyp:hlinkClr xmlns:ahyp="http://schemas.microsoft.com/office/drawing/2018/hyperlinkcolor" val="tx"/>
                    </a:ext>
                  </a:extLst>
                </a:hlinkClick>
              </a:rPr>
              <a:t>https://cocl.us/new_york_dataset</a:t>
            </a:r>
            <a:r>
              <a:rPr lang="en-US" dirty="0">
                <a:solidFill>
                  <a:schemeClr val="accent2">
                    <a:lumMod val="75000"/>
                  </a:schemeClr>
                </a:solidFill>
              </a:rPr>
              <a:t>. From the dataset imported in the JSON format, useful features like name of the borough, name of the neighborhood, and their latitude and longitude were obtained and put them into pandas dataframe</a:t>
            </a:r>
          </a:p>
          <a:p>
            <a:pPr algn="just"/>
            <a:r>
              <a:rPr lang="en-US" dirty="0">
                <a:solidFill>
                  <a:schemeClr val="accent2">
                    <a:lumMod val="75000"/>
                  </a:schemeClr>
                </a:solidFill>
              </a:rPr>
              <a:t>Foursquare location data was used to explore the venues exist around each neighborhood of both the cities</a:t>
            </a:r>
          </a:p>
          <a:p>
            <a:endParaRPr lang="en-US" dirty="0">
              <a:solidFill>
                <a:schemeClr val="accent2">
                  <a:lumMod val="75000"/>
                </a:schemeClr>
              </a:solidFill>
            </a:endParaRPr>
          </a:p>
        </p:txBody>
      </p:sp>
      <p:sp>
        <p:nvSpPr>
          <p:cNvPr id="4" name="Title 1">
            <a:extLst>
              <a:ext uri="{FF2B5EF4-FFF2-40B4-BE49-F238E27FC236}">
                <a16:creationId xmlns:a16="http://schemas.microsoft.com/office/drawing/2014/main" id="{2CC5AC09-3700-4FB9-B884-99FDF7E759E6}"/>
              </a:ext>
            </a:extLst>
          </p:cNvPr>
          <p:cNvSpPr>
            <a:spLocks noGrp="1"/>
          </p:cNvSpPr>
          <p:nvPr>
            <p:ph type="title"/>
          </p:nvPr>
        </p:nvSpPr>
        <p:spPr>
          <a:xfrm>
            <a:off x="677334" y="609600"/>
            <a:ext cx="8596668" cy="615885"/>
          </a:xfrm>
        </p:spPr>
        <p:txBody>
          <a:bodyPr>
            <a:normAutofit/>
          </a:bodyPr>
          <a:lstStyle/>
          <a:p>
            <a:pPr algn="ctr"/>
            <a:r>
              <a:rPr lang="en-US" sz="3200" dirty="0"/>
              <a:t>Data</a:t>
            </a:r>
          </a:p>
        </p:txBody>
      </p:sp>
    </p:spTree>
    <p:extLst>
      <p:ext uri="{BB962C8B-B14F-4D97-AF65-F5344CB8AC3E}">
        <p14:creationId xmlns:p14="http://schemas.microsoft.com/office/powerpoint/2010/main" val="6340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722F8-A8C5-410C-A8E3-8725F7C4EC3B}"/>
              </a:ext>
            </a:extLst>
          </p:cNvPr>
          <p:cNvSpPr>
            <a:spLocks noGrp="1"/>
          </p:cNvSpPr>
          <p:nvPr>
            <p:ph idx="1"/>
          </p:nvPr>
        </p:nvSpPr>
        <p:spPr>
          <a:xfrm>
            <a:off x="677334" y="1225485"/>
            <a:ext cx="8596668" cy="4815877"/>
          </a:xfrm>
        </p:spPr>
        <p:txBody>
          <a:bodyPr>
            <a:normAutofit lnSpcReduction="10000"/>
          </a:bodyPr>
          <a:lstStyle/>
          <a:p>
            <a:pPr algn="just"/>
            <a:r>
              <a:rPr lang="en-US" dirty="0">
                <a:solidFill>
                  <a:schemeClr val="accent2">
                    <a:lumMod val="75000"/>
                  </a:schemeClr>
                </a:solidFill>
              </a:rPr>
              <a:t>With the information of latitude and longitude of each neighborhood and help of Foursquare location data, venues that exist within 500 meters (0.3 miles) of each neighborhood were explored and extracted into the dataframe</a:t>
            </a:r>
          </a:p>
          <a:p>
            <a:pPr algn="just"/>
            <a:r>
              <a:rPr lang="en-US" dirty="0">
                <a:solidFill>
                  <a:schemeClr val="accent2">
                    <a:lumMod val="75000"/>
                  </a:schemeClr>
                </a:solidFill>
              </a:rPr>
              <a:t>The limit of number of venues to be explored was set to be 100 so no more than 100 venues will show up in the dataframe for any neighborhood</a:t>
            </a:r>
          </a:p>
          <a:p>
            <a:pPr algn="just"/>
            <a:r>
              <a:rPr lang="en-US" dirty="0">
                <a:solidFill>
                  <a:schemeClr val="accent2">
                    <a:lumMod val="75000"/>
                  </a:schemeClr>
                </a:solidFill>
              </a:rPr>
              <a:t>After getting the required data, all the venue categories were converted into dummy variables (0’s and 1’s)</a:t>
            </a:r>
          </a:p>
          <a:p>
            <a:pPr algn="just"/>
            <a:r>
              <a:rPr lang="en-US" dirty="0" err="1">
                <a:solidFill>
                  <a:schemeClr val="accent2">
                    <a:lumMod val="75000"/>
                  </a:schemeClr>
                </a:solidFill>
              </a:rPr>
              <a:t>groupby</a:t>
            </a:r>
            <a:r>
              <a:rPr lang="en-US" dirty="0">
                <a:solidFill>
                  <a:schemeClr val="accent2">
                    <a:lumMod val="75000"/>
                  </a:schemeClr>
                </a:solidFill>
              </a:rPr>
              <a:t>() with sum() was implemented on the dataframe and most popular venues of each borough were analyzed to get the big picture of how venues are located in particular region</a:t>
            </a:r>
          </a:p>
          <a:p>
            <a:pPr algn="just"/>
            <a:r>
              <a:rPr lang="en-US" dirty="0">
                <a:solidFill>
                  <a:schemeClr val="accent2">
                    <a:lumMod val="75000"/>
                  </a:schemeClr>
                </a:solidFill>
              </a:rPr>
              <a:t>Then K means clustering was applied on the dataframe to see the difference and similarities of neighborhoods of Toronto and New York City</a:t>
            </a:r>
          </a:p>
          <a:p>
            <a:pPr algn="just"/>
            <a:r>
              <a:rPr lang="en-US" dirty="0">
                <a:solidFill>
                  <a:schemeClr val="accent2">
                    <a:lumMod val="75000"/>
                  </a:schemeClr>
                </a:solidFill>
              </a:rPr>
              <a:t>After that detailed analysis was done on each neighborhood falling under a particular cluster and suggestion were provided to start a new business or expanding the business mostly in the food industry</a:t>
            </a:r>
          </a:p>
          <a:p>
            <a:endParaRPr lang="en-US" dirty="0">
              <a:solidFill>
                <a:schemeClr val="accent2">
                  <a:lumMod val="75000"/>
                </a:schemeClr>
              </a:solidFill>
            </a:endParaRPr>
          </a:p>
        </p:txBody>
      </p:sp>
      <p:sp>
        <p:nvSpPr>
          <p:cNvPr id="4" name="Title 1">
            <a:extLst>
              <a:ext uri="{FF2B5EF4-FFF2-40B4-BE49-F238E27FC236}">
                <a16:creationId xmlns:a16="http://schemas.microsoft.com/office/drawing/2014/main" id="{B8499AC5-4A6D-480D-A069-5F818BE6871F}"/>
              </a:ext>
            </a:extLst>
          </p:cNvPr>
          <p:cNvSpPr>
            <a:spLocks noGrp="1"/>
          </p:cNvSpPr>
          <p:nvPr>
            <p:ph type="title"/>
          </p:nvPr>
        </p:nvSpPr>
        <p:spPr>
          <a:xfrm>
            <a:off x="677334" y="609600"/>
            <a:ext cx="8596668" cy="615885"/>
          </a:xfrm>
        </p:spPr>
        <p:txBody>
          <a:bodyPr>
            <a:normAutofit/>
          </a:bodyPr>
          <a:lstStyle/>
          <a:p>
            <a:pPr algn="ctr"/>
            <a:r>
              <a:rPr lang="en-US" sz="3200" dirty="0"/>
              <a:t>Methodology</a:t>
            </a:r>
          </a:p>
        </p:txBody>
      </p:sp>
    </p:spTree>
    <p:extLst>
      <p:ext uri="{BB962C8B-B14F-4D97-AF65-F5344CB8AC3E}">
        <p14:creationId xmlns:p14="http://schemas.microsoft.com/office/powerpoint/2010/main" val="275874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58362-4255-4CEC-A043-7FE76AFB0C0C}"/>
              </a:ext>
            </a:extLst>
          </p:cNvPr>
          <p:cNvSpPr>
            <a:spLocks noGrp="1"/>
          </p:cNvSpPr>
          <p:nvPr>
            <p:ph idx="1"/>
          </p:nvPr>
        </p:nvSpPr>
        <p:spPr>
          <a:xfrm>
            <a:off x="677334" y="1225484"/>
            <a:ext cx="10908208" cy="5632515"/>
          </a:xfrm>
        </p:spPr>
        <p:txBody>
          <a:bodyPr>
            <a:normAutofit/>
          </a:bodyPr>
          <a:lstStyle/>
          <a:p>
            <a:r>
              <a:rPr lang="en-US" dirty="0">
                <a:solidFill>
                  <a:schemeClr val="accent2">
                    <a:lumMod val="75000"/>
                  </a:schemeClr>
                </a:solidFill>
              </a:rPr>
              <a:t>There are 10 boroughs exist in the dataset</a:t>
            </a:r>
          </a:p>
          <a:p>
            <a:r>
              <a:rPr lang="en-US" dirty="0">
                <a:solidFill>
                  <a:schemeClr val="accent2">
                    <a:lumMod val="75000"/>
                  </a:schemeClr>
                </a:solidFill>
              </a:rPr>
              <a:t>Central Toronto, East Toronto, West Toronto, </a:t>
            </a:r>
          </a:p>
          <a:p>
            <a:pPr marL="0" indent="0">
              <a:buNone/>
            </a:pPr>
            <a:r>
              <a:rPr lang="en-US" dirty="0">
                <a:solidFill>
                  <a:schemeClr val="accent2">
                    <a:lumMod val="75000"/>
                  </a:schemeClr>
                </a:solidFill>
              </a:rPr>
              <a:t>     Downtown Toronto, Mississauga, North York, East York,</a:t>
            </a:r>
          </a:p>
          <a:p>
            <a:pPr marL="0" indent="0">
              <a:buNone/>
            </a:pPr>
            <a:r>
              <a:rPr lang="en-US" dirty="0">
                <a:solidFill>
                  <a:schemeClr val="accent2">
                    <a:lumMod val="75000"/>
                  </a:schemeClr>
                </a:solidFill>
              </a:rPr>
              <a:t>     York, Scarborough, </a:t>
            </a:r>
            <a:r>
              <a:rPr lang="en-US" dirty="0" err="1">
                <a:solidFill>
                  <a:schemeClr val="accent2">
                    <a:lumMod val="75000"/>
                  </a:schemeClr>
                </a:solidFill>
              </a:rPr>
              <a:t>Etibicoke</a:t>
            </a:r>
            <a:endParaRPr lang="en-US" dirty="0">
              <a:solidFill>
                <a:schemeClr val="accent2">
                  <a:lumMod val="75000"/>
                </a:schemeClr>
              </a:solidFill>
            </a:endParaRPr>
          </a:p>
          <a:p>
            <a:pPr lvl="0"/>
            <a:r>
              <a:rPr lang="en-US" dirty="0">
                <a:solidFill>
                  <a:schemeClr val="accent2">
                    <a:lumMod val="75000"/>
                  </a:schemeClr>
                </a:solidFill>
              </a:rPr>
              <a:t>Venues such as coffee shops, cafe, pizza places, parks, </a:t>
            </a:r>
          </a:p>
          <a:p>
            <a:pPr marL="0" lvl="0" indent="0">
              <a:buNone/>
            </a:pPr>
            <a:r>
              <a:rPr lang="en-US" dirty="0">
                <a:solidFill>
                  <a:schemeClr val="accent2">
                    <a:lumMod val="75000"/>
                  </a:schemeClr>
                </a:solidFill>
              </a:rPr>
              <a:t>     sandwich places, pharmacy, grocery store, bakery, </a:t>
            </a:r>
          </a:p>
          <a:p>
            <a:pPr marL="0" lvl="0" indent="0">
              <a:buNone/>
            </a:pPr>
            <a:r>
              <a:rPr lang="en-US" dirty="0">
                <a:solidFill>
                  <a:schemeClr val="accent2">
                    <a:lumMod val="75000"/>
                  </a:schemeClr>
                </a:solidFill>
              </a:rPr>
              <a:t>     and gym exist almost in all the boroughs</a:t>
            </a:r>
          </a:p>
          <a:p>
            <a:pPr lvl="0"/>
            <a:r>
              <a:rPr lang="en-US" dirty="0">
                <a:solidFill>
                  <a:schemeClr val="accent2">
                    <a:lumMod val="75000"/>
                  </a:schemeClr>
                </a:solidFill>
              </a:rPr>
              <a:t>Pubs and bars do exist in few of the boroughs</a:t>
            </a:r>
          </a:p>
          <a:p>
            <a:pPr lvl="0"/>
            <a:r>
              <a:rPr lang="en-US" dirty="0">
                <a:solidFill>
                  <a:schemeClr val="accent2">
                    <a:lumMod val="75000"/>
                  </a:schemeClr>
                </a:solidFill>
              </a:rPr>
              <a:t>There are variety of restaurants as well in which Italian restaurants dominate</a:t>
            </a:r>
          </a:p>
          <a:p>
            <a:pPr lvl="0" algn="just"/>
            <a:r>
              <a:rPr lang="en-US" dirty="0">
                <a:solidFill>
                  <a:schemeClr val="accent2">
                    <a:lumMod val="75000"/>
                  </a:schemeClr>
                </a:solidFill>
              </a:rPr>
              <a:t>The less common venues were liquor stores, diner, baseball field, juice bar, pet store, spa, yoga studio, beer store, </a:t>
            </a:r>
          </a:p>
          <a:p>
            <a:pPr lvl="0" algn="just"/>
            <a:r>
              <a:rPr lang="en-US" dirty="0">
                <a:solidFill>
                  <a:schemeClr val="accent2">
                    <a:lumMod val="75000"/>
                  </a:schemeClr>
                </a:solidFill>
              </a:rPr>
              <a:t>Downtown Toronto was tightly packed with coffee shops, cafe, pubs, bars, bakery, and variety of restaurants, and hotels. Pizza places were found to be less popular than the above venues</a:t>
            </a:r>
          </a:p>
          <a:p>
            <a:endParaRPr lang="en-US" dirty="0">
              <a:solidFill>
                <a:schemeClr val="accent2">
                  <a:lumMod val="75000"/>
                </a:schemeClr>
              </a:solidFill>
            </a:endParaRPr>
          </a:p>
        </p:txBody>
      </p:sp>
      <p:sp>
        <p:nvSpPr>
          <p:cNvPr id="4" name="Title 1">
            <a:extLst>
              <a:ext uri="{FF2B5EF4-FFF2-40B4-BE49-F238E27FC236}">
                <a16:creationId xmlns:a16="http://schemas.microsoft.com/office/drawing/2014/main" id="{BB795EAD-D2E3-4CF0-8F04-F007A9015CEA}"/>
              </a:ext>
            </a:extLst>
          </p:cNvPr>
          <p:cNvSpPr>
            <a:spLocks noGrp="1"/>
          </p:cNvSpPr>
          <p:nvPr>
            <p:ph type="title"/>
          </p:nvPr>
        </p:nvSpPr>
        <p:spPr>
          <a:xfrm>
            <a:off x="677334" y="609600"/>
            <a:ext cx="8596668" cy="615885"/>
          </a:xfrm>
        </p:spPr>
        <p:txBody>
          <a:bodyPr>
            <a:normAutofit/>
          </a:bodyPr>
          <a:lstStyle/>
          <a:p>
            <a:pPr algn="ctr"/>
            <a:r>
              <a:rPr lang="en-US" sz="3200" dirty="0"/>
              <a:t>Exploratory Data Analysis (Toronto)</a:t>
            </a:r>
          </a:p>
        </p:txBody>
      </p:sp>
      <p:pic>
        <p:nvPicPr>
          <p:cNvPr id="6" name="Picture 5" descr="A screenshot of a cell phone&#10;&#10;Description automatically generated">
            <a:extLst>
              <a:ext uri="{FF2B5EF4-FFF2-40B4-BE49-F238E27FC236}">
                <a16:creationId xmlns:a16="http://schemas.microsoft.com/office/drawing/2014/main" id="{927DA633-0FDA-44DD-AE33-D26DEC75F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906" y="1225485"/>
            <a:ext cx="4556760" cy="3009900"/>
          </a:xfrm>
          <a:prstGeom prst="rect">
            <a:avLst/>
          </a:prstGeom>
        </p:spPr>
      </p:pic>
    </p:spTree>
    <p:extLst>
      <p:ext uri="{BB962C8B-B14F-4D97-AF65-F5344CB8AC3E}">
        <p14:creationId xmlns:p14="http://schemas.microsoft.com/office/powerpoint/2010/main" val="219601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93287-E72D-40D1-BEAD-9AE8222D77BE}"/>
              </a:ext>
            </a:extLst>
          </p:cNvPr>
          <p:cNvSpPr>
            <a:spLocks noGrp="1"/>
          </p:cNvSpPr>
          <p:nvPr>
            <p:ph idx="1"/>
          </p:nvPr>
        </p:nvSpPr>
        <p:spPr>
          <a:xfrm>
            <a:off x="677334" y="1225485"/>
            <a:ext cx="10837332" cy="5022915"/>
          </a:xfrm>
        </p:spPr>
        <p:txBody>
          <a:bodyPr>
            <a:normAutofit/>
          </a:bodyPr>
          <a:lstStyle/>
          <a:p>
            <a:r>
              <a:rPr lang="en-US" dirty="0">
                <a:solidFill>
                  <a:schemeClr val="accent2">
                    <a:lumMod val="75000"/>
                  </a:schemeClr>
                </a:solidFill>
              </a:rPr>
              <a:t>There are 5 boroughs exist in the dataset</a:t>
            </a:r>
          </a:p>
          <a:p>
            <a:r>
              <a:rPr lang="en-US" dirty="0">
                <a:solidFill>
                  <a:schemeClr val="accent2">
                    <a:lumMod val="75000"/>
                  </a:schemeClr>
                </a:solidFill>
              </a:rPr>
              <a:t>Bronx, Brooklyn, Manhattan, Queens, Staten Island</a:t>
            </a:r>
          </a:p>
          <a:p>
            <a:pPr lvl="0"/>
            <a:r>
              <a:rPr lang="en-US" dirty="0">
                <a:solidFill>
                  <a:schemeClr val="accent2">
                    <a:lumMod val="75000"/>
                  </a:schemeClr>
                </a:solidFill>
              </a:rPr>
              <a:t>Plenty of pizza place, deli/bodega,  pharmacy, park,</a:t>
            </a:r>
          </a:p>
          <a:p>
            <a:pPr marL="0" lvl="0" indent="0">
              <a:buNone/>
            </a:pPr>
            <a:r>
              <a:rPr lang="en-US" dirty="0">
                <a:solidFill>
                  <a:schemeClr val="accent2">
                    <a:lumMod val="75000"/>
                  </a:schemeClr>
                </a:solidFill>
              </a:rPr>
              <a:t>     sandwich place, park, bar, and bakery were observed </a:t>
            </a:r>
          </a:p>
          <a:p>
            <a:r>
              <a:rPr lang="en-US" dirty="0">
                <a:solidFill>
                  <a:schemeClr val="accent2">
                    <a:lumMod val="75000"/>
                  </a:schemeClr>
                </a:solidFill>
              </a:rPr>
              <a:t>Variety of restaurants were also found in which </a:t>
            </a:r>
          </a:p>
          <a:p>
            <a:pPr marL="0" indent="0">
              <a:buNone/>
            </a:pPr>
            <a:r>
              <a:rPr lang="en-US" dirty="0">
                <a:solidFill>
                  <a:schemeClr val="accent2">
                    <a:lumMod val="75000"/>
                  </a:schemeClr>
                </a:solidFill>
              </a:rPr>
              <a:t>     Italian, Chinese, and Mexican being most popular ones</a:t>
            </a:r>
          </a:p>
          <a:p>
            <a:pPr lvl="0"/>
            <a:r>
              <a:rPr lang="en-US" dirty="0">
                <a:solidFill>
                  <a:schemeClr val="accent2">
                    <a:lumMod val="75000"/>
                  </a:schemeClr>
                </a:solidFill>
              </a:rPr>
              <a:t>Donut shop, grocery store, bank, and bagel shop found </a:t>
            </a:r>
          </a:p>
          <a:p>
            <a:pPr marL="0" lvl="0" indent="0">
              <a:buNone/>
            </a:pPr>
            <a:r>
              <a:rPr lang="en-US" dirty="0">
                <a:solidFill>
                  <a:schemeClr val="accent2">
                    <a:lumMod val="75000"/>
                  </a:schemeClr>
                </a:solidFill>
              </a:rPr>
              <a:t>     to be popular in all the boroughs except Manhattan</a:t>
            </a:r>
          </a:p>
          <a:p>
            <a:pPr lvl="0"/>
            <a:r>
              <a:rPr lang="en-US" dirty="0">
                <a:solidFill>
                  <a:schemeClr val="accent2">
                    <a:lumMod val="75000"/>
                  </a:schemeClr>
                </a:solidFill>
              </a:rPr>
              <a:t>Queens found to have highest variety of cuisines available including Chinese, Korean, Mexican, Italian, Latin American, and Thai</a:t>
            </a:r>
          </a:p>
          <a:p>
            <a:pPr lvl="0"/>
            <a:r>
              <a:rPr lang="en-US" dirty="0">
                <a:solidFill>
                  <a:schemeClr val="accent2">
                    <a:lumMod val="75000"/>
                  </a:schemeClr>
                </a:solidFill>
              </a:rPr>
              <a:t>Overall, most of the boroughs found to have similar venues except Manhattan </a:t>
            </a:r>
          </a:p>
          <a:p>
            <a:pPr lvl="0"/>
            <a:r>
              <a:rPr lang="en-US" dirty="0">
                <a:solidFill>
                  <a:schemeClr val="accent2">
                    <a:lumMod val="75000"/>
                  </a:schemeClr>
                </a:solidFill>
              </a:rPr>
              <a:t>Pharmacy, bank, donut shop, bagel shop or such venues do not fall in top 20 venues of Manhattan</a:t>
            </a:r>
          </a:p>
          <a:p>
            <a:endParaRPr lang="en-US" dirty="0">
              <a:solidFill>
                <a:schemeClr val="accent2">
                  <a:lumMod val="75000"/>
                </a:schemeClr>
              </a:solidFill>
            </a:endParaRPr>
          </a:p>
        </p:txBody>
      </p:sp>
      <p:sp>
        <p:nvSpPr>
          <p:cNvPr id="4" name="Title 1">
            <a:extLst>
              <a:ext uri="{FF2B5EF4-FFF2-40B4-BE49-F238E27FC236}">
                <a16:creationId xmlns:a16="http://schemas.microsoft.com/office/drawing/2014/main" id="{4EE538C5-D0AB-401A-82B7-E90200C00F07}"/>
              </a:ext>
            </a:extLst>
          </p:cNvPr>
          <p:cNvSpPr>
            <a:spLocks noGrp="1"/>
          </p:cNvSpPr>
          <p:nvPr>
            <p:ph type="title"/>
          </p:nvPr>
        </p:nvSpPr>
        <p:spPr>
          <a:xfrm>
            <a:off x="677334" y="609600"/>
            <a:ext cx="8596668" cy="615885"/>
          </a:xfrm>
        </p:spPr>
        <p:txBody>
          <a:bodyPr>
            <a:normAutofit/>
          </a:bodyPr>
          <a:lstStyle/>
          <a:p>
            <a:pPr algn="ctr"/>
            <a:r>
              <a:rPr lang="en-US" sz="3200" dirty="0"/>
              <a:t>Exploratory Data Analysis (NYC)</a:t>
            </a:r>
          </a:p>
        </p:txBody>
      </p:sp>
      <p:pic>
        <p:nvPicPr>
          <p:cNvPr id="6" name="Picture 5" descr="A screenshot of a cell phone&#10;&#10;Description automatically generated">
            <a:extLst>
              <a:ext uri="{FF2B5EF4-FFF2-40B4-BE49-F238E27FC236}">
                <a16:creationId xmlns:a16="http://schemas.microsoft.com/office/drawing/2014/main" id="{32EFB5AA-D84E-4CF6-B5EF-170FDF22D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766" y="1225485"/>
            <a:ext cx="4533900" cy="2887980"/>
          </a:xfrm>
          <a:prstGeom prst="rect">
            <a:avLst/>
          </a:prstGeom>
        </p:spPr>
      </p:pic>
    </p:spTree>
    <p:extLst>
      <p:ext uri="{BB962C8B-B14F-4D97-AF65-F5344CB8AC3E}">
        <p14:creationId xmlns:p14="http://schemas.microsoft.com/office/powerpoint/2010/main" val="250988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5564E-6BC7-4363-B7F7-B462D0A8A01F}"/>
              </a:ext>
            </a:extLst>
          </p:cNvPr>
          <p:cNvSpPr>
            <a:spLocks noGrp="1"/>
          </p:cNvSpPr>
          <p:nvPr>
            <p:ph idx="1"/>
          </p:nvPr>
        </p:nvSpPr>
        <p:spPr>
          <a:xfrm>
            <a:off x="677334" y="1225485"/>
            <a:ext cx="10837332" cy="5022915"/>
          </a:xfrm>
        </p:spPr>
        <p:txBody>
          <a:bodyPr/>
          <a:lstStyle/>
          <a:p>
            <a:r>
              <a:rPr lang="en-US" dirty="0">
                <a:solidFill>
                  <a:schemeClr val="accent2">
                    <a:lumMod val="75000"/>
                  </a:schemeClr>
                </a:solidFill>
              </a:rPr>
              <a:t>Elbow method was used to find the best value of k (number</a:t>
            </a:r>
          </a:p>
          <a:p>
            <a:pPr marL="0" indent="0">
              <a:buNone/>
            </a:pPr>
            <a:r>
              <a:rPr lang="en-US" dirty="0">
                <a:solidFill>
                  <a:schemeClr val="accent2">
                    <a:lumMod val="75000"/>
                  </a:schemeClr>
                </a:solidFill>
              </a:rPr>
              <a:t>     of clusters) which did not prove helpful </a:t>
            </a:r>
          </a:p>
          <a:p>
            <a:endParaRPr lang="en-US" dirty="0">
              <a:solidFill>
                <a:schemeClr val="accent2">
                  <a:lumMod val="75000"/>
                </a:schemeClr>
              </a:solidFill>
            </a:endParaRPr>
          </a:p>
          <a:p>
            <a:r>
              <a:rPr lang="en-US" dirty="0">
                <a:solidFill>
                  <a:schemeClr val="accent2">
                    <a:lumMod val="75000"/>
                  </a:schemeClr>
                </a:solidFill>
              </a:rPr>
              <a:t>Silhouette Score was used as well to get better idea about</a:t>
            </a:r>
          </a:p>
          <a:p>
            <a:pPr marL="0" indent="0">
              <a:buNone/>
            </a:pPr>
            <a:r>
              <a:rPr lang="en-US" dirty="0">
                <a:solidFill>
                  <a:schemeClr val="accent2">
                    <a:lumMod val="75000"/>
                  </a:schemeClr>
                </a:solidFill>
              </a:rPr>
              <a:t>     choosing best value ok k but that did not help either</a:t>
            </a:r>
          </a:p>
          <a:p>
            <a:pPr marL="0" indent="0">
              <a:buNone/>
            </a:pPr>
            <a:endParaRPr lang="en-US" dirty="0">
              <a:solidFill>
                <a:schemeClr val="accent2">
                  <a:lumMod val="75000"/>
                </a:schemeClr>
              </a:solidFill>
            </a:endParaRPr>
          </a:p>
          <a:p>
            <a:r>
              <a:rPr lang="en-US" dirty="0">
                <a:solidFill>
                  <a:schemeClr val="accent2">
                    <a:lumMod val="75000"/>
                  </a:schemeClr>
                </a:solidFill>
              </a:rPr>
              <a:t>k = 9 was selected after observing the distribution of the </a:t>
            </a:r>
          </a:p>
          <a:p>
            <a:pPr marL="0" indent="0">
              <a:buNone/>
            </a:pPr>
            <a:r>
              <a:rPr lang="en-US" dirty="0">
                <a:solidFill>
                  <a:schemeClr val="accent2">
                    <a:lumMod val="75000"/>
                  </a:schemeClr>
                </a:solidFill>
              </a:rPr>
              <a:t>     cluster labels for various k values</a:t>
            </a:r>
          </a:p>
        </p:txBody>
      </p:sp>
      <p:sp>
        <p:nvSpPr>
          <p:cNvPr id="4" name="Title 1">
            <a:extLst>
              <a:ext uri="{FF2B5EF4-FFF2-40B4-BE49-F238E27FC236}">
                <a16:creationId xmlns:a16="http://schemas.microsoft.com/office/drawing/2014/main" id="{C43D3AA3-DEC7-424C-87CE-9B2E8E69AF09}"/>
              </a:ext>
            </a:extLst>
          </p:cNvPr>
          <p:cNvSpPr>
            <a:spLocks noGrp="1"/>
          </p:cNvSpPr>
          <p:nvPr>
            <p:ph type="title"/>
          </p:nvPr>
        </p:nvSpPr>
        <p:spPr>
          <a:xfrm>
            <a:off x="677334" y="609600"/>
            <a:ext cx="8596668" cy="615885"/>
          </a:xfrm>
        </p:spPr>
        <p:txBody>
          <a:bodyPr>
            <a:normAutofit/>
          </a:bodyPr>
          <a:lstStyle/>
          <a:p>
            <a:pPr algn="ctr"/>
            <a:r>
              <a:rPr lang="en-US" sz="3200" dirty="0"/>
              <a:t>Application of K Means Clustering</a:t>
            </a:r>
          </a:p>
        </p:txBody>
      </p:sp>
      <p:pic>
        <p:nvPicPr>
          <p:cNvPr id="5" name="Picture 4">
            <a:extLst>
              <a:ext uri="{FF2B5EF4-FFF2-40B4-BE49-F238E27FC236}">
                <a16:creationId xmlns:a16="http://schemas.microsoft.com/office/drawing/2014/main" id="{024013F6-C6BB-448A-99A1-FE3F3A053E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69386" y="1225485"/>
            <a:ext cx="4145280" cy="2740660"/>
          </a:xfrm>
          <a:prstGeom prst="rect">
            <a:avLst/>
          </a:prstGeom>
          <a:noFill/>
          <a:ln>
            <a:noFill/>
          </a:ln>
        </p:spPr>
      </p:pic>
    </p:spTree>
    <p:extLst>
      <p:ext uri="{BB962C8B-B14F-4D97-AF65-F5344CB8AC3E}">
        <p14:creationId xmlns:p14="http://schemas.microsoft.com/office/powerpoint/2010/main" val="158283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11C0F-BA92-41FB-916C-444DC67C74AA}"/>
              </a:ext>
            </a:extLst>
          </p:cNvPr>
          <p:cNvSpPr>
            <a:spLocks noGrp="1"/>
          </p:cNvSpPr>
          <p:nvPr>
            <p:ph idx="1"/>
          </p:nvPr>
        </p:nvSpPr>
        <p:spPr>
          <a:xfrm>
            <a:off x="677334" y="1225485"/>
            <a:ext cx="10837332" cy="5022915"/>
          </a:xfrm>
        </p:spPr>
        <p:txBody>
          <a:bodyPr/>
          <a:lstStyle/>
          <a:p>
            <a:pPr marL="0" indent="0">
              <a:buNone/>
            </a:pPr>
            <a:r>
              <a:rPr lang="en-US" dirty="0">
                <a:solidFill>
                  <a:schemeClr val="accent2">
                    <a:lumMod val="75000"/>
                  </a:schemeClr>
                </a:solidFill>
              </a:rPr>
              <a:t>The distribution of the neighborhood in each cluster</a:t>
            </a:r>
          </a:p>
          <a:p>
            <a:endParaRPr lang="en-US" dirty="0">
              <a:solidFill>
                <a:schemeClr val="accent2">
                  <a:lumMod val="75000"/>
                </a:schemeClr>
              </a:solidFill>
            </a:endParaRPr>
          </a:p>
          <a:p>
            <a:pPr marL="0" indent="0">
              <a:buNone/>
            </a:pPr>
            <a:endParaRPr lang="en-US" dirty="0">
              <a:solidFill>
                <a:schemeClr val="accent2">
                  <a:lumMod val="75000"/>
                </a:schemeClr>
              </a:solidFill>
            </a:endParaRPr>
          </a:p>
          <a:p>
            <a:r>
              <a:rPr lang="en-US" dirty="0">
                <a:solidFill>
                  <a:schemeClr val="accent2">
                    <a:lumMod val="75000"/>
                  </a:schemeClr>
                </a:solidFill>
              </a:rPr>
              <a:t>Cluster 0 (red dots)– 4 neighborhoods</a:t>
            </a:r>
          </a:p>
          <a:p>
            <a:r>
              <a:rPr lang="en-US" dirty="0">
                <a:solidFill>
                  <a:schemeClr val="accent2">
                    <a:lumMod val="75000"/>
                  </a:schemeClr>
                </a:solidFill>
              </a:rPr>
              <a:t>Cluster 1 (violet dots)– 72 neighborhoods </a:t>
            </a:r>
          </a:p>
          <a:p>
            <a:r>
              <a:rPr lang="en-US" dirty="0">
                <a:solidFill>
                  <a:schemeClr val="accent2">
                    <a:lumMod val="75000"/>
                  </a:schemeClr>
                </a:solidFill>
              </a:rPr>
              <a:t>Cluster 3 (blue dots)– 9 neighborhoods</a:t>
            </a:r>
          </a:p>
          <a:p>
            <a:r>
              <a:rPr lang="en-US" dirty="0">
                <a:solidFill>
                  <a:schemeClr val="accent2">
                    <a:lumMod val="75000"/>
                  </a:schemeClr>
                </a:solidFill>
              </a:rPr>
              <a:t>Cluster 7 (orange dots) – 13 neighborhoods</a:t>
            </a:r>
          </a:p>
          <a:p>
            <a:endParaRPr lang="en-US" dirty="0">
              <a:solidFill>
                <a:schemeClr val="accent2">
                  <a:lumMod val="75000"/>
                </a:schemeClr>
              </a:solidFill>
            </a:endParaRPr>
          </a:p>
        </p:txBody>
      </p:sp>
      <p:sp>
        <p:nvSpPr>
          <p:cNvPr id="4" name="Title 1">
            <a:extLst>
              <a:ext uri="{FF2B5EF4-FFF2-40B4-BE49-F238E27FC236}">
                <a16:creationId xmlns:a16="http://schemas.microsoft.com/office/drawing/2014/main" id="{77B30148-7A45-41F9-9523-8DA854759EEE}"/>
              </a:ext>
            </a:extLst>
          </p:cNvPr>
          <p:cNvSpPr>
            <a:spLocks noGrp="1"/>
          </p:cNvSpPr>
          <p:nvPr>
            <p:ph type="title"/>
          </p:nvPr>
        </p:nvSpPr>
        <p:spPr>
          <a:xfrm>
            <a:off x="677334" y="609600"/>
            <a:ext cx="8596668" cy="615885"/>
          </a:xfrm>
        </p:spPr>
        <p:txBody>
          <a:bodyPr>
            <a:normAutofit/>
          </a:bodyPr>
          <a:lstStyle/>
          <a:p>
            <a:pPr algn="ctr"/>
            <a:r>
              <a:rPr lang="en-US" sz="3200" dirty="0"/>
              <a:t>Clustered Neighborhoods of Toronto </a:t>
            </a:r>
          </a:p>
        </p:txBody>
      </p:sp>
      <p:pic>
        <p:nvPicPr>
          <p:cNvPr id="5" name="Picture 4">
            <a:extLst>
              <a:ext uri="{FF2B5EF4-FFF2-40B4-BE49-F238E27FC236}">
                <a16:creationId xmlns:a16="http://schemas.microsoft.com/office/drawing/2014/main" id="{452C5B71-ADAD-42B2-BF04-A24A242E20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71066" y="2098740"/>
            <a:ext cx="5943600" cy="3533775"/>
          </a:xfrm>
          <a:prstGeom prst="rect">
            <a:avLst/>
          </a:prstGeom>
          <a:noFill/>
          <a:ln>
            <a:noFill/>
          </a:ln>
        </p:spPr>
      </p:pic>
    </p:spTree>
    <p:extLst>
      <p:ext uri="{BB962C8B-B14F-4D97-AF65-F5344CB8AC3E}">
        <p14:creationId xmlns:p14="http://schemas.microsoft.com/office/powerpoint/2010/main" val="365821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11C0F-BA92-41FB-916C-444DC67C74AA}"/>
              </a:ext>
            </a:extLst>
          </p:cNvPr>
          <p:cNvSpPr>
            <a:spLocks noGrp="1"/>
          </p:cNvSpPr>
          <p:nvPr>
            <p:ph idx="1"/>
          </p:nvPr>
        </p:nvSpPr>
        <p:spPr>
          <a:xfrm>
            <a:off x="677334" y="1225485"/>
            <a:ext cx="10837332" cy="5022915"/>
          </a:xfrm>
        </p:spPr>
        <p:txBody>
          <a:bodyPr/>
          <a:lstStyle/>
          <a:p>
            <a:pPr marL="0" indent="0">
              <a:buNone/>
            </a:pPr>
            <a:r>
              <a:rPr lang="en-US" dirty="0">
                <a:solidFill>
                  <a:schemeClr val="accent2">
                    <a:lumMod val="75000"/>
                  </a:schemeClr>
                </a:solidFill>
              </a:rPr>
              <a:t>The distribution of the neighborhoods</a:t>
            </a:r>
          </a:p>
          <a:p>
            <a:pPr marL="0" indent="0">
              <a:buNone/>
            </a:pPr>
            <a:r>
              <a:rPr lang="en-US" dirty="0">
                <a:solidFill>
                  <a:schemeClr val="accent2">
                    <a:lumMod val="75000"/>
                  </a:schemeClr>
                </a:solidFill>
              </a:rPr>
              <a:t>In each cluster</a:t>
            </a:r>
          </a:p>
          <a:p>
            <a:r>
              <a:rPr lang="en-US" dirty="0">
                <a:solidFill>
                  <a:schemeClr val="accent2">
                    <a:lumMod val="75000"/>
                  </a:schemeClr>
                </a:solidFill>
              </a:rPr>
              <a:t>Cluster 0 (red dots)– 82 </a:t>
            </a:r>
          </a:p>
          <a:p>
            <a:r>
              <a:rPr lang="en-US" dirty="0">
                <a:solidFill>
                  <a:schemeClr val="accent2">
                    <a:lumMod val="75000"/>
                  </a:schemeClr>
                </a:solidFill>
              </a:rPr>
              <a:t>Cluster 1 (violet dots)– 152 </a:t>
            </a:r>
          </a:p>
          <a:p>
            <a:r>
              <a:rPr lang="en-US" dirty="0">
                <a:solidFill>
                  <a:schemeClr val="accent2">
                    <a:lumMod val="75000"/>
                  </a:schemeClr>
                </a:solidFill>
              </a:rPr>
              <a:t>Cluster 2 (light blue dots)– 10</a:t>
            </a:r>
          </a:p>
          <a:p>
            <a:r>
              <a:rPr lang="en-US" dirty="0">
                <a:solidFill>
                  <a:schemeClr val="accent2">
                    <a:lumMod val="75000"/>
                  </a:schemeClr>
                </a:solidFill>
              </a:rPr>
              <a:t>Cluster 3 (dark blue dots)– 30 </a:t>
            </a:r>
          </a:p>
          <a:p>
            <a:r>
              <a:rPr lang="en-US" dirty="0">
                <a:solidFill>
                  <a:schemeClr val="accent2">
                    <a:lumMod val="75000"/>
                  </a:schemeClr>
                </a:solidFill>
              </a:rPr>
              <a:t>Cluster 4 (bluish dots)– 2 </a:t>
            </a:r>
          </a:p>
          <a:p>
            <a:r>
              <a:rPr lang="en-US" dirty="0">
                <a:solidFill>
                  <a:schemeClr val="accent2">
                    <a:lumMod val="75000"/>
                  </a:schemeClr>
                </a:solidFill>
              </a:rPr>
              <a:t>Cluster 5 (light green dots)– 14 </a:t>
            </a:r>
          </a:p>
          <a:p>
            <a:r>
              <a:rPr lang="en-US" dirty="0">
                <a:solidFill>
                  <a:schemeClr val="accent2">
                    <a:lumMod val="75000"/>
                  </a:schemeClr>
                </a:solidFill>
              </a:rPr>
              <a:t>Cluster 6 (lemon yellow dots)– 1 </a:t>
            </a:r>
          </a:p>
          <a:p>
            <a:r>
              <a:rPr lang="en-US" dirty="0">
                <a:solidFill>
                  <a:schemeClr val="accent2">
                    <a:lumMod val="75000"/>
                  </a:schemeClr>
                </a:solidFill>
              </a:rPr>
              <a:t>Cluster 7 (light orange dots)– 3 </a:t>
            </a:r>
          </a:p>
          <a:p>
            <a:r>
              <a:rPr lang="en-US" dirty="0">
                <a:solidFill>
                  <a:schemeClr val="accent2">
                    <a:lumMod val="75000"/>
                  </a:schemeClr>
                </a:solidFill>
              </a:rPr>
              <a:t>Cluster 8 (orange dots) – 11</a:t>
            </a:r>
          </a:p>
          <a:p>
            <a:endParaRPr lang="en-US" dirty="0">
              <a:solidFill>
                <a:schemeClr val="accent2">
                  <a:lumMod val="75000"/>
                </a:schemeClr>
              </a:solidFill>
            </a:endParaRPr>
          </a:p>
        </p:txBody>
      </p:sp>
      <p:sp>
        <p:nvSpPr>
          <p:cNvPr id="4" name="Title 1">
            <a:extLst>
              <a:ext uri="{FF2B5EF4-FFF2-40B4-BE49-F238E27FC236}">
                <a16:creationId xmlns:a16="http://schemas.microsoft.com/office/drawing/2014/main" id="{77B30148-7A45-41F9-9523-8DA854759EEE}"/>
              </a:ext>
            </a:extLst>
          </p:cNvPr>
          <p:cNvSpPr>
            <a:spLocks noGrp="1"/>
          </p:cNvSpPr>
          <p:nvPr>
            <p:ph type="title"/>
          </p:nvPr>
        </p:nvSpPr>
        <p:spPr>
          <a:xfrm>
            <a:off x="677334" y="609600"/>
            <a:ext cx="10837332" cy="615885"/>
          </a:xfrm>
        </p:spPr>
        <p:txBody>
          <a:bodyPr>
            <a:normAutofit/>
          </a:bodyPr>
          <a:lstStyle/>
          <a:p>
            <a:pPr algn="ctr"/>
            <a:r>
              <a:rPr lang="en-US" sz="3200" dirty="0"/>
              <a:t>Clustered Neighborhoods of NYC </a:t>
            </a:r>
          </a:p>
        </p:txBody>
      </p:sp>
      <p:pic>
        <p:nvPicPr>
          <p:cNvPr id="6" name="Picture 5">
            <a:extLst>
              <a:ext uri="{FF2B5EF4-FFF2-40B4-BE49-F238E27FC236}">
                <a16:creationId xmlns:a16="http://schemas.microsoft.com/office/drawing/2014/main" id="{00ABBFFE-EE03-4206-BE97-85CB56B4A8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24488" y="1225485"/>
            <a:ext cx="6490178" cy="4289195"/>
          </a:xfrm>
          <a:prstGeom prst="rect">
            <a:avLst/>
          </a:prstGeom>
          <a:noFill/>
          <a:ln>
            <a:noFill/>
          </a:ln>
        </p:spPr>
      </p:pic>
    </p:spTree>
    <p:extLst>
      <p:ext uri="{BB962C8B-B14F-4D97-AF65-F5344CB8AC3E}">
        <p14:creationId xmlns:p14="http://schemas.microsoft.com/office/powerpoint/2010/main" val="1184869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229</TotalTime>
  <Words>1628</Words>
  <Application>Microsoft Office PowerPoint</Application>
  <PresentationFormat>Widescreen</PresentationFormat>
  <Paragraphs>132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Extensive Study on Venues Around Neighborhoods of Toronto and New York City </vt:lpstr>
      <vt:lpstr>Objective</vt:lpstr>
      <vt:lpstr>Data</vt:lpstr>
      <vt:lpstr>Methodology</vt:lpstr>
      <vt:lpstr>Exploratory Data Analysis (Toronto)</vt:lpstr>
      <vt:lpstr>Exploratory Data Analysis (NYC)</vt:lpstr>
      <vt:lpstr>Application of K Means Clustering</vt:lpstr>
      <vt:lpstr>Clustered Neighborhoods of Toronto </vt:lpstr>
      <vt:lpstr>Clustered Neighborhoods of NYC </vt:lpstr>
      <vt:lpstr>Similarities of Neighborhoods of Toronto and NYC </vt:lpstr>
      <vt:lpstr>Dissimilarities of Neighborhoods of Toronto and NYC </vt:lpstr>
      <vt:lpstr>Opportunities of Business </vt:lpstr>
      <vt:lpstr>Opportunities of Business </vt:lpstr>
      <vt:lpstr>Future Scope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Extensive Study on Venues Around Neighborhoods of Toronto and New York City </dc:title>
  <dc:creator>HINAL SANGHVI</dc:creator>
  <cp:lastModifiedBy>HINAL SANGHVI</cp:lastModifiedBy>
  <cp:revision>25</cp:revision>
  <dcterms:created xsi:type="dcterms:W3CDTF">2020-06-04T01:32:21Z</dcterms:created>
  <dcterms:modified xsi:type="dcterms:W3CDTF">2020-06-04T05:26:28Z</dcterms:modified>
</cp:coreProperties>
</file>