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77" r:id="rId5"/>
    <p:sldId id="258" r:id="rId6"/>
    <p:sldId id="259" r:id="rId7"/>
    <p:sldId id="260" r:id="rId8"/>
    <p:sldId id="261" r:id="rId9"/>
    <p:sldId id="262" r:id="rId10"/>
    <p:sldId id="263" r:id="rId11"/>
    <p:sldId id="264" r:id="rId12"/>
    <p:sldId id="265" r:id="rId13"/>
    <p:sldId id="266" r:id="rId14"/>
    <p:sldId id="279" r:id="rId15"/>
    <p:sldId id="267" r:id="rId16"/>
    <p:sldId id="268" r:id="rId17"/>
    <p:sldId id="275" r:id="rId18"/>
    <p:sldId id="280" r:id="rId19"/>
    <p:sldId id="281" r:id="rId20"/>
    <p:sldId id="282" r:id="rId21"/>
    <p:sldId id="276" r:id="rId22"/>
    <p:sldId id="269" r:id="rId23"/>
    <p:sldId id="270" r:id="rId24"/>
    <p:sldId id="271" r:id="rId25"/>
    <p:sldId id="272" r:id="rId26"/>
    <p:sldId id="273"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A3A5A-B6D5-8EB1-3D53-D031B3F365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7B2D1B-39C1-D433-2054-EAC9A196B6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567CFB8-1476-8490-8E48-C733DC632009}"/>
              </a:ext>
            </a:extLst>
          </p:cNvPr>
          <p:cNvSpPr>
            <a:spLocks noGrp="1"/>
          </p:cNvSpPr>
          <p:nvPr>
            <p:ph type="dt" sz="half" idx="10"/>
          </p:nvPr>
        </p:nvSpPr>
        <p:spPr/>
        <p:txBody>
          <a:bodyPr/>
          <a:lstStyle/>
          <a:p>
            <a:fld id="{0A699930-8C8E-4683-90E9-604841B7966B}" type="datetimeFigureOut">
              <a:rPr lang="en-IN" smtClean="0"/>
              <a:t>31-07-2025</a:t>
            </a:fld>
            <a:endParaRPr lang="en-IN"/>
          </a:p>
        </p:txBody>
      </p:sp>
      <p:sp>
        <p:nvSpPr>
          <p:cNvPr id="5" name="Footer Placeholder 4">
            <a:extLst>
              <a:ext uri="{FF2B5EF4-FFF2-40B4-BE49-F238E27FC236}">
                <a16:creationId xmlns:a16="http://schemas.microsoft.com/office/drawing/2014/main" id="{C3C89315-404D-4E0A-5FD5-D23AD8C9AD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C25408-78EA-EA0B-2CC5-37480968697D}"/>
              </a:ext>
            </a:extLst>
          </p:cNvPr>
          <p:cNvSpPr>
            <a:spLocks noGrp="1"/>
          </p:cNvSpPr>
          <p:nvPr>
            <p:ph type="sldNum" sz="quarter" idx="12"/>
          </p:nvPr>
        </p:nvSpPr>
        <p:spPr/>
        <p:txBody>
          <a:bodyPr/>
          <a:lstStyle/>
          <a:p>
            <a:fld id="{922AE379-A5CD-4777-8EB8-FB079F33161E}" type="slidenum">
              <a:rPr lang="en-IN" smtClean="0"/>
              <a:t>‹#›</a:t>
            </a:fld>
            <a:endParaRPr lang="en-IN"/>
          </a:p>
        </p:txBody>
      </p:sp>
    </p:spTree>
    <p:extLst>
      <p:ext uri="{BB962C8B-B14F-4D97-AF65-F5344CB8AC3E}">
        <p14:creationId xmlns:p14="http://schemas.microsoft.com/office/powerpoint/2010/main" val="671149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B0A6-176E-9DEA-D961-F711FE7DC3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5D4B46-5926-BD72-215C-5ECDBFC5FB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D8CB5-AB55-B615-E2A9-7B9104964B6E}"/>
              </a:ext>
            </a:extLst>
          </p:cNvPr>
          <p:cNvSpPr>
            <a:spLocks noGrp="1"/>
          </p:cNvSpPr>
          <p:nvPr>
            <p:ph type="dt" sz="half" idx="10"/>
          </p:nvPr>
        </p:nvSpPr>
        <p:spPr/>
        <p:txBody>
          <a:bodyPr/>
          <a:lstStyle/>
          <a:p>
            <a:fld id="{0A699930-8C8E-4683-90E9-604841B7966B}" type="datetimeFigureOut">
              <a:rPr lang="en-IN" smtClean="0"/>
              <a:t>31-07-2025</a:t>
            </a:fld>
            <a:endParaRPr lang="en-IN"/>
          </a:p>
        </p:txBody>
      </p:sp>
      <p:sp>
        <p:nvSpPr>
          <p:cNvPr id="5" name="Footer Placeholder 4">
            <a:extLst>
              <a:ext uri="{FF2B5EF4-FFF2-40B4-BE49-F238E27FC236}">
                <a16:creationId xmlns:a16="http://schemas.microsoft.com/office/drawing/2014/main" id="{55B3845C-EB75-7115-0D4C-3D9DFA21B1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23427C-F2D1-5BFB-51CD-2E0F1D01412B}"/>
              </a:ext>
            </a:extLst>
          </p:cNvPr>
          <p:cNvSpPr>
            <a:spLocks noGrp="1"/>
          </p:cNvSpPr>
          <p:nvPr>
            <p:ph type="sldNum" sz="quarter" idx="12"/>
          </p:nvPr>
        </p:nvSpPr>
        <p:spPr/>
        <p:txBody>
          <a:bodyPr/>
          <a:lstStyle/>
          <a:p>
            <a:fld id="{922AE379-A5CD-4777-8EB8-FB079F33161E}" type="slidenum">
              <a:rPr lang="en-IN" smtClean="0"/>
              <a:t>‹#›</a:t>
            </a:fld>
            <a:endParaRPr lang="en-IN"/>
          </a:p>
        </p:txBody>
      </p:sp>
    </p:spTree>
    <p:extLst>
      <p:ext uri="{BB962C8B-B14F-4D97-AF65-F5344CB8AC3E}">
        <p14:creationId xmlns:p14="http://schemas.microsoft.com/office/powerpoint/2010/main" val="3435998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327D3-9B19-C000-D2BB-08EE273EB8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EF7E81-ECE4-43D5-BEE1-428826D361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1FF5D9-EBDB-6B9F-FCC4-1DCCAE8CA5DE}"/>
              </a:ext>
            </a:extLst>
          </p:cNvPr>
          <p:cNvSpPr>
            <a:spLocks noGrp="1"/>
          </p:cNvSpPr>
          <p:nvPr>
            <p:ph type="dt" sz="half" idx="10"/>
          </p:nvPr>
        </p:nvSpPr>
        <p:spPr/>
        <p:txBody>
          <a:bodyPr/>
          <a:lstStyle/>
          <a:p>
            <a:fld id="{0A699930-8C8E-4683-90E9-604841B7966B}" type="datetimeFigureOut">
              <a:rPr lang="en-IN" smtClean="0"/>
              <a:t>31-07-2025</a:t>
            </a:fld>
            <a:endParaRPr lang="en-IN"/>
          </a:p>
        </p:txBody>
      </p:sp>
      <p:sp>
        <p:nvSpPr>
          <p:cNvPr id="5" name="Footer Placeholder 4">
            <a:extLst>
              <a:ext uri="{FF2B5EF4-FFF2-40B4-BE49-F238E27FC236}">
                <a16:creationId xmlns:a16="http://schemas.microsoft.com/office/drawing/2014/main" id="{4BE7443D-9AFE-77AC-D77E-6E8DE99461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860623-FDF5-AE77-1782-2358B9390DB6}"/>
              </a:ext>
            </a:extLst>
          </p:cNvPr>
          <p:cNvSpPr>
            <a:spLocks noGrp="1"/>
          </p:cNvSpPr>
          <p:nvPr>
            <p:ph type="sldNum" sz="quarter" idx="12"/>
          </p:nvPr>
        </p:nvSpPr>
        <p:spPr/>
        <p:txBody>
          <a:bodyPr/>
          <a:lstStyle/>
          <a:p>
            <a:fld id="{922AE379-A5CD-4777-8EB8-FB079F33161E}" type="slidenum">
              <a:rPr lang="en-IN" smtClean="0"/>
              <a:t>‹#›</a:t>
            </a:fld>
            <a:endParaRPr lang="en-IN"/>
          </a:p>
        </p:txBody>
      </p:sp>
    </p:spTree>
    <p:extLst>
      <p:ext uri="{BB962C8B-B14F-4D97-AF65-F5344CB8AC3E}">
        <p14:creationId xmlns:p14="http://schemas.microsoft.com/office/powerpoint/2010/main" val="144168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AA97-FE82-C796-8D7B-97127B9D8E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07ED3C-59B2-EB67-7748-7B9B6B8871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E57C3E-1154-999C-8DFA-6800A9D5EE1F}"/>
              </a:ext>
            </a:extLst>
          </p:cNvPr>
          <p:cNvSpPr>
            <a:spLocks noGrp="1"/>
          </p:cNvSpPr>
          <p:nvPr>
            <p:ph type="dt" sz="half" idx="10"/>
          </p:nvPr>
        </p:nvSpPr>
        <p:spPr/>
        <p:txBody>
          <a:bodyPr/>
          <a:lstStyle/>
          <a:p>
            <a:fld id="{0A699930-8C8E-4683-90E9-604841B7966B}" type="datetimeFigureOut">
              <a:rPr lang="en-IN" smtClean="0"/>
              <a:t>31-07-2025</a:t>
            </a:fld>
            <a:endParaRPr lang="en-IN"/>
          </a:p>
        </p:txBody>
      </p:sp>
      <p:sp>
        <p:nvSpPr>
          <p:cNvPr id="5" name="Footer Placeholder 4">
            <a:extLst>
              <a:ext uri="{FF2B5EF4-FFF2-40B4-BE49-F238E27FC236}">
                <a16:creationId xmlns:a16="http://schemas.microsoft.com/office/drawing/2014/main" id="{C350CDC2-793D-9565-763D-A516A19609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BF7818-BE58-0812-2E98-74FE4254C98B}"/>
              </a:ext>
            </a:extLst>
          </p:cNvPr>
          <p:cNvSpPr>
            <a:spLocks noGrp="1"/>
          </p:cNvSpPr>
          <p:nvPr>
            <p:ph type="sldNum" sz="quarter" idx="12"/>
          </p:nvPr>
        </p:nvSpPr>
        <p:spPr/>
        <p:txBody>
          <a:bodyPr/>
          <a:lstStyle/>
          <a:p>
            <a:fld id="{922AE379-A5CD-4777-8EB8-FB079F33161E}" type="slidenum">
              <a:rPr lang="en-IN" smtClean="0"/>
              <a:t>‹#›</a:t>
            </a:fld>
            <a:endParaRPr lang="en-IN"/>
          </a:p>
        </p:txBody>
      </p:sp>
    </p:spTree>
    <p:extLst>
      <p:ext uri="{BB962C8B-B14F-4D97-AF65-F5344CB8AC3E}">
        <p14:creationId xmlns:p14="http://schemas.microsoft.com/office/powerpoint/2010/main" val="319857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CD08F-783B-5C2B-0CA6-C387BF4AC1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B858A7-4E65-5FC8-B356-6197ECC3DFC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B50D24-89A9-2F39-62B7-ACCF6230B0F0}"/>
              </a:ext>
            </a:extLst>
          </p:cNvPr>
          <p:cNvSpPr>
            <a:spLocks noGrp="1"/>
          </p:cNvSpPr>
          <p:nvPr>
            <p:ph type="dt" sz="half" idx="10"/>
          </p:nvPr>
        </p:nvSpPr>
        <p:spPr/>
        <p:txBody>
          <a:bodyPr/>
          <a:lstStyle/>
          <a:p>
            <a:fld id="{0A699930-8C8E-4683-90E9-604841B7966B}" type="datetimeFigureOut">
              <a:rPr lang="en-IN" smtClean="0"/>
              <a:t>31-07-2025</a:t>
            </a:fld>
            <a:endParaRPr lang="en-IN"/>
          </a:p>
        </p:txBody>
      </p:sp>
      <p:sp>
        <p:nvSpPr>
          <p:cNvPr id="5" name="Footer Placeholder 4">
            <a:extLst>
              <a:ext uri="{FF2B5EF4-FFF2-40B4-BE49-F238E27FC236}">
                <a16:creationId xmlns:a16="http://schemas.microsoft.com/office/drawing/2014/main" id="{5A22EF21-4546-E389-1E89-50E7530042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0994F2-6D4F-AF2A-BC51-F92E72AB2E1B}"/>
              </a:ext>
            </a:extLst>
          </p:cNvPr>
          <p:cNvSpPr>
            <a:spLocks noGrp="1"/>
          </p:cNvSpPr>
          <p:nvPr>
            <p:ph type="sldNum" sz="quarter" idx="12"/>
          </p:nvPr>
        </p:nvSpPr>
        <p:spPr/>
        <p:txBody>
          <a:bodyPr/>
          <a:lstStyle/>
          <a:p>
            <a:fld id="{922AE379-A5CD-4777-8EB8-FB079F33161E}" type="slidenum">
              <a:rPr lang="en-IN" smtClean="0"/>
              <a:t>‹#›</a:t>
            </a:fld>
            <a:endParaRPr lang="en-IN"/>
          </a:p>
        </p:txBody>
      </p:sp>
    </p:spTree>
    <p:extLst>
      <p:ext uri="{BB962C8B-B14F-4D97-AF65-F5344CB8AC3E}">
        <p14:creationId xmlns:p14="http://schemas.microsoft.com/office/powerpoint/2010/main" val="3562242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5E36A-705D-486C-31C6-FEA8490DBB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B35CAA-D35F-7B4C-A317-71B2135D31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9581D0-F4DF-9622-7415-701DAAF4A1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2AC53F-D20B-54FA-C5F3-DF36535F9720}"/>
              </a:ext>
            </a:extLst>
          </p:cNvPr>
          <p:cNvSpPr>
            <a:spLocks noGrp="1"/>
          </p:cNvSpPr>
          <p:nvPr>
            <p:ph type="dt" sz="half" idx="10"/>
          </p:nvPr>
        </p:nvSpPr>
        <p:spPr/>
        <p:txBody>
          <a:bodyPr/>
          <a:lstStyle/>
          <a:p>
            <a:fld id="{0A699930-8C8E-4683-90E9-604841B7966B}" type="datetimeFigureOut">
              <a:rPr lang="en-IN" smtClean="0"/>
              <a:t>31-07-2025</a:t>
            </a:fld>
            <a:endParaRPr lang="en-IN"/>
          </a:p>
        </p:txBody>
      </p:sp>
      <p:sp>
        <p:nvSpPr>
          <p:cNvPr id="6" name="Footer Placeholder 5">
            <a:extLst>
              <a:ext uri="{FF2B5EF4-FFF2-40B4-BE49-F238E27FC236}">
                <a16:creationId xmlns:a16="http://schemas.microsoft.com/office/drawing/2014/main" id="{C47D3492-A588-6DC1-8AEB-58E1582D2B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0EEB50-44FD-8C21-ABBE-95FAA4764D5B}"/>
              </a:ext>
            </a:extLst>
          </p:cNvPr>
          <p:cNvSpPr>
            <a:spLocks noGrp="1"/>
          </p:cNvSpPr>
          <p:nvPr>
            <p:ph type="sldNum" sz="quarter" idx="12"/>
          </p:nvPr>
        </p:nvSpPr>
        <p:spPr/>
        <p:txBody>
          <a:bodyPr/>
          <a:lstStyle/>
          <a:p>
            <a:fld id="{922AE379-A5CD-4777-8EB8-FB079F33161E}" type="slidenum">
              <a:rPr lang="en-IN" smtClean="0"/>
              <a:t>‹#›</a:t>
            </a:fld>
            <a:endParaRPr lang="en-IN"/>
          </a:p>
        </p:txBody>
      </p:sp>
    </p:spTree>
    <p:extLst>
      <p:ext uri="{BB962C8B-B14F-4D97-AF65-F5344CB8AC3E}">
        <p14:creationId xmlns:p14="http://schemas.microsoft.com/office/powerpoint/2010/main" val="3633664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87492-E8B9-E2AF-54B2-320267C614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D5CF5B-5622-7BDC-33DE-510E4B3933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0C843-23BF-2DD7-9A1E-F38FFD7F8F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EE30D4-63A0-A3AB-A2FE-84E17EE6A9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2FDA91-038F-5F11-55CB-5F5871721D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CB14FC-456C-E98B-0D30-17A162A5D448}"/>
              </a:ext>
            </a:extLst>
          </p:cNvPr>
          <p:cNvSpPr>
            <a:spLocks noGrp="1"/>
          </p:cNvSpPr>
          <p:nvPr>
            <p:ph type="dt" sz="half" idx="10"/>
          </p:nvPr>
        </p:nvSpPr>
        <p:spPr/>
        <p:txBody>
          <a:bodyPr/>
          <a:lstStyle/>
          <a:p>
            <a:fld id="{0A699930-8C8E-4683-90E9-604841B7966B}" type="datetimeFigureOut">
              <a:rPr lang="en-IN" smtClean="0"/>
              <a:t>31-07-2025</a:t>
            </a:fld>
            <a:endParaRPr lang="en-IN"/>
          </a:p>
        </p:txBody>
      </p:sp>
      <p:sp>
        <p:nvSpPr>
          <p:cNvPr id="8" name="Footer Placeholder 7">
            <a:extLst>
              <a:ext uri="{FF2B5EF4-FFF2-40B4-BE49-F238E27FC236}">
                <a16:creationId xmlns:a16="http://schemas.microsoft.com/office/drawing/2014/main" id="{ADE7B96C-DBA6-7809-D2A4-90F14EF9A4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BAC0AE-1944-E595-C55B-CBB108F2C428}"/>
              </a:ext>
            </a:extLst>
          </p:cNvPr>
          <p:cNvSpPr>
            <a:spLocks noGrp="1"/>
          </p:cNvSpPr>
          <p:nvPr>
            <p:ph type="sldNum" sz="quarter" idx="12"/>
          </p:nvPr>
        </p:nvSpPr>
        <p:spPr/>
        <p:txBody>
          <a:bodyPr/>
          <a:lstStyle/>
          <a:p>
            <a:fld id="{922AE379-A5CD-4777-8EB8-FB079F33161E}" type="slidenum">
              <a:rPr lang="en-IN" smtClean="0"/>
              <a:t>‹#›</a:t>
            </a:fld>
            <a:endParaRPr lang="en-IN"/>
          </a:p>
        </p:txBody>
      </p:sp>
    </p:spTree>
    <p:extLst>
      <p:ext uri="{BB962C8B-B14F-4D97-AF65-F5344CB8AC3E}">
        <p14:creationId xmlns:p14="http://schemas.microsoft.com/office/powerpoint/2010/main" val="3704305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AEA11-E6B4-3C80-FFE8-2BA9663A4E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7BE8CA-13D6-C4EF-D1C4-7A3E8F3D5B92}"/>
              </a:ext>
            </a:extLst>
          </p:cNvPr>
          <p:cNvSpPr>
            <a:spLocks noGrp="1"/>
          </p:cNvSpPr>
          <p:nvPr>
            <p:ph type="dt" sz="half" idx="10"/>
          </p:nvPr>
        </p:nvSpPr>
        <p:spPr/>
        <p:txBody>
          <a:bodyPr/>
          <a:lstStyle/>
          <a:p>
            <a:fld id="{0A699930-8C8E-4683-90E9-604841B7966B}" type="datetimeFigureOut">
              <a:rPr lang="en-IN" smtClean="0"/>
              <a:t>31-07-2025</a:t>
            </a:fld>
            <a:endParaRPr lang="en-IN"/>
          </a:p>
        </p:txBody>
      </p:sp>
      <p:sp>
        <p:nvSpPr>
          <p:cNvPr id="4" name="Footer Placeholder 3">
            <a:extLst>
              <a:ext uri="{FF2B5EF4-FFF2-40B4-BE49-F238E27FC236}">
                <a16:creationId xmlns:a16="http://schemas.microsoft.com/office/drawing/2014/main" id="{357F01ED-94B0-AD6F-96F2-18B6A2FFFF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DF4869-FD2E-BADF-B081-5320CDB956D3}"/>
              </a:ext>
            </a:extLst>
          </p:cNvPr>
          <p:cNvSpPr>
            <a:spLocks noGrp="1"/>
          </p:cNvSpPr>
          <p:nvPr>
            <p:ph type="sldNum" sz="quarter" idx="12"/>
          </p:nvPr>
        </p:nvSpPr>
        <p:spPr/>
        <p:txBody>
          <a:bodyPr/>
          <a:lstStyle/>
          <a:p>
            <a:fld id="{922AE379-A5CD-4777-8EB8-FB079F33161E}" type="slidenum">
              <a:rPr lang="en-IN" smtClean="0"/>
              <a:t>‹#›</a:t>
            </a:fld>
            <a:endParaRPr lang="en-IN"/>
          </a:p>
        </p:txBody>
      </p:sp>
    </p:spTree>
    <p:extLst>
      <p:ext uri="{BB962C8B-B14F-4D97-AF65-F5344CB8AC3E}">
        <p14:creationId xmlns:p14="http://schemas.microsoft.com/office/powerpoint/2010/main" val="772446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566C04-E875-543E-6E3B-67E9B99B68EA}"/>
              </a:ext>
            </a:extLst>
          </p:cNvPr>
          <p:cNvSpPr>
            <a:spLocks noGrp="1"/>
          </p:cNvSpPr>
          <p:nvPr>
            <p:ph type="dt" sz="half" idx="10"/>
          </p:nvPr>
        </p:nvSpPr>
        <p:spPr/>
        <p:txBody>
          <a:bodyPr/>
          <a:lstStyle/>
          <a:p>
            <a:fld id="{0A699930-8C8E-4683-90E9-604841B7966B}" type="datetimeFigureOut">
              <a:rPr lang="en-IN" smtClean="0"/>
              <a:t>31-07-2025</a:t>
            </a:fld>
            <a:endParaRPr lang="en-IN"/>
          </a:p>
        </p:txBody>
      </p:sp>
      <p:sp>
        <p:nvSpPr>
          <p:cNvPr id="3" name="Footer Placeholder 2">
            <a:extLst>
              <a:ext uri="{FF2B5EF4-FFF2-40B4-BE49-F238E27FC236}">
                <a16:creationId xmlns:a16="http://schemas.microsoft.com/office/drawing/2014/main" id="{0C81B9F7-BD16-1485-DED0-82727E7017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067EDB-798F-8663-526D-F0B8A1C60283}"/>
              </a:ext>
            </a:extLst>
          </p:cNvPr>
          <p:cNvSpPr>
            <a:spLocks noGrp="1"/>
          </p:cNvSpPr>
          <p:nvPr>
            <p:ph type="sldNum" sz="quarter" idx="12"/>
          </p:nvPr>
        </p:nvSpPr>
        <p:spPr/>
        <p:txBody>
          <a:bodyPr/>
          <a:lstStyle/>
          <a:p>
            <a:fld id="{922AE379-A5CD-4777-8EB8-FB079F33161E}" type="slidenum">
              <a:rPr lang="en-IN" smtClean="0"/>
              <a:t>‹#›</a:t>
            </a:fld>
            <a:endParaRPr lang="en-IN"/>
          </a:p>
        </p:txBody>
      </p:sp>
    </p:spTree>
    <p:extLst>
      <p:ext uri="{BB962C8B-B14F-4D97-AF65-F5344CB8AC3E}">
        <p14:creationId xmlns:p14="http://schemas.microsoft.com/office/powerpoint/2010/main" val="1375765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95DD8-1FB1-2C0D-0202-F68ADFA912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70D870-9A79-1934-993E-5C39ADC080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533B76-6AEA-BE9D-C144-56247E127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92EB04-CBED-7070-854C-38A5824DB4D6}"/>
              </a:ext>
            </a:extLst>
          </p:cNvPr>
          <p:cNvSpPr>
            <a:spLocks noGrp="1"/>
          </p:cNvSpPr>
          <p:nvPr>
            <p:ph type="dt" sz="half" idx="10"/>
          </p:nvPr>
        </p:nvSpPr>
        <p:spPr/>
        <p:txBody>
          <a:bodyPr/>
          <a:lstStyle/>
          <a:p>
            <a:fld id="{0A699930-8C8E-4683-90E9-604841B7966B}" type="datetimeFigureOut">
              <a:rPr lang="en-IN" smtClean="0"/>
              <a:t>31-07-2025</a:t>
            </a:fld>
            <a:endParaRPr lang="en-IN"/>
          </a:p>
        </p:txBody>
      </p:sp>
      <p:sp>
        <p:nvSpPr>
          <p:cNvPr id="6" name="Footer Placeholder 5">
            <a:extLst>
              <a:ext uri="{FF2B5EF4-FFF2-40B4-BE49-F238E27FC236}">
                <a16:creationId xmlns:a16="http://schemas.microsoft.com/office/drawing/2014/main" id="{9D19B441-5082-63B6-3E0A-617F20ACE8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BD36AF-4AA5-F823-CFA3-2BC83CFF5DB0}"/>
              </a:ext>
            </a:extLst>
          </p:cNvPr>
          <p:cNvSpPr>
            <a:spLocks noGrp="1"/>
          </p:cNvSpPr>
          <p:nvPr>
            <p:ph type="sldNum" sz="quarter" idx="12"/>
          </p:nvPr>
        </p:nvSpPr>
        <p:spPr/>
        <p:txBody>
          <a:bodyPr/>
          <a:lstStyle/>
          <a:p>
            <a:fld id="{922AE379-A5CD-4777-8EB8-FB079F33161E}" type="slidenum">
              <a:rPr lang="en-IN" smtClean="0"/>
              <a:t>‹#›</a:t>
            </a:fld>
            <a:endParaRPr lang="en-IN"/>
          </a:p>
        </p:txBody>
      </p:sp>
    </p:spTree>
    <p:extLst>
      <p:ext uri="{BB962C8B-B14F-4D97-AF65-F5344CB8AC3E}">
        <p14:creationId xmlns:p14="http://schemas.microsoft.com/office/powerpoint/2010/main" val="1668554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5E2F-DF70-DBB5-0288-D500773D6B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421D5C-9DF7-C2A8-A376-774E87B9FF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13BD72-BC2B-EB27-12D2-B6DF98BCE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552A6E-84F3-345F-6B1E-8C4030835B6F}"/>
              </a:ext>
            </a:extLst>
          </p:cNvPr>
          <p:cNvSpPr>
            <a:spLocks noGrp="1"/>
          </p:cNvSpPr>
          <p:nvPr>
            <p:ph type="dt" sz="half" idx="10"/>
          </p:nvPr>
        </p:nvSpPr>
        <p:spPr/>
        <p:txBody>
          <a:bodyPr/>
          <a:lstStyle/>
          <a:p>
            <a:fld id="{0A699930-8C8E-4683-90E9-604841B7966B}" type="datetimeFigureOut">
              <a:rPr lang="en-IN" smtClean="0"/>
              <a:t>31-07-2025</a:t>
            </a:fld>
            <a:endParaRPr lang="en-IN"/>
          </a:p>
        </p:txBody>
      </p:sp>
      <p:sp>
        <p:nvSpPr>
          <p:cNvPr id="6" name="Footer Placeholder 5">
            <a:extLst>
              <a:ext uri="{FF2B5EF4-FFF2-40B4-BE49-F238E27FC236}">
                <a16:creationId xmlns:a16="http://schemas.microsoft.com/office/drawing/2014/main" id="{5D131DCB-16B7-0858-D22E-7EE2474740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C15112-16EA-201E-5D93-1B9186555FAD}"/>
              </a:ext>
            </a:extLst>
          </p:cNvPr>
          <p:cNvSpPr>
            <a:spLocks noGrp="1"/>
          </p:cNvSpPr>
          <p:nvPr>
            <p:ph type="sldNum" sz="quarter" idx="12"/>
          </p:nvPr>
        </p:nvSpPr>
        <p:spPr/>
        <p:txBody>
          <a:bodyPr/>
          <a:lstStyle/>
          <a:p>
            <a:fld id="{922AE379-A5CD-4777-8EB8-FB079F33161E}" type="slidenum">
              <a:rPr lang="en-IN" smtClean="0"/>
              <a:t>‹#›</a:t>
            </a:fld>
            <a:endParaRPr lang="en-IN"/>
          </a:p>
        </p:txBody>
      </p:sp>
    </p:spTree>
    <p:extLst>
      <p:ext uri="{BB962C8B-B14F-4D97-AF65-F5344CB8AC3E}">
        <p14:creationId xmlns:p14="http://schemas.microsoft.com/office/powerpoint/2010/main" val="3324452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B4E238-424F-41CE-7F41-5E8F63C8E7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CB4E4E-B033-C753-915E-150289A6F8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40A076-CF75-12CE-564C-31B6B60C13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A699930-8C8E-4683-90E9-604841B7966B}" type="datetimeFigureOut">
              <a:rPr lang="en-IN" smtClean="0"/>
              <a:t>31-07-2025</a:t>
            </a:fld>
            <a:endParaRPr lang="en-IN"/>
          </a:p>
        </p:txBody>
      </p:sp>
      <p:sp>
        <p:nvSpPr>
          <p:cNvPr id="5" name="Footer Placeholder 4">
            <a:extLst>
              <a:ext uri="{FF2B5EF4-FFF2-40B4-BE49-F238E27FC236}">
                <a16:creationId xmlns:a16="http://schemas.microsoft.com/office/drawing/2014/main" id="{C7122053-00ED-C409-8EF4-BC2DD0323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970AB62-A727-F409-30E9-F6284927FB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2AE379-A5CD-4777-8EB8-FB079F33161E}" type="slidenum">
              <a:rPr lang="en-IN" smtClean="0"/>
              <a:t>‹#›</a:t>
            </a:fld>
            <a:endParaRPr lang="en-IN"/>
          </a:p>
        </p:txBody>
      </p:sp>
    </p:spTree>
    <p:extLst>
      <p:ext uri="{BB962C8B-B14F-4D97-AF65-F5344CB8AC3E}">
        <p14:creationId xmlns:p14="http://schemas.microsoft.com/office/powerpoint/2010/main" val="3941519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20" name="Straight Connector 1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Rectangle 2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AA22EE-4D7B-E2CB-FDB5-9D8BD4E78929}"/>
              </a:ext>
            </a:extLst>
          </p:cNvPr>
          <p:cNvSpPr>
            <a:spLocks noGrp="1"/>
          </p:cNvSpPr>
          <p:nvPr>
            <p:ph type="ctrTitle"/>
          </p:nvPr>
        </p:nvSpPr>
        <p:spPr>
          <a:xfrm>
            <a:off x="1524000" y="1584683"/>
            <a:ext cx="9144000" cy="2551829"/>
          </a:xfrm>
        </p:spPr>
        <p:txBody>
          <a:bodyPr anchor="ctr">
            <a:normAutofit/>
          </a:bodyPr>
          <a:lstStyle/>
          <a:p>
            <a:r>
              <a:rPr lang="en-IN" sz="6600"/>
              <a:t>MediaWiki deployment and Backup</a:t>
            </a:r>
          </a:p>
        </p:txBody>
      </p:sp>
      <p:sp>
        <p:nvSpPr>
          <p:cNvPr id="3" name="Subtitle 2">
            <a:extLst>
              <a:ext uri="{FF2B5EF4-FFF2-40B4-BE49-F238E27FC236}">
                <a16:creationId xmlns:a16="http://schemas.microsoft.com/office/drawing/2014/main" id="{DF668D90-68D0-F721-9164-6647D7DC1EAB}"/>
              </a:ext>
            </a:extLst>
          </p:cNvPr>
          <p:cNvSpPr>
            <a:spLocks noGrp="1"/>
          </p:cNvSpPr>
          <p:nvPr>
            <p:ph type="subTitle" idx="1"/>
          </p:nvPr>
        </p:nvSpPr>
        <p:spPr>
          <a:xfrm>
            <a:off x="7061200" y="5860938"/>
            <a:ext cx="5049520" cy="947642"/>
          </a:xfrm>
        </p:spPr>
        <p:txBody>
          <a:bodyPr anchor="ctr">
            <a:normAutofit/>
          </a:bodyPr>
          <a:lstStyle/>
          <a:p>
            <a:r>
              <a:rPr lang="en-IN" sz="2800" dirty="0"/>
              <a:t>SREELAKSHMI S</a:t>
            </a:r>
          </a:p>
        </p:txBody>
      </p:sp>
    </p:spTree>
    <p:extLst>
      <p:ext uri="{BB962C8B-B14F-4D97-AF65-F5344CB8AC3E}">
        <p14:creationId xmlns:p14="http://schemas.microsoft.com/office/powerpoint/2010/main" val="38061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8BB3DA-532E-2DC1-CF82-67941C367337}"/>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1B49816-C467-9CDB-7293-ADB7FAB6D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06083ED-CB93-CAAE-2AE4-0C0B780865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9B1F7FF2-BDFC-D74D-38C9-ABB0CBF57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14C1C7-2B69-F121-ED31-1EA00CD4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D182FCB-E660-1642-6485-BC42F25E25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707D534-5D66-9396-1CA6-A17A2CC56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FA365-8F17-DDAD-5EA6-FCEC04226CAA}"/>
              </a:ext>
            </a:extLst>
          </p:cNvPr>
          <p:cNvSpPr>
            <a:spLocks noGrp="1"/>
          </p:cNvSpPr>
          <p:nvPr>
            <p:ph type="title"/>
          </p:nvPr>
        </p:nvSpPr>
        <p:spPr>
          <a:xfrm>
            <a:off x="1043631" y="809898"/>
            <a:ext cx="9942716" cy="1554480"/>
          </a:xfrm>
        </p:spPr>
        <p:txBody>
          <a:bodyPr anchor="ctr">
            <a:normAutofit/>
          </a:bodyPr>
          <a:lstStyle/>
          <a:p>
            <a:r>
              <a:rPr lang="en-IN" sz="4800" dirty="0"/>
              <a:t>Step:1</a:t>
            </a:r>
          </a:p>
        </p:txBody>
      </p:sp>
      <p:sp>
        <p:nvSpPr>
          <p:cNvPr id="3" name="Content Placeholder 2">
            <a:extLst>
              <a:ext uri="{FF2B5EF4-FFF2-40B4-BE49-F238E27FC236}">
                <a16:creationId xmlns:a16="http://schemas.microsoft.com/office/drawing/2014/main" id="{A7587077-1A00-C9A7-E111-52C13659790C}"/>
              </a:ext>
            </a:extLst>
          </p:cNvPr>
          <p:cNvSpPr>
            <a:spLocks noGrp="1"/>
          </p:cNvSpPr>
          <p:nvPr>
            <p:ph idx="1"/>
          </p:nvPr>
        </p:nvSpPr>
        <p:spPr>
          <a:xfrm>
            <a:off x="838200" y="2704014"/>
            <a:ext cx="10148147" cy="3438166"/>
          </a:xfrm>
        </p:spPr>
        <p:txBody>
          <a:bodyPr anchor="ctr">
            <a:normAutofit lnSpcReduction="10000"/>
          </a:bodyPr>
          <a:lstStyle/>
          <a:p>
            <a:r>
              <a:rPr lang="en-IN" sz="2400" b="1" dirty="0"/>
              <a:t>1. Update Package List</a:t>
            </a:r>
          </a:p>
          <a:p>
            <a:pPr marL="0" indent="0">
              <a:buNone/>
            </a:pPr>
            <a:r>
              <a:rPr lang="es-ES" sz="2400" dirty="0"/>
              <a:t> $sudo </a:t>
            </a:r>
            <a:r>
              <a:rPr lang="es-ES" sz="2400" dirty="0" err="1"/>
              <a:t>apt</a:t>
            </a:r>
            <a:r>
              <a:rPr lang="es-ES" sz="2400" dirty="0"/>
              <a:t> </a:t>
            </a:r>
            <a:r>
              <a:rPr lang="es-ES" sz="2400" dirty="0" err="1"/>
              <a:t>update</a:t>
            </a:r>
            <a:r>
              <a:rPr lang="es-ES" sz="2400" dirty="0"/>
              <a:t> &amp;&amp; sudo </a:t>
            </a:r>
            <a:r>
              <a:rPr lang="es-ES" sz="2400" dirty="0" err="1"/>
              <a:t>apt</a:t>
            </a:r>
            <a:r>
              <a:rPr lang="es-ES" sz="2400" dirty="0"/>
              <a:t> </a:t>
            </a:r>
            <a:r>
              <a:rPr lang="es-ES" sz="2400" dirty="0" err="1"/>
              <a:t>upgrade</a:t>
            </a:r>
            <a:r>
              <a:rPr lang="es-ES" sz="2400" dirty="0"/>
              <a:t> –y</a:t>
            </a:r>
          </a:p>
          <a:p>
            <a:pPr marL="0" indent="0">
              <a:buNone/>
            </a:pPr>
            <a:r>
              <a:rPr lang="en-IN" sz="2400" b="1" dirty="0"/>
              <a:t>2. Install Apache</a:t>
            </a:r>
          </a:p>
          <a:p>
            <a:pPr marL="0" indent="0">
              <a:buNone/>
            </a:pPr>
            <a:r>
              <a:rPr lang="es-ES" sz="2400" dirty="0"/>
              <a:t>$sudo </a:t>
            </a:r>
            <a:r>
              <a:rPr lang="es-ES" sz="2400" dirty="0" err="1"/>
              <a:t>apt</a:t>
            </a:r>
            <a:r>
              <a:rPr lang="es-ES" sz="2400" dirty="0"/>
              <a:t> </a:t>
            </a:r>
            <a:r>
              <a:rPr lang="es-ES" sz="2400" dirty="0" err="1"/>
              <a:t>install</a:t>
            </a:r>
            <a:r>
              <a:rPr lang="es-ES" sz="2400" dirty="0"/>
              <a:t> apache2 –y</a:t>
            </a:r>
          </a:p>
          <a:p>
            <a:pPr marL="0" indent="0">
              <a:buNone/>
            </a:pPr>
            <a:r>
              <a:rPr lang="es-ES" sz="2400" dirty="0"/>
              <a:t>$sudo </a:t>
            </a:r>
            <a:r>
              <a:rPr lang="es-ES" sz="2400" dirty="0" err="1"/>
              <a:t>systemctl</a:t>
            </a:r>
            <a:r>
              <a:rPr lang="es-ES" sz="2400" dirty="0"/>
              <a:t> </a:t>
            </a:r>
            <a:r>
              <a:rPr lang="es-ES" sz="2400" dirty="0" err="1"/>
              <a:t>enable</a:t>
            </a:r>
            <a:r>
              <a:rPr lang="es-ES" sz="2400" dirty="0"/>
              <a:t> apache2</a:t>
            </a:r>
          </a:p>
          <a:p>
            <a:pPr marL="0" indent="0">
              <a:buNone/>
            </a:pPr>
            <a:r>
              <a:rPr lang="en-IN" sz="2400" b="1" dirty="0"/>
              <a:t>3. Install MySQL</a:t>
            </a:r>
          </a:p>
          <a:p>
            <a:pPr marL="0" indent="0">
              <a:buNone/>
            </a:pPr>
            <a:r>
              <a:rPr lang="en-US" sz="2400" dirty="0"/>
              <a:t>$</a:t>
            </a:r>
            <a:r>
              <a:rPr lang="en-US" sz="2400" dirty="0" err="1"/>
              <a:t>sudo</a:t>
            </a:r>
            <a:r>
              <a:rPr lang="en-US" sz="2400" dirty="0"/>
              <a:t> apt install </a:t>
            </a:r>
            <a:r>
              <a:rPr lang="en-US" sz="2400" dirty="0" err="1"/>
              <a:t>mysql</a:t>
            </a:r>
            <a:r>
              <a:rPr lang="en-US" sz="2400" dirty="0"/>
              <a:t>-server –y</a:t>
            </a:r>
          </a:p>
          <a:p>
            <a:pPr marL="0" indent="0">
              <a:buNone/>
            </a:pPr>
            <a:r>
              <a:rPr lang="en-US" sz="2400" dirty="0"/>
              <a:t>$</a:t>
            </a:r>
            <a:r>
              <a:rPr lang="en-US" sz="2400" dirty="0" err="1"/>
              <a:t>sudo</a:t>
            </a:r>
            <a:r>
              <a:rPr lang="en-US" sz="2400" dirty="0"/>
              <a:t> </a:t>
            </a:r>
            <a:r>
              <a:rPr lang="en-US" sz="2400" dirty="0" err="1"/>
              <a:t>mysql_secure_installation</a:t>
            </a:r>
            <a:endParaRPr lang="es-ES" sz="2400" dirty="0"/>
          </a:p>
          <a:p>
            <a:pPr marL="0" indent="0">
              <a:buNone/>
            </a:pPr>
            <a:endParaRPr lang="en-IN" sz="2400" dirty="0"/>
          </a:p>
        </p:txBody>
      </p:sp>
      <p:cxnSp>
        <p:nvCxnSpPr>
          <p:cNvPr id="17" name="Straight Connector 16">
            <a:extLst>
              <a:ext uri="{FF2B5EF4-FFF2-40B4-BE49-F238E27FC236}">
                <a16:creationId xmlns:a16="http://schemas.microsoft.com/office/drawing/2014/main" id="{4856AC14-583A-D8FB-DCFD-3F0DB61C3D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14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1BBDB3-E848-6FF8-B8DE-DA5A6EBF3872}"/>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949F025-D076-A9CA-ABD4-596338B92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970E44B-1D71-FB60-8B61-705B7D7A50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13EF3CF2-9DB0-568E-C28F-6678180F6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E5C456-00E4-D589-4013-FEA8C781C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EDDB91-9C0B-C16A-460A-87BA49B27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0574878-390E-3C75-58CF-1D8DC7D94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0F7B8E-01EC-4EBD-82B2-78D67BF824A2}"/>
              </a:ext>
            </a:extLst>
          </p:cNvPr>
          <p:cNvSpPr>
            <a:spLocks noGrp="1"/>
          </p:cNvSpPr>
          <p:nvPr>
            <p:ph type="title"/>
          </p:nvPr>
        </p:nvSpPr>
        <p:spPr>
          <a:xfrm>
            <a:off x="1043631" y="809898"/>
            <a:ext cx="9942716" cy="1554480"/>
          </a:xfrm>
        </p:spPr>
        <p:txBody>
          <a:bodyPr anchor="ctr">
            <a:normAutofit/>
          </a:bodyPr>
          <a:lstStyle/>
          <a:p>
            <a:r>
              <a:rPr lang="en-IN" sz="4800" dirty="0"/>
              <a:t>Step:2</a:t>
            </a:r>
          </a:p>
        </p:txBody>
      </p:sp>
      <p:sp>
        <p:nvSpPr>
          <p:cNvPr id="3" name="Content Placeholder 2">
            <a:extLst>
              <a:ext uri="{FF2B5EF4-FFF2-40B4-BE49-F238E27FC236}">
                <a16:creationId xmlns:a16="http://schemas.microsoft.com/office/drawing/2014/main" id="{A3D98782-2F06-4DE4-01EB-659A506DF93F}"/>
              </a:ext>
            </a:extLst>
          </p:cNvPr>
          <p:cNvSpPr>
            <a:spLocks noGrp="1"/>
          </p:cNvSpPr>
          <p:nvPr>
            <p:ph idx="1"/>
          </p:nvPr>
        </p:nvSpPr>
        <p:spPr>
          <a:xfrm>
            <a:off x="838200" y="2704013"/>
            <a:ext cx="10148147" cy="3540029"/>
          </a:xfrm>
        </p:spPr>
        <p:txBody>
          <a:bodyPr anchor="ctr">
            <a:normAutofit fontScale="92500" lnSpcReduction="10000"/>
          </a:bodyPr>
          <a:lstStyle/>
          <a:p>
            <a:r>
              <a:rPr lang="en-IN" sz="2400" b="1" dirty="0"/>
              <a:t>Create Database:</a:t>
            </a:r>
          </a:p>
          <a:p>
            <a:pPr marL="0" indent="0">
              <a:buNone/>
            </a:pPr>
            <a:r>
              <a:rPr lang="en-US" sz="2400" dirty="0"/>
              <a:t>$CREATE DATABASE </a:t>
            </a:r>
            <a:r>
              <a:rPr lang="en-US" sz="2400" dirty="0" err="1"/>
              <a:t>wikidb</a:t>
            </a:r>
            <a:r>
              <a:rPr lang="en-US" sz="2400" dirty="0"/>
              <a:t>;</a:t>
            </a:r>
          </a:p>
          <a:p>
            <a:pPr marL="0" indent="0">
              <a:buNone/>
            </a:pPr>
            <a:r>
              <a:rPr lang="en-US" sz="2400" dirty="0"/>
              <a:t>$CREATE USER '</a:t>
            </a:r>
            <a:r>
              <a:rPr lang="en-US" sz="2400" dirty="0" err="1"/>
              <a:t>wikiuser</a:t>
            </a:r>
            <a:r>
              <a:rPr lang="en-US" sz="2400" dirty="0"/>
              <a:t>'@'localhost' IDENTIFIED BY 'password’;</a:t>
            </a:r>
          </a:p>
          <a:p>
            <a:pPr marL="0" indent="0">
              <a:buNone/>
            </a:pPr>
            <a:r>
              <a:rPr lang="en-US" sz="2400" dirty="0"/>
              <a:t>$GRANT ALL PRIVILEGES ON wikidb.* TO '</a:t>
            </a:r>
            <a:r>
              <a:rPr lang="en-US" sz="2400" dirty="0" err="1"/>
              <a:t>wikiuser</a:t>
            </a:r>
            <a:r>
              <a:rPr lang="en-US" sz="2400" dirty="0"/>
              <a:t>'@'localhost’;</a:t>
            </a:r>
          </a:p>
          <a:p>
            <a:pPr marL="0" indent="0">
              <a:buNone/>
            </a:pPr>
            <a:r>
              <a:rPr lang="en-US" sz="2400" dirty="0"/>
              <a:t>$FLUSH PRIVILEGES;</a:t>
            </a:r>
          </a:p>
          <a:p>
            <a:pPr marL="0" indent="0">
              <a:buNone/>
            </a:pPr>
            <a:r>
              <a:rPr lang="en-IN" sz="2400" b="1" dirty="0"/>
              <a:t>Install PHP and Extensions</a:t>
            </a:r>
          </a:p>
          <a:p>
            <a:pPr marL="0" indent="0">
              <a:buNone/>
            </a:pPr>
            <a:r>
              <a:rPr lang="en-IN" sz="2400" dirty="0"/>
              <a:t>$sudo apt install </a:t>
            </a:r>
            <a:r>
              <a:rPr lang="en-IN" sz="2400" dirty="0" err="1"/>
              <a:t>php</a:t>
            </a:r>
            <a:r>
              <a:rPr lang="en-IN" sz="2400" dirty="0"/>
              <a:t> libapache2-mod-php </a:t>
            </a:r>
            <a:r>
              <a:rPr lang="en-IN" sz="2400" dirty="0" err="1"/>
              <a:t>php-mysql</a:t>
            </a:r>
            <a:r>
              <a:rPr lang="en-IN" sz="2400" dirty="0"/>
              <a:t> </a:t>
            </a:r>
            <a:r>
              <a:rPr lang="en-IN" sz="2400" dirty="0" err="1"/>
              <a:t>php-intl</a:t>
            </a:r>
            <a:r>
              <a:rPr lang="en-IN" sz="2400" dirty="0"/>
              <a:t> </a:t>
            </a:r>
            <a:r>
              <a:rPr lang="en-IN" sz="2400" dirty="0" err="1"/>
              <a:t>php</a:t>
            </a:r>
            <a:r>
              <a:rPr lang="en-IN" sz="2400" dirty="0"/>
              <a:t>-xml </a:t>
            </a:r>
            <a:r>
              <a:rPr lang="en-IN" sz="2400" dirty="0" err="1"/>
              <a:t>php-mbstring</a:t>
            </a:r>
            <a:r>
              <a:rPr lang="en-IN" sz="2400" dirty="0"/>
              <a:t> </a:t>
            </a:r>
            <a:r>
              <a:rPr lang="en-IN" sz="2400" dirty="0" err="1"/>
              <a:t>php</a:t>
            </a:r>
            <a:r>
              <a:rPr lang="en-IN" sz="2400" dirty="0"/>
              <a:t>-curl </a:t>
            </a:r>
            <a:r>
              <a:rPr lang="en-IN" sz="2400" dirty="0" err="1"/>
              <a:t>php-gd</a:t>
            </a:r>
            <a:r>
              <a:rPr lang="en-IN" sz="2400" dirty="0"/>
              <a:t> </a:t>
            </a:r>
            <a:r>
              <a:rPr lang="en-IN" sz="2400" dirty="0" err="1"/>
              <a:t>php-json</a:t>
            </a:r>
            <a:r>
              <a:rPr lang="en-IN" sz="2400" dirty="0"/>
              <a:t> –y</a:t>
            </a:r>
          </a:p>
          <a:p>
            <a:pPr marL="0" indent="0">
              <a:buNone/>
            </a:pPr>
            <a:r>
              <a:rPr lang="en-IN" sz="2400" dirty="0"/>
              <a:t>$sudo </a:t>
            </a:r>
            <a:r>
              <a:rPr lang="en-IN" sz="2400" dirty="0" err="1"/>
              <a:t>systemctl</a:t>
            </a:r>
            <a:r>
              <a:rPr lang="en-IN" sz="2400" dirty="0"/>
              <a:t> restart apache2</a:t>
            </a:r>
          </a:p>
        </p:txBody>
      </p:sp>
      <p:cxnSp>
        <p:nvCxnSpPr>
          <p:cNvPr id="17" name="Straight Connector 16">
            <a:extLst>
              <a:ext uri="{FF2B5EF4-FFF2-40B4-BE49-F238E27FC236}">
                <a16:creationId xmlns:a16="http://schemas.microsoft.com/office/drawing/2014/main" id="{78BDA021-B8E2-DECC-A397-A145863AF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280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3442D9-1FCE-375A-F11E-FCF06965AA8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C2BFD2F-B057-253B-C4AC-F3DB3A944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0ACFF5B-2385-7968-1CF4-D2E9A5CDA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9BF534C-18D6-1CFE-D75A-1827313F3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6ED7BB4-1590-60D4-0B36-0EEA28DBB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622A38-1740-350E-7CAF-562950BC70CD}"/>
              </a:ext>
            </a:extLst>
          </p:cNvPr>
          <p:cNvSpPr>
            <a:spLocks noGrp="1"/>
          </p:cNvSpPr>
          <p:nvPr>
            <p:ph type="title"/>
          </p:nvPr>
        </p:nvSpPr>
        <p:spPr>
          <a:xfrm>
            <a:off x="966278" y="2228757"/>
            <a:ext cx="9910296" cy="4510140"/>
          </a:xfrm>
        </p:spPr>
        <p:txBody>
          <a:bodyPr vert="horz" lIns="91440" tIns="45720" rIns="91440" bIns="45720" rtlCol="0" anchor="t">
            <a:normAutofit/>
          </a:bodyPr>
          <a:lstStyle/>
          <a:p>
            <a:r>
              <a:rPr lang="en-US" sz="4800" kern="1200" dirty="0">
                <a:solidFill>
                  <a:schemeClr val="tx1"/>
                </a:solidFill>
                <a:latin typeface="+mj-lt"/>
                <a:ea typeface="+mj-ea"/>
                <a:cs typeface="+mj-cs"/>
              </a:rPr>
              <a:t>Part </a:t>
            </a:r>
            <a:r>
              <a:rPr lang="en-US" sz="4800" dirty="0"/>
              <a:t>:3</a:t>
            </a:r>
            <a:br>
              <a:rPr lang="en-US" sz="4800" kern="1200" dirty="0">
                <a:solidFill>
                  <a:schemeClr val="tx1"/>
                </a:solidFill>
                <a:latin typeface="+mj-lt"/>
                <a:ea typeface="+mj-ea"/>
                <a:cs typeface="+mj-cs"/>
              </a:rPr>
            </a:br>
            <a:r>
              <a:rPr lang="en-IN" sz="4800" dirty="0"/>
              <a:t>Install and Configure MediaWiki</a:t>
            </a:r>
            <a:br>
              <a:rPr lang="en-IN" sz="4800" b="1" dirty="0"/>
            </a:br>
            <a:br>
              <a:rPr lang="en-IN" sz="4800" b="1" dirty="0"/>
            </a:br>
            <a:endParaRPr lang="en-US" sz="4800" kern="1200" dirty="0">
              <a:solidFill>
                <a:schemeClr val="tx1"/>
              </a:solidFill>
              <a:latin typeface="+mj-lt"/>
              <a:ea typeface="+mj-ea"/>
              <a:cs typeface="+mj-cs"/>
            </a:endParaRPr>
          </a:p>
        </p:txBody>
      </p:sp>
      <p:sp>
        <p:nvSpPr>
          <p:cNvPr id="30" name="Rectangle 29">
            <a:extLst>
              <a:ext uri="{FF2B5EF4-FFF2-40B4-BE49-F238E27FC236}">
                <a16:creationId xmlns:a16="http://schemas.microsoft.com/office/drawing/2014/main" id="{7DB85637-474F-168A-D95C-FA3145BB3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4906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8574A1-571F-26F8-1931-F67F3C212C0A}"/>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B2CB064-E748-F13F-BC5F-01504A7A0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69CBA9E-E2B5-AC84-0FDF-62E0168B98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B544F7FD-C9C2-9B95-4699-3E55D346F2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B5725C-2B5F-7ABE-782F-E250DC2CF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6E19C5-A2FC-17C3-7CE9-61D7AA20A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7676B1D2-3625-9607-4953-9EA834F3D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661D8B-E54D-484C-8903-08D294608214}"/>
              </a:ext>
            </a:extLst>
          </p:cNvPr>
          <p:cNvSpPr>
            <a:spLocks noGrp="1"/>
          </p:cNvSpPr>
          <p:nvPr>
            <p:ph type="title"/>
          </p:nvPr>
        </p:nvSpPr>
        <p:spPr>
          <a:xfrm>
            <a:off x="1043631" y="809898"/>
            <a:ext cx="9942716" cy="1554480"/>
          </a:xfrm>
        </p:spPr>
        <p:txBody>
          <a:bodyPr anchor="ctr">
            <a:normAutofit/>
          </a:bodyPr>
          <a:lstStyle/>
          <a:p>
            <a:r>
              <a:rPr lang="en-IN" sz="4800" dirty="0"/>
              <a:t>Step:1</a:t>
            </a:r>
          </a:p>
        </p:txBody>
      </p:sp>
      <p:sp>
        <p:nvSpPr>
          <p:cNvPr id="3" name="Content Placeholder 2">
            <a:extLst>
              <a:ext uri="{FF2B5EF4-FFF2-40B4-BE49-F238E27FC236}">
                <a16:creationId xmlns:a16="http://schemas.microsoft.com/office/drawing/2014/main" id="{C91DD19B-A99F-0619-7D31-AE14DA22B52A}"/>
              </a:ext>
            </a:extLst>
          </p:cNvPr>
          <p:cNvSpPr>
            <a:spLocks noGrp="1"/>
          </p:cNvSpPr>
          <p:nvPr>
            <p:ph idx="1"/>
          </p:nvPr>
        </p:nvSpPr>
        <p:spPr>
          <a:xfrm>
            <a:off x="924414" y="2406631"/>
            <a:ext cx="10181150" cy="6439355"/>
          </a:xfrm>
        </p:spPr>
        <p:txBody>
          <a:bodyPr anchor="ctr">
            <a:normAutofit/>
          </a:bodyPr>
          <a:lstStyle/>
          <a:p>
            <a:pPr marL="457200" indent="-457200">
              <a:buAutoNum type="arabicPeriod"/>
            </a:pPr>
            <a:r>
              <a:rPr lang="en-IN" sz="2400" b="1" dirty="0"/>
              <a:t>Download MediaWiki</a:t>
            </a:r>
          </a:p>
          <a:p>
            <a:pPr marL="0" indent="0">
              <a:buNone/>
            </a:pPr>
            <a:r>
              <a:rPr lang="en-IN" sz="2400" b="1" dirty="0"/>
              <a:t>2. Set Permissions</a:t>
            </a:r>
          </a:p>
          <a:p>
            <a:pPr marL="0" indent="0">
              <a:buNone/>
            </a:pPr>
            <a:r>
              <a:rPr lang="en-IN" sz="2400" b="1" dirty="0"/>
              <a:t>3. Configure Apache (Virtual Host)</a:t>
            </a:r>
          </a:p>
          <a:p>
            <a:pPr marL="0" indent="0">
              <a:buNone/>
            </a:pPr>
            <a:r>
              <a:rPr lang="en-IN" sz="2400" b="1" dirty="0"/>
              <a:t>4. Web-based Installer</a:t>
            </a:r>
          </a:p>
          <a:p>
            <a:pPr marL="0" indent="0">
              <a:buNone/>
            </a:pPr>
            <a:r>
              <a:rPr lang="pl-PL" sz="2200" dirty="0"/>
              <a:t>Go to http://&lt;vm-ip&gt;/mediawiki</a:t>
            </a:r>
            <a:endParaRPr lang="en-IN" sz="2200" dirty="0"/>
          </a:p>
          <a:p>
            <a:pPr marL="0" indent="0">
              <a:buNone/>
            </a:pPr>
            <a:r>
              <a:rPr lang="en-US" sz="2200" dirty="0"/>
              <a:t>Follow on-screen setup wizard:</a:t>
            </a:r>
          </a:p>
          <a:p>
            <a:pPr marL="0" indent="0">
              <a:buNone/>
            </a:pPr>
            <a:r>
              <a:rPr lang="en-US" sz="2200" dirty="0"/>
              <a:t>Connect to MySQL using credentials</a:t>
            </a:r>
          </a:p>
          <a:p>
            <a:pPr marL="0" indent="0">
              <a:buNone/>
            </a:pPr>
            <a:r>
              <a:rPr lang="en-US" sz="2200" dirty="0"/>
              <a:t>Configure Wiki name and admin account</a:t>
            </a:r>
          </a:p>
          <a:p>
            <a:pPr marL="0" indent="0">
              <a:buNone/>
            </a:pPr>
            <a:r>
              <a:rPr lang="en-US" sz="2200" dirty="0"/>
              <a:t>Download </a:t>
            </a:r>
            <a:r>
              <a:rPr lang="en-US" sz="2200" dirty="0" err="1"/>
              <a:t>LocalSettings.php</a:t>
            </a:r>
            <a:r>
              <a:rPr lang="en-US" sz="2200" dirty="0"/>
              <a:t> and place it in /var/www/html/</a:t>
            </a:r>
            <a:r>
              <a:rPr lang="en-US" sz="2200" dirty="0" err="1"/>
              <a:t>mediawiki</a:t>
            </a:r>
            <a:r>
              <a:rPr lang="en-US" sz="2200" dirty="0"/>
              <a:t>/</a:t>
            </a:r>
            <a:endParaRPr lang="en-IN" sz="2200" dirty="0"/>
          </a:p>
          <a:p>
            <a:pPr marL="0" indent="0">
              <a:buNone/>
            </a:pPr>
            <a:endParaRPr lang="en-IN" sz="2200" b="1" dirty="0"/>
          </a:p>
          <a:p>
            <a:pPr marL="0" indent="0">
              <a:buNone/>
            </a:pPr>
            <a:endParaRPr lang="en-IN" sz="2400" b="1" dirty="0"/>
          </a:p>
          <a:p>
            <a:pPr marL="0" indent="0">
              <a:buNone/>
            </a:pPr>
            <a:endParaRPr lang="en-IN" sz="2400" b="1" dirty="0"/>
          </a:p>
          <a:p>
            <a:pPr marL="457200" indent="-457200">
              <a:buAutoNum type="arabicPeriod"/>
            </a:pPr>
            <a:endParaRPr lang="en-IN" sz="2400" b="1" dirty="0"/>
          </a:p>
          <a:p>
            <a:pPr marL="0" indent="0">
              <a:buNone/>
            </a:pPr>
            <a:endParaRPr lang="en-IN" sz="2400" dirty="0"/>
          </a:p>
        </p:txBody>
      </p:sp>
      <p:cxnSp>
        <p:nvCxnSpPr>
          <p:cNvPr id="17" name="Straight Connector 16">
            <a:extLst>
              <a:ext uri="{FF2B5EF4-FFF2-40B4-BE49-F238E27FC236}">
                <a16:creationId xmlns:a16="http://schemas.microsoft.com/office/drawing/2014/main" id="{7518FE4D-ABCE-CEC0-9ECF-C219B10D0F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078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E03A8-8A35-D138-E514-F32F1B34595B}"/>
              </a:ext>
            </a:extLst>
          </p:cNvPr>
          <p:cNvSpPr>
            <a:spLocks noGrp="1"/>
          </p:cNvSpPr>
          <p:nvPr>
            <p:ph type="title"/>
          </p:nvPr>
        </p:nvSpPr>
        <p:spPr/>
        <p:txBody>
          <a:bodyPr/>
          <a:lstStyle/>
          <a:p>
            <a:r>
              <a:rPr lang="en-IN" dirty="0"/>
              <a:t>Architecture Flow</a:t>
            </a:r>
          </a:p>
        </p:txBody>
      </p:sp>
      <p:sp>
        <p:nvSpPr>
          <p:cNvPr id="4" name="Rectangle 1">
            <a:extLst>
              <a:ext uri="{FF2B5EF4-FFF2-40B4-BE49-F238E27FC236}">
                <a16:creationId xmlns:a16="http://schemas.microsoft.com/office/drawing/2014/main" id="{7CA9BF0B-C636-1B1E-0FB4-614897DE1E3C}"/>
              </a:ext>
            </a:extLst>
          </p:cNvPr>
          <p:cNvSpPr>
            <a:spLocks noGrp="1" noChangeArrowheads="1"/>
          </p:cNvSpPr>
          <p:nvPr>
            <p:ph idx="1"/>
          </p:nvPr>
        </p:nvSpPr>
        <p:spPr bwMode="auto">
          <a:xfrm>
            <a:off x="558800" y="1373750"/>
            <a:ext cx="107950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1.Web Browser (Client Side)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Users access the MediaWiki website through any modern web browser by entering the server’s IP or domain name.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2.Virtual Machine (Server Side)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A VM runs a full Linux-based environment that hosts the application stack.</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rPr>
              <a:t>Linux (OS)</a:t>
            </a:r>
            <a:r>
              <a:rPr kumimoji="0" lang="en-US" altLang="en-US" sz="1800" b="0" i="0" u="none" strike="noStrike" cap="none" normalizeH="0" baseline="0" dirty="0">
                <a:ln>
                  <a:noFill/>
                </a:ln>
                <a:solidFill>
                  <a:schemeClr val="tx1"/>
                </a:solidFill>
                <a:effectLst/>
              </a:rPr>
              <a:t>: Provides the base operating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Apache (Web Server)</a:t>
            </a:r>
            <a:r>
              <a:rPr kumimoji="0" lang="en-US" altLang="en-US" sz="1800" b="0" i="0" u="none" strike="noStrike" cap="none" normalizeH="0" baseline="0" dirty="0">
                <a:ln>
                  <a:noFill/>
                </a:ln>
                <a:solidFill>
                  <a:schemeClr val="tx1"/>
                </a:solidFill>
                <a:effectLst/>
              </a:rPr>
              <a:t>: Handles incoming HTTP requests from users and serves web pages.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PHP (Scripting Language)</a:t>
            </a:r>
            <a:r>
              <a:rPr kumimoji="0" lang="en-US" altLang="en-US" sz="1800" b="0" i="0" u="none" strike="noStrike" cap="none" normalizeH="0" baseline="0" dirty="0">
                <a:ln>
                  <a:noFill/>
                </a:ln>
                <a:solidFill>
                  <a:schemeClr val="tx1"/>
                </a:solidFill>
                <a:effectLst/>
              </a:rPr>
              <a:t>: MediaWiki is written in PHP, which is interpreted server-side to generate dynamic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MediaWiki</a:t>
            </a:r>
            <a:r>
              <a:rPr kumimoji="0" lang="en-US" altLang="en-US" sz="1800" b="0" i="0" u="none" strike="noStrike" cap="none" normalizeH="0" baseline="0" dirty="0">
                <a:ln>
                  <a:noFill/>
                </a:ln>
                <a:solidFill>
                  <a:schemeClr val="tx1"/>
                </a:solidFill>
                <a:effectLst/>
              </a:rPr>
              <a:t>: The wiki software runs within the PHP environment and manages content, user sessions, and rendering.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3.Database (MySQL)</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MySQL stores all essential data like wiki pages, user accounts, site settings, and revision history.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MediaWiki interacts with the database through PHP using credentials defined in </a:t>
            </a:r>
            <a:r>
              <a:rPr kumimoji="0" lang="en-US" altLang="en-US" sz="1800" b="0" i="0" u="none" strike="noStrike" cap="none" normalizeH="0" baseline="0" dirty="0" err="1">
                <a:ln>
                  <a:noFill/>
                </a:ln>
                <a:solidFill>
                  <a:schemeClr val="tx1"/>
                </a:solidFill>
                <a:effectLst/>
              </a:rPr>
              <a:t>LocalSettings.php</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4.Data Flow</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browser sends a request → Apache receives and passes it to PHP → PHP executes MediaWiki code → MediaWiki fetches/saves data to MySQL → The result is sent back to the browser as a webpage.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96024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6815AA-AE0B-CF8A-EF59-0FD5D271189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F39093D-CC19-3A49-4BE5-EAD042EEF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BDF38A4-9D83-9CDE-470D-CC3B62EC7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6D1FD28-DCE5-B0DE-7597-ADC1ED23F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FA376E1B-B9F2-DFE9-4AF4-7AFC3983D6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C9C450-EE9A-DA22-9826-8300FF41CD8C}"/>
              </a:ext>
            </a:extLst>
          </p:cNvPr>
          <p:cNvSpPr>
            <a:spLocks noGrp="1"/>
          </p:cNvSpPr>
          <p:nvPr>
            <p:ph type="title"/>
          </p:nvPr>
        </p:nvSpPr>
        <p:spPr>
          <a:xfrm>
            <a:off x="966278" y="2228757"/>
            <a:ext cx="9910296" cy="4510140"/>
          </a:xfrm>
        </p:spPr>
        <p:txBody>
          <a:bodyPr vert="horz" lIns="91440" tIns="45720" rIns="91440" bIns="45720" rtlCol="0" anchor="t">
            <a:normAutofit/>
          </a:bodyPr>
          <a:lstStyle/>
          <a:p>
            <a:r>
              <a:rPr lang="en-US" sz="4800" kern="1200" dirty="0">
                <a:solidFill>
                  <a:schemeClr val="tx1"/>
                </a:solidFill>
                <a:latin typeface="+mj-lt"/>
                <a:ea typeface="+mj-ea"/>
                <a:cs typeface="+mj-cs"/>
              </a:rPr>
              <a:t>Part </a:t>
            </a:r>
            <a:r>
              <a:rPr lang="en-US" sz="4800" dirty="0"/>
              <a:t>:4</a:t>
            </a:r>
            <a:br>
              <a:rPr lang="en-US" sz="4800" kern="1200" dirty="0">
                <a:solidFill>
                  <a:schemeClr val="tx1"/>
                </a:solidFill>
                <a:latin typeface="+mj-lt"/>
                <a:ea typeface="+mj-ea"/>
                <a:cs typeface="+mj-cs"/>
              </a:rPr>
            </a:br>
            <a:r>
              <a:rPr lang="en-IN" sz="4800" dirty="0"/>
              <a:t>Backup Mechanism</a:t>
            </a:r>
            <a:br>
              <a:rPr lang="en-IN" sz="4800" b="1" dirty="0"/>
            </a:br>
            <a:br>
              <a:rPr lang="en-IN" sz="4800" b="1" dirty="0"/>
            </a:br>
            <a:br>
              <a:rPr lang="en-IN" sz="4800" b="1" dirty="0"/>
            </a:br>
            <a:endParaRPr lang="en-US" sz="4800" kern="1200" dirty="0">
              <a:solidFill>
                <a:schemeClr val="tx1"/>
              </a:solidFill>
              <a:latin typeface="+mj-lt"/>
              <a:ea typeface="+mj-ea"/>
              <a:cs typeface="+mj-cs"/>
            </a:endParaRPr>
          </a:p>
        </p:txBody>
      </p:sp>
      <p:sp>
        <p:nvSpPr>
          <p:cNvPr id="30" name="Rectangle 29">
            <a:extLst>
              <a:ext uri="{FF2B5EF4-FFF2-40B4-BE49-F238E27FC236}">
                <a16:creationId xmlns:a16="http://schemas.microsoft.com/office/drawing/2014/main" id="{287C967A-965A-640F-34D5-1B32A924C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334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2CBC61-DA8F-39CA-F3E1-6D0A94CB9621}"/>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106927C-A14F-28B6-1ACA-07F14C48D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F182F0F-54F4-4447-A5A9-DB736C5155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5789E4D-5E8A-B3B8-0E29-D04E74B1D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4C2F1D0-F170-51F9-D6C6-04B7EB1FA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0B9EDCA-F794-430C-3D56-9FEBA1A39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E1B5A54-1BF7-5937-F0AA-A7A419309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2EEDA8-A899-6BD8-08B9-31B5A9F9D440}"/>
              </a:ext>
            </a:extLst>
          </p:cNvPr>
          <p:cNvSpPr>
            <a:spLocks noGrp="1"/>
          </p:cNvSpPr>
          <p:nvPr>
            <p:ph type="title"/>
          </p:nvPr>
        </p:nvSpPr>
        <p:spPr>
          <a:xfrm>
            <a:off x="1043631" y="809898"/>
            <a:ext cx="9942716" cy="1554480"/>
          </a:xfrm>
        </p:spPr>
        <p:txBody>
          <a:bodyPr anchor="ctr">
            <a:normAutofit/>
          </a:bodyPr>
          <a:lstStyle/>
          <a:p>
            <a:endParaRPr lang="en-IN" sz="4800" dirty="0"/>
          </a:p>
        </p:txBody>
      </p:sp>
      <p:sp>
        <p:nvSpPr>
          <p:cNvPr id="3" name="Content Placeholder 2">
            <a:extLst>
              <a:ext uri="{FF2B5EF4-FFF2-40B4-BE49-F238E27FC236}">
                <a16:creationId xmlns:a16="http://schemas.microsoft.com/office/drawing/2014/main" id="{CC9BEA4F-46E8-6794-72CB-413D92A13412}"/>
              </a:ext>
            </a:extLst>
          </p:cNvPr>
          <p:cNvSpPr>
            <a:spLocks noGrp="1"/>
          </p:cNvSpPr>
          <p:nvPr>
            <p:ph idx="1"/>
          </p:nvPr>
        </p:nvSpPr>
        <p:spPr>
          <a:xfrm>
            <a:off x="1003247" y="2905761"/>
            <a:ext cx="10181150" cy="4863265"/>
          </a:xfrm>
        </p:spPr>
        <p:txBody>
          <a:bodyPr anchor="ctr">
            <a:normAutofit/>
          </a:bodyPr>
          <a:lstStyle/>
          <a:p>
            <a:r>
              <a:rPr lang="en-US" sz="2400" b="1" dirty="0"/>
              <a:t>Backup Objectives</a:t>
            </a:r>
          </a:p>
          <a:p>
            <a:r>
              <a:rPr lang="en-US" sz="2400" dirty="0"/>
              <a:t>Ensure that no wiki data is lost due to system failure, accidental deletion, or corruption.</a:t>
            </a:r>
          </a:p>
          <a:p>
            <a:r>
              <a:rPr lang="en-US" sz="2400" dirty="0"/>
              <a:t>Back up the entire MediaWiki MySQL database and all essential file assets (uploads, configurations).</a:t>
            </a:r>
          </a:p>
          <a:p>
            <a:r>
              <a:rPr lang="en-US" sz="2400" dirty="0"/>
              <a:t>Automate the backup process to run daily without manual intervention.</a:t>
            </a:r>
          </a:p>
          <a:p>
            <a:r>
              <a:rPr lang="en-US" sz="2400" dirty="0"/>
              <a:t>Retain backups for a defined period (e.g., 7 days), then clean up older backups to save space.</a:t>
            </a:r>
          </a:p>
          <a:p>
            <a:r>
              <a:rPr lang="en-US" sz="2400" dirty="0"/>
              <a:t>Enable simple restoration in the event of disaster.</a:t>
            </a:r>
          </a:p>
          <a:p>
            <a:pPr marL="0" indent="0">
              <a:buNone/>
            </a:pPr>
            <a:endParaRPr lang="en-IN" sz="2400" b="1" dirty="0"/>
          </a:p>
          <a:p>
            <a:pPr marL="0" indent="0">
              <a:buNone/>
            </a:pPr>
            <a:endParaRPr lang="en-IN" sz="2400" b="1" dirty="0"/>
          </a:p>
          <a:p>
            <a:pPr marL="457200" indent="-457200">
              <a:buAutoNum type="arabicPeriod"/>
            </a:pPr>
            <a:endParaRPr lang="en-IN" sz="2400" b="1" dirty="0"/>
          </a:p>
          <a:p>
            <a:pPr marL="0" indent="0">
              <a:buNone/>
            </a:pPr>
            <a:endParaRPr lang="en-IN" sz="2400" dirty="0"/>
          </a:p>
        </p:txBody>
      </p:sp>
      <p:cxnSp>
        <p:nvCxnSpPr>
          <p:cNvPr id="17" name="Straight Connector 16">
            <a:extLst>
              <a:ext uri="{FF2B5EF4-FFF2-40B4-BE49-F238E27FC236}">
                <a16:creationId xmlns:a16="http://schemas.microsoft.com/office/drawing/2014/main" id="{3623733E-0CC9-34AF-BE38-76D2B052F5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110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5D5FF4-8C93-7237-CF8F-8164778B7CFC}"/>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60B41-B9B7-07F7-BFB1-4EF9B4379F79}"/>
              </a:ext>
            </a:extLst>
          </p:cNvPr>
          <p:cNvSpPr>
            <a:spLocks noGrp="1"/>
          </p:cNvSpPr>
          <p:nvPr>
            <p:ph type="title"/>
          </p:nvPr>
        </p:nvSpPr>
        <p:spPr>
          <a:xfrm>
            <a:off x="733864" y="1109600"/>
            <a:ext cx="10175631" cy="1111843"/>
          </a:xfrm>
        </p:spPr>
        <p:txBody>
          <a:bodyPr anchor="ctr">
            <a:normAutofit/>
          </a:bodyPr>
          <a:lstStyle/>
          <a:p>
            <a:pPr marL="0" marR="0" lvl="0" indent="0" algn="ctr" defTabSz="914400" rtl="0" eaLnBrk="0" fontAlgn="base" latinLnBrk="0" hangingPunct="0">
              <a:spcBef>
                <a:spcPct val="0"/>
              </a:spcBef>
              <a:spcAft>
                <a:spcPct val="0"/>
              </a:spcAft>
              <a:buClrTx/>
              <a:buSzTx/>
              <a:buFontTx/>
              <a:buNone/>
              <a:tabLst/>
            </a:pPr>
            <a:r>
              <a:rPr kumimoji="0" lang="en-US" altLang="en-US" sz="4000" b="1" i="0" u="none" strike="noStrike" cap="none" normalizeH="0" baseline="0" dirty="0">
                <a:ln>
                  <a:noFill/>
                </a:ln>
                <a:effectLst/>
                <a:latin typeface="Arial" panose="020B0604020202020204" pitchFamily="34" charset="0"/>
              </a:rPr>
              <a:t>What Needs to Be Backed Up</a:t>
            </a:r>
          </a:p>
          <a:p>
            <a:pPr marL="0" marR="0" lvl="0" indent="0" algn="ctr" defTabSz="914400" rtl="0" eaLnBrk="0" fontAlgn="base" latinLnBrk="0" hangingPunct="0">
              <a:spcBef>
                <a:spcPct val="0"/>
              </a:spcBef>
              <a:spcAft>
                <a:spcPct val="0"/>
              </a:spcAft>
              <a:buClrTx/>
              <a:buSzTx/>
              <a:buFontTx/>
              <a:buNone/>
              <a:tabLst/>
            </a:pPr>
            <a:endParaRPr kumimoji="0" lang="en-US" altLang="en-US" sz="4000" b="0" i="0" u="none" strike="noStrike" cap="none" normalizeH="0" baseline="0" dirty="0">
              <a:ln>
                <a:noFill/>
              </a:ln>
              <a:effectLst/>
              <a:latin typeface="Arial" panose="020B0604020202020204" pitchFamily="34" charset="0"/>
            </a:endParaRPr>
          </a:p>
        </p:txBody>
      </p:sp>
      <p:sp>
        <p:nvSpPr>
          <p:cNvPr id="3" name="Content Placeholder 2">
            <a:extLst>
              <a:ext uri="{FF2B5EF4-FFF2-40B4-BE49-F238E27FC236}">
                <a16:creationId xmlns:a16="http://schemas.microsoft.com/office/drawing/2014/main" id="{7B960EDF-1336-66E4-24E9-3DE6F1A56CD6}"/>
              </a:ext>
            </a:extLst>
          </p:cNvPr>
          <p:cNvSpPr>
            <a:spLocks noGrp="1"/>
          </p:cNvSpPr>
          <p:nvPr>
            <p:ph idx="1"/>
          </p:nvPr>
        </p:nvSpPr>
        <p:spPr>
          <a:xfrm>
            <a:off x="1008184" y="1459907"/>
            <a:ext cx="10175630" cy="767904"/>
          </a:xfrm>
        </p:spPr>
        <p:txBody>
          <a:bodyPr anchor="ctr">
            <a:normAutofit/>
          </a:bodyPr>
          <a:lstStyle/>
          <a:p>
            <a:pPr marL="0" indent="0" algn="ctr">
              <a:buNone/>
            </a:pPr>
            <a:endParaRPr lang="en-IN" sz="2000" b="1"/>
          </a:p>
          <a:p>
            <a:pPr marL="0" indent="0" algn="ctr">
              <a:buNone/>
            </a:pPr>
            <a:endParaRPr lang="en-IN" sz="2000" b="1"/>
          </a:p>
          <a:p>
            <a:pPr marL="457200" indent="-457200" algn="ctr">
              <a:buAutoNum type="arabicPeriod"/>
            </a:pPr>
            <a:endParaRPr lang="en-IN" sz="2000" b="1"/>
          </a:p>
          <a:p>
            <a:pPr marL="0" indent="0" algn="ctr">
              <a:buNone/>
            </a:pPr>
            <a:endParaRPr lang="en-IN" sz="2000"/>
          </a:p>
        </p:txBody>
      </p:sp>
      <p:graphicFrame>
        <p:nvGraphicFramePr>
          <p:cNvPr id="6" name="Table 5">
            <a:extLst>
              <a:ext uri="{FF2B5EF4-FFF2-40B4-BE49-F238E27FC236}">
                <a16:creationId xmlns:a16="http://schemas.microsoft.com/office/drawing/2014/main" id="{98F5949D-B565-C1DA-75A7-9F1F9F5D015F}"/>
              </a:ext>
            </a:extLst>
          </p:cNvPr>
          <p:cNvGraphicFramePr>
            <a:graphicFrameLocks noGrp="1"/>
          </p:cNvGraphicFramePr>
          <p:nvPr>
            <p:extLst>
              <p:ext uri="{D42A27DB-BD31-4B8C-83A1-F6EECF244321}">
                <p14:modId xmlns:p14="http://schemas.microsoft.com/office/powerpoint/2010/main" val="513857947"/>
              </p:ext>
            </p:extLst>
          </p:nvPr>
        </p:nvGraphicFramePr>
        <p:xfrm>
          <a:off x="835154" y="2961292"/>
          <a:ext cx="10515596" cy="2787108"/>
        </p:xfrm>
        <a:graphic>
          <a:graphicData uri="http://schemas.openxmlformats.org/drawingml/2006/table">
            <a:tbl>
              <a:tblPr>
                <a:solidFill>
                  <a:schemeClr val="bg1">
                    <a:lumMod val="95000"/>
                  </a:schemeClr>
                </a:solidFill>
              </a:tblPr>
              <a:tblGrid>
                <a:gridCol w="2478946">
                  <a:extLst>
                    <a:ext uri="{9D8B030D-6E8A-4147-A177-3AD203B41FA5}">
                      <a16:colId xmlns:a16="http://schemas.microsoft.com/office/drawing/2014/main" val="2695176491"/>
                    </a:ext>
                  </a:extLst>
                </a:gridCol>
                <a:gridCol w="4751250">
                  <a:extLst>
                    <a:ext uri="{9D8B030D-6E8A-4147-A177-3AD203B41FA5}">
                      <a16:colId xmlns:a16="http://schemas.microsoft.com/office/drawing/2014/main" val="2816372369"/>
                    </a:ext>
                  </a:extLst>
                </a:gridCol>
                <a:gridCol w="3285400">
                  <a:extLst>
                    <a:ext uri="{9D8B030D-6E8A-4147-A177-3AD203B41FA5}">
                      <a16:colId xmlns:a16="http://schemas.microsoft.com/office/drawing/2014/main" val="776692367"/>
                    </a:ext>
                  </a:extLst>
                </a:gridCol>
              </a:tblGrid>
              <a:tr h="560154">
                <a:tc>
                  <a:txBody>
                    <a:bodyPr/>
                    <a:lstStyle/>
                    <a:p>
                      <a:r>
                        <a:rPr lang="en-IN" sz="1800" b="1" u="sng" cap="none" spc="0" dirty="0">
                          <a:solidFill>
                            <a:schemeClr val="tx1"/>
                          </a:solidFill>
                        </a:rPr>
                        <a:t>Component</a:t>
                      </a:r>
                    </a:p>
                  </a:txBody>
                  <a:tcPr marL="95636" marR="136623" marT="27325" marB="204934"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1800" b="1" u="sng" cap="none" spc="0" dirty="0">
                          <a:solidFill>
                            <a:schemeClr val="tx1"/>
                          </a:solidFill>
                        </a:rPr>
                        <a:t>Path / Tool</a:t>
                      </a:r>
                    </a:p>
                  </a:txBody>
                  <a:tcPr marL="95636" marR="136623" marT="27325" marB="204934"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IN" sz="1800" b="1" u="sng" cap="none" spc="0" dirty="0">
                          <a:solidFill>
                            <a:schemeClr val="tx1"/>
                          </a:solidFill>
                        </a:rPr>
                        <a:t>Why it's needed</a:t>
                      </a:r>
                    </a:p>
                  </a:txBody>
                  <a:tcPr marL="95636" marR="136623" marT="27325" marB="204934"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636691655"/>
                  </a:ext>
                </a:extLst>
              </a:tr>
              <a:tr h="833400">
                <a:tc>
                  <a:txBody>
                    <a:bodyPr/>
                    <a:lstStyle/>
                    <a:p>
                      <a:r>
                        <a:rPr lang="en-IN" sz="1800" cap="none" spc="0">
                          <a:solidFill>
                            <a:schemeClr val="tx1"/>
                          </a:solidFill>
                        </a:rPr>
                        <a:t>MediaWiki Database</a:t>
                      </a:r>
                    </a:p>
                  </a:txBody>
                  <a:tcPr marL="95636" marR="136623" marT="27325" marB="204934" anchor="ctr">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800" cap="none" spc="0">
                          <a:solidFill>
                            <a:schemeClr val="tx1"/>
                          </a:solidFill>
                        </a:rPr>
                        <a:t>mysqldump of wikidb</a:t>
                      </a:r>
                    </a:p>
                  </a:txBody>
                  <a:tcPr marL="95636" marR="136623" marT="27325" marB="20493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800" cap="none" spc="0">
                          <a:solidFill>
                            <a:schemeClr val="tx1"/>
                          </a:solidFill>
                        </a:rPr>
                        <a:t>Stores all wiki pages, user accounts, edits</a:t>
                      </a:r>
                    </a:p>
                  </a:txBody>
                  <a:tcPr marL="95636" marR="136623" marT="27325" marB="20493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571023969"/>
                  </a:ext>
                </a:extLst>
              </a:tr>
              <a:tr h="833400">
                <a:tc>
                  <a:txBody>
                    <a:bodyPr/>
                    <a:lstStyle/>
                    <a:p>
                      <a:r>
                        <a:rPr lang="en-IN" sz="1800" cap="none" spc="0">
                          <a:solidFill>
                            <a:schemeClr val="tx1"/>
                          </a:solidFill>
                        </a:rPr>
                        <a:t>Uploads Directory</a:t>
                      </a:r>
                    </a:p>
                  </a:txBody>
                  <a:tcPr marL="95636" marR="136623" marT="27325" marB="204934" anchor="ctr">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800" cap="none" spc="0">
                          <a:solidFill>
                            <a:schemeClr val="tx1"/>
                          </a:solidFill>
                        </a:rPr>
                        <a:t>/var/www/html/mediawiki/images/</a:t>
                      </a:r>
                    </a:p>
                  </a:txBody>
                  <a:tcPr marL="95636" marR="136623" marT="27325" marB="20493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800" cap="none" spc="0">
                          <a:solidFill>
                            <a:schemeClr val="tx1"/>
                          </a:solidFill>
                        </a:rPr>
                        <a:t>Stores uploaded images and files</a:t>
                      </a:r>
                    </a:p>
                  </a:txBody>
                  <a:tcPr marL="95636" marR="136623" marT="27325" marB="20493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134904642"/>
                  </a:ext>
                </a:extLst>
              </a:tr>
              <a:tr h="560154">
                <a:tc>
                  <a:txBody>
                    <a:bodyPr/>
                    <a:lstStyle/>
                    <a:p>
                      <a:r>
                        <a:rPr lang="en-IN" sz="1800" cap="none" spc="0">
                          <a:solidFill>
                            <a:schemeClr val="tx1"/>
                          </a:solidFill>
                        </a:rPr>
                        <a:t>Configuration File</a:t>
                      </a:r>
                    </a:p>
                  </a:txBody>
                  <a:tcPr marL="95636" marR="136623" marT="27325" marB="204934" anchor="ctr">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IN" sz="1800" cap="none" spc="0">
                          <a:solidFill>
                            <a:schemeClr val="tx1"/>
                          </a:solidFill>
                        </a:rPr>
                        <a:t>/var/www/html/mediawiki/LocalSettings.php</a:t>
                      </a:r>
                    </a:p>
                  </a:txBody>
                  <a:tcPr marL="95636" marR="136623" marT="27325" marB="204934"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endParaRPr lang="en-IN" sz="1800" cap="none" spc="0" dirty="0">
                        <a:solidFill>
                          <a:schemeClr val="tx1"/>
                        </a:solidFill>
                      </a:endParaRPr>
                    </a:p>
                  </a:txBody>
                  <a:tcPr marL="95636" marR="136623" marT="27325" marB="204934">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713496625"/>
                  </a:ext>
                </a:extLst>
              </a:tr>
            </a:tbl>
          </a:graphicData>
        </a:graphic>
      </p:graphicFrame>
    </p:spTree>
    <p:extLst>
      <p:ext uri="{BB962C8B-B14F-4D97-AF65-F5344CB8AC3E}">
        <p14:creationId xmlns:p14="http://schemas.microsoft.com/office/powerpoint/2010/main" val="1234908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88A884-83E2-CEA2-DA78-AB9988ABBB3D}"/>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2FF5AD9-026C-E2B7-C3DF-5EE5562667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64A27AF-7906-7031-1DBB-0CEFDE8E9B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5A687DDC-059D-AFD5-9333-2687CC0FBA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A7C044A-2131-CD3E-1EFD-948717CFC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7FA12CA-9409-F4C4-2E63-5334BADCF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FA1EC83D-7CD4-8C3C-61E8-E7CEF998B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3525AF-A21F-2092-EEF0-C5AAF6EAB8B9}"/>
              </a:ext>
            </a:extLst>
          </p:cNvPr>
          <p:cNvSpPr>
            <a:spLocks noGrp="1"/>
          </p:cNvSpPr>
          <p:nvPr>
            <p:ph type="title"/>
          </p:nvPr>
        </p:nvSpPr>
        <p:spPr>
          <a:xfrm>
            <a:off x="1043631" y="809898"/>
            <a:ext cx="9942716" cy="1554480"/>
          </a:xfrm>
        </p:spPr>
        <p:txBody>
          <a:bodyPr anchor="ctr">
            <a:normAutofit/>
          </a:bodyPr>
          <a:lstStyle/>
          <a:p>
            <a:r>
              <a:rPr lang="en-IN" sz="4800" dirty="0"/>
              <a:t>How Backup works</a:t>
            </a:r>
          </a:p>
        </p:txBody>
      </p:sp>
      <p:sp>
        <p:nvSpPr>
          <p:cNvPr id="3" name="Content Placeholder 2">
            <a:extLst>
              <a:ext uri="{FF2B5EF4-FFF2-40B4-BE49-F238E27FC236}">
                <a16:creationId xmlns:a16="http://schemas.microsoft.com/office/drawing/2014/main" id="{B5AFCE0E-F032-ACB3-E3B6-197387389468}"/>
              </a:ext>
            </a:extLst>
          </p:cNvPr>
          <p:cNvSpPr>
            <a:spLocks noGrp="1"/>
          </p:cNvSpPr>
          <p:nvPr>
            <p:ph idx="1"/>
          </p:nvPr>
        </p:nvSpPr>
        <p:spPr>
          <a:xfrm>
            <a:off x="838200" y="2364379"/>
            <a:ext cx="10346197" cy="5404648"/>
          </a:xfrm>
        </p:spPr>
        <p:txBody>
          <a:bodyPr anchor="ctr">
            <a:normAutofit/>
          </a:bodyPr>
          <a:lstStyle/>
          <a:p>
            <a:pPr marL="0" indent="0">
              <a:buNone/>
            </a:pPr>
            <a:r>
              <a:rPr lang="en-US" sz="2400" dirty="0"/>
              <a:t>To ensure that no critical MediaWiki data is lost, an automated backup system has been implemented. Every day at 2:00 AM, a </a:t>
            </a:r>
            <a:r>
              <a:rPr lang="en-US" sz="2400" dirty="0" err="1"/>
              <a:t>cron</a:t>
            </a:r>
            <a:r>
              <a:rPr lang="en-US" sz="2400" dirty="0"/>
              <a:t> job runs a custom shell script. This script performs two main tasks: it creates a MySQL dump </a:t>
            </a:r>
            <a:r>
              <a:rPr lang="en-US" sz="2200" dirty="0"/>
              <a:t>of</a:t>
            </a:r>
            <a:r>
              <a:rPr lang="en-US" sz="2400" dirty="0"/>
              <a:t> the </a:t>
            </a:r>
            <a:r>
              <a:rPr lang="en-US" sz="2400" dirty="0" err="1"/>
              <a:t>wikidb</a:t>
            </a:r>
            <a:r>
              <a:rPr lang="en-US" sz="2400" dirty="0"/>
              <a:t> database using the </a:t>
            </a:r>
            <a:r>
              <a:rPr lang="en-US" sz="2400" dirty="0" err="1"/>
              <a:t>mysqldump</a:t>
            </a:r>
            <a:r>
              <a:rPr lang="en-US" sz="2400" dirty="0"/>
              <a:t> utility, and it compresses the uploaded files (/images) along with the important configuration file (</a:t>
            </a:r>
            <a:r>
              <a:rPr lang="en-US" sz="2400" dirty="0" err="1"/>
              <a:t>LocalSettings.php</a:t>
            </a:r>
            <a:r>
              <a:rPr lang="en-US" sz="2400" dirty="0"/>
              <a:t>) into a single tar archive. These files are stored in a dated directory inside /backups, making it easy to manage daily backups. Additionally, the script automatically deletes backups older than 7 days to conserve disk space. This system ensures that in the event of a failure, the wiki can be fully restored using the SQL dump and the archived file content.</a:t>
            </a:r>
            <a:endParaRPr lang="en-IN" sz="2400" dirty="0"/>
          </a:p>
          <a:p>
            <a:pPr marL="0" indent="0">
              <a:buNone/>
            </a:pPr>
            <a:endParaRPr lang="en-IN" sz="2400" dirty="0"/>
          </a:p>
          <a:p>
            <a:pPr marL="457200" indent="-457200">
              <a:buAutoNum type="arabicPeriod"/>
            </a:pPr>
            <a:endParaRPr lang="en-IN" sz="2400" dirty="0"/>
          </a:p>
          <a:p>
            <a:pPr marL="0" indent="0">
              <a:buNone/>
            </a:pPr>
            <a:endParaRPr lang="en-IN" sz="2400" dirty="0"/>
          </a:p>
        </p:txBody>
      </p:sp>
      <p:cxnSp>
        <p:nvCxnSpPr>
          <p:cNvPr id="17" name="Straight Connector 16">
            <a:extLst>
              <a:ext uri="{FF2B5EF4-FFF2-40B4-BE49-F238E27FC236}">
                <a16:creationId xmlns:a16="http://schemas.microsoft.com/office/drawing/2014/main" id="{92BF422F-3EF9-E430-8F79-48B4A2FE15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690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E936C-8B4A-34BF-98A4-ABECF43A4FAA}"/>
              </a:ext>
            </a:extLst>
          </p:cNvPr>
          <p:cNvSpPr>
            <a:spLocks noGrp="1"/>
          </p:cNvSpPr>
          <p:nvPr>
            <p:ph type="title"/>
          </p:nvPr>
        </p:nvSpPr>
        <p:spPr>
          <a:xfrm>
            <a:off x="838200" y="-254635"/>
            <a:ext cx="10515600" cy="1325563"/>
          </a:xfrm>
        </p:spPr>
        <p:txBody>
          <a:bodyPr/>
          <a:lstStyle/>
          <a:p>
            <a:r>
              <a:rPr lang="en-IN" dirty="0"/>
              <a:t>Steps</a:t>
            </a:r>
          </a:p>
        </p:txBody>
      </p:sp>
      <p:sp>
        <p:nvSpPr>
          <p:cNvPr id="4" name="Rectangle 1">
            <a:extLst>
              <a:ext uri="{FF2B5EF4-FFF2-40B4-BE49-F238E27FC236}">
                <a16:creationId xmlns:a16="http://schemas.microsoft.com/office/drawing/2014/main" id="{C1D58A3A-EF9F-B4EC-1D58-F76D9C4E0CB3}"/>
              </a:ext>
            </a:extLst>
          </p:cNvPr>
          <p:cNvSpPr>
            <a:spLocks noGrp="1" noChangeArrowheads="1"/>
          </p:cNvSpPr>
          <p:nvPr>
            <p:ph idx="1"/>
          </p:nvPr>
        </p:nvSpPr>
        <p:spPr bwMode="auto">
          <a:xfrm>
            <a:off x="655320" y="1701948"/>
            <a:ext cx="1016508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200" b="1" i="0" u="none" strike="noStrike" cap="none" normalizeH="0" baseline="0" dirty="0">
                <a:ln>
                  <a:noFill/>
                </a:ln>
                <a:solidFill>
                  <a:schemeClr val="tx1"/>
                </a:solidFill>
                <a:effectLst/>
              </a:rPr>
              <a:t>Schedule the Backup Script</a:t>
            </a:r>
            <a:br>
              <a:rPr kumimoji="0" lang="en-US" altLang="en-US" sz="2200" b="0" i="0" u="none" strike="noStrike" cap="none" normalizeH="0" baseline="0" dirty="0">
                <a:ln>
                  <a:noFill/>
                </a:ln>
                <a:solidFill>
                  <a:schemeClr val="tx1"/>
                </a:solidFill>
                <a:effectLst/>
              </a:rPr>
            </a:br>
            <a:r>
              <a:rPr kumimoji="0" lang="en-US" altLang="en-US" sz="2200" b="0" i="0" u="none" strike="noStrike" cap="none" normalizeH="0" baseline="0" dirty="0">
                <a:ln>
                  <a:noFill/>
                </a:ln>
                <a:solidFill>
                  <a:schemeClr val="tx1"/>
                </a:solidFill>
                <a:effectLst/>
              </a:rPr>
              <a:t>Use </a:t>
            </a:r>
            <a:r>
              <a:rPr kumimoji="0" lang="en-US" altLang="en-US" sz="2200" b="0" i="0" u="none" strike="noStrike" cap="none" normalizeH="0" baseline="0" dirty="0" err="1">
                <a:ln>
                  <a:noFill/>
                </a:ln>
                <a:solidFill>
                  <a:schemeClr val="tx1"/>
                </a:solidFill>
                <a:effectLst/>
              </a:rPr>
              <a:t>cron</a:t>
            </a:r>
            <a:r>
              <a:rPr kumimoji="0" lang="en-US" altLang="en-US" sz="2200" b="0" i="0" u="none" strike="noStrike" cap="none" normalizeH="0" baseline="0" dirty="0">
                <a:ln>
                  <a:noFill/>
                </a:ln>
                <a:solidFill>
                  <a:schemeClr val="tx1"/>
                </a:solidFill>
                <a:effectLst/>
              </a:rPr>
              <a:t> to run the script daily at 2:00 AM. </a:t>
            </a:r>
          </a:p>
          <a:p>
            <a:pPr marL="0" indent="0" eaLnBrk="0" fontAlgn="base" hangingPunct="0">
              <a:lnSpc>
                <a:spcPct val="100000"/>
              </a:lnSpc>
              <a:spcBef>
                <a:spcPct val="0"/>
              </a:spcBef>
              <a:spcAft>
                <a:spcPct val="0"/>
              </a:spcAft>
              <a:buNone/>
            </a:pPr>
            <a:r>
              <a:rPr lang="en-US" altLang="en-US" sz="2200" dirty="0"/>
              <a:t>        $crontab -e</a:t>
            </a:r>
          </a:p>
          <a:p>
            <a:pPr marL="0" indent="0" eaLnBrk="0" fontAlgn="base" hangingPunct="0">
              <a:lnSpc>
                <a:spcPct val="100000"/>
              </a:lnSpc>
              <a:spcBef>
                <a:spcPct val="0"/>
              </a:spcBef>
              <a:spcAft>
                <a:spcPct val="0"/>
              </a:spcAft>
              <a:buNone/>
            </a:pPr>
            <a:r>
              <a:rPr kumimoji="0" lang="en-US" altLang="en-US" sz="2200" b="0" i="0" u="none" strike="noStrike" cap="none" normalizeH="0" baseline="0" dirty="0">
                <a:ln>
                  <a:noFill/>
                </a:ln>
                <a:solidFill>
                  <a:schemeClr val="tx1"/>
                </a:solidFill>
                <a:effectLst/>
              </a:rPr>
              <a:t>       $ 0 2 * * * /usr/local/bin/mediawiki_backup.sh</a:t>
            </a:r>
          </a:p>
          <a:p>
            <a:pPr marL="0" indent="0" eaLnBrk="0" fontAlgn="base" hangingPunct="0">
              <a:lnSpc>
                <a:spcPct val="100000"/>
              </a:lnSpc>
              <a:spcBef>
                <a:spcPct val="0"/>
              </a:spcBef>
              <a:spcAft>
                <a:spcPct val="0"/>
              </a:spcAft>
              <a:buNone/>
            </a:pPr>
            <a:endParaRPr kumimoji="0" lang="en-US" altLang="en-US" sz="22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lang="en-IN" sz="2400" b="1" dirty="0"/>
              <a:t>Create Dated Backup Directory</a:t>
            </a:r>
          </a:p>
          <a:p>
            <a:pPr marL="0" indent="0" eaLnBrk="0" fontAlgn="base" hangingPunct="0">
              <a:lnSpc>
                <a:spcPct val="100000"/>
              </a:lnSpc>
              <a:spcBef>
                <a:spcPct val="0"/>
              </a:spcBef>
              <a:spcAft>
                <a:spcPct val="0"/>
              </a:spcAft>
              <a:buNone/>
            </a:pPr>
            <a:r>
              <a:rPr kumimoji="0" lang="en-IN"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rPr>
              <a:t>DATE=$(date +%F)</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rPr>
              <a:t>   $BACKUP_DIR="/backups/$DATE"</a:t>
            </a: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mkdir</a:t>
            </a:r>
            <a:r>
              <a:rPr kumimoji="0" lang="en-US" altLang="en-US" sz="2000" b="0" i="0" u="none" strike="noStrike" cap="none" normalizeH="0" baseline="0" dirty="0">
                <a:ln>
                  <a:noFill/>
                </a:ln>
                <a:solidFill>
                  <a:schemeClr val="tx1"/>
                </a:solidFill>
                <a:effectLst/>
              </a:rPr>
              <a:t> -p "$BACKUP_DIR“</a:t>
            </a:r>
          </a:p>
          <a:p>
            <a:pPr eaLnBrk="0" fontAlgn="base" hangingPunct="0">
              <a:lnSpc>
                <a:spcPct val="100000"/>
              </a:lnSpc>
              <a:spcBef>
                <a:spcPct val="0"/>
              </a:spcBef>
              <a:spcAft>
                <a:spcPct val="0"/>
              </a:spcAft>
            </a:pPr>
            <a:r>
              <a:rPr lang="en-IN" sz="2400" b="1" dirty="0"/>
              <a:t>Export the MySQL Database</a:t>
            </a:r>
          </a:p>
          <a:p>
            <a:pPr marL="0" indent="0" eaLnBrk="0" fontAlgn="base" hangingPunct="0">
              <a:lnSpc>
                <a:spcPct val="100000"/>
              </a:lnSpc>
              <a:spcBef>
                <a:spcPct val="0"/>
              </a:spcBef>
              <a:spcAft>
                <a:spcPct val="0"/>
              </a:spcAft>
              <a:buNone/>
            </a:pPr>
            <a:r>
              <a:rPr kumimoji="0" lang="en-IN" altLang="en-US" sz="2400" i="0" u="none" strike="noStrike" cap="none" normalizeH="0" baseline="0" dirty="0">
                <a:ln>
                  <a:noFill/>
                </a:ln>
                <a:solidFill>
                  <a:schemeClr val="tx1"/>
                </a:solidFill>
                <a:effectLst/>
              </a:rPr>
              <a:t>  </a:t>
            </a:r>
            <a:r>
              <a:rPr kumimoji="0" lang="en-IN" altLang="en-US" sz="1600" i="0" u="none" strike="noStrike" cap="none" normalizeH="0" baseline="0" dirty="0">
                <a:ln>
                  <a:noFill/>
                </a:ln>
                <a:solidFill>
                  <a:schemeClr val="tx1"/>
                </a:solidFill>
                <a:effectLst/>
              </a:rPr>
              <a:t>$</a:t>
            </a:r>
            <a:r>
              <a:rPr kumimoji="0" lang="en-IN" altLang="en-US" sz="1600" i="0" u="none" strike="noStrike" cap="none" normalizeH="0" baseline="0" dirty="0" err="1">
                <a:ln>
                  <a:noFill/>
                </a:ln>
                <a:solidFill>
                  <a:schemeClr val="tx1"/>
                </a:solidFill>
                <a:effectLst/>
              </a:rPr>
              <a:t>mysqldump</a:t>
            </a:r>
            <a:r>
              <a:rPr kumimoji="0" lang="en-IN" altLang="en-US" sz="1600" i="0" u="none" strike="noStrike" cap="none" normalizeH="0" baseline="0" dirty="0">
                <a:ln>
                  <a:noFill/>
                </a:ln>
                <a:solidFill>
                  <a:schemeClr val="tx1"/>
                </a:solidFill>
                <a:effectLst/>
              </a:rPr>
              <a:t> -u </a:t>
            </a:r>
            <a:r>
              <a:rPr kumimoji="0" lang="en-IN" altLang="en-US" sz="1600" i="0" u="none" strike="noStrike" cap="none" normalizeH="0" baseline="0" dirty="0" err="1">
                <a:ln>
                  <a:noFill/>
                </a:ln>
                <a:solidFill>
                  <a:schemeClr val="tx1"/>
                </a:solidFill>
                <a:effectLst/>
              </a:rPr>
              <a:t>wikiuser</a:t>
            </a:r>
            <a:r>
              <a:rPr kumimoji="0" lang="en-IN" altLang="en-US" sz="1600" i="0" u="none" strike="noStrike" cap="none" normalizeH="0" baseline="0" dirty="0">
                <a:ln>
                  <a:noFill/>
                </a:ln>
                <a:solidFill>
                  <a:schemeClr val="tx1"/>
                </a:solidFill>
                <a:effectLst/>
              </a:rPr>
              <a:t> -</a:t>
            </a:r>
            <a:r>
              <a:rPr kumimoji="0" lang="en-IN" altLang="en-US" sz="1600" i="0" u="none" strike="noStrike" cap="none" normalizeH="0" baseline="0" dirty="0" err="1">
                <a:ln>
                  <a:noFill/>
                </a:ln>
                <a:solidFill>
                  <a:schemeClr val="tx1"/>
                </a:solidFill>
                <a:effectLst/>
              </a:rPr>
              <a:t>p'yourpassword</a:t>
            </a:r>
            <a:r>
              <a:rPr kumimoji="0" lang="en-IN" altLang="en-US" sz="1600" i="0" u="none" strike="noStrike" cap="none" normalizeH="0" baseline="0" dirty="0">
                <a:ln>
                  <a:noFill/>
                </a:ln>
                <a:solidFill>
                  <a:schemeClr val="tx1"/>
                </a:solidFill>
                <a:effectLst/>
              </a:rPr>
              <a:t>' </a:t>
            </a:r>
            <a:r>
              <a:rPr kumimoji="0" lang="en-IN" altLang="en-US" sz="1600" i="0" u="none" strike="noStrike" cap="none" normalizeH="0" baseline="0" dirty="0" err="1">
                <a:ln>
                  <a:noFill/>
                </a:ln>
                <a:solidFill>
                  <a:schemeClr val="tx1"/>
                </a:solidFill>
                <a:effectLst/>
              </a:rPr>
              <a:t>wikidb</a:t>
            </a:r>
            <a:r>
              <a:rPr kumimoji="0" lang="en-IN" altLang="en-US" sz="1600" i="0" u="none" strike="noStrike" cap="none" normalizeH="0" baseline="0" dirty="0">
                <a:ln>
                  <a:noFill/>
                </a:ln>
                <a:solidFill>
                  <a:schemeClr val="tx1"/>
                </a:solidFill>
                <a:effectLst/>
              </a:rPr>
              <a:t> &gt; "$BACKUP_DIR/</a:t>
            </a:r>
            <a:r>
              <a:rPr kumimoji="0" lang="en-IN" altLang="en-US" sz="1600" i="0" u="none" strike="noStrike" cap="none" normalizeH="0" baseline="0" dirty="0" err="1">
                <a:ln>
                  <a:noFill/>
                </a:ln>
                <a:solidFill>
                  <a:schemeClr val="tx1"/>
                </a:solidFill>
                <a:effectLst/>
              </a:rPr>
              <a:t>wikidb.sql</a:t>
            </a:r>
            <a:r>
              <a:rPr kumimoji="0" lang="en-IN" altLang="en-US" sz="1600" i="0" u="none" strike="noStrike" cap="none" normalizeH="0" baseline="0" dirty="0">
                <a:ln>
                  <a:noFill/>
                </a:ln>
                <a:solidFill>
                  <a:schemeClr val="tx1"/>
                </a:solidFill>
                <a:effectLst/>
              </a:rPr>
              <a:t>"</a:t>
            </a:r>
          </a:p>
          <a:p>
            <a:pPr marL="0" indent="0" eaLnBrk="0" fontAlgn="base" hangingPunct="0">
              <a:lnSpc>
                <a:spcPct val="100000"/>
              </a:lnSpc>
              <a:spcBef>
                <a:spcPct val="0"/>
              </a:spcBef>
              <a:spcAft>
                <a:spcPct val="0"/>
              </a:spcAft>
              <a:buNone/>
            </a:pPr>
            <a:endParaRPr kumimoji="0" lang="en-US" altLang="en-US" sz="240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kumimoji="0" lang="en-US" altLang="en-US" sz="2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975828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DC975B-A131-2C81-0CDD-21C1D0C9AC22}"/>
              </a:ext>
            </a:extLst>
          </p:cNvPr>
          <p:cNvSpPr>
            <a:spLocks noGrp="1"/>
          </p:cNvSpPr>
          <p:nvPr>
            <p:ph type="title"/>
          </p:nvPr>
        </p:nvSpPr>
        <p:spPr>
          <a:xfrm>
            <a:off x="1043631" y="809898"/>
            <a:ext cx="9942716" cy="1554480"/>
          </a:xfrm>
        </p:spPr>
        <p:txBody>
          <a:bodyPr anchor="ctr">
            <a:normAutofit/>
          </a:bodyPr>
          <a:lstStyle/>
          <a:p>
            <a:r>
              <a:rPr lang="en-IN" sz="4800" dirty="0"/>
              <a:t>Introduction</a:t>
            </a:r>
          </a:p>
        </p:txBody>
      </p:sp>
      <p:sp>
        <p:nvSpPr>
          <p:cNvPr id="3" name="Content Placeholder 2">
            <a:extLst>
              <a:ext uri="{FF2B5EF4-FFF2-40B4-BE49-F238E27FC236}">
                <a16:creationId xmlns:a16="http://schemas.microsoft.com/office/drawing/2014/main" id="{48534329-D91B-5F23-368E-BD8295BFD991}"/>
              </a:ext>
            </a:extLst>
          </p:cNvPr>
          <p:cNvSpPr>
            <a:spLocks noGrp="1"/>
          </p:cNvSpPr>
          <p:nvPr>
            <p:ph idx="1"/>
          </p:nvPr>
        </p:nvSpPr>
        <p:spPr>
          <a:xfrm>
            <a:off x="838200" y="2759765"/>
            <a:ext cx="10148147" cy="3581858"/>
          </a:xfrm>
        </p:spPr>
        <p:txBody>
          <a:bodyPr anchor="ctr">
            <a:normAutofit/>
          </a:bodyPr>
          <a:lstStyle/>
          <a:p>
            <a:r>
              <a:rPr lang="en-US" sz="2400" dirty="0"/>
              <a:t>The aim of this project was to set up a MediaWiki website on a virtual machine using a LAMP stack (Linux, Apache, MySQL, PHP). MediaWiki is widely known for powering Wikipedia and is often used for internal documentation and collaborative platforms. To achieve this, a virtual environment was created using VirtualBox and Ubuntu as the base OS. The process also involved configuring the necessary server components, deploying MediaWiki, and setting up a daily automated backup system to protect both the database and uploaded content. This document captures each step of the process, including the tools used, challenges faced, and how they were resolved.</a:t>
            </a:r>
          </a:p>
          <a:p>
            <a:endParaRPr lang="en-IN"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97705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4F409-D917-A6BF-CEE6-51C9C43E3C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F8B1F-8985-6F49-97AD-2E591846F480}"/>
              </a:ext>
            </a:extLst>
          </p:cNvPr>
          <p:cNvSpPr>
            <a:spLocks noGrp="1"/>
          </p:cNvSpPr>
          <p:nvPr>
            <p:ph type="title"/>
          </p:nvPr>
        </p:nvSpPr>
        <p:spPr>
          <a:xfrm>
            <a:off x="838200" y="619125"/>
            <a:ext cx="10515600" cy="1325563"/>
          </a:xfrm>
        </p:spPr>
        <p:txBody>
          <a:bodyPr/>
          <a:lstStyle/>
          <a:p>
            <a:r>
              <a:rPr lang="en-IN" dirty="0"/>
              <a:t>Steps</a:t>
            </a:r>
          </a:p>
        </p:txBody>
      </p:sp>
      <p:sp>
        <p:nvSpPr>
          <p:cNvPr id="4" name="Rectangle 1">
            <a:extLst>
              <a:ext uri="{FF2B5EF4-FFF2-40B4-BE49-F238E27FC236}">
                <a16:creationId xmlns:a16="http://schemas.microsoft.com/office/drawing/2014/main" id="{2D530254-BB00-8E46-8529-0EC30F6D77C2}"/>
              </a:ext>
            </a:extLst>
          </p:cNvPr>
          <p:cNvSpPr>
            <a:spLocks noGrp="1" noChangeArrowheads="1"/>
          </p:cNvSpPr>
          <p:nvPr>
            <p:ph idx="1"/>
          </p:nvPr>
        </p:nvSpPr>
        <p:spPr bwMode="auto">
          <a:xfrm>
            <a:off x="655320" y="2640665"/>
            <a:ext cx="10165080"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IN" sz="2000" b="1" dirty="0"/>
              <a:t>Archive MediaWiki Files</a:t>
            </a:r>
          </a:p>
          <a:p>
            <a:pPr marL="0" indent="0" eaLnBrk="0" fontAlgn="base" hangingPunct="0">
              <a:lnSpc>
                <a:spcPct val="100000"/>
              </a:lnSpc>
              <a:spcBef>
                <a:spcPct val="0"/>
              </a:spcBef>
              <a:spcAft>
                <a:spcPct val="0"/>
              </a:spcAft>
              <a:buNone/>
            </a:pPr>
            <a:r>
              <a:rPr kumimoji="0" lang="en-IN" altLang="en-US" sz="2000" b="1" i="0" u="none" strike="noStrike" cap="none" normalizeH="0" baseline="0" dirty="0">
                <a:ln>
                  <a:noFill/>
                </a:ln>
                <a:solidFill>
                  <a:schemeClr val="tx1"/>
                </a:solidFill>
                <a:effectLst/>
              </a:rPr>
              <a:t>  </a:t>
            </a:r>
            <a:r>
              <a:rPr kumimoji="0" lang="en-IN" altLang="en-US" sz="1600" b="1" i="0" u="none" strike="noStrike" cap="none" normalizeH="0" baseline="0" dirty="0">
                <a:ln>
                  <a:noFill/>
                </a:ln>
                <a:solidFill>
                  <a:schemeClr val="tx1"/>
                </a:solidFill>
                <a:effectLst/>
              </a:rPr>
              <a:t>$</a:t>
            </a:r>
            <a:r>
              <a:rPr kumimoji="0" lang="en-IN" altLang="en-US" sz="1600" i="0" u="none" strike="noStrike" cap="none" normalizeH="0" baseline="0" dirty="0">
                <a:ln>
                  <a:noFill/>
                </a:ln>
                <a:solidFill>
                  <a:schemeClr val="tx1"/>
                </a:solidFill>
                <a:effectLst/>
              </a:rPr>
              <a:t>tar -</a:t>
            </a:r>
            <a:r>
              <a:rPr kumimoji="0" lang="en-IN" altLang="en-US" sz="1600" i="0" u="none" strike="noStrike" cap="none" normalizeH="0" baseline="0" dirty="0" err="1">
                <a:ln>
                  <a:noFill/>
                </a:ln>
                <a:solidFill>
                  <a:schemeClr val="tx1"/>
                </a:solidFill>
                <a:effectLst/>
              </a:rPr>
              <a:t>czf</a:t>
            </a:r>
            <a:r>
              <a:rPr kumimoji="0" lang="en-IN" altLang="en-US" sz="1600" i="0" u="none" strike="noStrike" cap="none" normalizeH="0" baseline="0" dirty="0">
                <a:ln>
                  <a:noFill/>
                </a:ln>
                <a:solidFill>
                  <a:schemeClr val="tx1"/>
                </a:solidFill>
                <a:effectLst/>
              </a:rPr>
              <a:t> "$BACKUP_DIR/mediawiki_files.tar.gz" -C /var/www/html/mediawiki images </a:t>
            </a:r>
            <a:r>
              <a:rPr kumimoji="0" lang="en-IN" altLang="en-US" sz="1600" i="0" u="none" strike="noStrike" cap="none" normalizeH="0" baseline="0" dirty="0" err="1">
                <a:ln>
                  <a:noFill/>
                </a:ln>
                <a:solidFill>
                  <a:schemeClr val="tx1"/>
                </a:solidFill>
                <a:effectLst/>
              </a:rPr>
              <a:t>LocalSettings.php</a:t>
            </a:r>
            <a:endParaRPr kumimoji="0" lang="en-IN" altLang="en-US" sz="160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kumimoji="0" lang="en-US" altLang="en-US" sz="200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lang="en-US" sz="2000" b="1" dirty="0"/>
              <a:t>Delete Old Backups Automatically</a:t>
            </a:r>
            <a:br>
              <a:rPr lang="en-US" sz="2000" dirty="0"/>
            </a:br>
            <a:r>
              <a:rPr lang="en-US" sz="2000" dirty="0"/>
              <a:t>Clean up folders older than 7 days:</a:t>
            </a:r>
          </a:p>
          <a:p>
            <a:pPr marL="0" indent="0" eaLnBrk="0" fontAlgn="base" hangingPunct="0">
              <a:lnSpc>
                <a:spcPct val="100000"/>
              </a:lnSpc>
              <a:spcBef>
                <a:spcPct val="0"/>
              </a:spcBef>
              <a:spcAft>
                <a:spcPct val="0"/>
              </a:spcAft>
              <a:buNone/>
            </a:pPr>
            <a:r>
              <a:rPr kumimoji="0" lang="en-US" altLang="en-US" sz="2000" i="0" u="none" strike="noStrike" cap="none" normalizeH="0" baseline="0" dirty="0">
                <a:ln>
                  <a:noFill/>
                </a:ln>
                <a:solidFill>
                  <a:schemeClr val="tx1"/>
                </a:solidFill>
                <a:effectLst/>
              </a:rPr>
              <a:t>      find /backups -</a:t>
            </a:r>
            <a:r>
              <a:rPr kumimoji="0" lang="en-US" altLang="en-US" sz="2000" i="0" u="none" strike="noStrike" cap="none" normalizeH="0" baseline="0" dirty="0" err="1">
                <a:ln>
                  <a:noFill/>
                </a:ln>
                <a:solidFill>
                  <a:schemeClr val="tx1"/>
                </a:solidFill>
                <a:effectLst/>
              </a:rPr>
              <a:t>maxdepth</a:t>
            </a:r>
            <a:r>
              <a:rPr kumimoji="0" lang="en-US" altLang="en-US" sz="2000" i="0" u="none" strike="noStrike" cap="none" normalizeH="0" baseline="0" dirty="0">
                <a:ln>
                  <a:noFill/>
                </a:ln>
                <a:solidFill>
                  <a:schemeClr val="tx1"/>
                </a:solidFill>
                <a:effectLst/>
              </a:rPr>
              <a:t> 1 -type d -</a:t>
            </a:r>
            <a:r>
              <a:rPr kumimoji="0" lang="en-US" altLang="en-US" sz="2000" i="0" u="none" strike="noStrike" cap="none" normalizeH="0" baseline="0" dirty="0" err="1">
                <a:ln>
                  <a:noFill/>
                </a:ln>
                <a:solidFill>
                  <a:schemeClr val="tx1"/>
                </a:solidFill>
                <a:effectLst/>
              </a:rPr>
              <a:t>mtime</a:t>
            </a:r>
            <a:r>
              <a:rPr kumimoji="0" lang="en-US" altLang="en-US" sz="2000" i="0" u="none" strike="noStrike" cap="none" normalizeH="0" baseline="0" dirty="0">
                <a:ln>
                  <a:noFill/>
                </a:ln>
                <a:solidFill>
                  <a:schemeClr val="tx1"/>
                </a:solidFill>
                <a:effectLst/>
              </a:rPr>
              <a:t> +7 -exec rm -rf {} \;</a:t>
            </a:r>
          </a:p>
          <a:p>
            <a:pPr marL="0" indent="0" eaLnBrk="0" fontAlgn="base" hangingPunct="0">
              <a:lnSpc>
                <a:spcPct val="100000"/>
              </a:lnSpc>
              <a:spcBef>
                <a:spcPct val="0"/>
              </a:spcBef>
              <a:spcAft>
                <a:spcPct val="0"/>
              </a:spcAft>
              <a:buNone/>
            </a:pPr>
            <a:endParaRPr kumimoji="0" lang="en-US" altLang="en-US" sz="240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endParaRPr kumimoji="0" lang="en-US" altLang="en-US" sz="2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1651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99356B-397F-EEA5-A09F-F77E53184FEE}"/>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D34450A-A5BC-511C-05ED-2801EE55C4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179C77A-DA6B-D16D-5B70-55362F8ADDE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E8F07DD6-7EE5-020E-E7A3-71CCFBEE6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EEC7C1-FD86-4B4C-6E99-13D7D5DBA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C38DAB8-D9C9-ACD1-548C-E82F1401B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FBAB360-071A-9200-0782-312E1C2B7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83150-1718-60F9-FE98-FD4C492C3802}"/>
              </a:ext>
            </a:extLst>
          </p:cNvPr>
          <p:cNvSpPr>
            <a:spLocks noGrp="1"/>
          </p:cNvSpPr>
          <p:nvPr>
            <p:ph type="title"/>
          </p:nvPr>
        </p:nvSpPr>
        <p:spPr>
          <a:xfrm>
            <a:off x="1043631" y="809898"/>
            <a:ext cx="9942716" cy="1554480"/>
          </a:xfrm>
        </p:spPr>
        <p:txBody>
          <a:bodyPr anchor="ctr">
            <a:normAutofit/>
          </a:bodyPr>
          <a:lstStyle/>
          <a:p>
            <a:r>
              <a:rPr lang="en-IN" sz="4800" dirty="0"/>
              <a:t>Benefits of the backup plan</a:t>
            </a:r>
          </a:p>
        </p:txBody>
      </p:sp>
      <p:sp>
        <p:nvSpPr>
          <p:cNvPr id="3" name="Content Placeholder 2">
            <a:extLst>
              <a:ext uri="{FF2B5EF4-FFF2-40B4-BE49-F238E27FC236}">
                <a16:creationId xmlns:a16="http://schemas.microsoft.com/office/drawing/2014/main" id="{B51E894A-7D40-CFE5-BF2B-86B7529E494F}"/>
              </a:ext>
            </a:extLst>
          </p:cNvPr>
          <p:cNvSpPr>
            <a:spLocks noGrp="1"/>
          </p:cNvSpPr>
          <p:nvPr>
            <p:ph idx="1"/>
          </p:nvPr>
        </p:nvSpPr>
        <p:spPr>
          <a:xfrm>
            <a:off x="1003247" y="2905761"/>
            <a:ext cx="10181150" cy="4863265"/>
          </a:xfrm>
        </p:spPr>
        <p:txBody>
          <a:bodyPr anchor="ctr">
            <a:normAutofit/>
          </a:bodyPr>
          <a:lstStyle/>
          <a:p>
            <a:r>
              <a:rPr lang="en-US" sz="2400" dirty="0"/>
              <a:t>Fully automated, no manual steps required daily</a:t>
            </a:r>
          </a:p>
          <a:p>
            <a:r>
              <a:rPr lang="en-US" sz="2400" dirty="0"/>
              <a:t>Easy to restore from a single folder per date</a:t>
            </a:r>
          </a:p>
          <a:p>
            <a:r>
              <a:rPr lang="en-US" sz="2400" dirty="0"/>
              <a:t>Retention policy protects against old data overload</a:t>
            </a:r>
          </a:p>
          <a:p>
            <a:r>
              <a:rPr lang="en-US" sz="2400" dirty="0"/>
              <a:t>Covers both DB and media/config files = full wiki integrity</a:t>
            </a:r>
          </a:p>
          <a:p>
            <a:pPr marL="0" indent="0">
              <a:buNone/>
            </a:pPr>
            <a:endParaRPr lang="en-IN" sz="2400" b="1" dirty="0"/>
          </a:p>
          <a:p>
            <a:pPr marL="0" indent="0">
              <a:buNone/>
            </a:pPr>
            <a:endParaRPr lang="en-IN" sz="2400" b="1" dirty="0"/>
          </a:p>
          <a:p>
            <a:pPr marL="457200" indent="-457200">
              <a:buAutoNum type="arabicPeriod"/>
            </a:pPr>
            <a:endParaRPr lang="en-IN" sz="2400" b="1" dirty="0"/>
          </a:p>
          <a:p>
            <a:pPr marL="0" indent="0">
              <a:buNone/>
            </a:pPr>
            <a:endParaRPr lang="en-IN" sz="2400" dirty="0"/>
          </a:p>
        </p:txBody>
      </p:sp>
      <p:cxnSp>
        <p:nvCxnSpPr>
          <p:cNvPr id="17" name="Straight Connector 16">
            <a:extLst>
              <a:ext uri="{FF2B5EF4-FFF2-40B4-BE49-F238E27FC236}">
                <a16:creationId xmlns:a16="http://schemas.microsoft.com/office/drawing/2014/main" id="{CC49BCED-25C9-D991-0B09-2A35258630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42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96773A-A865-65E5-9AE9-9B3315070808}"/>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C0F3D86-D207-3BD0-EBE7-F381379AE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73B229C-73C4-A8E4-F1A9-0E46AC98A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B80212B-A0FC-B2E4-532B-0880C4965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FC96D3D-F969-2C90-1966-927A9C096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B938C8-B8AC-9D50-4365-3D0F5F0F392C}"/>
              </a:ext>
            </a:extLst>
          </p:cNvPr>
          <p:cNvSpPr>
            <a:spLocks noGrp="1"/>
          </p:cNvSpPr>
          <p:nvPr>
            <p:ph type="title"/>
          </p:nvPr>
        </p:nvSpPr>
        <p:spPr>
          <a:xfrm>
            <a:off x="966278" y="2228757"/>
            <a:ext cx="9910296" cy="4510140"/>
          </a:xfrm>
        </p:spPr>
        <p:txBody>
          <a:bodyPr vert="horz" lIns="91440" tIns="45720" rIns="91440" bIns="45720" rtlCol="0" anchor="t">
            <a:normAutofit/>
          </a:bodyPr>
          <a:lstStyle/>
          <a:p>
            <a:r>
              <a:rPr lang="en-US" sz="4800" kern="1200" dirty="0">
                <a:solidFill>
                  <a:schemeClr val="tx1"/>
                </a:solidFill>
                <a:latin typeface="+mj-lt"/>
                <a:ea typeface="+mj-ea"/>
                <a:cs typeface="+mj-cs"/>
              </a:rPr>
              <a:t>Part </a:t>
            </a:r>
            <a:r>
              <a:rPr lang="en-US" sz="4800" dirty="0"/>
              <a:t>:4</a:t>
            </a:r>
            <a:br>
              <a:rPr lang="en-US" sz="4800" kern="1200" dirty="0">
                <a:solidFill>
                  <a:schemeClr val="tx1"/>
                </a:solidFill>
                <a:latin typeface="+mj-lt"/>
                <a:ea typeface="+mj-ea"/>
                <a:cs typeface="+mj-cs"/>
              </a:rPr>
            </a:br>
            <a:r>
              <a:rPr lang="en-IN" sz="4800" dirty="0"/>
              <a:t>Mistakes Encountered and Fixes</a:t>
            </a:r>
            <a:br>
              <a:rPr lang="en-IN" sz="4800" b="1" dirty="0"/>
            </a:br>
            <a:br>
              <a:rPr lang="en-IN" sz="4800" b="1" dirty="0"/>
            </a:br>
            <a:br>
              <a:rPr lang="en-IN" sz="4800" b="1" dirty="0"/>
            </a:br>
            <a:endParaRPr lang="en-US" sz="4800" kern="1200" dirty="0">
              <a:solidFill>
                <a:schemeClr val="tx1"/>
              </a:solidFill>
              <a:latin typeface="+mj-lt"/>
              <a:ea typeface="+mj-ea"/>
              <a:cs typeface="+mj-cs"/>
            </a:endParaRPr>
          </a:p>
        </p:txBody>
      </p:sp>
      <p:sp>
        <p:nvSpPr>
          <p:cNvPr id="30" name="Rectangle 29">
            <a:extLst>
              <a:ext uri="{FF2B5EF4-FFF2-40B4-BE49-F238E27FC236}">
                <a16:creationId xmlns:a16="http://schemas.microsoft.com/office/drawing/2014/main" id="{CDD68AA5-41E1-C93E-1849-91875D95F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3871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0291B3-B2A6-4640-DD10-488BE9C17FBA}"/>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AC3D8C0-D982-33A5-82BC-4C31148F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4642DEC-38AD-A71C-5004-9F814E7AA6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5D5BE35-6AA4-DA2D-9F57-1E429E045E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483EC0-D25F-BBD0-772C-F815E4CAE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53D5547-F5F5-8A55-20AE-316B3D8A0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7198B73-584F-7E81-7163-479EC5036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2762B1-D666-2108-6B34-26E7E397130D}"/>
              </a:ext>
            </a:extLst>
          </p:cNvPr>
          <p:cNvSpPr>
            <a:spLocks noGrp="1"/>
          </p:cNvSpPr>
          <p:nvPr>
            <p:ph type="title"/>
          </p:nvPr>
        </p:nvSpPr>
        <p:spPr>
          <a:xfrm>
            <a:off x="1043631" y="809898"/>
            <a:ext cx="9942716" cy="1554480"/>
          </a:xfrm>
        </p:spPr>
        <p:txBody>
          <a:bodyPr anchor="ctr">
            <a:normAutofit/>
          </a:bodyPr>
          <a:lstStyle/>
          <a:p>
            <a:r>
              <a:rPr lang="en-IN" sz="4800" dirty="0"/>
              <a:t>Issues</a:t>
            </a:r>
          </a:p>
        </p:txBody>
      </p:sp>
      <p:sp>
        <p:nvSpPr>
          <p:cNvPr id="3" name="Content Placeholder 2">
            <a:extLst>
              <a:ext uri="{FF2B5EF4-FFF2-40B4-BE49-F238E27FC236}">
                <a16:creationId xmlns:a16="http://schemas.microsoft.com/office/drawing/2014/main" id="{EDE3F840-556E-FC18-58A4-E8E8BFB1A2A0}"/>
              </a:ext>
            </a:extLst>
          </p:cNvPr>
          <p:cNvSpPr>
            <a:spLocks noGrp="1"/>
          </p:cNvSpPr>
          <p:nvPr>
            <p:ph idx="1"/>
          </p:nvPr>
        </p:nvSpPr>
        <p:spPr>
          <a:xfrm>
            <a:off x="924414" y="2406631"/>
            <a:ext cx="10181150" cy="6439355"/>
          </a:xfrm>
        </p:spPr>
        <p:txBody>
          <a:bodyPr anchor="ctr">
            <a:normAutofit/>
          </a:bodyPr>
          <a:lstStyle/>
          <a:p>
            <a:pPr marL="0" indent="0">
              <a:buNone/>
            </a:pPr>
            <a:endParaRPr lang="en-IN" sz="2400" b="1" dirty="0"/>
          </a:p>
          <a:p>
            <a:pPr marL="0" indent="0">
              <a:buNone/>
            </a:pPr>
            <a:endParaRPr lang="en-IN" sz="2400" b="1" dirty="0"/>
          </a:p>
          <a:p>
            <a:pPr marL="457200" indent="-457200">
              <a:buAutoNum type="arabicPeriod"/>
            </a:pPr>
            <a:endParaRPr lang="en-IN" sz="2400" b="1" dirty="0"/>
          </a:p>
          <a:p>
            <a:pPr marL="0" indent="0">
              <a:buNone/>
            </a:pPr>
            <a:endParaRPr lang="en-IN" sz="2400" dirty="0"/>
          </a:p>
        </p:txBody>
      </p:sp>
      <p:cxnSp>
        <p:nvCxnSpPr>
          <p:cNvPr id="17" name="Straight Connector 16">
            <a:extLst>
              <a:ext uri="{FF2B5EF4-FFF2-40B4-BE49-F238E27FC236}">
                <a16:creationId xmlns:a16="http://schemas.microsoft.com/office/drawing/2014/main" id="{0652FF9E-02CD-BF3D-769F-70E1EAFEB6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DD649257-A939-6778-CDA3-2CA20615A663}"/>
              </a:ext>
            </a:extLst>
          </p:cNvPr>
          <p:cNvGraphicFramePr>
            <a:graphicFrameLocks noGrp="1"/>
          </p:cNvGraphicFramePr>
          <p:nvPr>
            <p:extLst>
              <p:ext uri="{D42A27DB-BD31-4B8C-83A1-F6EECF244321}">
                <p14:modId xmlns:p14="http://schemas.microsoft.com/office/powerpoint/2010/main" val="984681752"/>
              </p:ext>
            </p:extLst>
          </p:nvPr>
        </p:nvGraphicFramePr>
        <p:xfrm>
          <a:off x="836022" y="2560322"/>
          <a:ext cx="10515600" cy="4328160"/>
        </p:xfrm>
        <a:graphic>
          <a:graphicData uri="http://schemas.openxmlformats.org/drawingml/2006/table">
            <a:tbl>
              <a:tblPr/>
              <a:tblGrid>
                <a:gridCol w="10515600">
                  <a:extLst>
                    <a:ext uri="{9D8B030D-6E8A-4147-A177-3AD203B41FA5}">
                      <a16:colId xmlns:a16="http://schemas.microsoft.com/office/drawing/2014/main" val="574428358"/>
                    </a:ext>
                  </a:extLst>
                </a:gridCol>
              </a:tblGrid>
              <a:tr h="2172494">
                <a:tc>
                  <a:txBody>
                    <a:bodyPr/>
                    <a:lstStyle/>
                    <a:p>
                      <a:endParaRPr lang="en-IN" dirty="0"/>
                    </a:p>
                    <a:p>
                      <a:r>
                        <a:rPr lang="en-IN" sz="2200" dirty="0">
                          <a:latin typeface="+mn-lt"/>
                        </a:rPr>
                        <a:t>Problem 1: Missing PHP modules (e.g., </a:t>
                      </a:r>
                      <a:r>
                        <a:rPr lang="en-IN" sz="2200" dirty="0" err="1">
                          <a:latin typeface="+mn-lt"/>
                        </a:rPr>
                        <a:t>intl</a:t>
                      </a:r>
                      <a:r>
                        <a:rPr lang="en-IN" sz="2200" dirty="0">
                          <a:latin typeface="+mn-lt"/>
                        </a:rPr>
                        <a:t>, </a:t>
                      </a:r>
                      <a:r>
                        <a:rPr lang="en-IN" sz="2200" dirty="0" err="1">
                          <a:latin typeface="+mn-lt"/>
                        </a:rPr>
                        <a:t>mbstring</a:t>
                      </a:r>
                      <a:r>
                        <a:rPr lang="en-IN" sz="2200" dirty="0">
                          <a:latin typeface="+mn-lt"/>
                        </a:rPr>
                        <a:t>)</a:t>
                      </a:r>
                    </a:p>
                    <a:p>
                      <a:r>
                        <a:rPr lang="en-IN" sz="2200" dirty="0">
                          <a:latin typeface="+mn-lt"/>
                        </a:rPr>
                        <a:t>Cause: </a:t>
                      </a:r>
                      <a:r>
                        <a:rPr lang="en-US" sz="2200" dirty="0">
                          <a:latin typeface="+mn-lt"/>
                        </a:rPr>
                        <a:t>These are not installed by default</a:t>
                      </a:r>
                    </a:p>
                    <a:p>
                      <a:r>
                        <a:rPr lang="en-US" sz="2200" dirty="0">
                          <a:latin typeface="+mn-lt"/>
                        </a:rPr>
                        <a:t>Resolution: Installed using,</a:t>
                      </a:r>
                    </a:p>
                    <a:p>
                      <a:r>
                        <a:rPr lang="en-US" sz="2200" dirty="0">
                          <a:latin typeface="+mn-lt"/>
                        </a:rPr>
                        <a:t>  $</a:t>
                      </a:r>
                      <a:r>
                        <a:rPr lang="en-US" sz="2200" dirty="0" err="1">
                          <a:latin typeface="+mn-lt"/>
                        </a:rPr>
                        <a:t>sudo</a:t>
                      </a:r>
                      <a:r>
                        <a:rPr lang="en-US" sz="2200" dirty="0">
                          <a:latin typeface="+mn-lt"/>
                        </a:rPr>
                        <a:t> apt install </a:t>
                      </a:r>
                      <a:r>
                        <a:rPr lang="en-US" sz="2200" dirty="0" err="1">
                          <a:latin typeface="+mn-lt"/>
                        </a:rPr>
                        <a:t>php-intl</a:t>
                      </a:r>
                      <a:r>
                        <a:rPr lang="en-US" sz="2200" dirty="0">
                          <a:latin typeface="+mn-lt"/>
                        </a:rPr>
                        <a:t> </a:t>
                      </a:r>
                      <a:r>
                        <a:rPr lang="en-US" sz="2200" dirty="0" err="1">
                          <a:latin typeface="+mn-lt"/>
                        </a:rPr>
                        <a:t>php-mbstring</a:t>
                      </a:r>
                      <a:endParaRPr lang="en-US" sz="2200" dirty="0">
                        <a:latin typeface="+mn-lt"/>
                      </a:endParaRPr>
                    </a:p>
                    <a:p>
                      <a:endParaRPr lang="en-US" sz="2200" dirty="0">
                        <a:latin typeface="+mn-lt"/>
                      </a:endParaRPr>
                    </a:p>
                    <a:p>
                      <a:r>
                        <a:rPr lang="en-IN" sz="2200" dirty="0">
                          <a:latin typeface="+mn-lt"/>
                        </a:rPr>
                        <a:t>Problem 2: Apache failed to start</a:t>
                      </a:r>
                    </a:p>
                    <a:p>
                      <a:r>
                        <a:rPr lang="en-IN" sz="2200" dirty="0">
                          <a:latin typeface="+mn-lt"/>
                        </a:rPr>
                        <a:t>Cause: </a:t>
                      </a:r>
                      <a:r>
                        <a:rPr lang="en-US" sz="2200" dirty="0">
                          <a:latin typeface="+mn-lt"/>
                        </a:rPr>
                        <a:t>Configuration file syntax error or port already in use</a:t>
                      </a:r>
                    </a:p>
                    <a:p>
                      <a:r>
                        <a:rPr lang="en-US" sz="2200" dirty="0">
                          <a:latin typeface="+mn-lt"/>
                        </a:rPr>
                        <a:t>Resolution: Checked syntax with apache2ctl </a:t>
                      </a:r>
                      <a:r>
                        <a:rPr lang="en-US" sz="2200" dirty="0" err="1">
                          <a:latin typeface="+mn-lt"/>
                        </a:rPr>
                        <a:t>configtest</a:t>
                      </a:r>
                      <a:r>
                        <a:rPr lang="en-US" sz="2200" dirty="0">
                          <a:latin typeface="+mn-lt"/>
                        </a:rPr>
                        <a:t> and resolved errors</a:t>
                      </a:r>
                    </a:p>
                    <a:p>
                      <a:endParaRPr lang="en-US" sz="2200" dirty="0">
                        <a:latin typeface="+mn-lt"/>
                      </a:endParaRPr>
                    </a:p>
                    <a:p>
                      <a:endParaRPr lang="en-US" sz="2200" dirty="0">
                        <a:latin typeface="+mn-lt"/>
                      </a:endParaRPr>
                    </a:p>
                    <a:p>
                      <a:endParaRPr lang="en-US" sz="2200" dirty="0">
                        <a:latin typeface="+mn-lt"/>
                      </a:endParaRPr>
                    </a:p>
                    <a:p>
                      <a:endParaRPr lang="en-IN" dirty="0"/>
                    </a:p>
                  </a:txBody>
                  <a:tcPr anchor="ctr">
                    <a:lnL>
                      <a:noFill/>
                    </a:lnL>
                    <a:lnR>
                      <a:noFill/>
                    </a:lnR>
                    <a:lnT>
                      <a:noFill/>
                    </a:lnT>
                    <a:lnB>
                      <a:noFill/>
                    </a:lnB>
                    <a:noFill/>
                  </a:tcPr>
                </a:tc>
                <a:extLst>
                  <a:ext uri="{0D108BD9-81ED-4DB2-BD59-A6C34878D82A}">
                    <a16:rowId xmlns:a16="http://schemas.microsoft.com/office/drawing/2014/main" val="2921714142"/>
                  </a:ext>
                </a:extLst>
              </a:tr>
            </a:tbl>
          </a:graphicData>
        </a:graphic>
      </p:graphicFrame>
    </p:spTree>
    <p:extLst>
      <p:ext uri="{BB962C8B-B14F-4D97-AF65-F5344CB8AC3E}">
        <p14:creationId xmlns:p14="http://schemas.microsoft.com/office/powerpoint/2010/main" val="1957941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E577A8-256D-A3A9-77A2-00D97B291C68}"/>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810520E-4D47-6DE0-826E-3D68D2F77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3554353A-D94B-FA73-9175-B1C8167098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EBAD00B3-805F-8ACC-7C75-65E9E9AAC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A637C38-2B1E-878B-1FE7-967B5FFBDE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007520-D350-ED45-3C77-4AA424222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09AE5B27-7F08-5882-1D2A-9DD319659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6FB080-1C59-FFC6-1FE2-8213E5B7BB71}"/>
              </a:ext>
            </a:extLst>
          </p:cNvPr>
          <p:cNvSpPr>
            <a:spLocks noGrp="1"/>
          </p:cNvSpPr>
          <p:nvPr>
            <p:ph type="title"/>
          </p:nvPr>
        </p:nvSpPr>
        <p:spPr>
          <a:xfrm>
            <a:off x="1043631" y="809898"/>
            <a:ext cx="9942716" cy="1554480"/>
          </a:xfrm>
        </p:spPr>
        <p:txBody>
          <a:bodyPr anchor="ctr">
            <a:normAutofit/>
          </a:bodyPr>
          <a:lstStyle/>
          <a:p>
            <a:r>
              <a:rPr lang="en-IN" sz="4800" dirty="0"/>
              <a:t>Issues</a:t>
            </a:r>
          </a:p>
        </p:txBody>
      </p:sp>
      <p:sp>
        <p:nvSpPr>
          <p:cNvPr id="3" name="Content Placeholder 2">
            <a:extLst>
              <a:ext uri="{FF2B5EF4-FFF2-40B4-BE49-F238E27FC236}">
                <a16:creationId xmlns:a16="http://schemas.microsoft.com/office/drawing/2014/main" id="{AED95557-8E59-C5DC-6126-F67E959FC3E0}"/>
              </a:ext>
            </a:extLst>
          </p:cNvPr>
          <p:cNvSpPr>
            <a:spLocks noGrp="1"/>
          </p:cNvSpPr>
          <p:nvPr>
            <p:ph idx="1"/>
          </p:nvPr>
        </p:nvSpPr>
        <p:spPr>
          <a:xfrm>
            <a:off x="924414" y="2406631"/>
            <a:ext cx="10181150" cy="6439355"/>
          </a:xfrm>
        </p:spPr>
        <p:txBody>
          <a:bodyPr anchor="ctr">
            <a:normAutofit/>
          </a:bodyPr>
          <a:lstStyle/>
          <a:p>
            <a:pPr marL="0" indent="0">
              <a:buNone/>
            </a:pPr>
            <a:endParaRPr lang="en-IN" sz="2400" b="1" dirty="0"/>
          </a:p>
          <a:p>
            <a:pPr marL="0" indent="0">
              <a:buNone/>
            </a:pPr>
            <a:endParaRPr lang="en-IN" sz="2400" b="1" dirty="0"/>
          </a:p>
          <a:p>
            <a:pPr marL="457200" indent="-457200">
              <a:buAutoNum type="arabicPeriod"/>
            </a:pPr>
            <a:endParaRPr lang="en-IN" sz="2400" b="1" dirty="0"/>
          </a:p>
          <a:p>
            <a:pPr marL="0" indent="0">
              <a:buNone/>
            </a:pPr>
            <a:endParaRPr lang="en-IN" sz="2400" dirty="0"/>
          </a:p>
        </p:txBody>
      </p:sp>
      <p:cxnSp>
        <p:nvCxnSpPr>
          <p:cNvPr id="17" name="Straight Connector 16">
            <a:extLst>
              <a:ext uri="{FF2B5EF4-FFF2-40B4-BE49-F238E27FC236}">
                <a16:creationId xmlns:a16="http://schemas.microsoft.com/office/drawing/2014/main" id="{B4B10862-6B78-F358-569A-B810AFFF4D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66A830CF-4616-AA5D-3F66-4C7682D6D2FF}"/>
              </a:ext>
            </a:extLst>
          </p:cNvPr>
          <p:cNvGraphicFramePr>
            <a:graphicFrameLocks noGrp="1"/>
          </p:cNvGraphicFramePr>
          <p:nvPr>
            <p:extLst>
              <p:ext uri="{D42A27DB-BD31-4B8C-83A1-F6EECF244321}">
                <p14:modId xmlns:p14="http://schemas.microsoft.com/office/powerpoint/2010/main" val="3527132814"/>
              </p:ext>
            </p:extLst>
          </p:nvPr>
        </p:nvGraphicFramePr>
        <p:xfrm>
          <a:off x="836022" y="2560322"/>
          <a:ext cx="10515600" cy="4328160"/>
        </p:xfrm>
        <a:graphic>
          <a:graphicData uri="http://schemas.openxmlformats.org/drawingml/2006/table">
            <a:tbl>
              <a:tblPr/>
              <a:tblGrid>
                <a:gridCol w="10515600">
                  <a:extLst>
                    <a:ext uri="{9D8B030D-6E8A-4147-A177-3AD203B41FA5}">
                      <a16:colId xmlns:a16="http://schemas.microsoft.com/office/drawing/2014/main" val="574428358"/>
                    </a:ext>
                  </a:extLst>
                </a:gridCol>
              </a:tblGrid>
              <a:tr h="2172494">
                <a:tc>
                  <a:txBody>
                    <a:bodyPr/>
                    <a:lstStyle/>
                    <a:p>
                      <a:endParaRPr lang="en-IN" dirty="0"/>
                    </a:p>
                    <a:p>
                      <a:r>
                        <a:rPr lang="en-IN" sz="2200" dirty="0">
                          <a:latin typeface="+mn-lt"/>
                        </a:rPr>
                        <a:t>Problem 3: MySQL authentication error</a:t>
                      </a:r>
                    </a:p>
                    <a:p>
                      <a:r>
                        <a:rPr lang="en-IN" sz="2200" dirty="0">
                          <a:latin typeface="+mn-lt"/>
                        </a:rPr>
                        <a:t>Cause: </a:t>
                      </a:r>
                      <a:r>
                        <a:rPr lang="en-US" sz="2200" dirty="0">
                          <a:latin typeface="+mn-lt"/>
                        </a:rPr>
                        <a:t>These are not installed by default</a:t>
                      </a:r>
                    </a:p>
                    <a:p>
                      <a:r>
                        <a:rPr lang="en-US" sz="2200" dirty="0">
                          <a:latin typeface="+mn-lt"/>
                        </a:rPr>
                        <a:t>Resolution: Installed using ,</a:t>
                      </a:r>
                    </a:p>
                    <a:p>
                      <a:r>
                        <a:rPr lang="en-US" sz="2200" dirty="0">
                          <a:latin typeface="+mn-lt"/>
                        </a:rPr>
                        <a:t> $</a:t>
                      </a:r>
                      <a:r>
                        <a:rPr lang="en-US" sz="2200" dirty="0" err="1">
                          <a:latin typeface="+mn-lt"/>
                        </a:rPr>
                        <a:t>sudo</a:t>
                      </a:r>
                      <a:r>
                        <a:rPr lang="en-US" sz="2200" dirty="0">
                          <a:latin typeface="+mn-lt"/>
                        </a:rPr>
                        <a:t> apt install </a:t>
                      </a:r>
                      <a:r>
                        <a:rPr lang="en-US" sz="2200" dirty="0" err="1">
                          <a:latin typeface="+mn-lt"/>
                        </a:rPr>
                        <a:t>php-intl</a:t>
                      </a:r>
                      <a:r>
                        <a:rPr lang="en-US" sz="2200" dirty="0">
                          <a:latin typeface="+mn-lt"/>
                        </a:rPr>
                        <a:t> </a:t>
                      </a:r>
                      <a:r>
                        <a:rPr lang="en-US" sz="2200" dirty="0" err="1">
                          <a:latin typeface="+mn-lt"/>
                        </a:rPr>
                        <a:t>php-mbstring</a:t>
                      </a:r>
                      <a:endParaRPr lang="en-US" sz="2200" dirty="0">
                        <a:latin typeface="+mn-lt"/>
                      </a:endParaRPr>
                    </a:p>
                    <a:p>
                      <a:endParaRPr lang="en-US" sz="2200" dirty="0">
                        <a:latin typeface="+mn-lt"/>
                      </a:endParaRPr>
                    </a:p>
                    <a:p>
                      <a:r>
                        <a:rPr lang="en-IN" sz="2200" dirty="0">
                          <a:latin typeface="+mn-lt"/>
                        </a:rPr>
                        <a:t>Problem 4: Apache failed to start</a:t>
                      </a:r>
                    </a:p>
                    <a:p>
                      <a:r>
                        <a:rPr lang="en-IN" sz="2200" dirty="0">
                          <a:latin typeface="+mn-lt"/>
                        </a:rPr>
                        <a:t>Cause: </a:t>
                      </a:r>
                      <a:r>
                        <a:rPr lang="en-US" sz="2200" dirty="0">
                          <a:latin typeface="+mn-lt"/>
                        </a:rPr>
                        <a:t>Incorrect user/password or privilege issue</a:t>
                      </a:r>
                    </a:p>
                    <a:p>
                      <a:r>
                        <a:rPr lang="en-US" sz="2200" dirty="0">
                          <a:latin typeface="+mn-lt"/>
                        </a:rPr>
                        <a:t>Resolution: Re-created user with proper permissions and reloaded grants</a:t>
                      </a:r>
                    </a:p>
                    <a:p>
                      <a:endParaRPr lang="en-US" sz="2200" dirty="0">
                        <a:latin typeface="+mn-lt"/>
                      </a:endParaRPr>
                    </a:p>
                    <a:p>
                      <a:endParaRPr lang="en-US" sz="2200" dirty="0">
                        <a:latin typeface="+mn-lt"/>
                      </a:endParaRPr>
                    </a:p>
                    <a:p>
                      <a:endParaRPr lang="en-US" sz="2200" dirty="0">
                        <a:latin typeface="+mn-lt"/>
                      </a:endParaRPr>
                    </a:p>
                    <a:p>
                      <a:endParaRPr lang="en-IN" dirty="0"/>
                    </a:p>
                  </a:txBody>
                  <a:tcPr anchor="ctr">
                    <a:lnL>
                      <a:noFill/>
                    </a:lnL>
                    <a:lnR>
                      <a:noFill/>
                    </a:lnR>
                    <a:lnT>
                      <a:noFill/>
                    </a:lnT>
                    <a:lnB>
                      <a:noFill/>
                    </a:lnB>
                    <a:noFill/>
                  </a:tcPr>
                </a:tc>
                <a:extLst>
                  <a:ext uri="{0D108BD9-81ED-4DB2-BD59-A6C34878D82A}">
                    <a16:rowId xmlns:a16="http://schemas.microsoft.com/office/drawing/2014/main" val="2921714142"/>
                  </a:ext>
                </a:extLst>
              </a:tr>
            </a:tbl>
          </a:graphicData>
        </a:graphic>
      </p:graphicFrame>
    </p:spTree>
    <p:extLst>
      <p:ext uri="{BB962C8B-B14F-4D97-AF65-F5344CB8AC3E}">
        <p14:creationId xmlns:p14="http://schemas.microsoft.com/office/powerpoint/2010/main" val="454273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B3ECB9-786F-D866-5ED6-E79712701352}"/>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6A1B44A-3863-9D12-E710-E5B91BF1E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4BB15DE-6D68-05DD-8DA9-AF12AC75F9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7061D8D7-775E-B57C-53CD-5FB0A75D1F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7A50575-28CE-52A0-6811-FAE86C12B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0EF070D-A024-E244-5759-D889A2C1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5636B641-DF29-7948-BC46-39553E4BF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29711-7F54-31CC-BF1C-292EC061327D}"/>
              </a:ext>
            </a:extLst>
          </p:cNvPr>
          <p:cNvSpPr>
            <a:spLocks noGrp="1"/>
          </p:cNvSpPr>
          <p:nvPr>
            <p:ph type="title"/>
          </p:nvPr>
        </p:nvSpPr>
        <p:spPr>
          <a:xfrm>
            <a:off x="1043631" y="809898"/>
            <a:ext cx="9942716" cy="1554480"/>
          </a:xfrm>
        </p:spPr>
        <p:txBody>
          <a:bodyPr anchor="ctr">
            <a:normAutofit/>
          </a:bodyPr>
          <a:lstStyle/>
          <a:p>
            <a:r>
              <a:rPr lang="en-IN" sz="4800" dirty="0"/>
              <a:t>Issues</a:t>
            </a:r>
          </a:p>
        </p:txBody>
      </p:sp>
      <p:sp>
        <p:nvSpPr>
          <p:cNvPr id="3" name="Content Placeholder 2">
            <a:extLst>
              <a:ext uri="{FF2B5EF4-FFF2-40B4-BE49-F238E27FC236}">
                <a16:creationId xmlns:a16="http://schemas.microsoft.com/office/drawing/2014/main" id="{C962C5F0-E373-E776-5C02-9113B5DCD2AE}"/>
              </a:ext>
            </a:extLst>
          </p:cNvPr>
          <p:cNvSpPr>
            <a:spLocks noGrp="1"/>
          </p:cNvSpPr>
          <p:nvPr>
            <p:ph idx="1"/>
          </p:nvPr>
        </p:nvSpPr>
        <p:spPr>
          <a:xfrm>
            <a:off x="924414" y="2406631"/>
            <a:ext cx="10181150" cy="6439355"/>
          </a:xfrm>
        </p:spPr>
        <p:txBody>
          <a:bodyPr anchor="ctr">
            <a:normAutofit/>
          </a:bodyPr>
          <a:lstStyle/>
          <a:p>
            <a:pPr marL="0" indent="0">
              <a:buNone/>
            </a:pPr>
            <a:endParaRPr lang="en-IN" sz="2400" b="1" dirty="0"/>
          </a:p>
          <a:p>
            <a:pPr marL="0" indent="0">
              <a:buNone/>
            </a:pPr>
            <a:endParaRPr lang="en-IN" sz="2400" b="1" dirty="0"/>
          </a:p>
          <a:p>
            <a:pPr marL="457200" indent="-457200">
              <a:buAutoNum type="arabicPeriod"/>
            </a:pPr>
            <a:endParaRPr lang="en-IN" sz="2400" b="1" dirty="0"/>
          </a:p>
          <a:p>
            <a:pPr marL="0" indent="0">
              <a:buNone/>
            </a:pPr>
            <a:endParaRPr lang="en-IN" sz="2400" dirty="0"/>
          </a:p>
        </p:txBody>
      </p:sp>
      <p:cxnSp>
        <p:nvCxnSpPr>
          <p:cNvPr id="17" name="Straight Connector 16">
            <a:extLst>
              <a:ext uri="{FF2B5EF4-FFF2-40B4-BE49-F238E27FC236}">
                <a16:creationId xmlns:a16="http://schemas.microsoft.com/office/drawing/2014/main" id="{0EC4D49D-C97C-8906-B385-0AFE781694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FCAC4856-4A64-BF8C-F2F5-74E9ED84BC0A}"/>
              </a:ext>
            </a:extLst>
          </p:cNvPr>
          <p:cNvGraphicFramePr>
            <a:graphicFrameLocks noGrp="1"/>
          </p:cNvGraphicFramePr>
          <p:nvPr>
            <p:extLst>
              <p:ext uri="{D42A27DB-BD31-4B8C-83A1-F6EECF244321}">
                <p14:modId xmlns:p14="http://schemas.microsoft.com/office/powerpoint/2010/main" val="3020287412"/>
              </p:ext>
            </p:extLst>
          </p:nvPr>
        </p:nvGraphicFramePr>
        <p:xfrm>
          <a:off x="836022" y="2560322"/>
          <a:ext cx="10515600" cy="3657600"/>
        </p:xfrm>
        <a:graphic>
          <a:graphicData uri="http://schemas.openxmlformats.org/drawingml/2006/table">
            <a:tbl>
              <a:tblPr/>
              <a:tblGrid>
                <a:gridCol w="10515600">
                  <a:extLst>
                    <a:ext uri="{9D8B030D-6E8A-4147-A177-3AD203B41FA5}">
                      <a16:colId xmlns:a16="http://schemas.microsoft.com/office/drawing/2014/main" val="574428358"/>
                    </a:ext>
                  </a:extLst>
                </a:gridCol>
              </a:tblGrid>
              <a:tr h="2172494">
                <a:tc>
                  <a:txBody>
                    <a:bodyPr/>
                    <a:lstStyle/>
                    <a:p>
                      <a:endParaRPr lang="en-IN" dirty="0"/>
                    </a:p>
                    <a:p>
                      <a:r>
                        <a:rPr lang="en-IN" sz="2200" dirty="0">
                          <a:latin typeface="+mn-lt"/>
                        </a:rPr>
                        <a:t>Problem 5: </a:t>
                      </a:r>
                      <a:r>
                        <a:rPr lang="en-IN" sz="2200" dirty="0" err="1">
                          <a:latin typeface="+mn-lt"/>
                        </a:rPr>
                        <a:t>LocalSettings.php</a:t>
                      </a:r>
                      <a:r>
                        <a:rPr lang="en-IN" sz="2200" dirty="0">
                          <a:latin typeface="+mn-lt"/>
                        </a:rPr>
                        <a:t> not writable</a:t>
                      </a:r>
                    </a:p>
                    <a:p>
                      <a:r>
                        <a:rPr lang="en-IN" sz="2200" dirty="0">
                          <a:latin typeface="+mn-lt"/>
                        </a:rPr>
                        <a:t>Cause: </a:t>
                      </a:r>
                      <a:r>
                        <a:rPr lang="en-US" sz="2200" dirty="0">
                          <a:latin typeface="+mn-lt"/>
                        </a:rPr>
                        <a:t>File permissions were too restrictive</a:t>
                      </a:r>
                    </a:p>
                    <a:p>
                      <a:r>
                        <a:rPr lang="en-US" sz="2200" dirty="0">
                          <a:latin typeface="+mn-lt"/>
                        </a:rPr>
                        <a:t>Resolution: Used </a:t>
                      </a:r>
                      <a:r>
                        <a:rPr lang="en-US" sz="2200" dirty="0" err="1">
                          <a:latin typeface="+mn-lt"/>
                        </a:rPr>
                        <a:t>chown</a:t>
                      </a:r>
                      <a:r>
                        <a:rPr lang="en-US" sz="2200" dirty="0">
                          <a:latin typeface="+mn-lt"/>
                        </a:rPr>
                        <a:t> </a:t>
                      </a:r>
                      <a:r>
                        <a:rPr lang="en-US" sz="2200" dirty="0" err="1">
                          <a:latin typeface="+mn-lt"/>
                        </a:rPr>
                        <a:t>www-data:www-data</a:t>
                      </a:r>
                      <a:r>
                        <a:rPr lang="en-US" sz="2200" dirty="0">
                          <a:latin typeface="+mn-lt"/>
                        </a:rPr>
                        <a:t> </a:t>
                      </a:r>
                      <a:r>
                        <a:rPr lang="en-US" sz="2200" dirty="0" err="1">
                          <a:latin typeface="+mn-lt"/>
                        </a:rPr>
                        <a:t>LocalSettings.php</a:t>
                      </a:r>
                      <a:r>
                        <a:rPr lang="en-US" sz="2200" dirty="0">
                          <a:latin typeface="+mn-lt"/>
                        </a:rPr>
                        <a:t> to fix</a:t>
                      </a:r>
                    </a:p>
                    <a:p>
                      <a:endParaRPr lang="en-US" sz="2200" dirty="0">
                        <a:latin typeface="+mn-lt"/>
                      </a:endParaRPr>
                    </a:p>
                    <a:p>
                      <a:r>
                        <a:rPr lang="en-IN" sz="2200" dirty="0">
                          <a:latin typeface="+mn-lt"/>
                        </a:rPr>
                        <a:t>Problem 6: </a:t>
                      </a:r>
                      <a:r>
                        <a:rPr lang="en-US" sz="2200" dirty="0">
                          <a:latin typeface="+mn-lt"/>
                        </a:rPr>
                        <a:t>Wiki setup page not accessible</a:t>
                      </a:r>
                      <a:endParaRPr lang="en-IN" sz="2200" dirty="0">
                        <a:latin typeface="+mn-lt"/>
                      </a:endParaRPr>
                    </a:p>
                    <a:p>
                      <a:r>
                        <a:rPr lang="en-IN" sz="2200" dirty="0">
                          <a:latin typeface="+mn-lt"/>
                        </a:rPr>
                        <a:t>Cause: </a:t>
                      </a:r>
                      <a:r>
                        <a:rPr lang="en-US" sz="2200" dirty="0">
                          <a:latin typeface="+mn-lt"/>
                        </a:rPr>
                        <a:t>Apache rewrite not enabled or incorrect document root</a:t>
                      </a:r>
                    </a:p>
                    <a:p>
                      <a:r>
                        <a:rPr lang="en-US" sz="2200" dirty="0">
                          <a:latin typeface="+mn-lt"/>
                        </a:rPr>
                        <a:t>Resolution: Enabled </a:t>
                      </a:r>
                      <a:r>
                        <a:rPr lang="en-US" sz="2200" dirty="0" err="1">
                          <a:latin typeface="+mn-lt"/>
                        </a:rPr>
                        <a:t>mod_rewrite</a:t>
                      </a:r>
                      <a:r>
                        <a:rPr lang="en-US" sz="2200" dirty="0">
                          <a:latin typeface="+mn-lt"/>
                        </a:rPr>
                        <a:t> and verified correct Apache </a:t>
                      </a:r>
                      <a:r>
                        <a:rPr lang="en-US" sz="2200" dirty="0" err="1">
                          <a:latin typeface="+mn-lt"/>
                        </a:rPr>
                        <a:t>VirtualHost</a:t>
                      </a:r>
                      <a:r>
                        <a:rPr lang="en-US" sz="2200" dirty="0">
                          <a:latin typeface="+mn-lt"/>
                        </a:rPr>
                        <a:t> path</a:t>
                      </a:r>
                    </a:p>
                    <a:p>
                      <a:endParaRPr lang="en-US" sz="2200" dirty="0">
                        <a:latin typeface="+mn-lt"/>
                      </a:endParaRPr>
                    </a:p>
                    <a:p>
                      <a:endParaRPr lang="en-US" sz="2200" dirty="0">
                        <a:latin typeface="+mn-lt"/>
                      </a:endParaRPr>
                    </a:p>
                    <a:p>
                      <a:endParaRPr lang="en-IN" dirty="0"/>
                    </a:p>
                  </a:txBody>
                  <a:tcPr anchor="ctr">
                    <a:lnL>
                      <a:noFill/>
                    </a:lnL>
                    <a:lnR>
                      <a:noFill/>
                    </a:lnR>
                    <a:lnT>
                      <a:noFill/>
                    </a:lnT>
                    <a:lnB>
                      <a:noFill/>
                    </a:lnB>
                    <a:noFill/>
                  </a:tcPr>
                </a:tc>
                <a:extLst>
                  <a:ext uri="{0D108BD9-81ED-4DB2-BD59-A6C34878D82A}">
                    <a16:rowId xmlns:a16="http://schemas.microsoft.com/office/drawing/2014/main" val="2921714142"/>
                  </a:ext>
                </a:extLst>
              </a:tr>
            </a:tbl>
          </a:graphicData>
        </a:graphic>
      </p:graphicFrame>
    </p:spTree>
    <p:extLst>
      <p:ext uri="{BB962C8B-B14F-4D97-AF65-F5344CB8AC3E}">
        <p14:creationId xmlns:p14="http://schemas.microsoft.com/office/powerpoint/2010/main" val="2880177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64F218-9682-101A-9E17-8932FF63CF27}"/>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8EB1F89-F276-88A2-5F2F-DF81A6333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0FB25D3-F7B4-05BC-323D-77B6376043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CB24EED3-01BD-F9E8-C615-D6A794F10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FC6C262-07FB-A636-8C91-77F5204DB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FE650DF-E583-FEA8-518D-2C03725F90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CBE9D447-024F-8458-3C3B-E57968D8B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0DF706-D59C-FA1D-B0E4-D2C86839CC3F}"/>
              </a:ext>
            </a:extLst>
          </p:cNvPr>
          <p:cNvSpPr>
            <a:spLocks noGrp="1"/>
          </p:cNvSpPr>
          <p:nvPr>
            <p:ph type="title"/>
          </p:nvPr>
        </p:nvSpPr>
        <p:spPr>
          <a:xfrm>
            <a:off x="1043631" y="809898"/>
            <a:ext cx="9942716" cy="1554480"/>
          </a:xfrm>
        </p:spPr>
        <p:txBody>
          <a:bodyPr anchor="ctr">
            <a:normAutofit/>
          </a:bodyPr>
          <a:lstStyle/>
          <a:p>
            <a:r>
              <a:rPr lang="en-IN" sz="4800" dirty="0"/>
              <a:t>Testing and validation</a:t>
            </a:r>
          </a:p>
        </p:txBody>
      </p:sp>
      <p:sp>
        <p:nvSpPr>
          <p:cNvPr id="3" name="Content Placeholder 2">
            <a:extLst>
              <a:ext uri="{FF2B5EF4-FFF2-40B4-BE49-F238E27FC236}">
                <a16:creationId xmlns:a16="http://schemas.microsoft.com/office/drawing/2014/main" id="{060F36AA-CF65-AD7B-33EA-C90271D23454}"/>
              </a:ext>
            </a:extLst>
          </p:cNvPr>
          <p:cNvSpPr>
            <a:spLocks noGrp="1"/>
          </p:cNvSpPr>
          <p:nvPr>
            <p:ph idx="1"/>
          </p:nvPr>
        </p:nvSpPr>
        <p:spPr>
          <a:xfrm>
            <a:off x="924414" y="2406631"/>
            <a:ext cx="10181150" cy="6439355"/>
          </a:xfrm>
        </p:spPr>
        <p:txBody>
          <a:bodyPr anchor="ctr">
            <a:normAutofit/>
          </a:bodyPr>
          <a:lstStyle/>
          <a:p>
            <a:pPr marL="0" indent="0">
              <a:buNone/>
            </a:pPr>
            <a:endParaRPr lang="en-IN" sz="2400" b="1" dirty="0"/>
          </a:p>
          <a:p>
            <a:pPr marL="0" indent="0">
              <a:buNone/>
            </a:pPr>
            <a:endParaRPr lang="en-IN" sz="2400" b="1" dirty="0"/>
          </a:p>
          <a:p>
            <a:pPr marL="457200" indent="-457200">
              <a:buAutoNum type="arabicPeriod"/>
            </a:pPr>
            <a:endParaRPr lang="en-IN" sz="2400" b="1" dirty="0"/>
          </a:p>
          <a:p>
            <a:pPr marL="0" indent="0">
              <a:buNone/>
            </a:pPr>
            <a:endParaRPr lang="en-IN" sz="2400" dirty="0"/>
          </a:p>
        </p:txBody>
      </p:sp>
      <p:cxnSp>
        <p:nvCxnSpPr>
          <p:cNvPr id="17" name="Straight Connector 16">
            <a:extLst>
              <a:ext uri="{FF2B5EF4-FFF2-40B4-BE49-F238E27FC236}">
                <a16:creationId xmlns:a16="http://schemas.microsoft.com/office/drawing/2014/main" id="{66E0089A-C536-6C52-18C2-B0C32E643B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23EA9AF6-409A-D611-D6E7-78C6589EE339}"/>
              </a:ext>
            </a:extLst>
          </p:cNvPr>
          <p:cNvGraphicFramePr>
            <a:graphicFrameLocks noGrp="1"/>
          </p:cNvGraphicFramePr>
          <p:nvPr>
            <p:extLst>
              <p:ext uri="{D42A27DB-BD31-4B8C-83A1-F6EECF244321}">
                <p14:modId xmlns:p14="http://schemas.microsoft.com/office/powerpoint/2010/main" val="1888771544"/>
              </p:ext>
            </p:extLst>
          </p:nvPr>
        </p:nvGraphicFramePr>
        <p:xfrm>
          <a:off x="838200" y="3070808"/>
          <a:ext cx="9637840" cy="2557717"/>
        </p:xfrm>
        <a:graphic>
          <a:graphicData uri="http://schemas.openxmlformats.org/drawingml/2006/table">
            <a:tbl>
              <a:tblPr/>
              <a:tblGrid>
                <a:gridCol w="9637840">
                  <a:extLst>
                    <a:ext uri="{9D8B030D-6E8A-4147-A177-3AD203B41FA5}">
                      <a16:colId xmlns:a16="http://schemas.microsoft.com/office/drawing/2014/main" val="574428358"/>
                    </a:ext>
                  </a:extLst>
                </a:gridCol>
              </a:tblGrid>
              <a:tr h="2172494">
                <a:tc>
                  <a:txBody>
                    <a:bodyPr/>
                    <a:lstStyle/>
                    <a:p>
                      <a:pPr marL="342900" indent="-342900">
                        <a:lnSpc>
                          <a:spcPct val="150000"/>
                        </a:lnSpc>
                        <a:buFont typeface="Arial" panose="020B0604020202020204" pitchFamily="34" charset="0"/>
                        <a:buChar char="•"/>
                      </a:pPr>
                      <a:r>
                        <a:rPr lang="en-US" sz="2200" dirty="0"/>
                        <a:t>Verified MediaWiki runs by accessing IP in browser</a:t>
                      </a:r>
                    </a:p>
                    <a:p>
                      <a:pPr marL="342900" indent="-342900">
                        <a:lnSpc>
                          <a:spcPct val="150000"/>
                        </a:lnSpc>
                        <a:buFont typeface="Arial" panose="020B0604020202020204" pitchFamily="34" charset="0"/>
                        <a:buChar char="•"/>
                      </a:pPr>
                      <a:r>
                        <a:rPr lang="en-US" sz="2200" dirty="0"/>
                        <a:t>Created a test wiki page and user account</a:t>
                      </a:r>
                    </a:p>
                    <a:p>
                      <a:pPr marL="342900" indent="-342900">
                        <a:lnSpc>
                          <a:spcPct val="150000"/>
                        </a:lnSpc>
                        <a:buFont typeface="Arial" panose="020B0604020202020204" pitchFamily="34" charset="0"/>
                        <a:buChar char="•"/>
                      </a:pPr>
                      <a:r>
                        <a:rPr lang="en-US" sz="2200" dirty="0"/>
                        <a:t>Ran the backup script manually and confirmed file generation</a:t>
                      </a:r>
                    </a:p>
                    <a:p>
                      <a:pPr marL="342900" indent="-342900">
                        <a:lnSpc>
                          <a:spcPct val="150000"/>
                        </a:lnSpc>
                        <a:buFont typeface="Arial" panose="020B0604020202020204" pitchFamily="34" charset="0"/>
                        <a:buChar char="•"/>
                      </a:pPr>
                      <a:r>
                        <a:rPr lang="en-US" sz="2200" dirty="0"/>
                        <a:t>Restored DB and files to simulate disaster recovery</a:t>
                      </a:r>
                    </a:p>
                    <a:p>
                      <a:pPr marL="342900" indent="-342900">
                        <a:lnSpc>
                          <a:spcPct val="150000"/>
                        </a:lnSpc>
                        <a:buFont typeface="Arial" panose="020B0604020202020204" pitchFamily="34" charset="0"/>
                        <a:buChar char="•"/>
                      </a:pPr>
                      <a:endParaRPr lang="en-IN" sz="2200" dirty="0"/>
                    </a:p>
                  </a:txBody>
                  <a:tcPr anchor="ctr">
                    <a:lnL>
                      <a:noFill/>
                    </a:lnL>
                    <a:lnR>
                      <a:noFill/>
                    </a:lnR>
                    <a:lnT>
                      <a:noFill/>
                    </a:lnT>
                    <a:lnB>
                      <a:noFill/>
                    </a:lnB>
                    <a:noFill/>
                  </a:tcPr>
                </a:tc>
                <a:extLst>
                  <a:ext uri="{0D108BD9-81ED-4DB2-BD59-A6C34878D82A}">
                    <a16:rowId xmlns:a16="http://schemas.microsoft.com/office/drawing/2014/main" val="2921714142"/>
                  </a:ext>
                </a:extLst>
              </a:tr>
            </a:tbl>
          </a:graphicData>
        </a:graphic>
      </p:graphicFrame>
    </p:spTree>
    <p:extLst>
      <p:ext uri="{BB962C8B-B14F-4D97-AF65-F5344CB8AC3E}">
        <p14:creationId xmlns:p14="http://schemas.microsoft.com/office/powerpoint/2010/main" val="4294873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411F0B-41FE-E031-A7A8-E7E794822C82}"/>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A0D8761-8105-9CE3-C533-82D1CFAD1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7E2FA3F-EC80-9522-12E1-F6E6261D15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7369398B-E283-BB3F-7621-7D8F09BB96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5DF788E-9EBB-06EA-5DED-4F4D953DD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EF1E8BA-05ED-58DC-446F-D4C306671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02EE752B-B85C-3EAF-72CE-2BE4D129C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6481A4-2C3B-9882-3800-7428A2A39929}"/>
              </a:ext>
            </a:extLst>
          </p:cNvPr>
          <p:cNvSpPr>
            <a:spLocks noGrp="1"/>
          </p:cNvSpPr>
          <p:nvPr>
            <p:ph type="title"/>
          </p:nvPr>
        </p:nvSpPr>
        <p:spPr>
          <a:xfrm>
            <a:off x="1043631" y="809898"/>
            <a:ext cx="9942716" cy="1554480"/>
          </a:xfrm>
        </p:spPr>
        <p:txBody>
          <a:bodyPr anchor="ctr">
            <a:normAutofit/>
          </a:bodyPr>
          <a:lstStyle/>
          <a:p>
            <a:r>
              <a:rPr lang="en-IN" sz="4800" dirty="0"/>
              <a:t>Conclusion</a:t>
            </a:r>
          </a:p>
        </p:txBody>
      </p:sp>
      <p:sp>
        <p:nvSpPr>
          <p:cNvPr id="3" name="Content Placeholder 2">
            <a:extLst>
              <a:ext uri="{FF2B5EF4-FFF2-40B4-BE49-F238E27FC236}">
                <a16:creationId xmlns:a16="http://schemas.microsoft.com/office/drawing/2014/main" id="{48CA2989-BABA-BB71-2142-CFDCF5FC79AE}"/>
              </a:ext>
            </a:extLst>
          </p:cNvPr>
          <p:cNvSpPr>
            <a:spLocks noGrp="1"/>
          </p:cNvSpPr>
          <p:nvPr>
            <p:ph idx="1"/>
          </p:nvPr>
        </p:nvSpPr>
        <p:spPr>
          <a:xfrm>
            <a:off x="924414" y="2406631"/>
            <a:ext cx="10181150" cy="6439355"/>
          </a:xfrm>
        </p:spPr>
        <p:txBody>
          <a:bodyPr anchor="ctr">
            <a:normAutofit/>
          </a:bodyPr>
          <a:lstStyle/>
          <a:p>
            <a:pPr marL="0" indent="0">
              <a:buNone/>
            </a:pPr>
            <a:endParaRPr lang="en-IN" sz="2400" b="1" dirty="0"/>
          </a:p>
          <a:p>
            <a:pPr marL="0" indent="0">
              <a:buNone/>
            </a:pPr>
            <a:endParaRPr lang="en-IN" sz="2400" b="1" dirty="0"/>
          </a:p>
          <a:p>
            <a:pPr marL="457200" indent="-457200">
              <a:buAutoNum type="arabicPeriod"/>
            </a:pPr>
            <a:endParaRPr lang="en-IN" sz="2400" b="1" dirty="0"/>
          </a:p>
          <a:p>
            <a:pPr marL="0" indent="0">
              <a:buNone/>
            </a:pPr>
            <a:endParaRPr lang="en-IN" sz="2400" dirty="0"/>
          </a:p>
        </p:txBody>
      </p:sp>
      <p:cxnSp>
        <p:nvCxnSpPr>
          <p:cNvPr id="17" name="Straight Connector 16">
            <a:extLst>
              <a:ext uri="{FF2B5EF4-FFF2-40B4-BE49-F238E27FC236}">
                <a16:creationId xmlns:a16="http://schemas.microsoft.com/office/drawing/2014/main" id="{A0821666-CF6C-8E22-40EA-E185E8F86A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196BB8F1-2874-65D2-694B-4EEF03FA3601}"/>
              </a:ext>
            </a:extLst>
          </p:cNvPr>
          <p:cNvGraphicFramePr>
            <a:graphicFrameLocks noGrp="1"/>
          </p:cNvGraphicFramePr>
          <p:nvPr>
            <p:extLst>
              <p:ext uri="{D42A27DB-BD31-4B8C-83A1-F6EECF244321}">
                <p14:modId xmlns:p14="http://schemas.microsoft.com/office/powerpoint/2010/main" val="2731197049"/>
              </p:ext>
            </p:extLst>
          </p:nvPr>
        </p:nvGraphicFramePr>
        <p:xfrm>
          <a:off x="838200" y="3070808"/>
          <a:ext cx="9637840" cy="2740597"/>
        </p:xfrm>
        <a:graphic>
          <a:graphicData uri="http://schemas.openxmlformats.org/drawingml/2006/table">
            <a:tbl>
              <a:tblPr/>
              <a:tblGrid>
                <a:gridCol w="9637840">
                  <a:extLst>
                    <a:ext uri="{9D8B030D-6E8A-4147-A177-3AD203B41FA5}">
                      <a16:colId xmlns:a16="http://schemas.microsoft.com/office/drawing/2014/main" val="574428358"/>
                    </a:ext>
                  </a:extLst>
                </a:gridCol>
              </a:tblGrid>
              <a:tr h="2172494">
                <a:tc>
                  <a:txBody>
                    <a:bodyPr/>
                    <a:lstStyle/>
                    <a:p>
                      <a:pPr marL="342900" indent="-342900">
                        <a:lnSpc>
                          <a:spcPct val="150000"/>
                        </a:lnSpc>
                        <a:buFont typeface="Arial" panose="020B0604020202020204" pitchFamily="34" charset="0"/>
                        <a:buChar char="•"/>
                      </a:pPr>
                      <a:r>
                        <a:rPr lang="en-US" sz="2400" dirty="0"/>
                        <a:t>MediaWiki successfully deployed on LAMP stack VM</a:t>
                      </a:r>
                    </a:p>
                    <a:p>
                      <a:pPr marL="342900" indent="-342900">
                        <a:lnSpc>
                          <a:spcPct val="150000"/>
                        </a:lnSpc>
                        <a:buFont typeface="Arial" panose="020B0604020202020204" pitchFamily="34" charset="0"/>
                        <a:buChar char="•"/>
                      </a:pPr>
                      <a:r>
                        <a:rPr lang="en-US" sz="2400" dirty="0"/>
                        <a:t>Daily backup mechanism implemented using </a:t>
                      </a:r>
                      <a:r>
                        <a:rPr lang="en-US" sz="2400" dirty="0" err="1"/>
                        <a:t>cron</a:t>
                      </a:r>
                      <a:endParaRPr lang="en-US" sz="2400" dirty="0"/>
                    </a:p>
                    <a:p>
                      <a:pPr marL="342900" indent="-342900">
                        <a:lnSpc>
                          <a:spcPct val="150000"/>
                        </a:lnSpc>
                        <a:buFont typeface="Arial" panose="020B0604020202020204" pitchFamily="34" charset="0"/>
                        <a:buChar char="•"/>
                      </a:pPr>
                      <a:r>
                        <a:rPr lang="en-US" sz="2400" dirty="0"/>
                        <a:t>Resolved common setup issues with documented fixes</a:t>
                      </a:r>
                    </a:p>
                    <a:p>
                      <a:pPr marL="342900" indent="-342900">
                        <a:lnSpc>
                          <a:spcPct val="150000"/>
                        </a:lnSpc>
                        <a:buFont typeface="Arial" panose="020B0604020202020204" pitchFamily="34" charset="0"/>
                        <a:buChar char="•"/>
                      </a:pPr>
                      <a:r>
                        <a:rPr lang="en-US" sz="2400" dirty="0"/>
                        <a:t>Setup ready for collaborative use and disaster recovery</a:t>
                      </a:r>
                    </a:p>
                    <a:p>
                      <a:pPr marL="342900" indent="-342900">
                        <a:lnSpc>
                          <a:spcPct val="150000"/>
                        </a:lnSpc>
                        <a:buFont typeface="Arial" panose="020B0604020202020204" pitchFamily="34" charset="0"/>
                        <a:buChar char="•"/>
                      </a:pPr>
                      <a:endParaRPr lang="en-IN" sz="2200" dirty="0"/>
                    </a:p>
                  </a:txBody>
                  <a:tcPr anchor="ctr">
                    <a:lnL>
                      <a:noFill/>
                    </a:lnL>
                    <a:lnR>
                      <a:noFill/>
                    </a:lnR>
                    <a:lnT>
                      <a:noFill/>
                    </a:lnT>
                    <a:lnB>
                      <a:noFill/>
                    </a:lnB>
                    <a:noFill/>
                  </a:tcPr>
                </a:tc>
                <a:extLst>
                  <a:ext uri="{0D108BD9-81ED-4DB2-BD59-A6C34878D82A}">
                    <a16:rowId xmlns:a16="http://schemas.microsoft.com/office/drawing/2014/main" val="2921714142"/>
                  </a:ext>
                </a:extLst>
              </a:tr>
            </a:tbl>
          </a:graphicData>
        </a:graphic>
      </p:graphicFrame>
    </p:spTree>
    <p:extLst>
      <p:ext uri="{BB962C8B-B14F-4D97-AF65-F5344CB8AC3E}">
        <p14:creationId xmlns:p14="http://schemas.microsoft.com/office/powerpoint/2010/main" val="3742097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707AF1-D79E-0613-A772-ACD7107409B1}"/>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19010B7-1F30-48F9-1C1B-BB28F9711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0EC9673-9006-4B55-18EF-1B535E42F7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BCD05E27-28CF-D009-01BC-EE3C1B9D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4F8B158-5D5B-1A07-1FE7-BD1FB35E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6AAFD1-60DE-816D-9D12-17836203D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84B6BD0-0FFD-AB9E-5183-A634F11AB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5A99F4-701A-7C92-FD1C-B1A956610B42}"/>
              </a:ext>
            </a:extLst>
          </p:cNvPr>
          <p:cNvSpPr>
            <a:spLocks noGrp="1"/>
          </p:cNvSpPr>
          <p:nvPr>
            <p:ph type="title"/>
          </p:nvPr>
        </p:nvSpPr>
        <p:spPr>
          <a:xfrm>
            <a:off x="1043631" y="809898"/>
            <a:ext cx="9942716" cy="1554480"/>
          </a:xfrm>
        </p:spPr>
        <p:txBody>
          <a:bodyPr anchor="ctr">
            <a:normAutofit/>
          </a:bodyPr>
          <a:lstStyle/>
          <a:p>
            <a:r>
              <a:rPr lang="en-IN" sz="4800"/>
              <a:t>objective</a:t>
            </a:r>
          </a:p>
        </p:txBody>
      </p:sp>
      <p:sp>
        <p:nvSpPr>
          <p:cNvPr id="3" name="Content Placeholder 2">
            <a:extLst>
              <a:ext uri="{FF2B5EF4-FFF2-40B4-BE49-F238E27FC236}">
                <a16:creationId xmlns:a16="http://schemas.microsoft.com/office/drawing/2014/main" id="{42BB4C8D-EFB6-8B42-5AAA-807040653C0B}"/>
              </a:ext>
            </a:extLst>
          </p:cNvPr>
          <p:cNvSpPr>
            <a:spLocks noGrp="1"/>
          </p:cNvSpPr>
          <p:nvPr>
            <p:ph idx="1"/>
          </p:nvPr>
        </p:nvSpPr>
        <p:spPr>
          <a:xfrm>
            <a:off x="1045028" y="3017522"/>
            <a:ext cx="9941319" cy="3124658"/>
          </a:xfrm>
        </p:spPr>
        <p:txBody>
          <a:bodyPr anchor="ctr">
            <a:normAutofit/>
          </a:bodyPr>
          <a:lstStyle/>
          <a:p>
            <a:r>
              <a:rPr lang="en-US" sz="2400" dirty="0"/>
              <a:t>To install and configure a MediaWiki-powered website on a virtual machine running the LAMP stack (Linux, Apache, MySQL, PHP), and to implement a daily backup system for both the MediaWiki SQL data and associated files.</a:t>
            </a:r>
          </a:p>
          <a:p>
            <a:endParaRPr lang="en-IN" sz="2400" dirty="0"/>
          </a:p>
        </p:txBody>
      </p:sp>
      <p:cxnSp>
        <p:nvCxnSpPr>
          <p:cNvPr id="17" name="Straight Connector 16">
            <a:extLst>
              <a:ext uri="{FF2B5EF4-FFF2-40B4-BE49-F238E27FC236}">
                <a16:creationId xmlns:a16="http://schemas.microsoft.com/office/drawing/2014/main" id="{9049DA02-BBCE-B613-33D3-8213BAF27A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3498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AD36EB-DDAB-F05B-81F0-527BE4C6AFEB}"/>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05A7E4E-B1A3-91E3-30BD-B52F49C15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8B7F053-B22D-C532-9ABF-303DA6C653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0DA71D4B-0BC6-14F3-EB12-1FD45404C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3F65FB-4012-A36D-DED1-33C0DC718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6A4DC47-B7BB-E674-AE22-D0D36A719C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6A6E5B2F-6E33-88E2-4568-30CCAEB8D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617D44-5B9C-8EE8-80D7-DA843C11F138}"/>
              </a:ext>
            </a:extLst>
          </p:cNvPr>
          <p:cNvSpPr>
            <a:spLocks noGrp="1"/>
          </p:cNvSpPr>
          <p:nvPr>
            <p:ph type="title"/>
          </p:nvPr>
        </p:nvSpPr>
        <p:spPr>
          <a:xfrm>
            <a:off x="1043631" y="809898"/>
            <a:ext cx="9942716" cy="1554480"/>
          </a:xfrm>
        </p:spPr>
        <p:txBody>
          <a:bodyPr anchor="ctr">
            <a:normAutofit/>
          </a:bodyPr>
          <a:lstStyle/>
          <a:p>
            <a:r>
              <a:rPr lang="en-IN" sz="4800" dirty="0"/>
              <a:t>Tools used</a:t>
            </a:r>
          </a:p>
        </p:txBody>
      </p:sp>
      <p:cxnSp>
        <p:nvCxnSpPr>
          <p:cNvPr id="17" name="Straight Connector 16">
            <a:extLst>
              <a:ext uri="{FF2B5EF4-FFF2-40B4-BE49-F238E27FC236}">
                <a16:creationId xmlns:a16="http://schemas.microsoft.com/office/drawing/2014/main" id="{085B1E1E-54FA-C588-0A0A-AEB2C3983C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Rectangle 2">
            <a:extLst>
              <a:ext uri="{FF2B5EF4-FFF2-40B4-BE49-F238E27FC236}">
                <a16:creationId xmlns:a16="http://schemas.microsoft.com/office/drawing/2014/main" id="{746ADCD3-DFDC-E302-F7C0-115211F25912}"/>
              </a:ext>
            </a:extLst>
          </p:cNvPr>
          <p:cNvSpPr>
            <a:spLocks noGrp="1" noChangeArrowheads="1"/>
          </p:cNvSpPr>
          <p:nvPr>
            <p:ph idx="1"/>
          </p:nvPr>
        </p:nvSpPr>
        <p:spPr bwMode="auto">
          <a:xfrm>
            <a:off x="1044575" y="3034675"/>
            <a:ext cx="8704434" cy="309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a:ln>
                  <a:noFill/>
                </a:ln>
                <a:solidFill>
                  <a:schemeClr val="tx1"/>
                </a:solidFill>
                <a:effectLst/>
              </a:rPr>
              <a:t>VirtualBox</a:t>
            </a:r>
            <a:r>
              <a:rPr kumimoji="0" lang="en-US" altLang="en-US" sz="2200" b="0" i="0" u="none" strike="noStrike" cap="none" normalizeH="0" baseline="0">
                <a:ln>
                  <a:noFill/>
                </a:ln>
                <a:solidFill>
                  <a:schemeClr val="tx1"/>
                </a:solidFill>
                <a:effectLst/>
              </a:rPr>
              <a:t> – To create and run the virtual machine environment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a:ln>
                  <a:noFill/>
                </a:ln>
                <a:solidFill>
                  <a:schemeClr val="tx1"/>
                </a:solidFill>
                <a:effectLst/>
              </a:rPr>
              <a:t>Ubuntu 22.04 LTS</a:t>
            </a:r>
            <a:r>
              <a:rPr kumimoji="0" lang="en-US" altLang="en-US" sz="2200" b="0" i="0" u="none" strike="noStrike" cap="none" normalizeH="0" baseline="0">
                <a:ln>
                  <a:noFill/>
                </a:ln>
                <a:solidFill>
                  <a:schemeClr val="tx1"/>
                </a:solidFill>
                <a:effectLst/>
              </a:rPr>
              <a:t> – Operating System for hosting the LAMP stack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a:ln>
                  <a:noFill/>
                </a:ln>
                <a:solidFill>
                  <a:schemeClr val="tx1"/>
                </a:solidFill>
                <a:effectLst/>
              </a:rPr>
              <a:t>Apache2</a:t>
            </a:r>
            <a:r>
              <a:rPr kumimoji="0" lang="en-US" altLang="en-US" sz="2200" b="0" i="0" u="none" strike="noStrike" cap="none" normalizeH="0" baseline="0">
                <a:ln>
                  <a:noFill/>
                </a:ln>
                <a:solidFill>
                  <a:schemeClr val="tx1"/>
                </a:solidFill>
                <a:effectLst/>
              </a:rPr>
              <a:t> – Web server to serve MediaWiki content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a:ln>
                  <a:noFill/>
                </a:ln>
                <a:solidFill>
                  <a:schemeClr val="tx1"/>
                </a:solidFill>
                <a:effectLst/>
              </a:rPr>
              <a:t>MySQL Server</a:t>
            </a:r>
            <a:r>
              <a:rPr kumimoji="0" lang="en-US" altLang="en-US" sz="2200" b="0" i="0" u="none" strike="noStrike" cap="none" normalizeH="0" baseline="0">
                <a:ln>
                  <a:noFill/>
                </a:ln>
                <a:solidFill>
                  <a:schemeClr val="tx1"/>
                </a:solidFill>
                <a:effectLst/>
              </a:rPr>
              <a:t> – Database to store wiki content and user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a:ln>
                  <a:noFill/>
                </a:ln>
                <a:solidFill>
                  <a:schemeClr val="tx1"/>
                </a:solidFill>
                <a:effectLst/>
              </a:rPr>
              <a:t>PHP (with required extensions)</a:t>
            </a:r>
            <a:r>
              <a:rPr kumimoji="0" lang="en-US" altLang="en-US" sz="2200" b="0" i="0" u="none" strike="noStrike" cap="none" normalizeH="0" baseline="0">
                <a:ln>
                  <a:noFill/>
                </a:ln>
                <a:solidFill>
                  <a:schemeClr val="tx1"/>
                </a:solidFill>
                <a:effectLst/>
              </a:rPr>
              <a:t> – Server-side scripting for MediaWiki</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200" b="1" i="0" u="none" strike="noStrike" cap="none" normalizeH="0" baseline="0">
                <a:ln>
                  <a:noFill/>
                </a:ln>
                <a:solidFill>
                  <a:schemeClr val="tx1"/>
                </a:solidFill>
                <a:effectLst/>
              </a:rPr>
              <a:t>MediaWiki</a:t>
            </a:r>
            <a:r>
              <a:rPr kumimoji="0" lang="en-US" altLang="en-US" sz="2200" b="0" i="0" u="none" strike="noStrike" cap="none" normalizeH="0" baseline="0">
                <a:ln>
                  <a:noFill/>
                </a:ln>
                <a:solidFill>
                  <a:schemeClr val="tx1"/>
                </a:solidFill>
                <a:effectLst/>
              </a:rPr>
              <a:t> – The core open-source wiki engine</a:t>
            </a:r>
          </a:p>
        </p:txBody>
      </p:sp>
    </p:spTree>
    <p:extLst>
      <p:ext uri="{BB962C8B-B14F-4D97-AF65-F5344CB8AC3E}">
        <p14:creationId xmlns:p14="http://schemas.microsoft.com/office/powerpoint/2010/main" val="252637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F247BD-E17D-8CC0-B536-BDDFAD1F980B}"/>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4A5419-A365-1ABC-314C-C27BD4D817A9}"/>
              </a:ext>
            </a:extLst>
          </p:cNvPr>
          <p:cNvSpPr>
            <a:spLocks noGrp="1"/>
          </p:cNvSpPr>
          <p:nvPr>
            <p:ph type="title"/>
          </p:nvPr>
        </p:nvSpPr>
        <p:spPr>
          <a:xfrm>
            <a:off x="966278" y="2228757"/>
            <a:ext cx="9910296" cy="4510140"/>
          </a:xfrm>
        </p:spPr>
        <p:txBody>
          <a:bodyPr vert="horz" lIns="91440" tIns="45720" rIns="91440" bIns="45720" rtlCol="0" anchor="t">
            <a:normAutofit/>
          </a:bodyPr>
          <a:lstStyle/>
          <a:p>
            <a:r>
              <a:rPr lang="en-US" sz="4800" kern="1200" dirty="0">
                <a:solidFill>
                  <a:schemeClr val="tx1"/>
                </a:solidFill>
                <a:latin typeface="+mj-lt"/>
                <a:ea typeface="+mj-ea"/>
                <a:cs typeface="+mj-cs"/>
              </a:rPr>
              <a:t>Part -1</a:t>
            </a:r>
            <a:br>
              <a:rPr lang="en-US" sz="4800" kern="1200" dirty="0">
                <a:solidFill>
                  <a:schemeClr val="tx1"/>
                </a:solidFill>
                <a:latin typeface="+mj-lt"/>
                <a:ea typeface="+mj-ea"/>
                <a:cs typeface="+mj-cs"/>
              </a:rPr>
            </a:br>
            <a:r>
              <a:rPr lang="en-US" sz="4800" kern="1200" dirty="0">
                <a:solidFill>
                  <a:schemeClr val="tx1"/>
                </a:solidFill>
                <a:latin typeface="+mj-lt"/>
                <a:ea typeface="+mj-ea"/>
                <a:cs typeface="+mj-cs"/>
              </a:rPr>
              <a:t>Setting Up MediaWiki on LAMP Stack</a:t>
            </a:r>
          </a:p>
        </p:txBody>
      </p:sp>
      <p:sp>
        <p:nvSpPr>
          <p:cNvPr id="30" name="Rectangle 29">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030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4D194F-EFA6-8ACA-B73A-363FAB053430}"/>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62CB706-DCAB-D087-5053-14BAB2552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BF7F752-52CE-0EE9-6DF2-E8DACCBA36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F543304-A692-8584-75BF-5BD18DB56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04B72B7-E24C-7C93-563E-D3F786EC4A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0D87C40-518D-0094-534E-E627DF8F2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11810FF-4458-5993-5D89-5FA3AA590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877CAA-B89F-9A40-9D1C-2EF585E2AD09}"/>
              </a:ext>
            </a:extLst>
          </p:cNvPr>
          <p:cNvSpPr>
            <a:spLocks noGrp="1"/>
          </p:cNvSpPr>
          <p:nvPr>
            <p:ph type="title"/>
          </p:nvPr>
        </p:nvSpPr>
        <p:spPr>
          <a:xfrm>
            <a:off x="1043631" y="809898"/>
            <a:ext cx="9942716" cy="1554480"/>
          </a:xfrm>
        </p:spPr>
        <p:txBody>
          <a:bodyPr anchor="ctr">
            <a:normAutofit/>
          </a:bodyPr>
          <a:lstStyle/>
          <a:p>
            <a:r>
              <a:rPr lang="en-IN" sz="4800" dirty="0"/>
              <a:t>Step:1</a:t>
            </a:r>
          </a:p>
        </p:txBody>
      </p:sp>
      <p:sp>
        <p:nvSpPr>
          <p:cNvPr id="3" name="Content Placeholder 2">
            <a:extLst>
              <a:ext uri="{FF2B5EF4-FFF2-40B4-BE49-F238E27FC236}">
                <a16:creationId xmlns:a16="http://schemas.microsoft.com/office/drawing/2014/main" id="{0C707153-8169-F64C-7F69-652AF4E2DAAF}"/>
              </a:ext>
            </a:extLst>
          </p:cNvPr>
          <p:cNvSpPr>
            <a:spLocks noGrp="1"/>
          </p:cNvSpPr>
          <p:nvPr>
            <p:ph idx="1"/>
          </p:nvPr>
        </p:nvSpPr>
        <p:spPr>
          <a:xfrm>
            <a:off x="1045028" y="3017522"/>
            <a:ext cx="9941319" cy="3124658"/>
          </a:xfrm>
        </p:spPr>
        <p:txBody>
          <a:bodyPr anchor="ctr">
            <a:normAutofit fontScale="92500" lnSpcReduction="20000"/>
          </a:bodyPr>
          <a:lstStyle/>
          <a:p>
            <a:pPr marL="0" indent="0">
              <a:buNone/>
            </a:pPr>
            <a:r>
              <a:rPr lang="en-IN" sz="2400" b="1" dirty="0"/>
              <a:t>1. Download and Install VirtualBox</a:t>
            </a:r>
          </a:p>
          <a:p>
            <a:r>
              <a:rPr lang="en-IN" sz="2400" b="1" dirty="0"/>
              <a:t>URL:</a:t>
            </a:r>
            <a:r>
              <a:rPr lang="en-IN" sz="2400" dirty="0"/>
              <a:t> https://www.virtualbox.org/wiki/Downloads</a:t>
            </a:r>
          </a:p>
          <a:p>
            <a:r>
              <a:rPr lang="en-IN" sz="2400" dirty="0"/>
              <a:t>Choose the installer for </a:t>
            </a:r>
            <a:r>
              <a:rPr lang="en-IN" sz="2400" b="1" dirty="0"/>
              <a:t>Windows hosts</a:t>
            </a:r>
            <a:r>
              <a:rPr lang="en-IN" sz="2400" dirty="0"/>
              <a:t> (or your OS).</a:t>
            </a:r>
          </a:p>
          <a:p>
            <a:r>
              <a:rPr lang="en-IN" sz="2400" dirty="0"/>
              <a:t>Run the installer and follow the setup wizard.</a:t>
            </a:r>
          </a:p>
          <a:p>
            <a:r>
              <a:rPr lang="en-IN" sz="2400" dirty="0"/>
              <a:t>Enable network interface installation when prompted.</a:t>
            </a:r>
          </a:p>
          <a:p>
            <a:pPr marL="0" indent="0">
              <a:buNone/>
            </a:pPr>
            <a:r>
              <a:rPr lang="en-IN" sz="2400" b="1" dirty="0"/>
              <a:t>2. Download Ubuntu ISO (Linux OS)</a:t>
            </a:r>
          </a:p>
          <a:p>
            <a:r>
              <a:rPr lang="en-IN" sz="2400" b="1" dirty="0"/>
              <a:t>URL:</a:t>
            </a:r>
            <a:r>
              <a:rPr lang="en-IN" sz="2400" dirty="0"/>
              <a:t> https://ubuntu.com/download/desktop</a:t>
            </a:r>
          </a:p>
          <a:p>
            <a:r>
              <a:rPr lang="en-IN" sz="2400" dirty="0"/>
              <a:t>Download </a:t>
            </a:r>
            <a:r>
              <a:rPr lang="en-IN" sz="2400" b="1" dirty="0"/>
              <a:t>Ubuntu 22.04 LTS</a:t>
            </a:r>
            <a:r>
              <a:rPr lang="en-IN" sz="2400" dirty="0"/>
              <a:t> (64-bit), approx. 3.5 GB.</a:t>
            </a:r>
          </a:p>
          <a:p>
            <a:endParaRPr lang="en-IN" sz="2400" dirty="0"/>
          </a:p>
        </p:txBody>
      </p:sp>
      <p:cxnSp>
        <p:nvCxnSpPr>
          <p:cNvPr id="17" name="Straight Connector 16">
            <a:extLst>
              <a:ext uri="{FF2B5EF4-FFF2-40B4-BE49-F238E27FC236}">
                <a16:creationId xmlns:a16="http://schemas.microsoft.com/office/drawing/2014/main" id="{8255B069-0C06-14D6-4090-9B13A08826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448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A02C63-D958-5A19-FDF7-0B60D42F1264}"/>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89CF8F0-3245-7C85-5131-8E672A01F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50BD0A7-5AE6-5732-EBC2-A7BE5EE6A2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B3A536E-386B-782B-C22C-B6D4DB6B6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7DFBED-996F-D628-487B-98A00AF06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69FED7-2756-B3F1-68AD-FFBC4F86A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5AFE12A2-1EB6-EA2A-7669-1AB6B5EF1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8601B-788F-DC67-2646-DA15BB43034D}"/>
              </a:ext>
            </a:extLst>
          </p:cNvPr>
          <p:cNvSpPr>
            <a:spLocks noGrp="1"/>
          </p:cNvSpPr>
          <p:nvPr>
            <p:ph type="title"/>
          </p:nvPr>
        </p:nvSpPr>
        <p:spPr>
          <a:xfrm>
            <a:off x="1043631" y="809898"/>
            <a:ext cx="9942716" cy="1554480"/>
          </a:xfrm>
        </p:spPr>
        <p:txBody>
          <a:bodyPr anchor="ctr">
            <a:normAutofit/>
          </a:bodyPr>
          <a:lstStyle/>
          <a:p>
            <a:r>
              <a:rPr lang="en-IN" sz="4800" dirty="0"/>
              <a:t>Step:2</a:t>
            </a:r>
          </a:p>
        </p:txBody>
      </p:sp>
      <p:cxnSp>
        <p:nvCxnSpPr>
          <p:cNvPr id="17" name="Straight Connector 16">
            <a:extLst>
              <a:ext uri="{FF2B5EF4-FFF2-40B4-BE49-F238E27FC236}">
                <a16:creationId xmlns:a16="http://schemas.microsoft.com/office/drawing/2014/main" id="{512B00C6-1009-B7B8-43B8-92B54D1212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Rectangle 2">
            <a:extLst>
              <a:ext uri="{FF2B5EF4-FFF2-40B4-BE49-F238E27FC236}">
                <a16:creationId xmlns:a16="http://schemas.microsoft.com/office/drawing/2014/main" id="{D140D33E-7A62-E742-F6F0-EC682B1BCA23}"/>
              </a:ext>
            </a:extLst>
          </p:cNvPr>
          <p:cNvSpPr>
            <a:spLocks noGrp="1" noChangeArrowheads="1"/>
          </p:cNvSpPr>
          <p:nvPr>
            <p:ph idx="1"/>
          </p:nvPr>
        </p:nvSpPr>
        <p:spPr bwMode="auto">
          <a:xfrm>
            <a:off x="1044575" y="2671724"/>
            <a:ext cx="9037346"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rPr>
              <a:t>3. Create a Virtual Machine in VirtualBox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Open VirtualBox</a:t>
            </a:r>
            <a:r>
              <a:rPr kumimoji="0" lang="en-US" altLang="en-US" sz="2200" b="0" i="0" u="none" strike="noStrike" cap="none" normalizeH="0" baseline="0" dirty="0">
                <a:ln>
                  <a:noFill/>
                </a:ln>
                <a:solidFill>
                  <a:schemeClr val="tx1"/>
                </a:solidFill>
                <a:effectLst/>
              </a:rPr>
              <a:t> and click </a:t>
            </a:r>
            <a:r>
              <a:rPr kumimoji="0" lang="en-US" altLang="en-US" sz="2200" b="1" i="0" u="none" strike="noStrike" cap="none" normalizeH="0" baseline="0" dirty="0">
                <a:ln>
                  <a:noFill/>
                </a:ln>
                <a:solidFill>
                  <a:schemeClr val="tx1"/>
                </a:solidFill>
                <a:effectLst/>
              </a:rPr>
              <a:t>New</a:t>
            </a:r>
            <a:r>
              <a:rPr kumimoji="0" lang="en-US" altLang="en-US" sz="22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Name: Ubuntu-LAMP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Type: Linux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Version: Ubuntu (64-bit)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Assign 2 GB RAM and 20 GB disk space (dynamically allocated).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rPr>
              <a:t>4. Attach Ubuntu ISO and Boot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Go to </a:t>
            </a:r>
            <a:r>
              <a:rPr kumimoji="0" lang="en-US" altLang="en-US" sz="2200" b="1" i="0" u="none" strike="noStrike" cap="none" normalizeH="0" baseline="0" dirty="0">
                <a:ln>
                  <a:noFill/>
                </a:ln>
                <a:solidFill>
                  <a:schemeClr val="tx1"/>
                </a:solidFill>
                <a:effectLst/>
              </a:rPr>
              <a:t>Settings &gt; Storage</a:t>
            </a:r>
            <a:r>
              <a:rPr kumimoji="0" lang="en-US" altLang="en-US" sz="2200" b="0" i="0" u="none" strike="noStrike" cap="none" normalizeH="0" baseline="0" dirty="0">
                <a:ln>
                  <a:noFill/>
                </a:ln>
                <a:solidFill>
                  <a:schemeClr val="tx1"/>
                </a:solidFill>
                <a:effectLst/>
              </a:rPr>
              <a:t> in VirtualBox.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Under Controller: IDE, click </a:t>
            </a:r>
            <a:r>
              <a:rPr kumimoji="0" lang="en-US" altLang="en-US" sz="2200" b="1" i="0" u="none" strike="noStrike" cap="none" normalizeH="0" baseline="0" dirty="0">
                <a:ln>
                  <a:noFill/>
                </a:ln>
                <a:solidFill>
                  <a:schemeClr val="tx1"/>
                </a:solidFill>
                <a:effectLst/>
              </a:rPr>
              <a:t>Empty</a:t>
            </a:r>
            <a:r>
              <a:rPr kumimoji="0" lang="en-US" altLang="en-US" sz="2200" b="0" i="0" u="none" strike="noStrike" cap="none" normalizeH="0" baseline="0" dirty="0">
                <a:ln>
                  <a:noFill/>
                </a:ln>
                <a:solidFill>
                  <a:schemeClr val="tx1"/>
                </a:solidFill>
                <a:effectLst/>
              </a:rPr>
              <a:t>, then select the downloaded ISO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Start the VM to launch the Ubuntu installer.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953499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32279F-A0CB-457D-BF64-7D2342A83BBA}"/>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8C697B4-246D-0A9A-D2BF-597B6908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D0D1BF6F-D6EF-2AB1-0DFF-6D8EB950AD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E3087041-AC19-9279-C7A6-F5EBF10F7A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D251A6-6CA8-45E3-E76B-FC4499331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D0C6414-AE81-C097-0E45-63C922F063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6E1AF60-871B-52DC-CC20-544A2E7420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7BC09C-073B-6A1B-0051-6897DB9F18A9}"/>
              </a:ext>
            </a:extLst>
          </p:cNvPr>
          <p:cNvSpPr>
            <a:spLocks noGrp="1"/>
          </p:cNvSpPr>
          <p:nvPr>
            <p:ph type="title"/>
          </p:nvPr>
        </p:nvSpPr>
        <p:spPr>
          <a:xfrm>
            <a:off x="1043631" y="809898"/>
            <a:ext cx="9942716" cy="1554480"/>
          </a:xfrm>
        </p:spPr>
        <p:txBody>
          <a:bodyPr anchor="ctr">
            <a:normAutofit/>
          </a:bodyPr>
          <a:lstStyle/>
          <a:p>
            <a:r>
              <a:rPr lang="en-IN" sz="4800" dirty="0"/>
              <a:t>Step:3</a:t>
            </a:r>
          </a:p>
        </p:txBody>
      </p:sp>
      <p:cxnSp>
        <p:nvCxnSpPr>
          <p:cNvPr id="17" name="Straight Connector 16">
            <a:extLst>
              <a:ext uri="{FF2B5EF4-FFF2-40B4-BE49-F238E27FC236}">
                <a16:creationId xmlns:a16="http://schemas.microsoft.com/office/drawing/2014/main" id="{28C4BF93-79DE-8153-AF21-766BB3FA20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Rectangle 19">
            <a:extLst>
              <a:ext uri="{FF2B5EF4-FFF2-40B4-BE49-F238E27FC236}">
                <a16:creationId xmlns:a16="http://schemas.microsoft.com/office/drawing/2014/main" id="{FC8BA6AC-4865-010B-9D18-37209E2F8595}"/>
              </a:ext>
            </a:extLst>
          </p:cNvPr>
          <p:cNvSpPr>
            <a:spLocks noGrp="1" noChangeArrowheads="1"/>
          </p:cNvSpPr>
          <p:nvPr>
            <p:ph idx="1"/>
          </p:nvPr>
        </p:nvSpPr>
        <p:spPr bwMode="auto">
          <a:xfrm>
            <a:off x="838200" y="2939465"/>
            <a:ext cx="9802876"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rPr>
              <a:t>5. Install Ubuntu 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Choose language and keyboard layout.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Installation type: "Erase disk and install Ubuntu" (only affects the virtual drive).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Create a user account (e.g., </a:t>
            </a:r>
            <a:r>
              <a:rPr kumimoji="0" lang="en-US" altLang="en-US" sz="2200" b="0" i="0" u="none" strike="noStrike" cap="none" normalizeH="0" baseline="0" dirty="0" err="1">
                <a:ln>
                  <a:noFill/>
                </a:ln>
                <a:solidFill>
                  <a:schemeClr val="tx1"/>
                </a:solidFill>
                <a:effectLst/>
              </a:rPr>
              <a:t>wikiadmin</a:t>
            </a:r>
            <a:r>
              <a:rPr kumimoji="0" lang="en-US" altLang="en-US" sz="22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Wait for installation and reboot after completion.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67221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7A167E-294D-793A-C1E5-8FF17F896723}"/>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1D188D4-84F1-D2DD-2E95-28C708A25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2D1D83B-B1AD-8757-CA13-2782A531D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32E595D-8F37-4F4A-A8BD-55098E335C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1B756F9A-035C-C0B0-CF9E-366371414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DBA08A-891A-5731-C771-40F3CA8FF123}"/>
              </a:ext>
            </a:extLst>
          </p:cNvPr>
          <p:cNvSpPr>
            <a:spLocks noGrp="1"/>
          </p:cNvSpPr>
          <p:nvPr>
            <p:ph type="title"/>
          </p:nvPr>
        </p:nvSpPr>
        <p:spPr>
          <a:xfrm>
            <a:off x="966278" y="2228757"/>
            <a:ext cx="9910296" cy="4510140"/>
          </a:xfrm>
        </p:spPr>
        <p:txBody>
          <a:bodyPr vert="horz" lIns="91440" tIns="45720" rIns="91440" bIns="45720" rtlCol="0" anchor="t">
            <a:normAutofit/>
          </a:bodyPr>
          <a:lstStyle/>
          <a:p>
            <a:r>
              <a:rPr lang="en-US" sz="4800" kern="1200" dirty="0">
                <a:solidFill>
                  <a:schemeClr val="tx1"/>
                </a:solidFill>
                <a:latin typeface="+mj-lt"/>
                <a:ea typeface="+mj-ea"/>
                <a:cs typeface="+mj-cs"/>
              </a:rPr>
              <a:t>Part </a:t>
            </a:r>
            <a:r>
              <a:rPr lang="en-US" sz="4800" dirty="0"/>
              <a:t>:2</a:t>
            </a:r>
            <a:br>
              <a:rPr lang="en-US" sz="4800" kern="1200" dirty="0">
                <a:solidFill>
                  <a:schemeClr val="tx1"/>
                </a:solidFill>
                <a:latin typeface="+mj-lt"/>
                <a:ea typeface="+mj-ea"/>
                <a:cs typeface="+mj-cs"/>
              </a:rPr>
            </a:br>
            <a:r>
              <a:rPr lang="en-IN" sz="4800" dirty="0"/>
              <a:t>Installing LAMP Stack</a:t>
            </a:r>
            <a:br>
              <a:rPr lang="en-IN" sz="4800" b="1" dirty="0"/>
            </a:br>
            <a:endParaRPr lang="en-US" sz="4800" kern="1200" dirty="0">
              <a:solidFill>
                <a:schemeClr val="tx1"/>
              </a:solidFill>
              <a:latin typeface="+mj-lt"/>
              <a:ea typeface="+mj-ea"/>
              <a:cs typeface="+mj-cs"/>
            </a:endParaRPr>
          </a:p>
        </p:txBody>
      </p:sp>
      <p:sp>
        <p:nvSpPr>
          <p:cNvPr id="30" name="Rectangle 29">
            <a:extLst>
              <a:ext uri="{FF2B5EF4-FFF2-40B4-BE49-F238E27FC236}">
                <a16:creationId xmlns:a16="http://schemas.microsoft.com/office/drawing/2014/main" id="{8445DCC5-1430-5EBE-311D-B998BF482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1043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TotalTime>
  <Words>1595</Words>
  <Application>Microsoft Office PowerPoint</Application>
  <PresentationFormat>Widescreen</PresentationFormat>
  <Paragraphs>192</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Aptos</vt:lpstr>
      <vt:lpstr>Aptos Display</vt:lpstr>
      <vt:lpstr>Arial</vt:lpstr>
      <vt:lpstr>Office Theme</vt:lpstr>
      <vt:lpstr>MediaWiki deployment and Backup</vt:lpstr>
      <vt:lpstr>Introduction</vt:lpstr>
      <vt:lpstr>objective</vt:lpstr>
      <vt:lpstr>Tools used</vt:lpstr>
      <vt:lpstr>Part -1 Setting Up MediaWiki on LAMP Stack</vt:lpstr>
      <vt:lpstr>Step:1</vt:lpstr>
      <vt:lpstr>Step:2</vt:lpstr>
      <vt:lpstr>Step:3</vt:lpstr>
      <vt:lpstr>Part :2 Installing LAMP Stack </vt:lpstr>
      <vt:lpstr>Step:1</vt:lpstr>
      <vt:lpstr>Step:2</vt:lpstr>
      <vt:lpstr>Part :3 Install and Configure MediaWiki  </vt:lpstr>
      <vt:lpstr>Step:1</vt:lpstr>
      <vt:lpstr>Architecture Flow</vt:lpstr>
      <vt:lpstr>Part :4 Backup Mechanism   </vt:lpstr>
      <vt:lpstr>PowerPoint Presentation</vt:lpstr>
      <vt:lpstr>What Needs to Be Backed Up </vt:lpstr>
      <vt:lpstr>How Backup works</vt:lpstr>
      <vt:lpstr>Steps</vt:lpstr>
      <vt:lpstr>Steps</vt:lpstr>
      <vt:lpstr>Benefits of the backup plan</vt:lpstr>
      <vt:lpstr>Part :4 Mistakes Encountered and Fixes   </vt:lpstr>
      <vt:lpstr>Issues</vt:lpstr>
      <vt:lpstr>Issues</vt:lpstr>
      <vt:lpstr>Issues</vt:lpstr>
      <vt:lpstr>Testing and validation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Sreelakshmi Sreekumar(UST,IN)</dc:creator>
  <cp:lastModifiedBy>Sreelakshmi Sreekumar(UST,IN)</cp:lastModifiedBy>
  <cp:revision>2</cp:revision>
  <dcterms:created xsi:type="dcterms:W3CDTF">2025-07-31T10:13:05Z</dcterms:created>
  <dcterms:modified xsi:type="dcterms:W3CDTF">2025-07-31T12:02:04Z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5ffddfa-74ad-4c1f-9757-a38a11902f1c_Enabled">
    <vt:lpwstr>true</vt:lpwstr>
  </property>
  <property fmtid="{D5CDD505-2E9C-101B-9397-08002B2CF9AE}" pid="3" name="MSIP_Label_15ffddfa-74ad-4c1f-9757-a38a11902f1c_SetDate">
    <vt:lpwstr>2025-07-31T11:27:01Z</vt:lpwstr>
  </property>
  <property fmtid="{D5CDD505-2E9C-101B-9397-08002B2CF9AE}" pid="4" name="MSIP_Label_15ffddfa-74ad-4c1f-9757-a38a11902f1c_Method">
    <vt:lpwstr>Standard</vt:lpwstr>
  </property>
  <property fmtid="{D5CDD505-2E9C-101B-9397-08002B2CF9AE}" pid="5" name="MSIP_Label_15ffddfa-74ad-4c1f-9757-a38a11902f1c_Name">
    <vt:lpwstr>UST Internal</vt:lpwstr>
  </property>
  <property fmtid="{D5CDD505-2E9C-101B-9397-08002B2CF9AE}" pid="6" name="MSIP_Label_15ffddfa-74ad-4c1f-9757-a38a11902f1c_SiteId">
    <vt:lpwstr>a4431f4b-c207-4733-9530-34c08a9b2b8d</vt:lpwstr>
  </property>
  <property fmtid="{D5CDD505-2E9C-101B-9397-08002B2CF9AE}" pid="7" name="MSIP_Label_15ffddfa-74ad-4c1f-9757-a38a11902f1c_ActionId">
    <vt:lpwstr>3153e6ff-1338-4cc9-b3ee-082e2fc9454c</vt:lpwstr>
  </property>
  <property fmtid="{D5CDD505-2E9C-101B-9397-08002B2CF9AE}" pid="8" name="MSIP_Label_15ffddfa-74ad-4c1f-9757-a38a11902f1c_ContentBits">
    <vt:lpwstr>0</vt:lpwstr>
  </property>
  <property fmtid="{D5CDD505-2E9C-101B-9397-08002B2CF9AE}" pid="9" name="MSIP_Label_15ffddfa-74ad-4c1f-9757-a38a11902f1c_Tag">
    <vt:lpwstr>10, 3, 0, 1</vt:lpwstr>
  </property>
</Properties>
</file>