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Varela Round" panose="00000500000000000000" pitchFamily="2" charset="-79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46BAF-9D99-F5AF-65DA-8504E66628CE}" v="265" dt="2025-06-15T13:56:09.095"/>
    <p1510:client id="{E95A785A-69EB-AF4B-A43E-1EAF26559D64}" v="430" dt="2025-06-15T16:29:03.590"/>
    <p1510:client id="{FD082C95-A5C3-4CDF-3F63-B4530319EBAF}" v="349" dt="2025-06-15T15:54:03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0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NM Institute Of Technology| College | Admission Counselor |  AdmissionCounselor.In">
            <a:extLst>
              <a:ext uri="{FF2B5EF4-FFF2-40B4-BE49-F238E27FC236}">
                <a16:creationId xmlns:a16="http://schemas.microsoft.com/office/drawing/2014/main" id="{6934385E-15CC-2325-7926-5048ACB08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2" t="8028" r="-278" b="31316"/>
          <a:stretch>
            <a:fillRect/>
          </a:stretch>
        </p:blipFill>
        <p:spPr bwMode="auto">
          <a:xfrm>
            <a:off x="3765532" y="47493"/>
            <a:ext cx="11850022" cy="171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17789029" y="0"/>
            <a:ext cx="498971" cy="1885220"/>
            <a:chOff x="0" y="0"/>
            <a:chExt cx="665295" cy="251362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848332"/>
              <a:ext cx="665295" cy="665295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924166"/>
              <a:ext cx="665295" cy="665295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665295" cy="66529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52" name="Group 52"/>
          <p:cNvGrpSpPr/>
          <p:nvPr/>
        </p:nvGrpSpPr>
        <p:grpSpPr>
          <a:xfrm rot="62837">
            <a:off x="42523" y="8315690"/>
            <a:ext cx="498971" cy="1885220"/>
            <a:chOff x="0" y="0"/>
            <a:chExt cx="665295" cy="2513626"/>
          </a:xfrm>
        </p:grpSpPr>
        <p:grpSp>
          <p:nvGrpSpPr>
            <p:cNvPr id="53" name="Group 53"/>
            <p:cNvGrpSpPr/>
            <p:nvPr/>
          </p:nvGrpSpPr>
          <p:grpSpPr>
            <a:xfrm>
              <a:off x="0" y="1848332"/>
              <a:ext cx="665295" cy="665295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0" y="924166"/>
              <a:ext cx="665295" cy="665295"/>
              <a:chOff x="0" y="0"/>
              <a:chExt cx="812800" cy="8128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0" y="0"/>
              <a:ext cx="665295" cy="665295"/>
              <a:chOff x="0" y="0"/>
              <a:chExt cx="812800" cy="8128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62" name="Group 62"/>
          <p:cNvGrpSpPr/>
          <p:nvPr/>
        </p:nvGrpSpPr>
        <p:grpSpPr>
          <a:xfrm>
            <a:off x="1040713" y="-2100480"/>
            <a:ext cx="16845211" cy="11564126"/>
            <a:chOff x="-784990" y="-38100"/>
            <a:chExt cx="4436599" cy="3045697"/>
          </a:xfrm>
        </p:grpSpPr>
        <p:sp>
          <p:nvSpPr>
            <p:cNvPr id="63" name="Freeform 63"/>
            <p:cNvSpPr/>
            <p:nvPr/>
          </p:nvSpPr>
          <p:spPr>
            <a:xfrm>
              <a:off x="-784990" y="1462417"/>
              <a:ext cx="4436599" cy="1545180"/>
            </a:xfrm>
            <a:custGeom>
              <a:avLst/>
              <a:gdLst/>
              <a:ahLst/>
              <a:cxnLst/>
              <a:rect l="l" t="t" r="r" b="b"/>
              <a:pathLst>
                <a:path w="3564113" h="1228862">
                  <a:moveTo>
                    <a:pt x="0" y="0"/>
                  </a:moveTo>
                  <a:lnTo>
                    <a:pt x="3564113" y="0"/>
                  </a:lnTo>
                  <a:lnTo>
                    <a:pt x="3564113" y="1228862"/>
                  </a:lnTo>
                  <a:lnTo>
                    <a:pt x="0" y="1228862"/>
                  </a:lnTo>
                  <a:close/>
                </a:path>
              </a:pathLst>
            </a:custGeom>
            <a:solidFill>
              <a:srgbClr val="A7A5A6">
                <a:alpha val="23922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3564114" cy="1266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638639" y="428277"/>
            <a:ext cx="17649361" cy="3095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699"/>
              </a:lnSpc>
            </a:pP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IN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PHASE – II</a:t>
            </a:r>
          </a:p>
          <a:p>
            <a:pPr algn="ctr"/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and Reinforcement Learning</a:t>
            </a:r>
            <a:endParaRPr lang="en-IN" sz="32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FD3FF3D-3056-7E07-CE4D-D5A50C25EE99}"/>
              </a:ext>
            </a:extLst>
          </p:cNvPr>
          <p:cNvCxnSpPr/>
          <p:nvPr/>
        </p:nvCxnSpPr>
        <p:spPr>
          <a:xfrm>
            <a:off x="4657596" y="2324100"/>
            <a:ext cx="982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BNM Institute Of Technology">
            <a:extLst>
              <a:ext uri="{FF2B5EF4-FFF2-40B4-BE49-F238E27FC236}">
                <a16:creationId xmlns:a16="http://schemas.microsoft.com/office/drawing/2014/main" id="{B3FB40B1-8B1A-4F03-C538-2327E594B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60" y="107859"/>
            <a:ext cx="2479427" cy="2650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DD1BC90-10A9-1FFC-2328-3B7D51A7CC49}"/>
              </a:ext>
            </a:extLst>
          </p:cNvPr>
          <p:cNvSpPr txBox="1"/>
          <p:nvPr/>
        </p:nvSpPr>
        <p:spPr>
          <a:xfrm>
            <a:off x="2435397" y="3799914"/>
            <a:ext cx="13955614" cy="146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 </a:t>
            </a:r>
            <a:r>
              <a:rPr lang="en-US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Exploring Transformers – Text Classification with BERT</a:t>
            </a:r>
          </a:p>
          <a:p>
            <a:pPr algn="ctr">
              <a:lnSpc>
                <a:spcPct val="150000"/>
              </a:lnSpc>
            </a:pPr>
            <a:endParaRPr lang="en-IN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D15FE27-FBA8-C122-666F-B1533673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14779"/>
              </p:ext>
            </p:extLst>
          </p:nvPr>
        </p:nvGraphicFramePr>
        <p:xfrm>
          <a:off x="1338510" y="5829300"/>
          <a:ext cx="8338890" cy="3120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9445">
                  <a:extLst>
                    <a:ext uri="{9D8B030D-6E8A-4147-A177-3AD203B41FA5}">
                      <a16:colId xmlns:a16="http://schemas.microsoft.com/office/drawing/2014/main" val="4180122446"/>
                    </a:ext>
                  </a:extLst>
                </a:gridCol>
                <a:gridCol w="4169445">
                  <a:extLst>
                    <a:ext uri="{9D8B030D-6E8A-4147-A177-3AD203B41FA5}">
                      <a16:colId xmlns:a16="http://schemas.microsoft.com/office/drawing/2014/main" val="4129509847"/>
                    </a:ext>
                  </a:extLst>
                </a:gridCol>
              </a:tblGrid>
              <a:tr h="780012">
                <a:tc>
                  <a:txBody>
                    <a:bodyPr/>
                    <a:lstStyle/>
                    <a:p>
                      <a:pPr algn="ctr"/>
                      <a:r>
                        <a:rPr lang="en-IN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0061"/>
                  </a:ext>
                </a:extLst>
              </a:tr>
              <a:tr h="780012">
                <a:tc>
                  <a:txBody>
                    <a:bodyPr/>
                    <a:lstStyle/>
                    <a:p>
                      <a:pPr algn="ctr"/>
                      <a:r>
                        <a:rPr lang="en-IN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Thrisha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6504"/>
                  </a:ext>
                </a:extLst>
              </a:tr>
              <a:tr h="780012">
                <a:tc>
                  <a:txBody>
                    <a:bodyPr/>
                    <a:lstStyle/>
                    <a:p>
                      <a:pPr algn="ctr"/>
                      <a:r>
                        <a:rPr lang="en-IN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Vismaya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07306"/>
                  </a:ext>
                </a:extLst>
              </a:tr>
              <a:tr h="780012">
                <a:tc>
                  <a:txBody>
                    <a:bodyPr/>
                    <a:lstStyle/>
                    <a:p>
                      <a:pPr algn="ctr"/>
                      <a:r>
                        <a:rPr lang="en-IN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Yashaswini K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66034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6EC68C6A-98D3-1657-8B22-47F0966F3AAB}"/>
              </a:ext>
            </a:extLst>
          </p:cNvPr>
          <p:cNvSpPr txBox="1"/>
          <p:nvPr/>
        </p:nvSpPr>
        <p:spPr>
          <a:xfrm>
            <a:off x="9019876" y="5206422"/>
            <a:ext cx="99335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Internship Offered By:</a:t>
            </a:r>
          </a:p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E2E Management Services </a:t>
            </a:r>
          </a:p>
          <a:p>
            <a:pPr algn="ctr"/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A3B467-8A0B-8E3C-CA46-C1682D81F7F4}"/>
              </a:ext>
            </a:extLst>
          </p:cNvPr>
          <p:cNvSpPr txBox="1"/>
          <p:nvPr/>
        </p:nvSpPr>
        <p:spPr>
          <a:xfrm>
            <a:off x="2514600" y="5105648"/>
            <a:ext cx="57912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IN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30" name="Picture 6" descr="E2E Management Services logo">
            <a:extLst>
              <a:ext uri="{FF2B5EF4-FFF2-40B4-BE49-F238E27FC236}">
                <a16:creationId xmlns:a16="http://schemas.microsoft.com/office/drawing/2014/main" id="{B9B4BBD3-FD7B-645C-C014-26109556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112" y="6476562"/>
            <a:ext cx="2295108" cy="2295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7549" y="640256"/>
            <a:ext cx="16230600" cy="8636695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76617" y="164419"/>
            <a:ext cx="12285967" cy="1465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5500" b="1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Project Objective</a:t>
            </a:r>
            <a:endParaRPr lang="en-US" sz="55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80942" y="6589465"/>
            <a:ext cx="3507322" cy="4880471"/>
            <a:chOff x="0" y="0"/>
            <a:chExt cx="4676429" cy="6507294"/>
          </a:xfrm>
        </p:grpSpPr>
        <p:grpSp>
          <p:nvGrpSpPr>
            <p:cNvPr id="8" name="Group 8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 rot="-5400000">
            <a:off x="15726673" y="503573"/>
            <a:ext cx="364252" cy="1376224"/>
            <a:chOff x="0" y="0"/>
            <a:chExt cx="485670" cy="1834966"/>
          </a:xfrm>
        </p:grpSpPr>
        <p:sp>
          <p:nvSpPr>
            <p:cNvPr id="28" name="Freeform 28"/>
            <p:cNvSpPr/>
            <p:nvPr/>
          </p:nvSpPr>
          <p:spPr>
            <a:xfrm>
              <a:off x="0" y="1349296"/>
              <a:ext cx="485670" cy="48567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grpSp>
          <p:nvGrpSpPr>
            <p:cNvPr id="30" name="Group 30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8C93722-EA8B-F24D-64FC-6C7118548879}"/>
              </a:ext>
            </a:extLst>
          </p:cNvPr>
          <p:cNvSpPr txBox="1"/>
          <p:nvPr/>
        </p:nvSpPr>
        <p:spPr>
          <a:xfrm>
            <a:off x="1407091" y="1743113"/>
            <a:ext cx="15625021" cy="493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latin typeface="Times New Roman"/>
                <a:ea typeface="+mn-lt"/>
                <a:cs typeface="+mn-lt"/>
              </a:rPr>
              <a:t>To develop a deep learning-based sentiment analysis system for classifying IMDB movie reviews as positive or negative, using two complementary model architectures: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500" b="1" dirty="0" err="1">
                <a:latin typeface="Times New Roman"/>
                <a:ea typeface="+mn-lt"/>
                <a:cs typeface="+mn-lt"/>
              </a:rPr>
              <a:t>BiLSTM</a:t>
            </a:r>
            <a:br>
              <a:rPr lang="en-US" sz="3500" b="1" dirty="0">
                <a:latin typeface="Times New Roman"/>
                <a:ea typeface="+mn-lt"/>
                <a:cs typeface="+mn-lt"/>
              </a:rPr>
            </a:br>
            <a:r>
              <a:rPr lang="en-US" sz="35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3500" dirty="0">
                <a:latin typeface="Times New Roman"/>
                <a:ea typeface="+mn-lt"/>
                <a:cs typeface="+mn-lt"/>
              </a:rPr>
              <a:t>Built from scratch using </a:t>
            </a:r>
            <a:r>
              <a:rPr lang="en-US" sz="3500" dirty="0" err="1">
                <a:latin typeface="Times New Roman"/>
                <a:ea typeface="+mn-lt"/>
                <a:cs typeface="+mn-lt"/>
              </a:rPr>
              <a:t>Keras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to serve as a baseline, capable of capturing contextual information in both directions of a sentence.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500" b="1" dirty="0" err="1">
                <a:latin typeface="Times New Roman"/>
                <a:ea typeface="+mn-lt"/>
                <a:cs typeface="+mn-lt"/>
              </a:rPr>
              <a:t>DistilBERT</a:t>
            </a:r>
            <a:br>
              <a:rPr lang="en-US" sz="3500" b="1" dirty="0">
                <a:latin typeface="Times New Roman"/>
                <a:ea typeface="+mn-lt"/>
                <a:cs typeface="+mn-lt"/>
              </a:rPr>
            </a:br>
            <a:r>
              <a:rPr lang="en-US" sz="35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3500" dirty="0">
                <a:latin typeface="Times New Roman"/>
                <a:ea typeface="+mn-lt"/>
                <a:cs typeface="+mn-lt"/>
              </a:rPr>
              <a:t>A pre-trained Transformer model from Hugging Face, fine-tuned for sentiment classification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pPr algn="l"/>
            <a:endParaRPr lang="en-US" sz="35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3801B-54BD-54CA-DB2E-0E0D1C8CC6CF}"/>
              </a:ext>
            </a:extLst>
          </p:cNvPr>
          <p:cNvSpPr txBox="1"/>
          <p:nvPr/>
        </p:nvSpPr>
        <p:spPr>
          <a:xfrm>
            <a:off x="1423899" y="6065893"/>
            <a:ext cx="1545701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latin typeface="Times New Roman"/>
                <a:ea typeface="+mn-lt"/>
                <a:cs typeface="+mn-lt"/>
              </a:rPr>
              <a:t>The project also integrates Explainable AI tools to interpret model behavior: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500" b="1" dirty="0">
                <a:latin typeface="Times New Roman"/>
                <a:ea typeface="+mn-lt"/>
                <a:cs typeface="+mn-lt"/>
              </a:rPr>
              <a:t>LIME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for visualizing decision logic in </a:t>
            </a:r>
            <a:r>
              <a:rPr lang="en-US" sz="3500" dirty="0" err="1">
                <a:latin typeface="Times New Roman"/>
                <a:ea typeface="+mn-lt"/>
                <a:cs typeface="+mn-lt"/>
              </a:rPr>
              <a:t>BiLSTM</a:t>
            </a:r>
            <a:r>
              <a:rPr lang="en-US" sz="3500" dirty="0">
                <a:latin typeface="Times New Roman"/>
                <a:ea typeface="+mn-lt"/>
                <a:cs typeface="+mn-lt"/>
              </a:rPr>
              <a:t>.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500" b="1" dirty="0">
                <a:latin typeface="Times New Roman"/>
                <a:ea typeface="+mn-lt"/>
                <a:cs typeface="+mn-lt"/>
              </a:rPr>
              <a:t>SHAP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for interpreting predictions from </a:t>
            </a:r>
            <a:r>
              <a:rPr lang="en-US" sz="3500" dirty="0" err="1">
                <a:latin typeface="Times New Roman"/>
                <a:ea typeface="+mn-lt"/>
                <a:cs typeface="+mn-lt"/>
              </a:rPr>
              <a:t>DistilBERT</a:t>
            </a:r>
            <a:r>
              <a:rPr lang="en-US" sz="3500" dirty="0">
                <a:latin typeface="Times New Roman"/>
                <a:ea typeface="+mn-lt"/>
                <a:cs typeface="+mn-lt"/>
              </a:rPr>
              <a:t>.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r>
              <a:rPr lang="en-US" sz="3500" dirty="0">
                <a:latin typeface="Times New Roman"/>
                <a:ea typeface="+mn-lt"/>
                <a:cs typeface="+mn-lt"/>
              </a:rPr>
              <a:t>Additionally, a conflict analyzer compares model predictions, identifies disagreements, and highlights cases with significant differences in confidence scores.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pPr algn="l"/>
            <a:endParaRPr lang="en-US" sz="3500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15295028" y="5911354"/>
            <a:ext cx="3507322" cy="4880471"/>
            <a:chOff x="0" y="0"/>
            <a:chExt cx="4676429" cy="6507294"/>
          </a:xfrm>
        </p:grpSpPr>
        <p:grpSp>
          <p:nvGrpSpPr>
            <p:cNvPr id="8" name="Group 8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57181DB-02F3-7E03-39B9-EB4C9CA43EE4}"/>
              </a:ext>
            </a:extLst>
          </p:cNvPr>
          <p:cNvSpPr txBox="1"/>
          <p:nvPr/>
        </p:nvSpPr>
        <p:spPr>
          <a:xfrm>
            <a:off x="3610136" y="1164867"/>
            <a:ext cx="11067723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500" b="1" dirty="0">
                <a:latin typeface="Times New Roman"/>
                <a:ea typeface="+mn-lt"/>
                <a:cs typeface="+mn-lt"/>
              </a:rPr>
              <a:t>Methodology and Workflow</a:t>
            </a:r>
            <a:endParaRPr lang="en-US" sz="5500" b="1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D6A65-CF4A-2F81-9984-4DEAA5DCAF51}"/>
              </a:ext>
            </a:extLst>
          </p:cNvPr>
          <p:cNvSpPr txBox="1"/>
          <p:nvPr/>
        </p:nvSpPr>
        <p:spPr>
          <a:xfrm>
            <a:off x="1241097" y="2103586"/>
            <a:ext cx="15805803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Dataset:</a:t>
            </a:r>
            <a:b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IMDB movie reviews (25k), labeled as positive or negative.</a:t>
            </a: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Preprocessing:</a:t>
            </a:r>
            <a:b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Keras</a:t>
            </a: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Tokenizer for </a:t>
            </a:r>
            <a:r>
              <a:rPr lang="en-US" sz="32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BiLSTM</a:t>
            </a: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Hugging Face Tokenizer for </a:t>
            </a:r>
            <a:r>
              <a:rPr lang="en-US" sz="32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DistilBERT</a:t>
            </a: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padded to length 200.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BiLSTM</a:t>
            </a:r>
            <a:r>
              <a:rPr lang="en-US" sz="3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Model:</a:t>
            </a:r>
            <a:b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Custom model (Embedding → </a:t>
            </a:r>
            <a:r>
              <a:rPr lang="en-US" sz="32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BiLSTM</a:t>
            </a: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→ Dense), trained for 5 epochs, outputs saved to </a:t>
            </a: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.csv</a:t>
            </a: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DistilBERT</a:t>
            </a:r>
            <a:r>
              <a:rPr lang="en-US" sz="3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Model:</a:t>
            </a:r>
            <a:b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Fine-tuned pre-trained Transformer for binary classification.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Explainability:</a:t>
            </a:r>
            <a:b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LIME for </a:t>
            </a:r>
            <a:r>
              <a:rPr lang="en-US" sz="32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BiLSTM</a:t>
            </a: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SHAP for BERT to visualize word/token contributions.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Conflict Analysis:</a:t>
            </a:r>
            <a:b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Compared predictions, computed confidence gaps, and identified high-disagreement cases.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44DD80ED-F3A7-1E53-8C95-88E17A8A1588}"/>
              </a:ext>
            </a:extLst>
          </p:cNvPr>
          <p:cNvGrpSpPr/>
          <p:nvPr/>
        </p:nvGrpSpPr>
        <p:grpSpPr>
          <a:xfrm rot="-5400000">
            <a:off x="1914865" y="842747"/>
            <a:ext cx="364252" cy="1376224"/>
            <a:chOff x="0" y="0"/>
            <a:chExt cx="485670" cy="1834966"/>
          </a:xfrm>
        </p:grpSpPr>
        <p:sp>
          <p:nvSpPr>
            <p:cNvPr id="6" name="Freeform 28">
              <a:extLst>
                <a:ext uri="{FF2B5EF4-FFF2-40B4-BE49-F238E27FC236}">
                  <a16:creationId xmlns:a16="http://schemas.microsoft.com/office/drawing/2014/main" id="{E817E43A-8C57-3C62-C0B6-998B0DF1515B}"/>
                </a:ext>
              </a:extLst>
            </p:cNvPr>
            <p:cNvSpPr/>
            <p:nvPr/>
          </p:nvSpPr>
          <p:spPr>
            <a:xfrm>
              <a:off x="0" y="1349296"/>
              <a:ext cx="485670" cy="48567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grpSp>
          <p:nvGrpSpPr>
            <p:cNvPr id="26" name="Group 30">
              <a:extLst>
                <a:ext uri="{FF2B5EF4-FFF2-40B4-BE49-F238E27FC236}">
                  <a16:creationId xmlns:a16="http://schemas.microsoft.com/office/drawing/2014/main" id="{806CA8CF-4509-C173-4A7D-E7EFB4D33BD0}"/>
                </a:ext>
              </a:extLst>
            </p:cNvPr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F2C228FC-AA33-75EE-E2B9-E52508ED8A3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1" name="TextBox 32">
                <a:extLst>
                  <a:ext uri="{FF2B5EF4-FFF2-40B4-BE49-F238E27FC236}">
                    <a16:creationId xmlns:a16="http://schemas.microsoft.com/office/drawing/2014/main" id="{A9A4F687-3A15-E63C-944F-FA8B06F70813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7" name="Group 33">
              <a:extLst>
                <a:ext uri="{FF2B5EF4-FFF2-40B4-BE49-F238E27FC236}">
                  <a16:creationId xmlns:a16="http://schemas.microsoft.com/office/drawing/2014/main" id="{0D607F53-C840-4A0B-2A09-8A16073D98A7}"/>
                </a:ext>
              </a:extLst>
            </p:cNvPr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6E6318C4-AB7A-74AD-4906-637D6AC6420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9" name="TextBox 35">
                <a:extLst>
                  <a:ext uri="{FF2B5EF4-FFF2-40B4-BE49-F238E27FC236}">
                    <a16:creationId xmlns:a16="http://schemas.microsoft.com/office/drawing/2014/main" id="{CD1EAC74-5E75-999F-5A7C-A7F0D1537198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id="9" name="Group 9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 rot="-5400000">
            <a:off x="15925264" y="1097181"/>
            <a:ext cx="364252" cy="1376224"/>
            <a:chOff x="0" y="0"/>
            <a:chExt cx="485670" cy="1834966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721C75B-0454-3FC8-27CB-35CC71A7E191}"/>
              </a:ext>
            </a:extLst>
          </p:cNvPr>
          <p:cNvSpPr txBox="1"/>
          <p:nvPr/>
        </p:nvSpPr>
        <p:spPr>
          <a:xfrm>
            <a:off x="5646084" y="1028700"/>
            <a:ext cx="6995832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500" b="1" dirty="0">
                <a:latin typeface="Times New Roman"/>
                <a:ea typeface="+mn-lt"/>
                <a:cs typeface="+mn-lt"/>
              </a:rPr>
              <a:t>Key Assumptions</a:t>
            </a:r>
            <a:endParaRPr lang="en-US" sz="5500" b="1" dirty="0">
              <a:latin typeface="Times New Roman"/>
              <a:cs typeface="Times New Roman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48CD87-F2A5-3ED4-FF2D-AB0BF4F1B61C}"/>
              </a:ext>
            </a:extLst>
          </p:cNvPr>
          <p:cNvSpPr txBox="1"/>
          <p:nvPr/>
        </p:nvSpPr>
        <p:spPr>
          <a:xfrm>
            <a:off x="1492497" y="2262365"/>
            <a:ext cx="15303005" cy="70942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latin typeface="Times New Roman"/>
                <a:ea typeface="+mn-lt"/>
                <a:cs typeface="+mn-lt"/>
              </a:rPr>
              <a:t>Label Quality</a:t>
            </a:r>
            <a:br>
              <a:rPr lang="en-US" sz="3500" dirty="0">
                <a:latin typeface="Times New Roman"/>
                <a:ea typeface="+mn-lt"/>
                <a:cs typeface="+mn-lt"/>
              </a:rPr>
            </a:br>
            <a:r>
              <a:rPr lang="en-US" sz="3500" dirty="0">
                <a:latin typeface="Times New Roman"/>
                <a:ea typeface="+mn-lt"/>
                <a:cs typeface="+mn-lt"/>
              </a:rPr>
              <a:t> IMDB dataset labels are accurate and reflect true sentiment.</a:t>
            </a:r>
            <a:endParaRPr lang="en-US" sz="35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latin typeface="Times New Roman"/>
                <a:ea typeface="+mn-lt"/>
                <a:cs typeface="+mn-lt"/>
              </a:rPr>
              <a:t>Tokenization Consistency</a:t>
            </a:r>
            <a:br>
              <a:rPr lang="en-US" sz="3500" b="1" dirty="0">
                <a:latin typeface="Times New Roman"/>
                <a:ea typeface="+mn-lt"/>
                <a:cs typeface="+mn-lt"/>
              </a:rPr>
            </a:br>
            <a:r>
              <a:rPr lang="en-US" sz="3500" dirty="0">
                <a:latin typeface="Times New Roman"/>
                <a:ea typeface="+mn-lt"/>
                <a:cs typeface="+mn-lt"/>
              </a:rPr>
              <a:t> The same preprocessing logic is applied during training and inference.</a:t>
            </a:r>
            <a:endParaRPr lang="en-US" sz="35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latin typeface="Times New Roman"/>
                <a:ea typeface="+mn-lt"/>
                <a:cs typeface="+mn-lt"/>
              </a:rPr>
              <a:t>Confidence as Reliability</a:t>
            </a:r>
            <a:br>
              <a:rPr lang="en-US" sz="3500" dirty="0">
                <a:latin typeface="Times New Roman"/>
                <a:ea typeface="+mn-lt"/>
                <a:cs typeface="+mn-lt"/>
              </a:rPr>
            </a:br>
            <a:r>
              <a:rPr lang="en-US" sz="3500" dirty="0">
                <a:latin typeface="Times New Roman"/>
                <a:ea typeface="+mn-lt"/>
                <a:cs typeface="+mn-lt"/>
              </a:rPr>
              <a:t> Higher prediction probabilities are assumed to reflect stronger confidence.</a:t>
            </a:r>
            <a:endParaRPr lang="en-US" sz="35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latin typeface="Times New Roman"/>
                <a:ea typeface="+mn-lt"/>
                <a:cs typeface="+mn-lt"/>
              </a:rPr>
              <a:t>LIME and SHAP Generalization</a:t>
            </a:r>
            <a:br>
              <a:rPr lang="en-US" sz="3500" b="1" dirty="0">
                <a:latin typeface="Times New Roman"/>
                <a:ea typeface="+mn-lt"/>
                <a:cs typeface="+mn-lt"/>
              </a:rPr>
            </a:br>
            <a:r>
              <a:rPr lang="en-US" sz="3500" dirty="0">
                <a:latin typeface="Times New Roman"/>
                <a:ea typeface="+mn-lt"/>
                <a:cs typeface="+mn-lt"/>
              </a:rPr>
              <a:t> Local interpretability methods meaningfully explain global model behavior.</a:t>
            </a:r>
            <a:endParaRPr lang="en-US" sz="35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latin typeface="Times New Roman"/>
                <a:ea typeface="+mn-lt"/>
                <a:cs typeface="+mn-lt"/>
              </a:rPr>
              <a:t>Conflict Score Validity</a:t>
            </a:r>
            <a:br>
              <a:rPr lang="en-US" sz="3500" dirty="0">
                <a:latin typeface="Times New Roman"/>
                <a:ea typeface="+mn-lt"/>
                <a:cs typeface="+mn-lt"/>
              </a:rPr>
            </a:br>
            <a:r>
              <a:rPr lang="en-US" sz="3500" dirty="0">
                <a:latin typeface="Times New Roman"/>
                <a:ea typeface="+mn-lt"/>
                <a:cs typeface="+mn-lt"/>
              </a:rPr>
              <a:t> Absolute confidence difference between models is used to quantify disagreement.</a:t>
            </a:r>
            <a:endParaRPr lang="en-US" sz="3500" dirty="0"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latin typeface="Times New Roman"/>
                <a:ea typeface="+mn-lt"/>
                <a:cs typeface="+mn-lt"/>
              </a:rPr>
              <a:t>Fair Model Comparison</a:t>
            </a:r>
            <a:br>
              <a:rPr lang="en-US" sz="3500" dirty="0">
                <a:latin typeface="Times New Roman"/>
                <a:ea typeface="+mn-lt"/>
                <a:cs typeface="+mn-lt"/>
              </a:rPr>
            </a:br>
            <a:r>
              <a:rPr lang="en-US" sz="3500" dirty="0">
                <a:latin typeface="Times New Roman"/>
                <a:ea typeface="+mn-lt"/>
                <a:cs typeface="+mn-lt"/>
              </a:rPr>
              <a:t> Both models are evaluated on the same test samples for a balanced comparison.</a:t>
            </a:r>
            <a:endParaRPr lang="en-US" sz="3500" dirty="0">
              <a:latin typeface="Times New Roman"/>
              <a:cs typeface="Times New Roman"/>
            </a:endParaRPr>
          </a:p>
          <a:p>
            <a:pPr algn="l"/>
            <a:endParaRPr lang="en-US" sz="3500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73559" y="2146236"/>
            <a:ext cx="15940882" cy="7643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algn="just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What We Did: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Implemented two sentiment classification models on the IMDB movie review dataset: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BiLSTM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using TensorFlow/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Keras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DistilBERT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using Hugging Face Transformers.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Preprocessed data, trained both models, and evaluated performance using multiple metrics.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Visualized and interpreted predictions using advanced explainability tools.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 Key Outcomes:</a:t>
            </a: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DistilBERT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outperformed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BiLSTM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 both accuracy and reliability.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BiLSTM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model showed a tendency toward high-confidence predictions, including incorrect ones, indicating potential overfitting risks.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DistilBERT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offered more stable and interpretable results, especially on uncertain or borderline cases.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Developed and applied a novel "Conflict Score" metric to identify high-risk predictions.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Used explainability techniques like LIME and SHAP to analyze model behavior and decisions.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8655" lvl="1" indent="-334645" algn="just">
              <a:lnSpc>
                <a:spcPts val="4339"/>
              </a:lnSpc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24294" y="501077"/>
            <a:ext cx="14439412" cy="1444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5500" b="1" dirty="0">
                <a:solidFill>
                  <a:srgbClr val="000000"/>
                </a:solidFill>
                <a:latin typeface="Times New Roman"/>
                <a:ea typeface="Varela Round"/>
                <a:cs typeface="Varela Round"/>
              </a:rPr>
              <a:t>Project Summary and Outcomes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71417" y="6611700"/>
            <a:ext cx="3507322" cy="4880471"/>
            <a:chOff x="0" y="0"/>
            <a:chExt cx="4676429" cy="6507294"/>
          </a:xfrm>
        </p:grpSpPr>
        <p:grpSp>
          <p:nvGrpSpPr>
            <p:cNvPr id="9" name="Group 9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 rot="-5400000">
            <a:off x="15941265" y="899356"/>
            <a:ext cx="364252" cy="1376224"/>
            <a:chOff x="0" y="0"/>
            <a:chExt cx="485670" cy="1834966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00761" y="2042792"/>
            <a:ext cx="12340156" cy="119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Evaluation Metrics:</a:t>
            </a:r>
          </a:p>
          <a:p>
            <a:pPr>
              <a:lnSpc>
                <a:spcPts val="4759"/>
              </a:lnSpc>
            </a:pPr>
            <a:endParaRPr lang="en-US" sz="34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239807" y="526482"/>
            <a:ext cx="9269852" cy="1429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5000" b="1" dirty="0">
                <a:solidFill>
                  <a:srgbClr val="000000"/>
                </a:solidFill>
                <a:latin typeface="Times New Roman"/>
                <a:ea typeface="Varela Round"/>
                <a:cs typeface="Varela Round"/>
                <a:sym typeface="Varela Round"/>
              </a:rPr>
              <a:t>Model Evaluation And Analysis</a:t>
            </a:r>
            <a:endParaRPr lang="en-US" sz="5000" b="1" dirty="0">
              <a:solidFill>
                <a:srgbClr val="000000"/>
              </a:solidFill>
              <a:latin typeface="Times New Roman"/>
              <a:ea typeface="Varela Round"/>
              <a:cs typeface="Varela Round"/>
            </a:endParaRP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5314078" y="5911354"/>
            <a:ext cx="3507322" cy="4880471"/>
            <a:chOff x="0" y="0"/>
            <a:chExt cx="4676429" cy="6507294"/>
          </a:xfrm>
        </p:grpSpPr>
        <p:grpSp>
          <p:nvGrpSpPr>
            <p:cNvPr id="8" name="Group 8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930EC7D-91D5-E1D0-3337-252DE7C6F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1125"/>
              </p:ext>
            </p:extLst>
          </p:nvPr>
        </p:nvGraphicFramePr>
        <p:xfrm>
          <a:off x="2161396" y="2638115"/>
          <a:ext cx="13965207" cy="2714415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655069">
                  <a:extLst>
                    <a:ext uri="{9D8B030D-6E8A-4147-A177-3AD203B41FA5}">
                      <a16:colId xmlns:a16="http://schemas.microsoft.com/office/drawing/2014/main" val="2494118023"/>
                    </a:ext>
                  </a:extLst>
                </a:gridCol>
                <a:gridCol w="4655069">
                  <a:extLst>
                    <a:ext uri="{9D8B030D-6E8A-4147-A177-3AD203B41FA5}">
                      <a16:colId xmlns:a16="http://schemas.microsoft.com/office/drawing/2014/main" val="2939679949"/>
                    </a:ext>
                  </a:extLst>
                </a:gridCol>
                <a:gridCol w="4655069">
                  <a:extLst>
                    <a:ext uri="{9D8B030D-6E8A-4147-A177-3AD203B41FA5}">
                      <a16:colId xmlns:a16="http://schemas.microsoft.com/office/drawing/2014/main" val="2264227294"/>
                    </a:ext>
                  </a:extLst>
                </a:gridCol>
              </a:tblGrid>
              <a:tr h="5428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BiLSTM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007816"/>
                  </a:ext>
                </a:extLst>
              </a:tr>
              <a:tr h="5428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965976"/>
                  </a:ext>
                </a:extLst>
              </a:tr>
              <a:tr h="5428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817340"/>
                  </a:ext>
                </a:extLst>
              </a:tr>
              <a:tr h="5428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35424"/>
                  </a:ext>
                </a:extLst>
              </a:tr>
              <a:tr h="5428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85035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1F1436A9-8738-9C51-2B6B-D8A1E0B8E635}"/>
              </a:ext>
            </a:extLst>
          </p:cNvPr>
          <p:cNvSpPr txBox="1"/>
          <p:nvPr/>
        </p:nvSpPr>
        <p:spPr>
          <a:xfrm>
            <a:off x="1464197" y="5368946"/>
            <a:ext cx="1535960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built from scratch using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achieved strong baseline performance on the IMDB dataset with over 83% accuracy. It effectively captured contextual sentiment in reviews, and its predictions were later explained using LIME for transparency.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high accuracy even with limited data, showing strong generalization due to its pre-trained language understanding. Its confidence scores were more calibrated than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with fewer high-confidence mistakes, making it a safer choice for real-world deployment.</a:t>
            </a:r>
            <a:endParaRPr lang="en-US" sz="3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BB0282F9-2000-E75B-BC4D-12BB676D07D4}"/>
              </a:ext>
            </a:extLst>
          </p:cNvPr>
          <p:cNvGrpSpPr/>
          <p:nvPr/>
        </p:nvGrpSpPr>
        <p:grpSpPr>
          <a:xfrm rot="-5400000">
            <a:off x="1979270" y="918098"/>
            <a:ext cx="364252" cy="1376224"/>
            <a:chOff x="0" y="0"/>
            <a:chExt cx="485670" cy="1834966"/>
          </a:xfrm>
        </p:grpSpPr>
        <p:grpSp>
          <p:nvGrpSpPr>
            <p:cNvPr id="27" name="Group 28">
              <a:extLst>
                <a:ext uri="{FF2B5EF4-FFF2-40B4-BE49-F238E27FC236}">
                  <a16:creationId xmlns:a16="http://schemas.microsoft.com/office/drawing/2014/main" id="{4EA582FF-34DE-05F5-D9B3-E532AF275132}"/>
                </a:ext>
              </a:extLst>
            </p:cNvPr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34" name="Freeform 29">
                <a:extLst>
                  <a:ext uri="{FF2B5EF4-FFF2-40B4-BE49-F238E27FC236}">
                    <a16:creationId xmlns:a16="http://schemas.microsoft.com/office/drawing/2014/main" id="{AE9A6F1D-88A8-34B5-A1B2-B3F00BF16C4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5" name="TextBox 30">
                <a:extLst>
                  <a:ext uri="{FF2B5EF4-FFF2-40B4-BE49-F238E27FC236}">
                    <a16:creationId xmlns:a16="http://schemas.microsoft.com/office/drawing/2014/main" id="{84F43090-1B9C-914E-83D6-4F01047BE671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31">
              <a:extLst>
                <a:ext uri="{FF2B5EF4-FFF2-40B4-BE49-F238E27FC236}">
                  <a16:creationId xmlns:a16="http://schemas.microsoft.com/office/drawing/2014/main" id="{D664B711-3D11-0766-0BD9-8530DC9432D0}"/>
                </a:ext>
              </a:extLst>
            </p:cNvPr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1CA750C1-B46A-43B2-AB10-C36FE217340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3" name="TextBox 33">
                <a:extLst>
                  <a:ext uri="{FF2B5EF4-FFF2-40B4-BE49-F238E27FC236}">
                    <a16:creationId xmlns:a16="http://schemas.microsoft.com/office/drawing/2014/main" id="{4AE3F736-015B-2E01-5ED3-D06B0F321DA1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9" name="Group 34">
              <a:extLst>
                <a:ext uri="{FF2B5EF4-FFF2-40B4-BE49-F238E27FC236}">
                  <a16:creationId xmlns:a16="http://schemas.microsoft.com/office/drawing/2014/main" id="{EADAE199-0B4D-2185-135B-42A2CB00FA05}"/>
                </a:ext>
              </a:extLst>
            </p:cNvPr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1E921277-6A1B-AAAA-34A6-F348DBDBF35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1" name="TextBox 36">
                <a:extLst>
                  <a:ext uri="{FF2B5EF4-FFF2-40B4-BE49-F238E27FC236}">
                    <a16:creationId xmlns:a16="http://schemas.microsoft.com/office/drawing/2014/main" id="{08BCFB49-28E9-B761-6028-4BB143442A69}"/>
                  </a:ext>
                </a:extLst>
              </p:cNvPr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4039" y="808122"/>
            <a:ext cx="16731915" cy="8670757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8578" y="2324604"/>
            <a:ext cx="15650844" cy="7953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Understood the real-world application of Transformers in NLP tasks like sentiment classification.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Gained hands-on experience with pre-trained models such as </a:t>
            </a:r>
            <a:r>
              <a:rPr lang="en-US" sz="3500" b="1" dirty="0" err="1">
                <a:latin typeface="Times New Roman"/>
                <a:ea typeface="+mn-lt"/>
                <a:cs typeface="+mn-lt"/>
              </a:rPr>
              <a:t>DistilBERT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using the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Hugging Face Transformers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library.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Learned how to fine-tune a model on a real dataset (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IMDB movie reviews</a:t>
            </a:r>
            <a:r>
              <a:rPr lang="en-US" sz="3500" dirty="0">
                <a:latin typeface="Times New Roman"/>
                <a:ea typeface="+mn-lt"/>
                <a:cs typeface="+mn-lt"/>
              </a:rPr>
              <a:t>) using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TensorFlow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and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Google </a:t>
            </a:r>
            <a:r>
              <a:rPr lang="en-US" sz="3500" b="1" dirty="0" err="1">
                <a:latin typeface="Times New Roman"/>
                <a:ea typeface="+mn-lt"/>
                <a:cs typeface="+mn-lt"/>
              </a:rPr>
              <a:t>Colab</a:t>
            </a:r>
            <a:r>
              <a:rPr lang="en-US" sz="3500" dirty="0">
                <a:latin typeface="Times New Roman"/>
                <a:ea typeface="+mn-lt"/>
                <a:cs typeface="+mn-lt"/>
              </a:rPr>
              <a:t>.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Experienced the difference in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accuracy</a:t>
            </a:r>
            <a:r>
              <a:rPr lang="en-US" sz="3500" dirty="0">
                <a:latin typeface="Times New Roman"/>
                <a:ea typeface="+mn-lt"/>
                <a:cs typeface="+mn-lt"/>
              </a:rPr>
              <a:t>,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training time</a:t>
            </a:r>
            <a:r>
              <a:rPr lang="en-US" sz="3500" dirty="0">
                <a:latin typeface="Times New Roman"/>
                <a:ea typeface="+mn-lt"/>
                <a:cs typeface="+mn-lt"/>
              </a:rPr>
              <a:t>, and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model architecture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between BERT and traditional LSTM-based models.</a:t>
            </a: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Learned how to tokenize large text data efficiently using BERT’s tokenizer.</a:t>
            </a:r>
            <a:endParaRPr lang="en-US" sz="3500" dirty="0">
              <a:latin typeface="Times New Roman"/>
              <a:ea typeface="Calibri"/>
              <a:cs typeface="Calibri"/>
            </a:endParaRP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Understood how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validation accuracy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improves with epochs and how to evaluate a model using metrics like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accuracy</a:t>
            </a:r>
            <a:r>
              <a:rPr lang="en-US" sz="3500" dirty="0">
                <a:latin typeface="Times New Roman"/>
                <a:ea typeface="+mn-lt"/>
                <a:cs typeface="+mn-lt"/>
              </a:rPr>
              <a:t>,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confusion matrix</a:t>
            </a:r>
            <a:r>
              <a:rPr lang="en-US" sz="3500" dirty="0">
                <a:latin typeface="Times New Roman"/>
                <a:ea typeface="+mn-lt"/>
                <a:cs typeface="+mn-lt"/>
              </a:rPr>
              <a:t>, and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classification report</a:t>
            </a:r>
            <a:r>
              <a:rPr lang="en-US" sz="35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endParaRPr lang="en-US" sz="3500" dirty="0">
              <a:latin typeface="Times New Roman"/>
              <a:ea typeface="Calibri"/>
              <a:cs typeface="Calibri"/>
            </a:endParaRP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endParaRPr lang="en-US" sz="35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83534" y="1011083"/>
            <a:ext cx="12940985" cy="84638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500" b="1" dirty="0">
                <a:solidFill>
                  <a:srgbClr val="000000"/>
                </a:solidFill>
                <a:latin typeface="Times New Roman"/>
                <a:ea typeface="+mn-lt"/>
                <a:cs typeface="+mn-lt"/>
                <a:sym typeface="Varela Round"/>
              </a:rPr>
              <a:t>Reflections and Learning Outcomes</a:t>
            </a:r>
            <a:endParaRPr lang="en-US" sz="5500" b="1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</p:txBody>
      </p:sp>
      <p:grpSp>
        <p:nvGrpSpPr>
          <p:cNvPr id="7" name="Group 7"/>
          <p:cNvGrpSpPr/>
          <p:nvPr/>
        </p:nvGrpSpPr>
        <p:grpSpPr>
          <a:xfrm rot="16200000">
            <a:off x="118779" y="6829094"/>
            <a:ext cx="3507322" cy="4880471"/>
            <a:chOff x="0" y="0"/>
            <a:chExt cx="4676429" cy="6507294"/>
          </a:xfrm>
        </p:grpSpPr>
        <p:grpSp>
          <p:nvGrpSpPr>
            <p:cNvPr id="8" name="Group 8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 rot="16200000">
            <a:off x="16099184" y="857184"/>
            <a:ext cx="364252" cy="1376224"/>
            <a:chOff x="0" y="0"/>
            <a:chExt cx="485670" cy="1834966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985" y="687805"/>
            <a:ext cx="16671757" cy="8911389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0816" y="1904698"/>
            <a:ext cx="14346421" cy="735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Increase dataset size and training epochs to improve test accuracy beyond 90% with early stopping and learning rate scheduling.</a:t>
            </a: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Try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other Transformer models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like </a:t>
            </a:r>
            <a:r>
              <a:rPr lang="en-US" sz="3500" dirty="0">
                <a:latin typeface="Times New Roman"/>
                <a:ea typeface="Calibri"/>
                <a:cs typeface="Calibri"/>
              </a:rPr>
              <a:t>BERT-base</a:t>
            </a:r>
            <a:r>
              <a:rPr lang="en-US" sz="3500" dirty="0">
                <a:latin typeface="Times New Roman"/>
                <a:ea typeface="+mn-lt"/>
                <a:cs typeface="+mn-lt"/>
              </a:rPr>
              <a:t>, </a:t>
            </a:r>
            <a:r>
              <a:rPr lang="en-US" sz="3500" dirty="0" err="1">
                <a:latin typeface="Times New Roman"/>
                <a:ea typeface="Calibri"/>
                <a:cs typeface="Calibri"/>
              </a:rPr>
              <a:t>RoBERTa</a:t>
            </a:r>
            <a:r>
              <a:rPr lang="en-US" sz="3500" dirty="0">
                <a:latin typeface="Times New Roman"/>
                <a:ea typeface="+mn-lt"/>
                <a:cs typeface="+mn-lt"/>
              </a:rPr>
              <a:t>, or </a:t>
            </a:r>
            <a:r>
              <a:rPr lang="en-US" sz="3500" dirty="0">
                <a:latin typeface="Times New Roman"/>
                <a:ea typeface="Calibri"/>
                <a:cs typeface="Calibri"/>
              </a:rPr>
              <a:t>ALBERT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to compare results with </a:t>
            </a:r>
            <a:r>
              <a:rPr lang="en-US" sz="3500" dirty="0" err="1">
                <a:latin typeface="Times New Roman"/>
                <a:ea typeface="+mn-lt"/>
                <a:cs typeface="+mn-lt"/>
              </a:rPr>
              <a:t>DistilBERT</a:t>
            </a:r>
            <a:r>
              <a:rPr lang="en-US" sz="35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Perform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hyperparameter tuning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(batch size, learning rate, dropout) to optimize training.</a:t>
            </a: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Integrate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attention visualization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tools to better interpret which parts of the input text the model focuses on.</a:t>
            </a: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Deploy the model using </a:t>
            </a:r>
            <a:r>
              <a:rPr lang="en-US" sz="3500" b="1" dirty="0" err="1">
                <a:latin typeface="Times New Roman"/>
                <a:ea typeface="+mn-lt"/>
                <a:cs typeface="+mn-lt"/>
              </a:rPr>
              <a:t>Streamlit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or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Flask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for real-time sentiment prediction.</a:t>
            </a:r>
          </a:p>
          <a:p>
            <a:pPr marL="457200" indent="-457200">
              <a:lnSpc>
                <a:spcPts val="4759"/>
              </a:lnSpc>
              <a:buFont typeface="Arial"/>
              <a:buChar char="•"/>
            </a:pPr>
            <a:r>
              <a:rPr lang="en-US" sz="3500" dirty="0">
                <a:latin typeface="Times New Roman"/>
                <a:ea typeface="+mn-lt"/>
                <a:cs typeface="+mn-lt"/>
              </a:rPr>
              <a:t>Extend the classifier to </a:t>
            </a:r>
            <a:r>
              <a:rPr lang="en-US" sz="3500" b="1" dirty="0">
                <a:latin typeface="Times New Roman"/>
                <a:ea typeface="+mn-lt"/>
                <a:cs typeface="+mn-lt"/>
              </a:rPr>
              <a:t>multi-class text classification tasks</a:t>
            </a:r>
            <a:r>
              <a:rPr lang="en-US" sz="3500" dirty="0">
                <a:latin typeface="Times New Roman"/>
                <a:ea typeface="+mn-lt"/>
                <a:cs typeface="+mn-lt"/>
              </a:rPr>
              <a:t> like topic detection or spam filtering.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63565" y="192158"/>
            <a:ext cx="11780919" cy="1444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300"/>
              </a:lnSpc>
            </a:pPr>
            <a:r>
              <a:rPr lang="en-US" sz="5500" b="1" dirty="0">
                <a:solidFill>
                  <a:srgbClr val="000000"/>
                </a:solidFill>
                <a:latin typeface="Times New Roman"/>
                <a:ea typeface="+mn-lt"/>
                <a:cs typeface="+mn-lt"/>
                <a:sym typeface="Varela Round"/>
              </a:rPr>
              <a:t>Future Improvements and Extensions</a:t>
            </a:r>
            <a:endParaRPr lang="en-US" sz="5500" b="1" dirty="0">
              <a:latin typeface="Times New Roman"/>
              <a:cs typeface="Times New Roman"/>
            </a:endParaRP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5304553" y="5892304"/>
            <a:ext cx="3507322" cy="4880471"/>
            <a:chOff x="0" y="0"/>
            <a:chExt cx="4676429" cy="6507294"/>
          </a:xfrm>
        </p:grpSpPr>
        <p:grpSp>
          <p:nvGrpSpPr>
            <p:cNvPr id="8" name="Group 8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 rot="5400000">
            <a:off x="1893830" y="608140"/>
            <a:ext cx="364252" cy="1376224"/>
            <a:chOff x="0" y="0"/>
            <a:chExt cx="485670" cy="1834966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27397" y="3818082"/>
            <a:ext cx="11633205" cy="2393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9"/>
              </a:lnSpc>
            </a:pPr>
            <a:r>
              <a:rPr lang="en-US" sz="14056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6064826" y="7505055"/>
            <a:ext cx="579335" cy="1523862"/>
            <a:chOff x="0" y="0"/>
            <a:chExt cx="270933" cy="7126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712653"/>
            </a:xfrm>
            <a:custGeom>
              <a:avLst/>
              <a:gdLst/>
              <a:ahLst/>
              <a:cxnLst/>
              <a:rect l="l" t="t" r="r" b="b"/>
              <a:pathLst>
                <a:path w="270933" h="712653">
                  <a:moveTo>
                    <a:pt x="0" y="0"/>
                  </a:moveTo>
                  <a:lnTo>
                    <a:pt x="270933" y="0"/>
                  </a:lnTo>
                  <a:lnTo>
                    <a:pt x="270933" y="712653"/>
                  </a:lnTo>
                  <a:lnTo>
                    <a:pt x="0" y="712653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750753"/>
            </a:xfrm>
            <a:prstGeom prst="rect">
              <a:avLst/>
            </a:prstGeom>
          </p:spPr>
          <p:txBody>
            <a:bodyPr lIns="28609" tIns="28609" rIns="28609" bIns="286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14780945" y="7824957"/>
            <a:ext cx="579335" cy="884058"/>
            <a:chOff x="0" y="0"/>
            <a:chExt cx="270933" cy="4134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413441"/>
            </a:xfrm>
            <a:custGeom>
              <a:avLst/>
              <a:gdLst/>
              <a:ahLst/>
              <a:cxnLst/>
              <a:rect l="l" t="t" r="r" b="b"/>
              <a:pathLst>
                <a:path w="270933" h="413441">
                  <a:moveTo>
                    <a:pt x="0" y="0"/>
                  </a:moveTo>
                  <a:lnTo>
                    <a:pt x="270933" y="0"/>
                  </a:lnTo>
                  <a:lnTo>
                    <a:pt x="270933" y="413441"/>
                  </a:lnTo>
                  <a:lnTo>
                    <a:pt x="0" y="413441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451540"/>
            </a:xfrm>
            <a:prstGeom prst="rect">
              <a:avLst/>
            </a:prstGeom>
          </p:spPr>
          <p:txBody>
            <a:bodyPr lIns="28609" tIns="28609" rIns="28609" bIns="286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5400000">
            <a:off x="15634984" y="7633984"/>
            <a:ext cx="475042" cy="2487841"/>
            <a:chOff x="0" y="0"/>
            <a:chExt cx="222159" cy="11634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59" cy="1163470"/>
            </a:xfrm>
            <a:custGeom>
              <a:avLst/>
              <a:gdLst/>
              <a:ahLst/>
              <a:cxnLst/>
              <a:rect l="l" t="t" r="r" b="b"/>
              <a:pathLst>
                <a:path w="222159" h="1163470">
                  <a:moveTo>
                    <a:pt x="0" y="0"/>
                  </a:moveTo>
                  <a:lnTo>
                    <a:pt x="222159" y="0"/>
                  </a:lnTo>
                  <a:lnTo>
                    <a:pt x="222159" y="1163470"/>
                  </a:lnTo>
                  <a:lnTo>
                    <a:pt x="0" y="1163470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22159" cy="1201570"/>
            </a:xfrm>
            <a:prstGeom prst="rect">
              <a:avLst/>
            </a:prstGeom>
          </p:spPr>
          <p:txBody>
            <a:bodyPr lIns="28609" tIns="28609" rIns="28609" bIns="286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15970874" y="5473204"/>
            <a:ext cx="583125" cy="1533830"/>
            <a:chOff x="0" y="0"/>
            <a:chExt cx="270933" cy="71265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" cy="712653"/>
            </a:xfrm>
            <a:custGeom>
              <a:avLst/>
              <a:gdLst/>
              <a:ahLst/>
              <a:cxnLst/>
              <a:rect l="l" t="t" r="r" b="b"/>
              <a:pathLst>
                <a:path w="270933" h="712653">
                  <a:moveTo>
                    <a:pt x="0" y="0"/>
                  </a:moveTo>
                  <a:lnTo>
                    <a:pt x="270933" y="0"/>
                  </a:lnTo>
                  <a:lnTo>
                    <a:pt x="270933" y="712653"/>
                  </a:lnTo>
                  <a:lnTo>
                    <a:pt x="0" y="712653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70933" cy="750753"/>
            </a:xfrm>
            <a:prstGeom prst="rect">
              <a:avLst/>
            </a:prstGeom>
          </p:spPr>
          <p:txBody>
            <a:bodyPr lIns="28796" tIns="28796" rIns="28796" bIns="2879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15970874" y="7087478"/>
            <a:ext cx="583125" cy="889840"/>
            <a:chOff x="0" y="0"/>
            <a:chExt cx="270933" cy="4134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70933" cy="413441"/>
            </a:xfrm>
            <a:custGeom>
              <a:avLst/>
              <a:gdLst/>
              <a:ahLst/>
              <a:cxnLst/>
              <a:rect l="l" t="t" r="r" b="b"/>
              <a:pathLst>
                <a:path w="270933" h="413441">
                  <a:moveTo>
                    <a:pt x="0" y="0"/>
                  </a:moveTo>
                  <a:lnTo>
                    <a:pt x="270933" y="0"/>
                  </a:lnTo>
                  <a:lnTo>
                    <a:pt x="270933" y="413441"/>
                  </a:lnTo>
                  <a:lnTo>
                    <a:pt x="0" y="413441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70933" cy="451540"/>
            </a:xfrm>
            <a:prstGeom prst="rect">
              <a:avLst/>
            </a:prstGeom>
          </p:spPr>
          <p:txBody>
            <a:bodyPr lIns="28796" tIns="28796" rIns="28796" bIns="2879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10800000">
            <a:off x="16638276" y="5473204"/>
            <a:ext cx="478149" cy="2504114"/>
            <a:chOff x="0" y="0"/>
            <a:chExt cx="222159" cy="116347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22159" cy="1163470"/>
            </a:xfrm>
            <a:custGeom>
              <a:avLst/>
              <a:gdLst/>
              <a:ahLst/>
              <a:cxnLst/>
              <a:rect l="l" t="t" r="r" b="b"/>
              <a:pathLst>
                <a:path w="222159" h="1163470">
                  <a:moveTo>
                    <a:pt x="0" y="0"/>
                  </a:moveTo>
                  <a:lnTo>
                    <a:pt x="222159" y="0"/>
                  </a:lnTo>
                  <a:lnTo>
                    <a:pt x="222159" y="1163470"/>
                  </a:lnTo>
                  <a:lnTo>
                    <a:pt x="0" y="1163470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22159" cy="1201570"/>
            </a:xfrm>
            <a:prstGeom prst="rect">
              <a:avLst/>
            </a:prstGeom>
          </p:spPr>
          <p:txBody>
            <a:bodyPr lIns="28796" tIns="28796" rIns="28796" bIns="2879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2539687" y="1864048"/>
            <a:ext cx="364252" cy="1376224"/>
            <a:chOff x="0" y="0"/>
            <a:chExt cx="485670" cy="1834966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839</Words>
  <Application>Microsoft Office PowerPoint</Application>
  <PresentationFormat>Custom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Arial</vt:lpstr>
      <vt:lpstr>Varela Round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Grey Minimalist Geometric Project Presentation</dc:title>
  <dc:creator>Thrisharaj E</dc:creator>
  <cp:lastModifiedBy>Thrisharaj E</cp:lastModifiedBy>
  <cp:revision>289</cp:revision>
  <dcterms:created xsi:type="dcterms:W3CDTF">2006-08-16T00:00:00Z</dcterms:created>
  <dcterms:modified xsi:type="dcterms:W3CDTF">2025-06-15T18:26:47Z</dcterms:modified>
  <dc:identifier>DAGqaanKoAc</dc:identifier>
</cp:coreProperties>
</file>