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68" r:id="rId7"/>
    <p:sldId id="266" r:id="rId8"/>
    <p:sldId id="267" r:id="rId9"/>
    <p:sldId id="259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INVARIANCE PROPERTIES OF AN ESTIMATOR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2126" y="4594303"/>
            <a:ext cx="2221295" cy="112627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Submited</a:t>
            </a:r>
            <a:r>
              <a:rPr lang="en-US" dirty="0" smtClean="0"/>
              <a:t> by</a:t>
            </a:r>
          </a:p>
          <a:p>
            <a:r>
              <a:rPr lang="en-US" dirty="0" err="1" smtClean="0"/>
              <a:t>Vismaya</a:t>
            </a:r>
            <a:r>
              <a:rPr lang="en-US" dirty="0" smtClean="0"/>
              <a:t> k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 err="1" smtClean="0"/>
              <a:t>Reg</a:t>
            </a:r>
            <a:r>
              <a:rPr lang="en-US" dirty="0" smtClean="0"/>
              <a:t> No:GAAVMST011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08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 we discussing about the invariance properties of Consistency, Consistent asymptotic normality, Sufficiency, Unbiasedness and Efficiency</a:t>
                </a:r>
              </a:p>
              <a:p>
                <a:r>
                  <a:rPr lang="en-US" dirty="0" smtClean="0"/>
                  <a:t>First we consider Consistency</a:t>
                </a:r>
              </a:p>
              <a:p>
                <a:r>
                  <a:rPr lang="en-US" dirty="0"/>
                  <a:t>If </a:t>
                </a:r>
                <a:r>
                  <a:rPr lang="en-US" dirty="0" err="1"/>
                  <a:t>tn</a:t>
                </a:r>
                <a:r>
                  <a:rPr lang="en-US" dirty="0"/>
                  <a:t> is a consistent estimator of </a:t>
                </a:r>
                <a:r>
                  <a:rPr lang="en-US" dirty="0" err="1"/>
                  <a:t>θ.ψ</a:t>
                </a:r>
                <a:r>
                  <a:rPr lang="en-US" dirty="0"/>
                  <a:t>(θ) be a </a:t>
                </a:r>
                <a:r>
                  <a:rPr lang="en-US" dirty="0" err="1"/>
                  <a:t>continous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function </a:t>
                </a:r>
                <a:r>
                  <a:rPr lang="en-US" dirty="0"/>
                  <a:t>of </a:t>
                </a:r>
                <a:r>
                  <a:rPr lang="en-US" dirty="0" err="1"/>
                  <a:t>θ.T</a:t>
                </a:r>
                <a:r>
                  <a:rPr lang="en-US" dirty="0"/>
                  <a:t> hen </a:t>
                </a:r>
                <a:r>
                  <a:rPr lang="en-US" dirty="0" smtClean="0"/>
                  <a:t>ψ(</a:t>
                </a:r>
                <a:r>
                  <a:rPr lang="en-US" smtClean="0"/>
                  <a:t>tn) </a:t>
                </a:r>
                <a:r>
                  <a:rPr lang="en-US" dirty="0"/>
                  <a:t>is a consistent estimator of ψ(θ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Which means that Consistency satisfy invariance property.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Next we </a:t>
                </a:r>
                <a:r>
                  <a:rPr lang="en-US" dirty="0"/>
                  <a:t>consider CAN , Let T be a CAN for θ so that T ∼&gt; AN(θ,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T(θ)/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and </a:t>
                </a:r>
                <a:r>
                  <a:rPr lang="en-US" dirty="0"/>
                  <a:t>let ψ be a differentiable function such that ∂</a:t>
                </a:r>
                <a:r>
                  <a:rPr lang="en-US" dirty="0" smtClean="0"/>
                  <a:t>ψ /∂</a:t>
                </a:r>
                <a:r>
                  <a:rPr lang="en-US" dirty="0"/>
                  <a:t>θ is </a:t>
                </a:r>
                <a:r>
                  <a:rPr lang="en-US" dirty="0" err="1"/>
                  <a:t>continous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/>
                  <a:t>nonvanishing</a:t>
                </a:r>
                <a:r>
                  <a:rPr lang="en-US" dirty="0" smtClean="0"/>
                  <a:t> </a:t>
                </a:r>
                <a:r>
                  <a:rPr lang="en-US" dirty="0"/>
                  <a:t>then ψ(T) is CAN for ψ(θ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That  means CAN also satisfy invariance property.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17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Next  Sufficiency , in the case </a:t>
            </a:r>
            <a:r>
              <a:rPr lang="en-US" dirty="0"/>
              <a:t>of sufficiency </a:t>
            </a:r>
            <a:r>
              <a:rPr lang="en-US" dirty="0" smtClean="0"/>
              <a:t> if </a:t>
            </a:r>
            <a:r>
              <a:rPr lang="en-US" dirty="0"/>
              <a:t>t is Sufficient estimator of θ and </a:t>
            </a:r>
            <a:r>
              <a:rPr lang="en-US" dirty="0" smtClean="0"/>
              <a:t>t(u) </a:t>
            </a:r>
            <a:r>
              <a:rPr lang="en-US" dirty="0"/>
              <a:t>is one-to-one </a:t>
            </a:r>
            <a:r>
              <a:rPr lang="en-US" dirty="0" smtClean="0"/>
              <a:t>function </a:t>
            </a:r>
            <a:r>
              <a:rPr lang="en-US" dirty="0"/>
              <a:t>of  t then  t(u) is sufficient estimator of t(θ).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Next one is Unbiasedness.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T is an unbiased estimator for a parameter θ , then g(T) does not have to be an unbiased estimator for   g(θ) However , there is one special case in which unbiasedness does carry  </a:t>
            </a:r>
            <a:r>
              <a:rPr lang="en-US" dirty="0" smtClean="0"/>
              <a:t>over.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That is in the case of linear function it satisfy invariance 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Finally in this section we consider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efficiency of an estimator destroyed by a Nonlinear </a:t>
            </a:r>
            <a:r>
              <a:rPr lang="en-US" dirty="0" err="1"/>
              <a:t>transformation.But</a:t>
            </a:r>
            <a:r>
              <a:rPr lang="en-US" dirty="0"/>
              <a:t> efficiency is maintained for </a:t>
            </a:r>
            <a:r>
              <a:rPr lang="en-US" dirty="0" smtClean="0"/>
              <a:t>linear transformation.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96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invariance properties of method of estimation</a:t>
            </a:r>
          </a:p>
          <a:p>
            <a:r>
              <a:rPr lang="en-US" dirty="0" smtClean="0"/>
              <a:t>First one is Method of moment.</a:t>
            </a:r>
          </a:p>
          <a:p>
            <a:r>
              <a:rPr lang="en-US" dirty="0" smtClean="0"/>
              <a:t>Here we check method of moment of a linear function.</a:t>
            </a:r>
          </a:p>
          <a:p>
            <a:r>
              <a:rPr lang="en-US" dirty="0" smtClean="0"/>
              <a:t>In the case of linear function it satisfy invariance property.</a:t>
            </a:r>
          </a:p>
          <a:p>
            <a:r>
              <a:rPr lang="en-US" dirty="0"/>
              <a:t>Next MLE </a:t>
            </a:r>
            <a:r>
              <a:rPr lang="el-GR" dirty="0"/>
              <a:t>τ </a:t>
            </a:r>
            <a:r>
              <a:rPr lang="el-GR" dirty="0" smtClean="0"/>
              <a:t>(ˆθ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the ML Estimator for θ  and τ is a single valued and </a:t>
            </a:r>
            <a:r>
              <a:rPr lang="en-US" dirty="0" smtClean="0"/>
              <a:t>twice differentiable </a:t>
            </a:r>
            <a:r>
              <a:rPr lang="en-US" dirty="0"/>
              <a:t>function of θ </a:t>
            </a:r>
            <a:r>
              <a:rPr lang="en-US" dirty="0" smtClean="0"/>
              <a:t>then,</a:t>
            </a:r>
            <a:endParaRPr lang="en-US" dirty="0"/>
          </a:p>
          <a:p>
            <a:r>
              <a:rPr lang="en-US" dirty="0" smtClean="0"/>
              <a:t>τ</a:t>
            </a:r>
            <a:r>
              <a:rPr lang="el-GR" dirty="0" smtClean="0"/>
              <a:t> (ˆ</a:t>
            </a:r>
            <a:r>
              <a:rPr lang="el-GR" dirty="0"/>
              <a:t>θ)</a:t>
            </a:r>
            <a:r>
              <a:rPr lang="en-US" dirty="0" smtClean="0"/>
              <a:t> </a:t>
            </a:r>
            <a:r>
              <a:rPr lang="en-US" dirty="0"/>
              <a:t>is the ML Estimator for τ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MLE also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satisfy invariance property.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2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74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which properties of an estimator like </a:t>
            </a:r>
            <a:r>
              <a:rPr lang="en-US" dirty="0" err="1"/>
              <a:t>Consistency,Sufficiency,Unbiasedness</a:t>
            </a:r>
            <a:r>
              <a:rPr lang="en-US" dirty="0"/>
              <a:t> and Efficiency satisfies invariance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check whether CAN satisfy invariance property.</a:t>
            </a:r>
            <a:endParaRPr lang="en-US" dirty="0"/>
          </a:p>
          <a:p>
            <a:r>
              <a:rPr lang="en-US" dirty="0"/>
              <a:t>To check which methods of estimator such as Method of Moment and Maximum Likelihood Estimator satisfy Invariance </a:t>
            </a:r>
            <a:r>
              <a:rPr lang="en-US" dirty="0" smtClean="0"/>
              <a:t>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7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Estimation: It is the process to estimate unknown value of population parameter with the help of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was developed by R A Fisher in 1930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These are two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Point </a:t>
            </a:r>
            <a:r>
              <a:rPr lang="en-US" dirty="0" smtClean="0"/>
              <a:t>estimation : A </a:t>
            </a:r>
            <a:r>
              <a:rPr lang="en-US" dirty="0"/>
              <a:t>single number used to estimate a population parameter with the help of a sample is called a point </a:t>
            </a:r>
            <a:r>
              <a:rPr lang="en-US" dirty="0" smtClean="0"/>
              <a:t>estimate . The </a:t>
            </a:r>
            <a:r>
              <a:rPr lang="en-US" dirty="0"/>
              <a:t>process of estimating a single number is known as point </a:t>
            </a:r>
            <a:r>
              <a:rPr lang="en-US" dirty="0" err="1"/>
              <a:t>estimaion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Interval estimation</a:t>
            </a:r>
            <a:r>
              <a:rPr lang="en-US" dirty="0" smtClean="0"/>
              <a:t>: A </a:t>
            </a:r>
            <a:r>
              <a:rPr lang="en-US" dirty="0"/>
              <a:t>range of values used to estimate a population parameter with the help of a sample is called an interval </a:t>
            </a:r>
            <a:r>
              <a:rPr lang="en-US" dirty="0" smtClean="0"/>
              <a:t>estimate , and </a:t>
            </a:r>
            <a:r>
              <a:rPr lang="en-US" dirty="0"/>
              <a:t>the process of estimating with a range of values is known as interval estimation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56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Properties of a good estimator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Consistency : Consistency </a:t>
            </a:r>
            <a:r>
              <a:rPr lang="en-US" dirty="0"/>
              <a:t>is a large sample property of </a:t>
            </a:r>
            <a:r>
              <a:rPr lang="en-US" dirty="0" smtClean="0"/>
              <a:t>estimator </a:t>
            </a:r>
            <a:r>
              <a:rPr lang="en-US" dirty="0"/>
              <a:t>Let x1, x2...</a:t>
            </a:r>
            <a:r>
              <a:rPr lang="en-US" dirty="0" err="1"/>
              <a:t>xn</a:t>
            </a:r>
            <a:r>
              <a:rPr lang="en-US" dirty="0"/>
              <a:t> be a random sample from a population </a:t>
            </a:r>
            <a:r>
              <a:rPr lang="en-US" dirty="0" smtClean="0"/>
              <a:t>indexed </a:t>
            </a:r>
            <a:r>
              <a:rPr lang="en-US" dirty="0"/>
              <a:t>by a parameter </a:t>
            </a:r>
            <a:r>
              <a:rPr lang="el-GR" dirty="0"/>
              <a:t>θϵΩ. </a:t>
            </a:r>
            <a:r>
              <a:rPr lang="en-US" dirty="0"/>
              <a:t>T hen the sequence of </a:t>
            </a:r>
            <a:r>
              <a:rPr lang="en-US" dirty="0" smtClean="0"/>
              <a:t>estimator  </a:t>
            </a:r>
            <a:r>
              <a:rPr lang="en-US" dirty="0" err="1" smtClean="0"/>
              <a:t>tn</a:t>
            </a:r>
            <a:r>
              <a:rPr lang="en-US" dirty="0" smtClean="0"/>
              <a:t>(x1</a:t>
            </a:r>
            <a:r>
              <a:rPr lang="en-US" dirty="0"/>
              <a:t>, x2, ...</a:t>
            </a:r>
            <a:r>
              <a:rPr lang="en-US" dirty="0" err="1"/>
              <a:t>xn</a:t>
            </a:r>
            <a:r>
              <a:rPr lang="en-US" dirty="0"/>
              <a:t>)=</a:t>
            </a:r>
            <a:r>
              <a:rPr lang="en-US" dirty="0" err="1"/>
              <a:t>tn</a:t>
            </a:r>
            <a:r>
              <a:rPr lang="en-US" dirty="0"/>
              <a:t>(say) a consistent estimator of </a:t>
            </a:r>
            <a:r>
              <a:rPr lang="el-GR" dirty="0"/>
              <a:t>θ </a:t>
            </a:r>
            <a:r>
              <a:rPr lang="en-US" dirty="0" smtClean="0"/>
              <a:t>if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tn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l-GR" dirty="0"/>
              <a:t>θ </a:t>
            </a:r>
            <a:r>
              <a:rPr lang="en-US" dirty="0"/>
              <a:t>as n → </a:t>
            </a:r>
            <a:r>
              <a:rPr lang="en-US" dirty="0" smtClean="0"/>
              <a:t>∞  ,In </a:t>
            </a:r>
            <a:r>
              <a:rPr lang="en-US" dirty="0"/>
              <a:t>other words</a:t>
            </a:r>
          </a:p>
          <a:p>
            <a:pPr marL="0" indent="0">
              <a:buNone/>
            </a:pPr>
            <a:r>
              <a:rPr lang="en-US" dirty="0" smtClean="0"/>
              <a:t>       P</a:t>
            </a:r>
            <a:r>
              <a:rPr lang="en-US" dirty="0"/>
              <a:t>{| </a:t>
            </a:r>
            <a:r>
              <a:rPr lang="en-US" dirty="0" err="1"/>
              <a:t>tn</a:t>
            </a:r>
            <a:r>
              <a:rPr lang="en-US" dirty="0"/>
              <a:t> − </a:t>
            </a:r>
            <a:r>
              <a:rPr lang="el-GR" dirty="0"/>
              <a:t>θ | ≤ ε} → </a:t>
            </a:r>
            <a:r>
              <a:rPr lang="el-GR" dirty="0" smtClean="0"/>
              <a:t>1</a:t>
            </a:r>
            <a:r>
              <a:rPr lang="en-US" dirty="0" smtClean="0"/>
              <a:t>  or  P</a:t>
            </a:r>
            <a:r>
              <a:rPr lang="en-US" dirty="0"/>
              <a:t>{| </a:t>
            </a:r>
            <a:r>
              <a:rPr lang="en-US" dirty="0" err="1"/>
              <a:t>tn</a:t>
            </a:r>
            <a:r>
              <a:rPr lang="en-US" dirty="0"/>
              <a:t> − </a:t>
            </a:r>
            <a:r>
              <a:rPr lang="el-GR" dirty="0"/>
              <a:t>θ | &gt; ε} → 0 </a:t>
            </a:r>
            <a:r>
              <a:rPr lang="en-US" dirty="0"/>
              <a:t>as n → </a:t>
            </a:r>
            <a:r>
              <a:rPr lang="en-US" dirty="0" smtClean="0"/>
              <a:t>∞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Sufficiency : Let </a:t>
            </a:r>
            <a:r>
              <a:rPr lang="en-US" dirty="0" err="1"/>
              <a:t>tn</a:t>
            </a:r>
            <a:r>
              <a:rPr lang="en-US" dirty="0"/>
              <a:t> = t(x1, x2, ...</a:t>
            </a:r>
            <a:r>
              <a:rPr lang="en-US" dirty="0" err="1"/>
              <a:t>xn</a:t>
            </a:r>
            <a:r>
              <a:rPr lang="en-US" dirty="0"/>
              <a:t>) is an estimator for a parameter θ based on random sample x1, x2, ...</a:t>
            </a:r>
            <a:r>
              <a:rPr lang="en-US" dirty="0" err="1" smtClean="0"/>
              <a:t>xn</a:t>
            </a:r>
            <a:r>
              <a:rPr lang="en-US" dirty="0" smtClean="0"/>
              <a:t> . Then </a:t>
            </a:r>
            <a:r>
              <a:rPr lang="en-US" dirty="0"/>
              <a:t>the conditional distribution of x1, x2, ...</a:t>
            </a:r>
            <a:r>
              <a:rPr lang="en-US" dirty="0" err="1"/>
              <a:t>xn</a:t>
            </a:r>
            <a:r>
              <a:rPr lang="en-US" dirty="0"/>
              <a:t> given t is independent of </a:t>
            </a:r>
            <a:r>
              <a:rPr lang="en-US" dirty="0" smtClean="0"/>
              <a:t>θ . Then </a:t>
            </a:r>
            <a:r>
              <a:rPr lang="en-US" dirty="0"/>
              <a:t>t is Sufficient Estimator of θ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2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Unbiasedness :Let X be random variable having probability </a:t>
            </a:r>
            <a:r>
              <a:rPr lang="en-US" dirty="0" smtClean="0"/>
              <a:t>distribution </a:t>
            </a:r>
            <a:r>
              <a:rPr lang="en-US" dirty="0"/>
              <a:t>indexed by an unknown parameter </a:t>
            </a:r>
            <a:r>
              <a:rPr lang="en-US" dirty="0" smtClean="0"/>
              <a:t>θ. An </a:t>
            </a:r>
            <a:r>
              <a:rPr lang="en-US" dirty="0"/>
              <a:t>estimator t = t(x1, x2, ...</a:t>
            </a:r>
            <a:r>
              <a:rPr lang="en-US" dirty="0" err="1"/>
              <a:t>xn</a:t>
            </a:r>
            <a:r>
              <a:rPr lang="en-US" dirty="0"/>
              <a:t>) is an unbiased estimator of the </a:t>
            </a:r>
            <a:r>
              <a:rPr lang="en-US" dirty="0" smtClean="0"/>
              <a:t>parameter </a:t>
            </a:r>
            <a:r>
              <a:rPr lang="en-US" dirty="0"/>
              <a:t>θ </a:t>
            </a:r>
            <a:r>
              <a:rPr lang="en-US" dirty="0" smtClean="0"/>
              <a:t>if  E(t</a:t>
            </a:r>
            <a:r>
              <a:rPr lang="en-US" dirty="0"/>
              <a:t>) = θ </a:t>
            </a:r>
            <a:r>
              <a:rPr lang="en-US" dirty="0" smtClean="0"/>
              <a:t> , ∀ θϵΩ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Efficiency: Let T1 and T2 are two estimators of a </a:t>
            </a:r>
            <a:r>
              <a:rPr lang="en-US" dirty="0" smtClean="0"/>
              <a:t>parameter  θ </a:t>
            </a:r>
            <a:r>
              <a:rPr lang="en-US" dirty="0"/>
              <a:t>based on the random sample x1, x2, ...</a:t>
            </a:r>
            <a:r>
              <a:rPr lang="en-US" dirty="0" err="1" smtClean="0"/>
              <a:t>xn</a:t>
            </a:r>
            <a:r>
              <a:rPr lang="en-US" dirty="0" smtClean="0"/>
              <a:t> . Then  </a:t>
            </a:r>
            <a:r>
              <a:rPr lang="en-US" dirty="0"/>
              <a:t>if V (T1) &lt; V (T2) then T1 is more efficient than T2 and the efficiency of T1 with respect to T2 is</a:t>
            </a:r>
          </a:p>
          <a:p>
            <a:pPr marL="0" indent="0">
              <a:buNone/>
            </a:pPr>
            <a:r>
              <a:rPr lang="en-US" dirty="0" smtClean="0"/>
              <a:t>     Relative </a:t>
            </a:r>
            <a:r>
              <a:rPr lang="en-US" dirty="0" err="1" smtClean="0"/>
              <a:t>Eff</a:t>
            </a:r>
            <a:r>
              <a:rPr lang="en-US" dirty="0" smtClean="0"/>
              <a:t> </a:t>
            </a:r>
            <a:r>
              <a:rPr lang="en-US" dirty="0" err="1" smtClean="0"/>
              <a:t>iciency</a:t>
            </a:r>
            <a:r>
              <a:rPr lang="en-US" dirty="0" smtClean="0"/>
              <a:t>  </a:t>
            </a:r>
            <a:r>
              <a:rPr lang="en-US" dirty="0"/>
              <a:t>=(1/V (T1))/(1/V (T2))</a:t>
            </a:r>
          </a:p>
          <a:p>
            <a:pPr marL="0" indent="0">
              <a:buNone/>
            </a:pPr>
            <a:r>
              <a:rPr lang="en-US" dirty="0"/>
              <a:t>     =(V (T2))/(V (T1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78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Let </a:t>
                </a:r>
                <a:r>
                  <a:rPr lang="en-IN" dirty="0" err="1"/>
                  <a:t>Tn</a:t>
                </a:r>
                <a:r>
                  <a:rPr lang="en-IN" dirty="0"/>
                  <a:t> be sequence of consistent estimator of </a:t>
                </a:r>
                <a:r>
                  <a:rPr lang="el-GR" dirty="0"/>
                  <a:t>θ.</a:t>
                </a:r>
                <a:r>
                  <a:rPr lang="en-IN" dirty="0"/>
                  <a:t>T hen </a:t>
                </a:r>
                <a:r>
                  <a:rPr lang="en-IN" dirty="0" err="1"/>
                  <a:t>Tn</a:t>
                </a:r>
                <a:r>
                  <a:rPr lang="en-IN" dirty="0"/>
                  <a:t> is said </a:t>
                </a:r>
                <a:r>
                  <a:rPr lang="en-IN" dirty="0" smtClean="0"/>
                  <a:t>to be </a:t>
                </a:r>
                <a:r>
                  <a:rPr lang="en-IN" dirty="0"/>
                  <a:t>Consistent </a:t>
                </a:r>
                <a:r>
                  <a:rPr lang="en-IN" dirty="0" err="1"/>
                  <a:t>Aymptotically</a:t>
                </a:r>
                <a:r>
                  <a:rPr lang="en-IN" dirty="0"/>
                  <a:t> Normal estimator for </a:t>
                </a:r>
                <a:r>
                  <a:rPr lang="el-GR" dirty="0"/>
                  <a:t>θ. </a:t>
                </a:r>
                <a:r>
                  <a:rPr lang="en-IN" dirty="0"/>
                  <a:t>Then </a:t>
                </a:r>
                <a:r>
                  <a:rPr lang="en-IN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 smtClean="0"/>
                  <a:t>1. </a:t>
                </a:r>
                <a:r>
                  <a:rPr lang="en-IN" dirty="0" err="1" smtClean="0"/>
                  <a:t>Tn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IN" dirty="0" smtClean="0"/>
                  <a:t> </a:t>
                </a:r>
                <a:r>
                  <a:rPr lang="el-GR" dirty="0" smtClean="0"/>
                  <a:t>θ </a:t>
                </a:r>
                <a:r>
                  <a:rPr lang="en-IN" dirty="0"/>
                  <a:t>that is </a:t>
                </a:r>
                <a:r>
                  <a:rPr lang="en-IN" dirty="0" err="1" smtClean="0"/>
                  <a:t>Tn</a:t>
                </a:r>
                <a:r>
                  <a:rPr lang="en-IN" dirty="0" smtClean="0"/>
                  <a:t>  </a:t>
                </a:r>
                <a:r>
                  <a:rPr lang="en-IN" dirty="0"/>
                  <a:t>is a Consistent estimator of </a:t>
                </a:r>
                <a:r>
                  <a:rPr lang="el-GR" dirty="0"/>
                  <a:t>θ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l-GR" dirty="0"/>
                  <a:t>2</a:t>
                </a:r>
                <a:r>
                  <a:rPr lang="el-GR" dirty="0" smtClean="0"/>
                  <a:t>.</a:t>
                </a:r>
                <a:r>
                  <a:rPr lang="en-US" dirty="0" smtClean="0"/>
                  <a:t> </a:t>
                </a:r>
                <a:r>
                  <a:rPr lang="el-GR" dirty="0" smtClean="0"/>
                  <a:t>∋ </a:t>
                </a:r>
                <a:r>
                  <a:rPr lang="en-IN" dirty="0"/>
                  <a:t>a sequence {an} of positive real numbers so </a:t>
                </a:r>
                <a:r>
                  <a:rPr lang="en-IN" dirty="0" smtClean="0"/>
                  <a:t>that  </a:t>
                </a:r>
                <a:r>
                  <a:rPr lang="en-IN" dirty="0" err="1"/>
                  <a:t>Tn</a:t>
                </a:r>
                <a:r>
                  <a:rPr lang="en-IN" dirty="0"/>
                  <a:t> </a:t>
                </a:r>
                <a:r>
                  <a:rPr lang="en-IN" dirty="0" smtClean="0"/>
                  <a:t> is Asymptotically normal an(</a:t>
                </a:r>
                <a:r>
                  <a:rPr lang="en-IN" dirty="0" err="1" smtClean="0"/>
                  <a:t>Tn</a:t>
                </a:r>
                <a:r>
                  <a:rPr lang="en-IN" dirty="0" smtClean="0"/>
                  <a:t> </a:t>
                </a:r>
                <a:r>
                  <a:rPr lang="en-IN" dirty="0"/>
                  <a:t>− </a:t>
                </a:r>
                <a:r>
                  <a:rPr lang="el-GR" dirty="0" smtClean="0"/>
                  <a:t>θ)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</m:oMath>
                </a14:m>
                <a:r>
                  <a:rPr lang="en-IN" dirty="0" smtClean="0"/>
                  <a:t>z </a:t>
                </a:r>
                <a:r>
                  <a:rPr lang="en-IN" dirty="0"/>
                  <a:t>∼&gt; 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T(</a:t>
                </a:r>
                <a:r>
                  <a:rPr lang="el-GR" dirty="0"/>
                  <a:t>θ</a:t>
                </a:r>
                <a:r>
                  <a:rPr lang="el-GR" dirty="0" smtClean="0"/>
                  <a:t>))</a:t>
                </a:r>
                <a:r>
                  <a:rPr lang="en-US" dirty="0" smtClean="0"/>
                  <a:t>,</a:t>
                </a:r>
                <a:r>
                  <a:rPr lang="el-GR" dirty="0"/>
                  <a:t> ∀θϵΘ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Where </a:t>
                </a:r>
                <a:r>
                  <a:rPr lang="el-GR" dirty="0"/>
                  <a:t>θ </a:t>
                </a:r>
                <a:r>
                  <a:rPr lang="en-IN" dirty="0"/>
                  <a:t>is called the asymptotic mean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T(</a:t>
                </a:r>
                <a:r>
                  <a:rPr lang="el-GR" dirty="0"/>
                  <a:t>θ) </a:t>
                </a:r>
                <a:r>
                  <a:rPr lang="en-IN" dirty="0"/>
                  <a:t>is the </a:t>
                </a:r>
                <a:r>
                  <a:rPr lang="en-IN" dirty="0" smtClean="0"/>
                  <a:t>asymptotic </a:t>
                </a:r>
                <a:r>
                  <a:rPr lang="en-IN" dirty="0" err="1" smtClean="0"/>
                  <a:t>variance.That</a:t>
                </a:r>
                <a:r>
                  <a:rPr lang="en-IN" dirty="0" smtClean="0"/>
                  <a:t> is </a:t>
                </a:r>
                <a:r>
                  <a:rPr lang="en-IN" dirty="0" err="1" smtClean="0"/>
                  <a:t>Tn</a:t>
                </a:r>
                <a:r>
                  <a:rPr lang="en-IN" dirty="0" smtClean="0"/>
                  <a:t> </a:t>
                </a:r>
                <a:r>
                  <a:rPr lang="en-IN" dirty="0"/>
                  <a:t>is CAN for </a:t>
                </a:r>
                <a:r>
                  <a:rPr lang="el-GR" dirty="0"/>
                  <a:t>θ </a:t>
                </a:r>
                <a:r>
                  <a:rPr lang="en-IN" dirty="0"/>
                  <a:t>with asymptotic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T(</a:t>
                </a:r>
                <a:r>
                  <a:rPr lang="el-GR" dirty="0"/>
                  <a:t>θ</a:t>
                </a:r>
                <a:r>
                  <a:rPr lang="el-GR" dirty="0" smtClean="0"/>
                  <a:t>)/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Methods of Estimation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Method </a:t>
                </a:r>
                <a:r>
                  <a:rPr lang="en-US" dirty="0"/>
                  <a:t>of </a:t>
                </a:r>
                <a:r>
                  <a:rPr lang="en-US" dirty="0" smtClean="0"/>
                  <a:t>Moment : Let </a:t>
                </a:r>
                <a:r>
                  <a:rPr lang="en-US" dirty="0"/>
                  <a:t>X be a random variable with the </a:t>
                </a:r>
                <a:r>
                  <a:rPr lang="en-US" dirty="0" smtClean="0"/>
                  <a:t>probability  density </a:t>
                </a:r>
                <a:r>
                  <a:rPr lang="en-US" dirty="0"/>
                  <a:t>function f(x, θ). Let </a:t>
                </a:r>
                <a:r>
                  <a:rPr lang="en-US" dirty="0" smtClean="0"/>
                  <a:t>µ’r be </a:t>
                </a:r>
                <a:r>
                  <a:rPr lang="en-US" dirty="0"/>
                  <a:t>the </a:t>
                </a:r>
                <a:r>
                  <a:rPr lang="en-US" dirty="0" err="1" smtClean="0"/>
                  <a:t>rth</a:t>
                </a:r>
                <a:r>
                  <a:rPr lang="en-US" dirty="0" smtClean="0"/>
                  <a:t> </a:t>
                </a:r>
                <a:r>
                  <a:rPr lang="en-US" dirty="0"/>
                  <a:t>moment about </a:t>
                </a:r>
                <a:r>
                  <a:rPr lang="en-US" dirty="0" smtClean="0"/>
                  <a:t>origin . µ′r </a:t>
                </a:r>
                <a:r>
                  <a:rPr lang="en-US" dirty="0"/>
                  <a:t>= </a:t>
                </a:r>
                <a:r>
                  <a:rPr lang="en-US" dirty="0" smtClean="0"/>
                  <a:t>E[</a:t>
                </a:r>
                <a:r>
                  <a:rPr lang="en-US" dirty="0" err="1" smtClean="0"/>
                  <a:t>x^r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Let x1, x2, ...</a:t>
                </a:r>
                <a:r>
                  <a:rPr lang="en-US" dirty="0" err="1"/>
                  <a:t>xn</a:t>
                </a:r>
                <a:r>
                  <a:rPr lang="en-US" dirty="0"/>
                  <a:t> be a random sample of size n drawn from the </a:t>
                </a:r>
                <a:r>
                  <a:rPr lang="en-US" dirty="0" smtClean="0"/>
                  <a:t>population </a:t>
                </a:r>
                <a:r>
                  <a:rPr lang="en-US" dirty="0"/>
                  <a:t>with </a:t>
                </a:r>
                <a:r>
                  <a:rPr lang="en-US" dirty="0" smtClean="0"/>
                  <a:t>density, function f(x, </a:t>
                </a:r>
                <a:r>
                  <a:rPr lang="en-US" dirty="0"/>
                  <a:t>θ). Then </a:t>
                </a:r>
                <a:r>
                  <a:rPr lang="en-US" dirty="0" err="1" smtClean="0"/>
                  <a:t>rth</a:t>
                </a:r>
                <a:r>
                  <a:rPr lang="en-US" dirty="0" smtClean="0"/>
                  <a:t> sample </a:t>
                </a:r>
                <a:r>
                  <a:rPr lang="en-US" dirty="0"/>
                  <a:t>moment will be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dirty="0" err="1" smtClean="0"/>
                  <a:t>M′r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/n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en-US" dirty="0" smtClean="0"/>
                  <a:t>^r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From </a:t>
                </a:r>
                <a:r>
                  <a:rPr lang="en-US" dirty="0"/>
                  <a:t>the equation </a:t>
                </a:r>
                <a:r>
                  <a:rPr lang="en-US" dirty="0" err="1" smtClean="0"/>
                  <a:t>M′r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µ′r(θ</a:t>
                </a:r>
                <a:r>
                  <a:rPr lang="en-US" dirty="0"/>
                  <a:t>) and solve for θ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7" t="-330" r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62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Maximum Likelihood Estimator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Let x1, x2, ...</a:t>
                </a:r>
                <a:r>
                  <a:rPr lang="en-US" dirty="0" err="1"/>
                  <a:t>xn</a:t>
                </a:r>
                <a:r>
                  <a:rPr lang="en-US" dirty="0"/>
                  <a:t> be a random sample of size ’n’ </a:t>
                </a:r>
                <a:r>
                  <a:rPr lang="en-US" dirty="0" smtClean="0"/>
                  <a:t>from a </a:t>
                </a:r>
                <a:r>
                  <a:rPr lang="en-US" dirty="0"/>
                  <a:t>population with density function f(</a:t>
                </a:r>
                <a:r>
                  <a:rPr lang="en-US" dirty="0" err="1"/>
                  <a:t>x,θ</a:t>
                </a:r>
                <a:r>
                  <a:rPr lang="en-US" dirty="0"/>
                  <a:t>).Then the likelihood </a:t>
                </a:r>
                <a:r>
                  <a:rPr lang="en-US" dirty="0" smtClean="0"/>
                  <a:t>function of the </a:t>
                </a:r>
                <a:r>
                  <a:rPr lang="en-US" dirty="0"/>
                  <a:t>sample values x1, x2, ...</a:t>
                </a:r>
                <a:r>
                  <a:rPr lang="en-US" dirty="0" err="1"/>
                  <a:t>xn</a:t>
                </a:r>
                <a:r>
                  <a:rPr lang="en-US" dirty="0"/>
                  <a:t> usually denoted by L(θ) is their </a:t>
                </a:r>
                <a:r>
                  <a:rPr lang="en-US" dirty="0" smtClean="0"/>
                  <a:t>joint density </a:t>
                </a:r>
                <a:r>
                  <a:rPr lang="en-US" dirty="0"/>
                  <a:t>function is 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L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dirty="0"/>
                  <a:t>  For each sample point </a:t>
                </a:r>
                <a:r>
                  <a:rPr lang="en-US" dirty="0" smtClean="0"/>
                  <a:t>x , let </a:t>
                </a:r>
                <a:r>
                  <a:rPr lang="en-US" dirty="0"/>
                  <a:t>ˆθ(x) be a parametric value at which </a:t>
                </a:r>
                <a:r>
                  <a:rPr lang="en-US" dirty="0" smtClean="0"/>
                  <a:t>L(</a:t>
                </a:r>
                <a:r>
                  <a:rPr lang="en-US" dirty="0" err="1" smtClean="0"/>
                  <a:t>θ|x</a:t>
                </a:r>
                <a:r>
                  <a:rPr lang="en-US" dirty="0" smtClean="0"/>
                  <a:t>) attains </a:t>
                </a:r>
                <a:r>
                  <a:rPr lang="en-US" dirty="0"/>
                  <a:t>its maximum as a function of θ with x </a:t>
                </a:r>
                <a:r>
                  <a:rPr lang="en-US" dirty="0" smtClean="0"/>
                  <a:t>fixed . A </a:t>
                </a:r>
                <a:r>
                  <a:rPr lang="en-US" dirty="0"/>
                  <a:t>maximum </a:t>
                </a:r>
                <a:r>
                  <a:rPr lang="en-US" dirty="0" smtClean="0"/>
                  <a:t>likelihood </a:t>
                </a:r>
                <a:r>
                  <a:rPr lang="en-US" dirty="0"/>
                  <a:t>estimator of the parameter θ based on a sample x is ˆθ(x)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330" r="-1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1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What </a:t>
            </a:r>
            <a:r>
              <a:rPr lang="en-IN" dirty="0"/>
              <a:t>is invariance property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In mathematics an invariant is a property of a mathematical object(or a class of mathematical objects which remains unchanged after operations or transformation of a certain </a:t>
            </a:r>
            <a:r>
              <a:rPr lang="en-US" dirty="0" smtClean="0"/>
              <a:t>type are </a:t>
            </a:r>
            <a:r>
              <a:rPr lang="en-US" dirty="0"/>
              <a:t>applied to the </a:t>
            </a:r>
            <a:r>
              <a:rPr lang="en-US" dirty="0" smtClean="0"/>
              <a:t>objects </a:t>
            </a:r>
          </a:p>
          <a:p>
            <a:r>
              <a:rPr lang="en-US" dirty="0" smtClean="0"/>
              <a:t>Strictly speaking , ”</a:t>
            </a:r>
            <a:r>
              <a:rPr lang="en-US" dirty="0"/>
              <a:t>invariant” </a:t>
            </a:r>
            <a:r>
              <a:rPr lang="en-US" dirty="0" smtClean="0"/>
              <a:t> would </a:t>
            </a:r>
            <a:r>
              <a:rPr lang="en-US" dirty="0"/>
              <a:t>mean that the estimates themselves </a:t>
            </a:r>
            <a:r>
              <a:rPr lang="en-US" dirty="0" smtClean="0"/>
              <a:t>are unchanged </a:t>
            </a:r>
            <a:r>
              <a:rPr lang="en-US" dirty="0"/>
              <a:t>when both the measurement and the parameters are </a:t>
            </a:r>
            <a:r>
              <a:rPr lang="en-US" dirty="0" smtClean="0"/>
              <a:t>transformed </a:t>
            </a:r>
            <a:r>
              <a:rPr lang="en-US" dirty="0"/>
              <a:t>in a compatible </a:t>
            </a:r>
            <a:r>
              <a:rPr lang="en-US" dirty="0" smtClean="0"/>
              <a:t>way</a:t>
            </a:r>
          </a:p>
          <a:p>
            <a:r>
              <a:rPr lang="en-US" dirty="0"/>
              <a:t>The concept of invariance is sometimes used on its own as </a:t>
            </a:r>
            <a:r>
              <a:rPr lang="en-US" dirty="0" smtClean="0"/>
              <a:t>a way </a:t>
            </a:r>
            <a:r>
              <a:rPr lang="en-US" dirty="0"/>
              <a:t>of choosing between </a:t>
            </a:r>
            <a:r>
              <a:rPr lang="en-US" dirty="0" smtClean="0"/>
              <a:t>estimators , but </a:t>
            </a:r>
            <a:r>
              <a:rPr lang="en-US" dirty="0"/>
              <a:t>this is not necessarily </a:t>
            </a:r>
            <a:r>
              <a:rPr lang="en-US" dirty="0" smtClean="0"/>
              <a:t>definitive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364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</TotalTime>
  <Words>957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INVARIANCE PROPERTIES OF AN ESTIMATOR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INVARIANCE PROPERTIES OF AN ESTIMATOR</dc:title>
  <dc:creator>compaq</dc:creator>
  <cp:lastModifiedBy>compaq</cp:lastModifiedBy>
  <cp:revision>15</cp:revision>
  <dcterms:created xsi:type="dcterms:W3CDTF">2023-07-31T15:47:44Z</dcterms:created>
  <dcterms:modified xsi:type="dcterms:W3CDTF">2023-07-31T18:13:46Z</dcterms:modified>
</cp:coreProperties>
</file>