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2476-D0E8-EDA2-8279-43D984CDC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04656-1415-9B55-D3FD-9EC85C237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CB22B-A1A0-1A6E-B997-168F2540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FF91-AEAF-4551-9D74-A43319EEA96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A656E-A8BE-F6DD-27B8-8135C68C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092C2-A356-DF34-115F-D9391FAE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2189-C671-4D59-A128-B3F5BB50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261A-A604-9E89-A622-CDB554BD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20521-F69F-5965-60C5-559928B86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A52F1-1C7B-68FC-3B67-6CE28E9E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FF91-AEAF-4551-9D74-A43319EEA96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49A72-9803-5C18-05BA-36DB531E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700AA-FD5E-808C-30FF-36640D64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2189-C671-4D59-A128-B3F5BB50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66AEC-1BF3-A112-4082-73C486809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EF245-C2F6-79C6-E739-C0F9BD2C5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CA316-0E82-6E72-2E60-43316568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FF91-AEAF-4551-9D74-A43319EEA96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FA189-CD04-27FA-469B-4D7B990C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EFD52-8864-4D44-2D62-0C47FF03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2189-C671-4D59-A128-B3F5BB50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5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290B-E911-5B97-3E2C-4D52AFB1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B263E-47E6-DF5C-B6B6-B5CBF8AF4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1E29E-5B16-30BB-A57D-478393D27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FF91-AEAF-4551-9D74-A43319EEA96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E81CD-D3CE-F095-3BC2-3684CEFC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842AF-C2F1-D468-C976-F73AD18B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2189-C671-4D59-A128-B3F5BB50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1999-A6B1-784A-8BF6-59C215CB7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7B07D-75A4-2B0F-F4EC-69CEB7E4A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C013A-AC9F-BDF7-F0EB-3DD4FC75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FF91-AEAF-4551-9D74-A43319EEA96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CE1DB-5A26-4322-211B-E6816CED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2ED82-1757-6379-E1D6-D69CA4FA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2189-C671-4D59-A128-B3F5BB50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7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4FFE-B27C-3B0E-4629-93059BA4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5FE6B-F8D1-05C1-99B5-ED69A00FD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50AD5-F24A-23A9-E92F-8C5CC97EE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85095-20D5-C19E-392C-1B8E220A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FF91-AEAF-4551-9D74-A43319EEA96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9E3EE-EAFE-F8F8-3523-0F54E28C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BEC21-651C-38A7-F7FA-C43139FC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2189-C671-4D59-A128-B3F5BB50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9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31B1-3F52-3A86-FABB-BC75DD1C3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BBCF4-EFF8-8BF8-5A98-2CF55FE68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BF760-C984-2AC6-055E-CB9BA661D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E02A5-F64C-F08B-EFC8-D0DE34C7F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43A2A-F458-3268-8492-81DDE9494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FF1E4-9419-2E6A-6680-5DF74E46A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FF91-AEAF-4551-9D74-A43319EEA96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FDB8DF-A9F8-9333-A6B1-3657A814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D58A-33D4-2CC1-F1B0-CB6F993E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2189-C671-4D59-A128-B3F5BB50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5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169D-29BD-D432-31FA-F490C8AE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728CB-F0CA-F93C-3017-75C041AA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FF91-AEAF-4551-9D74-A43319EEA96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EEACC-35C5-1F07-9089-854721CF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FCB17-83C1-BC82-5D4E-4015F6FA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2189-C671-4D59-A128-B3F5BB50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9C3D83-CB9A-A33B-7CFB-917099B6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FF91-AEAF-4551-9D74-A43319EEA96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5AE57-F9DF-808B-3069-A3C5281C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6D3FC-2D05-1507-B7FA-C2068CCF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2189-C671-4D59-A128-B3F5BB50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6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BD871-3903-9DE9-4287-98653E80D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11C8C-B4A4-C410-50DC-BAB54F20A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EA74D-013B-B4E3-C09B-A6626A787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B9645-8044-2650-6E8A-53EF7882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FF91-AEAF-4551-9D74-A43319EEA96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55A88-C1B9-1CDD-2E6A-D30B3E6CD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37384-4432-BC54-F57A-71FEBA1E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2189-C671-4D59-A128-B3F5BB50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0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CEF4-B27C-B888-C4E9-748008B5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E0BE5-6745-18CB-6C34-B370EEBA5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DB53E-6A46-7736-ED97-106E54BB7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677F4-E760-9FFB-C194-53F08D77B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FF91-AEAF-4551-9D74-A43319EEA96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77360-231B-601F-F757-F75925AC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774AB-81CC-FA15-16B9-2390FAF1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2189-C671-4D59-A128-B3F5BB50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8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37CA8-1B88-1D81-881B-1AB86EE71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37983-A2FC-3122-153D-CC40C9C10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FC720-337C-698C-BB6F-ECABF6A76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B5FF91-AEAF-4551-9D74-A43319EEA96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76F44-48B4-A357-663C-34BBDEF64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6EDFD-A5BA-58D5-F2F0-FC86AB877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DA2189-C671-4D59-A128-B3F5BB50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4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75485E-1766-E61C-B284-C645F262379E}"/>
              </a:ext>
            </a:extLst>
          </p:cNvPr>
          <p:cNvSpPr txBox="1"/>
          <p:nvPr/>
        </p:nvSpPr>
        <p:spPr>
          <a:xfrm>
            <a:off x="292538" y="161647"/>
            <a:ext cx="536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Shelf spacing and spatial test case configurations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B43BC3-304C-DEC7-3DB6-EA8662F09485}"/>
                  </a:ext>
                </a:extLst>
              </p:cNvPr>
              <p:cNvSpPr txBox="1"/>
              <p:nvPr/>
            </p:nvSpPr>
            <p:spPr>
              <a:xfrm>
                <a:off x="156237" y="525436"/>
                <a:ext cx="6336862" cy="649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 standard supermarket aisle is roughly 3m wide, 2m tall, 10m long and contains roughly 3-4 shelves stacked vertically 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sz="1600" dirty="0">
                    <a:sym typeface="Wingdings" panose="05000000000000000000" pitchFamily="2" charset="2"/>
                  </a:rPr>
                  <a:t>place a node at these intervals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sz="1600" dirty="0">
                  <a:sym typeface="Wingdings" panose="05000000000000000000" pitchFamily="2" charset="2"/>
                </a:endParaRPr>
              </a:p>
              <a:p>
                <a:r>
                  <a:rPr lang="en-US" sz="1600" dirty="0">
                    <a:sym typeface="Wingdings" panose="05000000000000000000" pitchFamily="2" charset="2"/>
                  </a:rPr>
                  <a:t>For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</m:oMath>
                </a14:m>
                <a:r>
                  <a:rPr lang="en-US" sz="1600" dirty="0"/>
                  <a:t> nodes considered, we don’t necessarily want to have a square/cubic grid of nodes, but more a rectangle </a:t>
                </a:r>
                <a:r>
                  <a:rPr lang="en-US" sz="1600" dirty="0">
                    <a:sym typeface="Wingdings" panose="05000000000000000000" pitchFamily="2" charset="2"/>
                  </a:rPr>
                  <a:t> test cases will be longer than wide by a factor of 2. We’ll consider three different node configurations: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=18 </m:t>
                    </m:r>
                  </m:oMath>
                </a14:m>
                <a:r>
                  <a:rPr lang="en-US" sz="1600" dirty="0"/>
                  <a:t>(e.g. small corner shop), arranged in a 2*3*4 grid [16m*6m*4m]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=90 </m:t>
                    </m:r>
                  </m:oMath>
                </a14:m>
                <a:r>
                  <a:rPr lang="en-US" sz="1600" dirty="0"/>
                  <a:t>(e.g. regular city supermarket), arranged in a 5*6*3 grid [50m*15m*4m]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=160 </m:t>
                    </m:r>
                  </m:oMath>
                </a14:m>
                <a:r>
                  <a:rPr lang="en-US" sz="1600" dirty="0"/>
                  <a:t>(large-scale hypermarket, </a:t>
                </a:r>
                <a:r>
                  <a:rPr lang="en-US" sz="1600" dirty="0" err="1"/>
                  <a:t>eg</a:t>
                </a:r>
                <a:r>
                  <a:rPr lang="en-US" sz="1600" dirty="0"/>
                  <a:t> </a:t>
                </a:r>
                <a:r>
                  <a:rPr lang="en-US" sz="1600" dirty="0" err="1"/>
                  <a:t>Cosco</a:t>
                </a:r>
                <a:r>
                  <a:rPr lang="en-US" sz="1600" dirty="0"/>
                  <a:t>), arranged in 6*8*4 grid [40m*21m*4m]</a:t>
                </a:r>
              </a:p>
              <a:p>
                <a:r>
                  <a:rPr lang="en-US" sz="1600" dirty="0"/>
                  <a:t>For each configuration: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Server is placed at [</a:t>
                </a:r>
                <a:r>
                  <a:rPr lang="en-US" sz="1600" dirty="0" err="1"/>
                  <a:t>x,y,z</a:t>
                </a:r>
                <a:r>
                  <a:rPr lang="en-US" sz="1600" dirty="0"/>
                  <a:t>] = [0, 0, 4]m, simulating an access point in the corner of a store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We’ll test different numbers of nodes per shelf, namely 5, 15, 30 and 50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We’ll test different scan frequencies for the whole network, namely 5 scan/sec and  20 scans/sec (simulating </a:t>
                </a:r>
                <a:r>
                  <a:rPr lang="en-US" sz="1600"/>
                  <a:t>off hours and </a:t>
                </a:r>
                <a:r>
                  <a:rPr lang="en-US" sz="1600" dirty="0"/>
                  <a:t>rush hour use). Frequency variance will be </a:t>
                </a:r>
                <a:r>
                  <a:rPr lang="en-US" sz="1600" dirty="0" err="1"/>
                  <a:t>lept</a:t>
                </a:r>
                <a:r>
                  <a:rPr lang="en-US" sz="1600" dirty="0"/>
                  <a:t> constant at 1s. </a:t>
                </a:r>
                <a:r>
                  <a:rPr lang="en-US" sz="1600" dirty="0" err="1"/>
                  <a:t>Logloss</a:t>
                </a:r>
                <a:r>
                  <a:rPr lang="en-US" sz="1600" dirty="0"/>
                  <a:t> modelling will be used for a good compromise between accuracy and speed (these simulations are slow!!)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B43BC3-304C-DEC7-3DB6-EA8662F09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37" y="525436"/>
                <a:ext cx="6336862" cy="6494085"/>
              </a:xfrm>
              <a:prstGeom prst="rect">
                <a:avLst/>
              </a:prstGeom>
              <a:blipFill>
                <a:blip r:embed="rId2"/>
                <a:stretch>
                  <a:fillRect l="-577" t="-282" r="-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Oval 116">
            <a:extLst>
              <a:ext uri="{FF2B5EF4-FFF2-40B4-BE49-F238E27FC236}">
                <a16:creationId xmlns:a16="http://schemas.microsoft.com/office/drawing/2014/main" id="{B8676F00-7907-F30F-92A2-8FA565F492B4}"/>
              </a:ext>
            </a:extLst>
          </p:cNvPr>
          <p:cNvSpPr/>
          <p:nvPr/>
        </p:nvSpPr>
        <p:spPr>
          <a:xfrm>
            <a:off x="7689130" y="318775"/>
            <a:ext cx="320040" cy="33680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F52A1B3-2462-5141-69F8-335E1900104C}"/>
              </a:ext>
            </a:extLst>
          </p:cNvPr>
          <p:cNvSpPr/>
          <p:nvPr/>
        </p:nvSpPr>
        <p:spPr>
          <a:xfrm>
            <a:off x="7689130" y="844419"/>
            <a:ext cx="320040" cy="33680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E73DB17-9240-A6F9-E241-9BBE7AE0F8CA}"/>
              </a:ext>
            </a:extLst>
          </p:cNvPr>
          <p:cNvSpPr txBox="1"/>
          <p:nvPr/>
        </p:nvSpPr>
        <p:spPr>
          <a:xfrm>
            <a:off x="8128606" y="329661"/>
            <a:ext cx="189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node/shelf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DB4D075-D799-5495-5A45-6F1D72567152}"/>
              </a:ext>
            </a:extLst>
          </p:cNvPr>
          <p:cNvSpPr txBox="1"/>
          <p:nvPr/>
        </p:nvSpPr>
        <p:spPr>
          <a:xfrm>
            <a:off x="8153672" y="844419"/>
            <a:ext cx="13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node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B1CE7F8-5E0C-A432-8C2C-BF683578A325}"/>
              </a:ext>
            </a:extLst>
          </p:cNvPr>
          <p:cNvSpPr/>
          <p:nvPr/>
        </p:nvSpPr>
        <p:spPr>
          <a:xfrm>
            <a:off x="7664456" y="2699056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D598BB1-FDEF-36A0-76E7-FA7B40638762}"/>
              </a:ext>
            </a:extLst>
          </p:cNvPr>
          <p:cNvSpPr/>
          <p:nvPr/>
        </p:nvSpPr>
        <p:spPr>
          <a:xfrm>
            <a:off x="9708114" y="2667471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4AC35C3-2D1B-AAE5-8B7E-064013CF547D}"/>
              </a:ext>
            </a:extLst>
          </p:cNvPr>
          <p:cNvSpPr/>
          <p:nvPr/>
        </p:nvSpPr>
        <p:spPr>
          <a:xfrm>
            <a:off x="9634367" y="2627400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421CEBF-5222-2410-40A0-42155D7B5D24}"/>
              </a:ext>
            </a:extLst>
          </p:cNvPr>
          <p:cNvSpPr/>
          <p:nvPr/>
        </p:nvSpPr>
        <p:spPr>
          <a:xfrm>
            <a:off x="9540506" y="2583848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86A4FA-D0B3-FD4B-E7FD-A3AD2961DDC5}"/>
              </a:ext>
            </a:extLst>
          </p:cNvPr>
          <p:cNvCxnSpPr>
            <a:cxnSpLocks/>
          </p:cNvCxnSpPr>
          <p:nvPr/>
        </p:nvCxnSpPr>
        <p:spPr>
          <a:xfrm>
            <a:off x="7484299" y="2668231"/>
            <a:ext cx="64361" cy="21505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C16230-B3EF-54CE-A3C6-278EDF561911}"/>
              </a:ext>
            </a:extLst>
          </p:cNvPr>
          <p:cNvCxnSpPr>
            <a:cxnSpLocks/>
          </p:cNvCxnSpPr>
          <p:nvPr/>
        </p:nvCxnSpPr>
        <p:spPr>
          <a:xfrm>
            <a:off x="8551623" y="2668231"/>
            <a:ext cx="64361" cy="21505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9D0BB8-557F-C646-EDA1-56470CD6A975}"/>
              </a:ext>
            </a:extLst>
          </p:cNvPr>
          <p:cNvCxnSpPr>
            <a:cxnSpLocks/>
          </p:cNvCxnSpPr>
          <p:nvPr/>
        </p:nvCxnSpPr>
        <p:spPr>
          <a:xfrm>
            <a:off x="9618947" y="2668231"/>
            <a:ext cx="64361" cy="21505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8E67BC-75FA-A29F-50B1-581CEADA03A7}"/>
              </a:ext>
            </a:extLst>
          </p:cNvPr>
          <p:cNvCxnSpPr>
            <a:cxnSpLocks/>
          </p:cNvCxnSpPr>
          <p:nvPr/>
        </p:nvCxnSpPr>
        <p:spPr>
          <a:xfrm>
            <a:off x="10681789" y="2663227"/>
            <a:ext cx="64361" cy="21505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D41BA5-0734-DA1E-503C-B930C35F5FEF}"/>
              </a:ext>
            </a:extLst>
          </p:cNvPr>
          <p:cNvCxnSpPr>
            <a:cxnSpLocks/>
          </p:cNvCxnSpPr>
          <p:nvPr/>
        </p:nvCxnSpPr>
        <p:spPr>
          <a:xfrm>
            <a:off x="6687158" y="2660612"/>
            <a:ext cx="4213633" cy="10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962DC7-0745-A603-05C1-CDA4FA3EFF0F}"/>
              </a:ext>
            </a:extLst>
          </p:cNvPr>
          <p:cNvCxnSpPr>
            <a:cxnSpLocks/>
          </p:cNvCxnSpPr>
          <p:nvPr/>
        </p:nvCxnSpPr>
        <p:spPr>
          <a:xfrm>
            <a:off x="6769673" y="4771147"/>
            <a:ext cx="4206422" cy="154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910817-94FF-0D78-4F50-454A7F960FE9}"/>
              </a:ext>
            </a:extLst>
          </p:cNvPr>
          <p:cNvCxnSpPr>
            <a:cxnSpLocks/>
          </p:cNvCxnSpPr>
          <p:nvPr/>
        </p:nvCxnSpPr>
        <p:spPr>
          <a:xfrm>
            <a:off x="6751519" y="3723384"/>
            <a:ext cx="4224576" cy="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17941A-AE04-91C1-3FDD-B951BBEC16A4}"/>
              </a:ext>
            </a:extLst>
          </p:cNvPr>
          <p:cNvCxnSpPr>
            <a:cxnSpLocks/>
          </p:cNvCxnSpPr>
          <p:nvPr/>
        </p:nvCxnSpPr>
        <p:spPr>
          <a:xfrm>
            <a:off x="6719339" y="4295352"/>
            <a:ext cx="4238602" cy="1187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A75969-24A5-85FC-2B06-1F4CB444DE41}"/>
              </a:ext>
            </a:extLst>
          </p:cNvPr>
          <p:cNvCxnSpPr>
            <a:cxnSpLocks/>
          </p:cNvCxnSpPr>
          <p:nvPr/>
        </p:nvCxnSpPr>
        <p:spPr>
          <a:xfrm>
            <a:off x="6687158" y="3172033"/>
            <a:ext cx="4270783" cy="265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ADFCA845-8447-FBB7-908A-B4397785B8C6}"/>
              </a:ext>
            </a:extLst>
          </p:cNvPr>
          <p:cNvSpPr/>
          <p:nvPr/>
        </p:nvSpPr>
        <p:spPr>
          <a:xfrm>
            <a:off x="9790912" y="3185651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8B3A676-1BF3-6462-0D40-8CEBD5C18B3A}"/>
              </a:ext>
            </a:extLst>
          </p:cNvPr>
          <p:cNvSpPr/>
          <p:nvPr/>
        </p:nvSpPr>
        <p:spPr>
          <a:xfrm>
            <a:off x="9699901" y="3158196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A03EE70-A7E7-F899-25C8-9B0F22A2F279}"/>
              </a:ext>
            </a:extLst>
          </p:cNvPr>
          <p:cNvSpPr/>
          <p:nvPr/>
        </p:nvSpPr>
        <p:spPr>
          <a:xfrm>
            <a:off x="9606040" y="3114644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90144FD-A74F-774C-270F-DF650AD2BA68}"/>
              </a:ext>
            </a:extLst>
          </p:cNvPr>
          <p:cNvSpPr/>
          <p:nvPr/>
        </p:nvSpPr>
        <p:spPr>
          <a:xfrm>
            <a:off x="9529611" y="3085694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DA340D2-E9A1-8D1C-C204-360FBE68093D}"/>
              </a:ext>
            </a:extLst>
          </p:cNvPr>
          <p:cNvSpPr/>
          <p:nvPr/>
        </p:nvSpPr>
        <p:spPr>
          <a:xfrm>
            <a:off x="9749094" y="3743754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FDCBA69-443F-DF21-11CD-B1A83A861E7F}"/>
              </a:ext>
            </a:extLst>
          </p:cNvPr>
          <p:cNvSpPr/>
          <p:nvPr/>
        </p:nvSpPr>
        <p:spPr>
          <a:xfrm>
            <a:off x="9669480" y="3704043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AA62B15-B229-AAB8-4D0B-1013F5946B5C}"/>
              </a:ext>
            </a:extLst>
          </p:cNvPr>
          <p:cNvSpPr/>
          <p:nvPr/>
        </p:nvSpPr>
        <p:spPr>
          <a:xfrm>
            <a:off x="9592213" y="3670001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5D80037-82FF-8219-BABC-6426DD04D077}"/>
              </a:ext>
            </a:extLst>
          </p:cNvPr>
          <p:cNvSpPr/>
          <p:nvPr/>
        </p:nvSpPr>
        <p:spPr>
          <a:xfrm>
            <a:off x="9515784" y="3641051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395D60C-5403-02AB-34F0-EB80A65E9571}"/>
              </a:ext>
            </a:extLst>
          </p:cNvPr>
          <p:cNvSpPr/>
          <p:nvPr/>
        </p:nvSpPr>
        <p:spPr>
          <a:xfrm>
            <a:off x="7639168" y="3729444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1DAB998-C615-B1C0-BD37-3C62EC4431D9}"/>
              </a:ext>
            </a:extLst>
          </p:cNvPr>
          <p:cNvSpPr/>
          <p:nvPr/>
        </p:nvSpPr>
        <p:spPr>
          <a:xfrm>
            <a:off x="7559555" y="3689734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7D8A868-34AD-EA95-6C9B-E0C1FDC33619}"/>
              </a:ext>
            </a:extLst>
          </p:cNvPr>
          <p:cNvSpPr/>
          <p:nvPr/>
        </p:nvSpPr>
        <p:spPr>
          <a:xfrm>
            <a:off x="7482288" y="3655691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E6D3318-69C4-F085-FE30-7539E8E86A74}"/>
              </a:ext>
            </a:extLst>
          </p:cNvPr>
          <p:cNvSpPr/>
          <p:nvPr/>
        </p:nvSpPr>
        <p:spPr>
          <a:xfrm>
            <a:off x="7405859" y="3626741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BBE0A75-E4AB-4A53-E206-066028C4E7C8}"/>
              </a:ext>
            </a:extLst>
          </p:cNvPr>
          <p:cNvSpPr/>
          <p:nvPr/>
        </p:nvSpPr>
        <p:spPr>
          <a:xfrm>
            <a:off x="7667996" y="4281557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BFF3F84-1ED0-C8D7-B20B-C8FE3CF82CFC}"/>
              </a:ext>
            </a:extLst>
          </p:cNvPr>
          <p:cNvSpPr/>
          <p:nvPr/>
        </p:nvSpPr>
        <p:spPr>
          <a:xfrm>
            <a:off x="7588383" y="4241847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CD220C2-2E68-97EB-BECA-F6C86826973B}"/>
              </a:ext>
            </a:extLst>
          </p:cNvPr>
          <p:cNvSpPr/>
          <p:nvPr/>
        </p:nvSpPr>
        <p:spPr>
          <a:xfrm>
            <a:off x="7511116" y="4207804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2415A10-F6D8-2CE2-5C4E-79FD7BE5334B}"/>
              </a:ext>
            </a:extLst>
          </p:cNvPr>
          <p:cNvSpPr/>
          <p:nvPr/>
        </p:nvSpPr>
        <p:spPr>
          <a:xfrm>
            <a:off x="7434687" y="4178854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42FBD14-2B5F-57F9-59FF-1940FE9D8A1F}"/>
              </a:ext>
            </a:extLst>
          </p:cNvPr>
          <p:cNvSpPr/>
          <p:nvPr/>
        </p:nvSpPr>
        <p:spPr>
          <a:xfrm>
            <a:off x="7654714" y="4796762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2FA4E78-F887-4CBD-E4CC-74A2D0C93628}"/>
              </a:ext>
            </a:extLst>
          </p:cNvPr>
          <p:cNvSpPr/>
          <p:nvPr/>
        </p:nvSpPr>
        <p:spPr>
          <a:xfrm>
            <a:off x="7575101" y="4757051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512A613-4C40-5C62-D579-773435C981A7}"/>
              </a:ext>
            </a:extLst>
          </p:cNvPr>
          <p:cNvSpPr/>
          <p:nvPr/>
        </p:nvSpPr>
        <p:spPr>
          <a:xfrm>
            <a:off x="7497833" y="4723009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16A2712-F5B7-66F8-AF33-805C6529FF84}"/>
              </a:ext>
            </a:extLst>
          </p:cNvPr>
          <p:cNvSpPr/>
          <p:nvPr/>
        </p:nvSpPr>
        <p:spPr>
          <a:xfrm>
            <a:off x="7421404" y="4694059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6FEC51D-D865-1C7A-5430-ADC13CAD5EDB}"/>
              </a:ext>
            </a:extLst>
          </p:cNvPr>
          <p:cNvSpPr/>
          <p:nvPr/>
        </p:nvSpPr>
        <p:spPr>
          <a:xfrm>
            <a:off x="8708503" y="4302994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EDFF910-6540-0292-625E-0B5755662039}"/>
              </a:ext>
            </a:extLst>
          </p:cNvPr>
          <p:cNvSpPr/>
          <p:nvPr/>
        </p:nvSpPr>
        <p:spPr>
          <a:xfrm>
            <a:off x="8628890" y="4263284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991EF4A-66C5-635B-1BA9-2A7374E38774}"/>
              </a:ext>
            </a:extLst>
          </p:cNvPr>
          <p:cNvSpPr/>
          <p:nvPr/>
        </p:nvSpPr>
        <p:spPr>
          <a:xfrm>
            <a:off x="8551623" y="4229241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0B8843F-56FC-D263-BB34-ABB132423147}"/>
              </a:ext>
            </a:extLst>
          </p:cNvPr>
          <p:cNvSpPr/>
          <p:nvPr/>
        </p:nvSpPr>
        <p:spPr>
          <a:xfrm>
            <a:off x="8475194" y="4200291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F113C18-0114-9590-4CD5-38D1882E3B55}"/>
              </a:ext>
            </a:extLst>
          </p:cNvPr>
          <p:cNvSpPr/>
          <p:nvPr/>
        </p:nvSpPr>
        <p:spPr>
          <a:xfrm>
            <a:off x="8732094" y="4808794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5F3702A-F0A0-014F-FE3D-86BECBEE3A27}"/>
              </a:ext>
            </a:extLst>
          </p:cNvPr>
          <p:cNvSpPr/>
          <p:nvPr/>
        </p:nvSpPr>
        <p:spPr>
          <a:xfrm>
            <a:off x="8652481" y="4769084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7423A99-6A0D-7DDB-4A58-F696905E4468}"/>
              </a:ext>
            </a:extLst>
          </p:cNvPr>
          <p:cNvSpPr/>
          <p:nvPr/>
        </p:nvSpPr>
        <p:spPr>
          <a:xfrm>
            <a:off x="8575214" y="4735041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72FA3ED-CBDF-CB03-174D-F5574083883E}"/>
              </a:ext>
            </a:extLst>
          </p:cNvPr>
          <p:cNvSpPr/>
          <p:nvPr/>
        </p:nvSpPr>
        <p:spPr>
          <a:xfrm>
            <a:off x="8498785" y="4706091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A0F43A2-6467-2E11-CD2C-9081A1E731B9}"/>
              </a:ext>
            </a:extLst>
          </p:cNvPr>
          <p:cNvSpPr/>
          <p:nvPr/>
        </p:nvSpPr>
        <p:spPr>
          <a:xfrm>
            <a:off x="9787895" y="4280849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D44DF45-BD7D-D4EF-DB47-A4A32073F2D8}"/>
              </a:ext>
            </a:extLst>
          </p:cNvPr>
          <p:cNvSpPr/>
          <p:nvPr/>
        </p:nvSpPr>
        <p:spPr>
          <a:xfrm>
            <a:off x="9708282" y="4241139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E3F504E-696F-4310-3B9D-D3BD29C85EB4}"/>
              </a:ext>
            </a:extLst>
          </p:cNvPr>
          <p:cNvSpPr/>
          <p:nvPr/>
        </p:nvSpPr>
        <p:spPr>
          <a:xfrm>
            <a:off x="9631014" y="4207096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5521E61-B02A-33DE-2CD7-441FD02DB8A3}"/>
              </a:ext>
            </a:extLst>
          </p:cNvPr>
          <p:cNvSpPr/>
          <p:nvPr/>
        </p:nvSpPr>
        <p:spPr>
          <a:xfrm>
            <a:off x="9554585" y="4178146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CD01CE9-17EF-7D5F-2E3E-1817C574B768}"/>
              </a:ext>
            </a:extLst>
          </p:cNvPr>
          <p:cNvSpPr/>
          <p:nvPr/>
        </p:nvSpPr>
        <p:spPr>
          <a:xfrm>
            <a:off x="9818735" y="4830804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921FD92-831F-9035-CE40-1715C14F343A}"/>
              </a:ext>
            </a:extLst>
          </p:cNvPr>
          <p:cNvSpPr/>
          <p:nvPr/>
        </p:nvSpPr>
        <p:spPr>
          <a:xfrm>
            <a:off x="9739122" y="4791094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CA977DB-90DA-583F-311E-6D20181DCB0F}"/>
              </a:ext>
            </a:extLst>
          </p:cNvPr>
          <p:cNvSpPr/>
          <p:nvPr/>
        </p:nvSpPr>
        <p:spPr>
          <a:xfrm>
            <a:off x="9661854" y="4757051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B2B249E-5F5C-89AE-AA3B-78ADC8D98949}"/>
              </a:ext>
            </a:extLst>
          </p:cNvPr>
          <p:cNvSpPr/>
          <p:nvPr/>
        </p:nvSpPr>
        <p:spPr>
          <a:xfrm>
            <a:off x="9554290" y="4690174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F360890-5415-0E13-2530-95092A51E578}"/>
              </a:ext>
            </a:extLst>
          </p:cNvPr>
          <p:cNvSpPr/>
          <p:nvPr/>
        </p:nvSpPr>
        <p:spPr>
          <a:xfrm>
            <a:off x="8685541" y="3735910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0D622F5-0E79-C7C0-91A9-3A5844C32CC2}"/>
              </a:ext>
            </a:extLst>
          </p:cNvPr>
          <p:cNvSpPr/>
          <p:nvPr/>
        </p:nvSpPr>
        <p:spPr>
          <a:xfrm>
            <a:off x="8605928" y="3696200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30B8512-80D7-7111-C88B-38357EEADCEC}"/>
              </a:ext>
            </a:extLst>
          </p:cNvPr>
          <p:cNvSpPr/>
          <p:nvPr/>
        </p:nvSpPr>
        <p:spPr>
          <a:xfrm>
            <a:off x="8528661" y="3662157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64F5A89-303F-CF63-B20B-4A1A6705146C}"/>
              </a:ext>
            </a:extLst>
          </p:cNvPr>
          <p:cNvSpPr/>
          <p:nvPr/>
        </p:nvSpPr>
        <p:spPr>
          <a:xfrm>
            <a:off x="8452232" y="3633207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CDAA39D-22BD-409D-55C4-BA3C0E74AAF7}"/>
              </a:ext>
            </a:extLst>
          </p:cNvPr>
          <p:cNvSpPr/>
          <p:nvPr/>
        </p:nvSpPr>
        <p:spPr>
          <a:xfrm>
            <a:off x="8685415" y="2711474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48B1021-70B4-3537-A3ED-96879A97E159}"/>
              </a:ext>
            </a:extLst>
          </p:cNvPr>
          <p:cNvSpPr/>
          <p:nvPr/>
        </p:nvSpPr>
        <p:spPr>
          <a:xfrm>
            <a:off x="8605802" y="2671764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FF10636-C254-13AD-9010-1B0F72064D32}"/>
              </a:ext>
            </a:extLst>
          </p:cNvPr>
          <p:cNvSpPr/>
          <p:nvPr/>
        </p:nvSpPr>
        <p:spPr>
          <a:xfrm>
            <a:off x="8498478" y="2616110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A25A6F9-7136-50B5-7C5D-2A04290A11AF}"/>
              </a:ext>
            </a:extLst>
          </p:cNvPr>
          <p:cNvSpPr/>
          <p:nvPr/>
        </p:nvSpPr>
        <p:spPr>
          <a:xfrm>
            <a:off x="7625340" y="3179525"/>
            <a:ext cx="287782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DA5EDF3-104A-CDE2-03E8-D3A284407E0F}"/>
              </a:ext>
            </a:extLst>
          </p:cNvPr>
          <p:cNvSpPr/>
          <p:nvPr/>
        </p:nvSpPr>
        <p:spPr>
          <a:xfrm>
            <a:off x="7545727" y="3139815"/>
            <a:ext cx="287782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4F326A7-A3CB-06F9-0DCD-A6C83A17A6FD}"/>
              </a:ext>
            </a:extLst>
          </p:cNvPr>
          <p:cNvSpPr/>
          <p:nvPr/>
        </p:nvSpPr>
        <p:spPr>
          <a:xfrm>
            <a:off x="7468459" y="3105772"/>
            <a:ext cx="287782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8536157-E0EB-0993-5A57-9491C8EC8649}"/>
              </a:ext>
            </a:extLst>
          </p:cNvPr>
          <p:cNvSpPr/>
          <p:nvPr/>
        </p:nvSpPr>
        <p:spPr>
          <a:xfrm>
            <a:off x="7392030" y="3076822"/>
            <a:ext cx="287782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B83947C-80FF-A50B-BC5F-7514898610F1}"/>
              </a:ext>
            </a:extLst>
          </p:cNvPr>
          <p:cNvSpPr/>
          <p:nvPr/>
        </p:nvSpPr>
        <p:spPr>
          <a:xfrm>
            <a:off x="8644980" y="3196540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AB9976A-31E8-294B-B4B2-00F5FB99CA8E}"/>
              </a:ext>
            </a:extLst>
          </p:cNvPr>
          <p:cNvSpPr/>
          <p:nvPr/>
        </p:nvSpPr>
        <p:spPr>
          <a:xfrm>
            <a:off x="8565367" y="3156830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37D6785-7C12-9964-5083-3BE714DC808B}"/>
              </a:ext>
            </a:extLst>
          </p:cNvPr>
          <p:cNvSpPr/>
          <p:nvPr/>
        </p:nvSpPr>
        <p:spPr>
          <a:xfrm>
            <a:off x="8488100" y="3122787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A57DF793-D9D7-CEC2-BEEC-7BF24F4D2FA0}"/>
              </a:ext>
            </a:extLst>
          </p:cNvPr>
          <p:cNvSpPr/>
          <p:nvPr/>
        </p:nvSpPr>
        <p:spPr>
          <a:xfrm>
            <a:off x="8411671" y="3093837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75EF4BA-1964-8D7C-ECAB-952A79A3902C}"/>
              </a:ext>
            </a:extLst>
          </p:cNvPr>
          <p:cNvSpPr/>
          <p:nvPr/>
        </p:nvSpPr>
        <p:spPr>
          <a:xfrm>
            <a:off x="7582224" y="2656310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BDD6BAF-53C1-67B4-DABF-49826701AC9B}"/>
              </a:ext>
            </a:extLst>
          </p:cNvPr>
          <p:cNvSpPr/>
          <p:nvPr/>
        </p:nvSpPr>
        <p:spPr>
          <a:xfrm>
            <a:off x="7502611" y="2616599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42FEF9A1-4156-3534-B39A-40E2AD77CE1F}"/>
              </a:ext>
            </a:extLst>
          </p:cNvPr>
          <p:cNvCxnSpPr>
            <a:cxnSpLocks/>
          </p:cNvCxnSpPr>
          <p:nvPr/>
        </p:nvCxnSpPr>
        <p:spPr>
          <a:xfrm>
            <a:off x="11121040" y="2674858"/>
            <a:ext cx="19268" cy="55825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7FB5874-087D-90A6-BE2C-D4036F0596A9}"/>
              </a:ext>
            </a:extLst>
          </p:cNvPr>
          <p:cNvCxnSpPr/>
          <p:nvPr/>
        </p:nvCxnSpPr>
        <p:spPr>
          <a:xfrm>
            <a:off x="7679812" y="5229514"/>
            <a:ext cx="1071069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9F21D993-3DC2-71BF-C0BC-FE9B725A13B7}"/>
              </a:ext>
            </a:extLst>
          </p:cNvPr>
          <p:cNvSpPr txBox="1"/>
          <p:nvPr/>
        </p:nvSpPr>
        <p:spPr>
          <a:xfrm>
            <a:off x="7271438" y="5234128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204020104020204" pitchFamily="34" charset="0"/>
              </a:rPr>
              <a:t>shelf length (~10m)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362AC36-C1B9-8660-0260-AFDD5199A962}"/>
              </a:ext>
            </a:extLst>
          </p:cNvPr>
          <p:cNvSpPr txBox="1"/>
          <p:nvPr/>
        </p:nvSpPr>
        <p:spPr>
          <a:xfrm>
            <a:off x="11173243" y="2578398"/>
            <a:ext cx="747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badi Extra Light" panose="020F0502020204030204" pitchFamily="34" charset="0"/>
              </a:rPr>
              <a:t>Inter-aisle </a:t>
            </a:r>
          </a:p>
          <a:p>
            <a:r>
              <a:rPr lang="en-US" sz="1200" dirty="0">
                <a:latin typeface="Abadi Extra Light" panose="020F0502020204030204" pitchFamily="34" charset="0"/>
              </a:rPr>
              <a:t>Spacing (~3m)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07CCE4B-69CC-65C3-6078-C29B64205A4E}"/>
              </a:ext>
            </a:extLst>
          </p:cNvPr>
          <p:cNvCxnSpPr/>
          <p:nvPr/>
        </p:nvCxnSpPr>
        <p:spPr>
          <a:xfrm>
            <a:off x="9515784" y="5011738"/>
            <a:ext cx="256020" cy="18594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A53370B0-E8DB-4161-A2B3-17ACEBFF8C83}"/>
              </a:ext>
            </a:extLst>
          </p:cNvPr>
          <p:cNvSpPr txBox="1"/>
          <p:nvPr/>
        </p:nvSpPr>
        <p:spPr>
          <a:xfrm>
            <a:off x="9254237" y="5217243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204020104020204" pitchFamily="34" charset="0"/>
              </a:rPr>
              <a:t>aisle </a:t>
            </a:r>
          </a:p>
          <a:p>
            <a:r>
              <a:rPr lang="en-US" sz="1200" dirty="0">
                <a:latin typeface="Abadi Extra Light" panose="020B0204020104020204" pitchFamily="34" charset="0"/>
              </a:rPr>
              <a:t>height (~2m)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35AFD82-1896-1B2F-913B-321BF28F803D}"/>
              </a:ext>
            </a:extLst>
          </p:cNvPr>
          <p:cNvCxnSpPr>
            <a:cxnSpLocks/>
          </p:cNvCxnSpPr>
          <p:nvPr/>
        </p:nvCxnSpPr>
        <p:spPr>
          <a:xfrm flipH="1">
            <a:off x="6452519" y="2578398"/>
            <a:ext cx="4588146" cy="0"/>
          </a:xfrm>
          <a:prstGeom prst="line">
            <a:avLst/>
          </a:prstGeom>
          <a:ln w="57150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5AE6240-82F6-9F87-3C5F-5D47079777ED}"/>
              </a:ext>
            </a:extLst>
          </p:cNvPr>
          <p:cNvCxnSpPr>
            <a:cxnSpLocks/>
          </p:cNvCxnSpPr>
          <p:nvPr/>
        </p:nvCxnSpPr>
        <p:spPr>
          <a:xfrm>
            <a:off x="6890058" y="2269672"/>
            <a:ext cx="97084" cy="3326456"/>
          </a:xfrm>
          <a:prstGeom prst="line">
            <a:avLst/>
          </a:prstGeom>
          <a:ln w="57150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6C4BE295-AB64-2437-20F2-AF10FE31D948}"/>
              </a:ext>
            </a:extLst>
          </p:cNvPr>
          <p:cNvSpPr/>
          <p:nvPr/>
        </p:nvSpPr>
        <p:spPr>
          <a:xfrm>
            <a:off x="8428139" y="2566463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B441D9F-F41A-3CC1-D9C0-CE53686AF0DC}"/>
              </a:ext>
            </a:extLst>
          </p:cNvPr>
          <p:cNvSpPr/>
          <p:nvPr/>
        </p:nvSpPr>
        <p:spPr>
          <a:xfrm>
            <a:off x="7425343" y="2582557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32B3CB3-3DA6-9651-37B6-77190433BFB3}"/>
              </a:ext>
            </a:extLst>
          </p:cNvPr>
          <p:cNvSpPr/>
          <p:nvPr/>
        </p:nvSpPr>
        <p:spPr>
          <a:xfrm>
            <a:off x="9480168" y="2552905"/>
            <a:ext cx="281580" cy="220644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56D6CC-E6A4-80AD-86A8-2CCE6A9462B0}"/>
              </a:ext>
            </a:extLst>
          </p:cNvPr>
          <p:cNvSpPr/>
          <p:nvPr/>
        </p:nvSpPr>
        <p:spPr>
          <a:xfrm>
            <a:off x="6861991" y="2580462"/>
            <a:ext cx="250302" cy="20280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9A19FF2-C254-E82A-E9E5-14AB4C3FE04C}"/>
              </a:ext>
            </a:extLst>
          </p:cNvPr>
          <p:cNvCxnSpPr>
            <a:cxnSpLocks/>
          </p:cNvCxnSpPr>
          <p:nvPr/>
        </p:nvCxnSpPr>
        <p:spPr>
          <a:xfrm flipH="1">
            <a:off x="7398592" y="1448507"/>
            <a:ext cx="761642" cy="0"/>
          </a:xfrm>
          <a:prstGeom prst="line">
            <a:avLst/>
          </a:prstGeom>
          <a:ln w="57150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FB1D5E65-5E6D-9EDF-60ED-F3716A2D1BC1}"/>
              </a:ext>
            </a:extLst>
          </p:cNvPr>
          <p:cNvSpPr txBox="1"/>
          <p:nvPr/>
        </p:nvSpPr>
        <p:spPr>
          <a:xfrm>
            <a:off x="8326179" y="1263841"/>
            <a:ext cx="127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walls</a:t>
            </a:r>
          </a:p>
        </p:txBody>
      </p:sp>
    </p:spTree>
    <p:extLst>
      <p:ext uri="{BB962C8B-B14F-4D97-AF65-F5344CB8AC3E}">
        <p14:creationId xmlns:p14="http://schemas.microsoft.com/office/powerpoint/2010/main" val="236755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281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Abadi Extra Light</vt:lpstr>
      <vt:lpstr>Aptos</vt:lpstr>
      <vt:lpstr>Aptos Display</vt:lpstr>
      <vt:lpstr>Arial</vt:lpstr>
      <vt:lpstr>Cambria Math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 Boulesteix</dc:creator>
  <cp:lastModifiedBy>Emma Boulesteix</cp:lastModifiedBy>
  <cp:revision>12</cp:revision>
  <dcterms:created xsi:type="dcterms:W3CDTF">2024-10-19T19:46:40Z</dcterms:created>
  <dcterms:modified xsi:type="dcterms:W3CDTF">2024-10-19T23:58:13Z</dcterms:modified>
</cp:coreProperties>
</file>