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61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7/13/2024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Heart Disease Diagnostic Analysis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7/13/2024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Heart Disease Diagnostic Analysis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Heart Disease Diagnostic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62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15/7/2024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15/7/2024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15/7/2024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15/7/2024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15/7/2024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15/7/2024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15/7/2024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15/7/2024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ublic.tableau.com/views/HeartDiseaseDiagnosticAnalysis_17208878411070/HeartDiseaseDiagnosticAnalysis?:language=en-US&amp;:sid=&amp;:redirect=auth&amp;:display_count=n&amp;:origin=viz_share_link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HeartDiseaseDiagnosticAnalysis_17208878411070/HeartDiseaseDiagnosticAnalysis?:language=en-US&amp;:sid=&amp;:redirect=auth&amp;:display_count=n&amp;:origin=viz_share_link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1988840"/>
            <a:ext cx="5146993" cy="258532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Heart </a:t>
            </a:r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Disease Diagnostic                Analysis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1828799"/>
            <a:ext cx="10081120" cy="45720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Health is a critical aspect of </a:t>
            </a:r>
            <a:r>
              <a:rPr lang="en-US" dirty="0" smtClean="0"/>
              <a:t>human </a:t>
            </a:r>
            <a:r>
              <a:rPr lang="en-US" dirty="0"/>
              <a:t>life, and understanding </a:t>
            </a:r>
            <a:r>
              <a:rPr lang="en-US" dirty="0" smtClean="0"/>
              <a:t>heart </a:t>
            </a:r>
            <a:r>
              <a:rPr lang="en-US" dirty="0"/>
              <a:t>disease risk factors is </a:t>
            </a:r>
            <a:r>
              <a:rPr lang="en-US" dirty="0" smtClean="0"/>
              <a:t> </a:t>
            </a:r>
            <a:r>
              <a:rPr lang="en-US" dirty="0"/>
              <a:t>essential for preventive </a:t>
            </a:r>
            <a:r>
              <a:rPr lang="en-US" dirty="0" smtClean="0"/>
              <a:t>measures.</a:t>
            </a:r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project analyzes heart </a:t>
            </a:r>
            <a:r>
              <a:rPr lang="en-US" dirty="0" smtClean="0"/>
              <a:t> </a:t>
            </a:r>
            <a:r>
              <a:rPr lang="en-US" dirty="0"/>
              <a:t>disease diagnostic data </a:t>
            </a:r>
            <a:r>
              <a:rPr lang="en-US" dirty="0" smtClean="0"/>
              <a:t>to </a:t>
            </a:r>
            <a:r>
              <a:rPr lang="en-US" dirty="0"/>
              <a:t>extract meaningful insights and </a:t>
            </a:r>
            <a:r>
              <a:rPr lang="en-US" dirty="0" smtClean="0"/>
              <a:t>build </a:t>
            </a:r>
            <a:r>
              <a:rPr lang="en-US" dirty="0"/>
              <a:t>predictive models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263352" y="6471280"/>
            <a:ext cx="1066800" cy="239715"/>
          </a:xfrm>
        </p:spPr>
        <p:txBody>
          <a:bodyPr/>
          <a:lstStyle/>
          <a:p>
            <a:r>
              <a:rPr lang="en-US" dirty="0" smtClean="0"/>
              <a:t>15/7/2024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48528" y="6471280"/>
            <a:ext cx="838200" cy="239715"/>
          </a:xfrm>
        </p:spPr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71864" y="6452637"/>
            <a:ext cx="374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Heart Disease Diagnostic Analysis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79376" y="2348880"/>
            <a:ext cx="9144000" cy="2448272"/>
          </a:xfrm>
        </p:spPr>
        <p:txBody>
          <a:bodyPr/>
          <a:lstStyle/>
          <a:p>
            <a:r>
              <a:rPr lang="en-US" dirty="0"/>
              <a:t>Analyze heart disease </a:t>
            </a:r>
            <a:r>
              <a:rPr lang="en-US" dirty="0" smtClean="0"/>
              <a:t>diagnostic data.</a:t>
            </a:r>
          </a:p>
          <a:p>
            <a:r>
              <a:rPr lang="en-US" dirty="0" smtClean="0"/>
              <a:t>Perform </a:t>
            </a:r>
            <a:r>
              <a:rPr lang="en-US" dirty="0"/>
              <a:t>exploratory data </a:t>
            </a:r>
            <a:r>
              <a:rPr lang="en-US" dirty="0" smtClean="0"/>
              <a:t>analysis </a:t>
            </a:r>
            <a:r>
              <a:rPr lang="en-US" dirty="0"/>
              <a:t>(EDA</a:t>
            </a:r>
            <a:r>
              <a:rPr lang="en-US" dirty="0" smtClean="0"/>
              <a:t>).</a:t>
            </a:r>
          </a:p>
          <a:p>
            <a:r>
              <a:rPr lang="en-US" dirty="0" smtClean="0"/>
              <a:t>Build </a:t>
            </a:r>
            <a:r>
              <a:rPr lang="en-US" dirty="0"/>
              <a:t>predictive </a:t>
            </a:r>
            <a:r>
              <a:rPr lang="en-US" dirty="0" smtClean="0"/>
              <a:t>models.</a:t>
            </a:r>
          </a:p>
          <a:p>
            <a:r>
              <a:rPr lang="en-US" dirty="0" smtClean="0"/>
              <a:t>Visualize </a:t>
            </a:r>
            <a:r>
              <a:rPr lang="en-US" dirty="0"/>
              <a:t>key insights using </a:t>
            </a:r>
            <a:r>
              <a:rPr lang="en-US" dirty="0" smtClean="0"/>
              <a:t>Python </a:t>
            </a:r>
            <a:r>
              <a:rPr lang="en-US" dirty="0"/>
              <a:t>and Tableau.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63352" y="6481760"/>
            <a:ext cx="1066800" cy="239715"/>
          </a:xfrm>
        </p:spPr>
        <p:txBody>
          <a:bodyPr/>
          <a:lstStyle/>
          <a:p>
            <a:r>
              <a:rPr lang="en-US" dirty="0" smtClean="0"/>
              <a:t>15/7/2024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48528" y="6481760"/>
            <a:ext cx="838200" cy="239715"/>
          </a:xfrm>
        </p:spPr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71864" y="6452637"/>
            <a:ext cx="374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Heart Disease Diagnostic Analysis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2024844"/>
            <a:ext cx="4128459" cy="30963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sp>
        <p:nvSpPr>
          <p:cNvPr id="9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244514" y="1654946"/>
            <a:ext cx="4848175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 smtClean="0">
                <a:solidFill>
                  <a:schemeClr val="tx1"/>
                </a:solidFill>
              </a:rPr>
              <a:t>ETL Process: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Extract: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</a:rPr>
              <a:t>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Load the dataset into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Transform: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 smtClean="0">
                <a:solidFill>
                  <a:schemeClr val="tx1"/>
                </a:solidFill>
              </a:rPr>
              <a:t>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Clean the data, handle missing values, and perform necessary transformations.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Load: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</a:rPr>
              <a:t>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Store the cleaned and transformed data for further analysis.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96523539"/>
              </p:ext>
            </p:extLst>
          </p:nvPr>
        </p:nvGraphicFramePr>
        <p:xfrm>
          <a:off x="5231904" y="1620464"/>
          <a:ext cx="6552728" cy="474254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193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333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00911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Attribute</a:t>
                      </a:r>
                      <a:endParaRPr lang="en-US" b="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Description</a:t>
                      </a:r>
                      <a:endParaRPr lang="en-US" b="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r>
                        <a:rPr lang="en-US" baseline="0" dirty="0" smtClean="0"/>
                        <a:t> of patient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Gender of the patient (1 = male, 0 = female)</a:t>
                      </a:r>
                      <a:endParaRPr lang="en-US" dirty="0"/>
                    </a:p>
                  </a:txBody>
                  <a:tcPr anchor="ctr"/>
                </a:tc>
              </a:tr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Chest pain type (0-3)</a:t>
                      </a:r>
                      <a:endParaRPr lang="en-US" dirty="0"/>
                    </a:p>
                  </a:txBody>
                  <a:tcPr anchor="ctr"/>
                </a:tc>
              </a:tr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Diagnosis of heart disease (1 = disease; 0 = no disease)</a:t>
                      </a:r>
                      <a:endParaRPr lang="en-US" dirty="0"/>
                    </a:p>
                  </a:txBody>
                  <a:tcPr anchor="ctr"/>
                </a:tc>
              </a:tr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thalach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Maximum heart rate achieved</a:t>
                      </a:r>
                      <a:endParaRPr lang="en-US" dirty="0"/>
                    </a:p>
                  </a:txBody>
                  <a:tcPr anchor="ctr"/>
                </a:tc>
              </a:tr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chol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Serum cholesterol in mg/dl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fbs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Fasting blood sugar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3352" y="6481759"/>
            <a:ext cx="1066800" cy="239715"/>
          </a:xfrm>
        </p:spPr>
        <p:txBody>
          <a:bodyPr/>
          <a:lstStyle/>
          <a:p>
            <a:r>
              <a:rPr lang="en-US" dirty="0" smtClean="0"/>
              <a:t>15/7/2024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48528" y="6481759"/>
            <a:ext cx="838200" cy="239715"/>
          </a:xfrm>
        </p:spPr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1864" y="6463115"/>
            <a:ext cx="374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Heart Disease Diagnostic Analysis</a:t>
            </a:r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dirty="0"/>
              <a:t>Exploratory Data Analysis</a:t>
            </a:r>
            <a:endParaRPr lang="en-US" dirty="0"/>
          </a:p>
        </p:txBody>
      </p:sp>
      <p:sp>
        <p:nvSpPr>
          <p:cNvPr id="9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479376" y="2235789"/>
            <a:ext cx="415286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Summary statistics.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Heart disease rates.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Heart disease by gender.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Heart disease by age.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Comparison of attributes.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3352" y="6481759"/>
            <a:ext cx="1066800" cy="239715"/>
          </a:xfrm>
        </p:spPr>
        <p:txBody>
          <a:bodyPr/>
          <a:lstStyle/>
          <a:p>
            <a:r>
              <a:rPr lang="en-US" dirty="0" smtClean="0"/>
              <a:t>15/7/2024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48528" y="6481759"/>
            <a:ext cx="838200" cy="239715"/>
          </a:xfrm>
        </p:spPr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71864" y="6463116"/>
            <a:ext cx="374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Heart Disease Diagnostic Analysis</a:t>
            </a:r>
          </a:p>
        </p:txBody>
      </p:sp>
      <p:sp>
        <p:nvSpPr>
          <p:cNvPr id="15" name="AutoShape 7" descr="data:image/png;base64,iVBORw0KGgoAAAANSUhEUgAAA1IAAAIjCAYAAAAJLyrXAAAAOXRFWHRTb2Z0d2FyZQBNYXRwbG90bGliIHZlcnNpb24zLjguMCwgaHR0cHM6Ly9tYXRwbG90bGliLm9yZy81sbWrAAAACXBIWXMAAA9hAAAPYQGoP6dpAABPWUlEQVR4nO3dfXyP9eLH8fd3N7Yx28yyG8yWMOT+Zi0qsppRv0RJUYvQEQp1yK8Qv6SSKEecblAnjpKbo1PpCOmktZhUMned8RWb+dI2uzFs1++Pju8532Zyse36bns9H4/v47Hvdfu+1vVYvbuu63PZDMMwBAAAAAC4ZB5WBwAAAACAqoYiBQAAAAAmUaQAAAAAwCSKFAAAAACYRJECAAAAAJMoUgAAAABgEkUKAAAAAEyiSAEAAACASRQpAAAAADCJIgUAqDJsNpueeeYZq2NUqIMHD8pms+mll16yOgoA4CIoUgBQRSxdulQ2m03bt2+/4PwePXro2muvreRU/7F8+XLNmzfvkpePioqSzWaTzWaTh4eHgoKC1KZNG40cOVIpKSkVFxSlvPbaa7LZbIqNjbU6CgBUGV5WBwAAVA/Lly/Xrl27NG7cuEtep3379nr88cclSadOnVJaWppWrlypN954Q+PHj9fLL7/ssnxhYaG8vPhXV3lbtmyZoqKi9M033+jAgQO65pprrI4EAG6PK1IAgCuSn59/2es2bNhQQ4YM0ZAhQzRq1Ci9+uqr+te//qV+/fpp7ty5Wrhwocvyvr6+FKlylp6erq+++kovv/yyrrrqKi1btszqSABQJVCkAKCae/fdd9WpUyf5+fkpODhYgwYN0uHDh12W+ec//6m7775bkZGR8vHxUePGjTV+/HgVFha6LPfggw/K399fP/30k/r06aO6detq8ODB6tGjhz766CMdOnTIebteVFTUZeX18/PTX/7yFwUHB2vmzJkyDMM577fPSJ06dUrjxo1TVFSUfHx81KBBA91yyy3asWOHyzZTUlLUu3dvBQYGqnbt2rrpppu0detWl2UOHTqkRx55RC1atJCfn5/q16+vu+++WwcPHnRZ7uzZs5o+fbqaNWsmX19f1a9fX927d9eGDRtcltuzZ4/uuusuBQcHy9fXV507d9a6detM/S7mzp2rJk2ayM/PTzfddJN27drlnLdkyRLZbDZ9++23pdZ77rnn5OnpqSNHjvzuPpYtW6Z69eqpb9++uuuuu8osUidOnND999+vgIAABQUFKSkpSd99951sNpuWLl1a7scOAO6O/60HAFVMTk6OHA5Hqelnz54tNW3mzJmaMmWKBg4cqOHDh+v48eOaP3++brzxRn377bcKCgqSJK1cuVIFBQUaNWqU6tevr2+++Ubz58/Xzz//rJUrV7ps89y5c0pISFD37t310ksvqXbt2goLC1NOTo5+/vlnzZ07V5Lk7+9/2cfo7++vO++8U2+99ZZ2796t1q1bX3C5P/zhD/rggw80ZswYtWrVSidOnNCXX36ptLQ0dezYUZK0adMmJSYmqlOnTpo2bZo8PDy0ZMkS3XzzzfrnP/+prl27SpK2bdumr776SoMGDVKjRo108OBBLVy4UD169NDu3btVu3ZtSdIzzzyjWbNmafjw4eratatyc3O1fft27dixQ7fccosk6ccff1S3bt3UsGFDPfnkk6pTp47ef/999evXT6tWrdKdd975u7+Dd955R6dOndLo0aN1+vRpvfLKK7r55pv1ww8/KDQ0VHfddZdGjx6tZcuWqUOHDi7rLlu2TD169FDDhg1/dz/Lli1T//79VatWLd17771auHChtm3bpi5dujiXKSkp0e23365vvvlGo0aNUkxMjP72t78pKSmp1PbK49gBoEowAABVwpIlSwxJF/20bt3aufzBgwcNT09PY+bMmS7b+eGHHwwvLy+X6QUFBaX2N2vWLMNmsxmHDh1yTktKSjIkGU8++WSp5fv27Ws0adLkko+nSZMmRt++fcucP3fuXEOS8be//c05TZIxbdo05/fAwEBj9OjRZW6jpKTEaNasmZGQkGCUlJQ4pxcUFBjR0dHGLbfc4jLtt5KTkw1JxjvvvOOc1q5du4vmNgzD6NWrl9GmTRvj9OnTLlmuv/56o1mzZhddNz093ZBk+Pn5GT///LNzekpKiiHJGD9+vHPavffea0RERBjFxcXOaTt27DAkGUuWLLnofgzDMLZv325IMjZs2ODM2KhRI+Oxxx5zWW7VqlWGJGPevHnOacXFxcbNN99cal9XcuwAUJVwax8AVDELFizQhg0bSn3atm3rstzq1atVUlKigQMHyuFwOD9hYWFq1qyZNm/e7FzWz8/P+XN+fr4cDoeuv/56GYZxwVvHRo0aVXEH+G/nr2idOnWqzGWCgoKUkpKio0ePXnD+zp07tX//ft133306ceKE83eQn5+vXr166YsvvlBJSYkk19/B2bNndeLECV1zzTUKCgpyuVUwKChIP/74o/bv33/BfZ48eVKbNm3SwIEDderUKec+T5w4oYSEBO3fv/+Sbrnr16+fyxWlrl27KjY2Vh9//LFz2gMPPKCjR4+6/LNctmyZ/Pz8NGDAgN/dx7JlyxQaGqqePXtK+vXWyXvuuUcrVqxQcXGxc7n169fL29tbI0aMcE7z8PDQ6NGjK+TYAaAq4NY+AKhiunbtqs6dO5eaXq9ePZdb/vbv3y/DMNSsWbMLbsfb29v5s91u19SpU7Vu3Tr98ssvLsvl5OS4fPfy8lKjRo2u5BAuSV5eniSpbt26ZS7z4osvKikpSY0bN1anTp3Up08fPfDAA7r66qslyVl2LnQL2nk5OTmqV6+eCgsLNWvWLC1ZskRHjhxxeTbrv38HM2bM0B133KHmzZvr2muvVe/evXX//fc7i+yBAwdkGIamTJmiKVOmXHCfWVlZv3vb3YX+uTVv3lzvv/++8/stt9yi8PBwLVu2TL169VJJSYn++te/6o477rjo702SiouLtWLFCvXs2VPp6enO6bGxsZozZ442btyoW2+9VdKvz4+Fh4c7b28877ej+5XXsQNAVUCRAoBqqqSkRDabTZ988ok8PT1LzT9/xae4uFi33HKLTp48qUmTJikmJkZ16tTRkSNH9OCDDzqv2Jzn4+MjD4+Kv6Hh/MAKFxuKe+DAgbrhhhu0Zs0a/eMf/9Ds2bP1wgsvaPXq1UpMTHRmnz17ttq3b3/BbZz/PYwdO1ZLlizRuHHjFBcXp8DAQNlsNg0aNMjld3DjjTfqp59+0t/+9jf94x//0Jtvvqm5c+dq0aJFGj58uHPZJ554QgkJCRfcZ3kNL+7p6an77rtPb7zxhl577TVt3bpVR48e1ZAhQ3533U2bNikjI0MrVqzQihUrSs1ftmyZs0hdqso8dgCwGkUKAKqppk2byjAMRUdHq3nz5mUu98MPP2jfvn16++239cADDzin/3YUut9js9kuO+tv5eXlac2aNWrcuLFatmx50WXDw8P1yCOP6JFHHlFWVpY6duyomTNnKjExUU2bNpUkBQQEKD4+/qLb+eCDD5SUlKQ5c+Y4p50+fVrZ2dmllg0ODtbQoUM1dOhQ5eXl6cYbb9Qzzzyj4cOHO6+GeXt7/+4+L+ZCtw7u27ev1GiIDzzwgObMmaMPP/xQn3zyia666qoyS8x/W7ZsmRo0aKAFCxaUmrd69WqtWbNGixYtkp+fn5o0aaLNmzeroKDA5arUgQMHXNYrr2MHgKqAZ6QAoJrq37+/PD09NX36dJfb1CTJMAydOHFCkpxXq/57GcMw9Morr5jaX506dUrdBng5CgsLdf/99+vkyZN66qmnyixoxcXFpfbXoEEDRUREqKioSJLUqVMnNW3aVC+99JLzVsH/dvz4cefPnp6epX5P8+fPd3lWSJLz93aev7+/rrnmGuc+GzRooB49eujPf/6zMjIyLrrPi1m7dq3L80TffPONUlJSlJiY6LJc27Zt1bZtW7355ptatWqVBg0a9Lvv2iosLNTq1at122236a677ir1GTNmjE6dOuUcsjwhIUFnz57VG2+84dxGSUlJqRJWXscOAFUBV6QAoJpq2rSpnn32WU2ePFkHDx5Uv379VLduXaWnp2vNmjUaOXKknnjiCcXExKhp06Z64okndOTIEQUEBGjVqlWlnpX6PZ06ddJ7772nCRMmqEuXLvL399ftt99+0XWOHDmid999V9KvV6F2796tlStXKjMzU48//rgefvjhMtc9deqUGjVqpLvuukvt2rWTv7+/PvvsM23bts15VcnDw0NvvvmmEhMT1bp1aw0dOlQNGzbUkSNHtHnzZgUEBOjDDz+UJN122236y1/+osDAQLVq1UrJycn67LPPVL9+fZf9tmrVSj169FCnTp0UHBys7du3O4dgP2/BggXq3r272rRpoxEjRujqq6/WsWPHlJycrJ9//lnffffd7/4+r7nmGnXv3l2jRo1SUVGR5s2bp/r162vixImlln3ggQf0xBNPSNIl3da3bt06nTp1Sv/zP/9zwfnXXXed8+W899xzj/r166euXbvq8ccf14EDBxQTE6N169bp5MmTklyvRpbHsQNAlWDRaIEAAJPOD3++bdu2C86/6aabXIY/P2/VqlVG9+7djTp16hh16tQxYmJijNGjRxt79+51LrN7924jPj7e8Pf3N0JCQowRI0YY3333XamhrZOSkow6depccP95eXnGfffdZwQFBRmSfnco9CZNmjiHbbfZbEZAQIDRunVrY8SIEUZKSsoF19F/DX9eVFRk/PGPfzTatWtn1K1b16hTp47Rrl0747XXXiu13rfffmv079/fqF+/vuHj42M0adLEGDhwoLFx40bnMr/88osxdOhQIyQkxPD39zcSEhKMPXv2GE2aNDGSkpKcyz377LNG165djaCgIMPPz8+IiYkxZs6caZw5c8Zlnz/99JPxwAMPGGFhYYa3t7fRsGFD47bbbjM++OCDi/5ezg9/Pnv2bGPOnDlG48aNDR8fH+OGG24wvvvuuwuuk5GRYXh6ehrNmze/6LbPu/322w1fX18jPz+/zGUefPBBw9vb23A4HIZhGMbx48eN++67z6hbt64RGBhoPPjgg8bWrVsNScaKFSvK5dgBoCqxGcZv7mMAAABVisPhUHh4uKZOnVrmaHkVYe3atbrzzjv15Zdfqlu3bpW2XwBwBzwjBQBAFbd06VIVFxfr/vvvr7B9FBYWunwvLi7W/PnzFRAQoI4dO1bYfgHAXfGMFAAAVdSmTZu0e/duzZw5U/369Ss1ol95Gjt2rAoLCxUXF6eioiKtXr1aX331lZ577jmXlxkDQE3BrX0AAFRRPXr00FdffaVu3brp3XffrdAX3S5fvlxz5szRgQMHdPr0aV1zzTUaNWqUyyAbAFCTUKQAAAAAwCSekQIAAAAAkyhSAAAAAGASg03o17ezHz16VHXr1nV5qSAAAACAmsUwDJ06dUoRERHy8Cj7uhNFStLRo0fVuHFjq2MAAAAAcBOHDx9Wo0aNypxPkZJUt25dSb/+sgICAixOAwAAAMAqubm5aty4sbMjlIUiJTlv5wsICKBIAQAAAPjdR34YbAIAAAAATKJIAQAAAIBJFCkAAAAAMIlnpAAAAAA4GYahc+fOqbi42OooFcLT01NeXl5X/NojihQAAAAASdKZM2eUkZGhgoICq6NUqNq1ays8PFy1atW67G1QpAAAAACopKRE6enp8vT0VEREhGrVqnXFV23cjWEYOnPmjI4fP6709HQ1a9bsoi/dvRiKFAAAAACdOXNGJSUlaty4sWrXrm11nArj5+cnb29vHTp0SGfOnJGvr+9lbYfBJgAAAAA4Xe4VmqqkPI6x+v+WAAAAAKCcUaQAAAAAwCSKFAAAAACYRJECAAAAYEqPHj00btw4q2M4WZGHIgUAAACg0p05c8bqCFeEIgUAAADgkj344IPasmWLXnnlFdlsNtlsNv3000966KGHFB0dLT8/P7Vo0UKvvPJKqfX69eunmTNnKiIiQi1atJAkffXVV2rfvr18fX3VuXNnrV27VjabTTt37nSuu2vXLiUmJsrf31+hoaG6//775XA4ysxz8ODBCv898B4pAAAAAJfslVde0b59+3TttddqxowZkqR69eqpUaNGWrlyperXr6+vvvpKI0eOVHh4uAYOHOhcd+PGjQoICNCGDRskSbm5ubr99tvVp08fLV++XIcOHSp1i152drZuvvlmDR8+XHPnzlVhYaEmTZqkgQMHatOmTRfMc9VVV1X474EiBQAAAOCSBQYGqlatWqpdu7bCwsKc06dPn+78OTo6WsnJyXr//fddilSdOnX05ptvqlatWpKkRYsWyWaz6Y033pCvr69atWqlI0eOaMSIEc51/vSnP6lDhw567rnnnNMWL16sxo0ba9++fWrevPkF81Q0ihQAAACAK7ZgwQItXrxYdrtdhYWFOnPmjNq3b++yTJs2bZwlSpL27t2rtm3bytfX1zmta9euLut899132rx5s/z9/Uvt86efflLz5s3L90AuEUUKAAAAwBVZsWKFnnjiCc2ZM0dxcXGqW7euZs+erZSUFJfl6tSpY3rbeXl5uv322/XCCy+UmhceHn7Zma8URQoAgBrCbrc7H852FyEhIYqMjLQ6BgCTatWqpeLiYuf3rVu36vrrr9cjjzzinPbTTz/97nZatGihd999V0VFRfLx8ZEkbdu2zWWZjh07atWqVYqKipKX14Xry2/zVAaKFAAANYDdbldMTEsVFhZYHcWFn19t7dmTRpkCqpioqCilpKTo4MGD8vf3V7NmzfTOO+/o008/VXR0tP7yl79o27Ztio6Ovuh27rvvPj311FMaOXKknnzySdntdr300kuSJJvNJkkaPXq03njjDd17772aOHGigoODdeDAAa1YsUJvvvmmPD09S+UJDg6Wh0fFDlBOkQIAoAZwOBwqLCxQ7LBpCgiPsjqOJCk346BSFk+Xw+GgSAFVzBNPPKGkpCS1atVKhYWF2rNnj7799lvdc889stlsuvfee/XII4/ok08+ueh2AgIC9OGHH2rUqFFq37692rRpo6lTp+q+++5zPjcVERGhrVu3atKkSbr11ltVVFSkJk2aqHfv3s6y9Ns86enpioqKqtDfgc0wDKNC91AF5ObmKjAwUDk5OQoICLA6DgAA5W7Hjh3q1KmTbnlqiYIjW1gdR5J00r5XG2YOVWpqqjp27Gh1HKDGO336tNLT0xUdHe0y+ENlW7ZsmYYOHaqcnBz5+flVyD4udqyX2g24IgUAAADAMu+8846uvvpqNWzYUN99953zHVEVVaLKC0UKAAAAgGUyMzM1depUZWZmKjw8XHfffbdmzpxpdazfRZECAAAAYJmJEydq4sSJVscwrWKHsgAAAACAaogiBQAAAAAmUaQAAAAAwCSKFAAAAACYRJECAAAAAJMYtQ8AAADARdntdjkcjkrZV0hIiCIjIytlX1eCIgUAAACgTHa7XTExLVVYWFAp+/Pzq609e9LcvkxRpAAAAACUyeFwqLCwQLHDpikgPKpC95WbcVApi6fL4XCYLlILFizQ7NmzlZmZqXbt2mn+/Pnq2rVrBSWlSAEAAAC4BAHhUQqObGF1jAt67733NGHCBC1atEixsbGaN2+eEhIStHfvXjVo0KBC9slgEwAAAACqtJdfflkjRozQ0KFD1apVKy1atEi1a9fW4sWLK2yfFCkAAAAAVdaZM2eUmpqq+Ph45zQPDw/Fx8crOTm5wvZLkQIAAABQZTkcDhUXFys0NNRlemhoqDIzMytsvxQpAAAAADCJIgUAAACgygoJCZGnp6eOHTvmMv3YsWMKCwursP1SpAAAAABUWbVq1VKnTp20ceNG57SSkhJt3LhRcXFxFbZfhj8HAAAA8LtyMw667T4mTJigpKQkde7cWV27dtW8efOUn5+voUOHlm/A/0KRAgAAAFCmkJAQ+fnVVsri6ZWyPz+/2goJCTG1zj333KPjx49r6tSpyszMVPv27bV+/fpSA1CUJ4oUAAAAgDJFRkZqz540ORyOStlfSEiIIiMjTa83ZswYjRkzpgISXZilReqLL77Q7NmzlZqaqoyMDK1Zs0b9+vVzWSYtLU2TJk3Sli1bdO7cObVq1UqrVq1y/nJPnz6txx9/XCtWrFBRUZESEhL02muvVWj7BAAAAGqSyMjIyyo31Zmlg03k5+erXbt2WrBgwQXn//TTT+revbtiYmL0+eef6/vvv9eUKVPk6+vrXGb8+PH68MMPtXLlSm3ZskVHjx5V//79K+sQAAAAANRAll6RSkxMVGJiYpnzn3rqKfXp00cvvviic1rTpk2dP+fk5Oitt97S8uXLdfPNN0uSlixZopYtW+rrr7/WddddV3HhAQAAANRYbjv8eUlJiT766CM1b95cCQkJatCggWJjY7V27VrnMqmpqTp79qzi4+Od02JiYhQZGank5OQyt11UVKTc3FyXDwAAAABcKrctUllZWcrLy9Pzzz+v3r176x//+IfuvPNO9e/fX1u2bJEkZWZmqlatWgoKCnJZNzQ0VJmZmWVue9asWQoMDHR+GjduXJGHAgAAAKCacdsiVVJSIkm64447NH78eLVv315PPvmkbrvtNi1atOiKtj158mTl5OQ4P4cPHy6PyAAAAABqCLcd/jwkJEReXl5q1aqVy/SWLVvqyy+/lCSFhYXpzJkzys7OdrkqdezYMYWFhZW5bR8fH/n4+FRIbgAAAADVn9tekapVq5a6dOmivXv3ukzft2+fmjRpIknq1KmTvL29tXHjRuf8vXv3ym63Ky4urlLzAgAAAKg5LL0ilZeXpwMHDji/p6ena+fOnQoODlZkZKT++Mc/6p577tGNN96onj17av369frwww/1+eefS5ICAwP10EMPacKECQoODlZAQIDGjh2ruLg4RuwDAAAAyondbnf7F/JWNkuL1Pbt29WzZ0/n9wkTJkiSkpKStHTpUt15551atGiRZs2apUcffVQtWrTQqlWr1L17d+c6c+fOlYeHhwYMGODyQl4AAAAAV85ut6tlTAsVFJ6ulP3V9vNV2p69bl+mLC1SPXr0kGEYF11m2LBhGjZsWJnzfX19tWDBgjJf6gsAAADg8jkcDhUUnta7I9urZbh/he4rLSNPQ17fKYfDYapIffHFF5o9e7ZSU1OVkZGhNWvWqF+/fhUXVG482AQAAAAA99Ey3F8dowKtjnFB+fn5ateunYYNG6b+/ftXyj4pUgAAAACqtMTERCUmJlbqPt121D4AAAAAcFcUKQAAAAAwiSIFAAAAACZRpAAAAADAJIoUAAAAAJjEqH0AAAAAfldaRp7b7iMvL08HDhxwfk9PT9fOnTsVHBxcYS/2pUgBAAAAKFNISIhq+/lqyOs7K2V/tf18FRISYmqd7du3q2fPns7vEyZMkCQlJSVp6dKl5RnPiSIFAAAAoEyRkZFK27NXDoejUvYXEhJi+ipSjx49ZBhGBSW6MIoUAAAAgIuKjIyssFvkqioGmwAAAAAAkyhSAAAAAGASRQoAAAAATKJIAQAAAHCq7EEbrFAex0iRAgAAACBvb29JUkFBgcVJKt75Yzx/zJeDUfsAAAAAyNPTU0FBQcrKypIk1a5dWzabzeJU5cswDBUUFCgrK0tBQUHy9PS87G1RpAAAAABIksLCwiTJWaaqq6CgIOexXi6KFAAAAABJks1mU3h4uBo0aKCzZ89aHadCeHt7X9GVqPMoUgAAAABceHp6lkvZqM4YbAIAAAAATKJIAQAAAIBJFCkAAAAAMIkiBQAAAAAmUaQAAAAAwCSKFAAAAACYRJECAAAAAJMoUgAAAABgEkUKAAAAAEyiSAEAAACASRQpAAAAADCJIgUAAAAAJlGkAAAAAMAkihQAAAAAmESRAgAAAACTKFIAAAAAYBJFCgAAAABMokgBAAAAgEkUKQAAAAAwiSIFAAAAACZRpAAAAADAJEuL1BdffKHbb79dERERstlsWrt2bZnL/uEPf5DNZtO8efNcpp88eVKDBw9WQECAgoKC9NBDDykvL69igwMAAACo0SwtUvn5+WrXrp0WLFhw0eXWrFmjr7/+WhEREaXmDR48WD/++KM2bNigv//97/riiy80cuTIiooMAAAAAPKycueJiYlKTEy86DJHjhzR2LFj9emnn6pv374u89LS0rR+/Xpt27ZNnTt3liTNnz9fffr00UsvvXTB4iVJRUVFKioqcn7Pzc29wiMBAAAAUJO49TNSJSUluv/++/XHP/5RrVu3LjU/OTlZQUFBzhIlSfHx8fLw8FBKSkqZ2501a5YCAwOdn8aNG1dIfgAAAADVk1sXqRdeeEFeXl569NFHLzg/MzNTDRo0cJnm5eWl4OBgZWZmlrndyZMnKycnx/k5fPhwueYGAAAAUL1ZemvfxaSmpuqVV17Rjh07ZLPZynXbPj4+8vHxKddtAgAAAKg53PaK1D//+U9lZWUpMjJSXl5e8vLy0qFDh/T4448rKipKkhQWFqasrCyX9c6dO6eTJ08qLCzMgtQAAAAAagK3vSJ1//33Kz4+3mVaQkKC7r//fg0dOlSSFBcXp+zsbKWmpqpTp06SpE2bNqmkpESxsbGVnhkAAABAzWBpkcrLy9OBAwec39PT07Vz504FBwcrMjJS9evXd1ne29tbYWFhatGihSSpZcuW6t27t0aMGKFFixbp7NmzGjNmjAYNGlTmiH0AAAAAcKUsvbVv+/bt6tChgzp06CBJmjBhgjp06KCpU6de8jaWLVummJgY9erVS3369FH37t31+uuvV1RkAAAAALD2ilSPHj1kGMYlL3/w4MFS04KDg7V8+fJyTAUAAAAAF+e2g00AAAAAgLuiSAEAAACASRQpAAAAADCJIgUAAAAAJlGkAAAAAMAkihQAAAAAmESRAgAAAACTKFIAAAAAYBJFCgAAAABMokgBAAAAgEkUKQAAAAAwiSIFAAAAACZRpAAAAADAJIoUAAAAAJhEkQIAAAAAkyhSAAAAAGASRQoAAAAATKJIAQAAAIBJFCkAAAAAMIkiBQAAAAAmUaQAAAAAwCSKFAAAAACYRJECAAAAAJMoUgAAAABgEkUKAAAAAEyiSAEAAACASRQpAAAAADCJIgUAAAAAJlGkAAAAAMAkihQAAAAAmESRAgAAAACTKFIAAAAAYBJFCgAAAABMokgBAAAAgEkUKQAAAAAwiSIFAAAAACZRpAAAAADAJIoUAAAAAJjkZXUAAACulN1ul8PhsDqGi5CQEEVGRlodAwBQQShSAIAqzW63KyampQoLC6yO4sLPr7b27EmjTAFANWVpkfriiy80e/ZspaamKiMjQ2vWrFG/fv0kSWfPntXTTz+tjz/+WP/6178UGBio+Ph4Pf/884qIiHBu4+TJkxo7dqw+/PBDeXh4aMCAAXrllVfk7+9v0VEBACqTw+FQYWGBYodNU0B4lNVxJEm5GQeVsni6HA4HRQoAqilLi1R+fr7atWunYcOGqX///i7zCgoKtGPHDk2ZMkXt2rXTL7/8oscee0z/8z//o+3btzuXGzx4sDIyMrRhwwadPXtWQ4cO1ciRI7V8+fLKPhwAgIUCwqMUHNnC6hgAgBrC0iKVmJioxMTEC84LDAzUhg0bXKb96U9/UteuXWW32xUZGam0tDStX79e27ZtU+fOnSVJ8+fPV58+ffTSSy+5XLkCAAAAgPJSpUbty8nJkc1mU1BQkCQpOTlZQUFBzhIlSfHx8fLw8FBKSkqZ2ykqKlJubq7LBwAAAAAuVZUpUqdPn9akSZN07733KiAgQJKUmZmpBg0auCzn5eWl4OBgZWZmlrmtWbNmKTAw0Plp3LhxhWYHAAAAUL1UiSJ19uxZDRw4UIZhaOHChVe8vcmTJysnJ8f5OXz4cDmkBAAAAFBTuP3w5+dL1KFDh7Rp0ybn1ShJCgsLU1ZWlsvy586d08mTJxUWFlbmNn18fOTj41NhmQEAAABUb259Rep8idq/f78+++wz1a9f32V+XFycsrOzlZqa6py2adMmlZSUKDY2trLjAgAAAKghLL0ilZeXpwMHDji/p6ena+fOnQoODlZ4eLjuuusu7dixQ3//+99VXFzsfO4pODhYtWrVUsuWLdW7d2+NGDFCixYt0tmzZzVmzBgNGjSIEfsAAAAAVBhLi9T27dvVs2dP5/cJEyZIkpKSkvTMM89o3bp1kqT27du7rLd582b16NFDkrRs2TKNGTNGvXr1cr6Q99VXX62U/AAAAABqJkuLVI8ePWQYRpnzLzbvvODgYF6+CwAAAKBSufUzUgAAAADgjihSAAAAAGASRQoAAAAATKJIAQAAAIBJFCkAAAAAMIkiBQAAAAAmUaQAAAAAwCSKFAAAAACYRJECAAAAAJMoUgAAAABgEkUKAAAAAEyiSAEAAACASRQpAAAAADCJIgUAAAAAJlGkAAAAAMAkihQAAAAAmESRAgAAAACTKFIAAAAAYBJFCgAAAABMokgBAAAAgEkUKQAAAAAwiSIFAAAAACZRpAAAAADAJIoUAAAAAJhEkQIAAAAAkyhSAAAAAGASRQoAAAAATKJIAQAAAIBJFCkAAAAAMIkiBQAAAAAmUaQAAAAAwCSKFAAAAACYRJECAAAAAJMoUgAAAABgEkUKAAAAAEyiSAEAAACASV5WBwAAAHAndrtdDofD6hguQkJCFBkZaXUMAP+FIgUAAPBvdrtdMTEtVVhYYHUUF35+tbVnTxplCnAjFCkAAIB/czgcKiwsUOywaQoIj7I6jiQpN+OgUhZPl8PhoEgBboQiBQAA8BsB4VEKjmxhdQwAbozBJgAAAADAJEuL1BdffKHbb79dERERstlsWrt2rct8wzA0depUhYeHy8/PT/Hx8dq/f7/LMidPntTgwYMVEBCgoKAgPfTQQ8rLy6vEowAAAABQ01hapPLz89WuXTstWLDggvNffPFFvfrqq1q0aJFSUlJUp04dJSQk6PTp085lBg8erB9//FEbNmzQ3//+d33xxRcaOXJkZR0CAAAAgBrI0mekEhMTlZiYeMF5hmFo3rx5evrpp3XHHXdIkt555x2FhoZq7dq1GjRokNLS0rR+/Xpt27ZNnTt3liTNnz9fffr00UsvvaSIiIgLbruoqEhFRUXO77m5ueV8ZAAAAACqM7d9Rio9PV2ZmZmKj493TgsMDFRsbKySk5MlScnJyQoKCnKWKEmKj4+Xh4eHUlJSytz2rFmzFBgY6Pw0bty44g4EAAAAQLXjtkUqMzNTkhQaGuoyPTQ01DkvMzNTDRo0cJnv5eWl4OBg5zIXMnnyZOXk5Dg/hw8fLuf0AAAAAKqzGjn8uY+Pj3x8fKyOAQAAAKCKctsrUmFhYZKkY8eOuUw/duyYc15YWJiysrJc5p87d04nT550LgMAAAAA5c1ti1R0dLTCwsK0ceNG57Tc3FylpKQoLi5OkhQXF6fs7GylpqY6l9m0aZNKSkoUGxtb6ZkBAAAA1AyW3tqXl5enAwcOOL+np6dr586dCg4OVmRkpMaNG6dnn31WzZo1U3R0tKZMmaKIiAj169dPktSyZUv17t1bI0aM0KJFi3T27FmNGTNGgwYNKnPEPgAAAAC4UpYWqe3bt6tnz57O7xMmTJAkJSUlaenSpZo4caLy8/M1cuRIZWdnq3v37lq/fr18fX2d6yxbtkxjxoxRr1695OHhoQEDBujVV1+t9GMBAAAAUHNYWqR69OghwzDKnG+z2TRjxgzNmDGjzGWCg4O1fPnyiogHAAAAABfkts9IAQAAAIC7uqwidfXVV+vEiROlpmdnZ+vqq6++4lAAAAAA4M4uq0gdPHhQxcXFpaYXFRXpyJEjVxwKAAAAANyZqWek1q1b5/z5008/VWBgoPN7cXGxNm7cqKioqHILBwAAAADuyFSROj/suM1mU1JSkss8b29vRUVFac6cOeUWDgAAAADckakiVVJSIunXl+Vu27ZNISEhFRIKAAAAANzZZQ1/np6eXt45AAAAAKDKuOz3SG3cuFEbN25UVlaW80rVeYsXL77iYAAAAADgri6rSE2fPl0zZsxQ586dFR4eLpvNVt65AAAAAMBtXVaRWrRokZYuXar777+/vPMAAAAAgNu7rPdInTlzRtdff315ZwEAAACAKuGyitTw4cO1fPny8s4CAAAAAFXCZd3ad/r0ab3++uv67LPP1LZtW3l7e7vMf/nll8slHAAAAAC4o8sqUt9//73at28vSdq1a5fLPAaeAAAAAFDdXVaR2rx5c3nnAAAAAIAq47KekQIAAACAmuyyrkj17Nnzorfwbdq06bIDAQAAAIC7u6widf75qPPOnj2rnTt3ateuXUpKSiqPXAAAAADgti6rSM2dO/eC05955hnl5eVdUSAAAAAAcHfl+ozUkCFDtHjx4vLcJAAAAAC4nXItUsnJyfL19S3PTQIAAACA27msW/v69+/v8t0wDGVkZGj79u2aMmVKuQQDAAAAAHd1WUUqMDDQ5buHh4datGihGTNm6NZbby2XYACqL7vdLofDYXUMFyEhIYqMjLQ6BgAAqCIuq0gtWbKkvHMAqCHsdrtiYlqqsLDA6igu/Pxqa8+eNMoUAAC4JJdVpM5LTU1VWlqaJKl169bq0KFDuYQCUH05HA4VFhYodtg0BYRHWR1HkpSbcVApi6fL4XBQpAAAwCW5rCKVlZWlQYMG6fPPP1dQUJAkKTs7Wz179tSKFSt01VVXlWdGANVQQHiUgiNbWB0DAADgslzWqH1jx47VqVOn9OOPP+rkyZM6efKkdu3apdzcXD366KPlnREAAAAA3MplXZFav369PvvsM7Vs2dI5rVWrVlqwYAGDTQAAAACo9i7rilRJSYm8vb1LTff29lZJSckVhwIAAAAAd3ZZRermm2/WY489pqNHjzqnHTlyROPHj1evXr3KLRwAAAAAuKPLKlJ/+tOflJubq6ioKDVt2lRNmzZVdHS0cnNzNX/+/PLOCAAAAABu5bKekWrcuLF27Nihzz77THv27JEktWzZUvHx8eUaDgAAAADckakrUps2bVKrVq2Um5srm82mW265RWPHjtXYsWPVpUsXtW7dWv/85z8rKisAAAAAuAVTRWrevHkaMWKEAgICSs0LDAzUww8/rJdffrncwgEAAACAOzJVpL777jv17t27zPm33nqrUlNTrzgUAAAAALgzU0Xq2LFjFxz2/DwvLy8dP378ikMBAAAAgDszVaQaNmyoXbt2lTn/+++/V3h4+BWHAgAAAAB3ZqpI9enTR1OmTNHp06dLzSssLNS0adN02223lVs4AAAAAHBHpoY/f/rpp7V69Wo1b95cY8aMUYsWLSRJe/bs0YIFC1RcXKynnnqqQoICAAAAgLswVaRCQ0P11VdfadSoUZo8ebIMw5Ak2Ww2JSQkaMGCBQoNDa2QoAAAAADgLkzd2idJTZo00ccffyyHw6GUlBR9/fXXcjgc+vjjjxUdHV2u4YqLizVlyhRFR0fLz89PTZs21f/93/85C5wkGYahqVOnKjw8XH5+foqPj9f+/fvLNQcAAAAA/DdTV6T+W7169dSlS5fyzFLKCy+8oIULF+rtt99W69attX37dg0dOlSBgYF69NFHJUkvvviiXn31Vb399tuKjo7WlClTlJCQoN27d8vX17dC8wEAAAComS67SFWGr776SnfccYf69u0rSYqKitJf//pXffPNN5J+vRo1b948Pf3007rjjjskSe+8845CQ0O1du1aDRo0yLLsAAAAAKov07f2Vabrr79eGzdu1L59+yT9+kLgL7/8UomJiZKk9PR0ZWZmKj4+3rlOYGCgYmNjlZycXOZ2i4qKlJub6/IBAAAAgEvl1leknnzySeXm5iomJkaenp4qLi7WzJkzNXjwYElSZmamJJUa4CI0NNQ570JmzZql6dOnV1xwAAAAANWaW1+Rev/997Vs2TItX75cO3bs0Ntvv62XXnpJb7/99hVtd/LkycrJyXF+Dh8+XE6JAQAAANQEbn1F6o9//KOefPJJ57NObdq00aFDhzRr1iwlJSUpLCxMknTs2DGFh4c71zt27Jjat29f5nZ9fHzk4+NTodkBAAAAVF9ufUWqoKBAHh6uET09PVVSUiJJio6OVlhYmDZu3Oicn5ubq5SUFMXFxVVqVgAAAAA1h1tfkbr99ts1c+ZMRUZGqnXr1vr222/18ssva9iwYZJ+fRHwuHHj9Oyzz6pZs2bO4c8jIiLUr18/a8MDACrV8fQ9KswvsDqGJCkvy251BABABXPrIjV//nxNmTJFjzzyiLKyshQREaGHH35YU6dOdS4zceJE5efna+TIkcrOzlb37t21fv163iEFADVEUVGRZLNp5/IXrI7iymb7NRsAoFpy6yJVt25dzZs3T/PmzStzGZvNphkzZmjGjBmVFwwA4DZ8fHwkw9D/9W+u6JDaVseRJKU7CjRl9T6exwWAasytixQAAJeqT5sG6hgVaHUMSdKOgzmasnqf1TEAABXIrQebAAAAAAB3RJECAAAAAJMoUgAAAABgEkUKAAAAAEyiSAEAAACASRQpAAAAADCJIgUAAAAAJlGkAAAAAMAkihQAAAAAmESRAgAAAACTKFIAAAAAYBJFCgAAAABMokgBAAAAgEkUKQAAAAAwiSIFAAAAACZRpAAAAADAJIoUAAAAAJhEkQIAAAAAkyhSAAAAAGCSl9UBAACortLS0qyO4OROWQCgOqBIAQBQzjJyTkuyaciQIVZHKeVs0RmrIwBAtUCRAgCgnGUXnJNkqP19k3RVdIzVcSRJGT8ka9e613Xu3DmrowBAtUCRAgCggvg3iFRwZAurY0iScjMOWh2hTO5026E7ZQHg3ihSAADAEoU5J8QtkACqKooUAACwxNmCU+IWSABVFUUKAABYilsgAVRFvEcKAAAAAEyiSAEAAACASRQpAAAAADCJIgUAAAAAJlGkAAAAAMAkihQAAAAAmESRAgAAAACTKFIAAAAAYBJFCgAAAABM8rI6AICa6Xj6HhXmF1gdQ5KUl2W3OgIAAKhiKFIAKlVRUZFks2nn8hesjuLKZvs1GwAAwCWgSAGoVD4+PpJh6P/6N1d0SG2r40iS0h0FmrJ636/ZAAAALgFFCoAl+rRpoI5RgVbHkCTtOJijKav3WR0DAABUIW4/2MSRI0c0ZMgQ1a9fX35+fmrTpo22b9/unG8YhqZOnarw8HD5+fkpPj5e+/fvtzAxAAAAgOrOrYvUL7/8om7dusnb21uffPKJdu/erTlz5qhevXrOZV588UW9+uqrWrRokVJSUlSnTh0lJCTo9OnTFiYHAAAAUJ259a19L7zwgho3bqwlS5Y4p0VHRzt/NgxD8+bN09NPP6077rhDkvTOO+8oNDRUa9eu1aBBgyo9MwAAAIDqz62L1Lp165SQkKC7775bW7ZsUcOGDfXII49oxIgRkqT09HRlZmYqPj7euU5gYKBiY2OVnJxcZpEqKipyGZ0rNze3Yg8EAKoRu90uh8NhdQyntLQ0qyNUKScOu8/t778cPWh1BAC4bG5dpP71r39p4cKFmjBhgv73f/9X27Zt06OPPqpatWopKSlJmZmZkqTQ0FCX9UJDQ53zLmTWrFmaPn16hWYHgOrIbrcrJqalCgvd4x1g/2FTRs5pSe4xgIk7snn5SrIpbdU8q6OUUmKUWB0BAExz6yJVUlKizp0767nnnpMkdejQQbt27dKiRYuUlJR02dudPHmyJkyY4Pyem5urxo0bX3FeAKjuHA6HCgsLFDtsmgLCo6yOI+nXlzvvXP6CsgvOWR3FrXnVDpBkaFTPSHVrFmx1HEnS1v0ntXCzXR42t35kGwAuyK2LVHh4uFq1auUyrWXLllq1apUkKSwsTJJ07NgxhYeHO5c5duyY2rdvX+Z2fXx8eF8MAFyBgPAoBUe2sDqGJKkw392ujrm3bs2CNTiuodUxnBZutlsdAQAui1v/L6Bu3bpp7969LtP27dunJk2aSPp14ImwsDBt3LjROT83N1cpKSmKi4ur1KwAAAAAag63viI1fvx4XX/99Xruuec0cOBAffPNN3r99df1+uuvS5JsNpvGjRunZ599Vs2aNVN0dLSmTJmiiIgI9evXz9rwAFAOGNgBAAD35NZFqkuXLlqzZo0mT56sGTNmKDo6WvPmzdPgwYOdy0ycOFH5+fkaOXKksrOz1b17d61fv16+vr4WJgeAK+e+AztIZ4vOWB0BAABLuXWRkqTbbrtNt912W5nzbTabZsyYoRkzZlRiKgCoeO44sEPGD8nate51nTvHwA4AgJrN7YsUANR07jSwQ27GQasjAADgFtx6sAkAAAAAcEcUKQAAAAAwiSIFAAAAACZRpAAAAADAJIoUAAAAAJhEkQIAAAAAkyhSAAAAAGASRQoAAAAATKJIAQAAAIBJFCkAAAAAMIkiBQAAAAAmUaQAAAAAwCQvqwMAAADg96WlpVkdwUVRUZF8fHysjuEiJCREkZGRVsdADUGRAgAAcGOFOSck2TRkyBCro7iy2STDsDqFCz+/2tqzJ40yhUpBkQIAAHBjZwtOSTLU/r5Juio6xuo4kqSMH5K1a93rbpUpN+OgUhZPl8PhoEihUlCkAAAAqgD/BpEKjmxhdQxJv5YWyb0yAZWNwSYAAAAAwCSKFAAAAACYRJECAAAAAJMoUgAAAABgEkUKAAAAAEyiSAEAAACASQx/DgD/lpaWZnUEF+6WBwAA/AdFCkCNl5FzWpJNQ4YMsTrKBZ0tOmN1BAAA8BsUKQA1XnbBOUmG2t83SVdFx1gdxynjh2TtWve6zp07Z3UUAADwGxQpAPg3/waRCo5sYXUMp9yMg1ZHAAAAZWCwCQAAAAAwiSIFAAAAACZRpAAAAADAJIoUAAAAAJhEkQIAAAAAkyhSAAAAAGASRQoAAAAATKJIAQAAAIBJFCkAAAAAMMnL6gAAKpbdbpfD4bA6hlNaWprVEQAAAK4YRQqoxux2u2JiWqqwsMDqKL9hU0bOaUmBVgcBAAC4LBQpoBpzOBwqLCxQ7LBpCgiPsjqOJOl4+h7tXP6CsgvOWR0FAADgslGkgBogIDxKwZEtrI4hSSrMd7erYwAAAOYx2AQAAAAAmFSlrkg9//zzmjx5sh577DHNmzdPknT69Gk9/vjjWrFihYqKipSQkKDXXntNoaGh1oYFgGrsxOH9VkdwcqcsqD7c6bz65ehBqyMAuIAqU6S2bdumP//5z2rbtq3L9PHjx+ujjz7SypUrFRgYqDFjxqh///7aunWrRUkBoPqyeflKsilt1Tyro/yGTbW9SqwOgWrAfc9xqcTgHAfcSZUoUnl5eRo8eLDeeOMNPfvss87pOTk5euutt7R8+XLdfPPNkqQlS5aoZcuW+vrrr3XddddZFRkAqiWv2gGSDI3qGaluzYKtjiNJ2rr/pBZutiukjqfVUVANuPM57mHjiQzAnVSJIjV69Gj17dtX8fHxLkUqNTVVZ8+eVXx8vHNaTEyMIiMjlZycXGaRKioqUlFRkfN7bm5uxYUHgGqoW7NgDY5raHUMp4Wb7VZHQDXDOQ7g97h9kVqxYoV27Nihbdu2lZqXmZmpWrVqKSgoyGV6aGioMjMzy9zmrFmzNH369PKOCgAAAKCGcOtrxIcPH9Zjjz2mZcuWydfXt9y2O3nyZOXk5Dg/hw8fLrdtAwAAAKj+3LpIpaamKisrSx07dpSXl5e8vLy0ZcsWvfrqq/Ly8lJoaKjOnDmj7Oxsl/WOHTumsLCwMrfr4+OjgIAAlw8AAAAAXCq3vrWvV69e+uGHH1ymDR06VDExMZo0aZIaN24sb29vbdy4UQMGDJAk7d27V3a7XXFxcVZEBgAAAFADuHWRqlu3rq699lqXaXXq1FH9+vWd0x966CFNmDBBwcHBCggI0NixYxUXF8eIfQAAAAAqjFsXqUsxd+5ceXh4aMCAAS4v5AUAAACAilLlitTnn3/u8t3X11cLFizQggULrAkEAAAAoMZx68EmAAAAAMAdUaQAAAAAwCSKFAAAAACYRJECAAAAAJMoUgAAAABgEkUKAAAAAEyiSAEAAACASRQpAAAAADCJIgUAAAAAJlGkAAAAAMAkihQAAAAAmESRAgAAAACTvKwOAFQndrtdDofD6hhOaWlpkqTj6XtUmF9gcZpfnTi83+oIAAAAV4wiBZQTu92umJiWKix0j8LyHzbtXP6C1SF+w6baXiVWhwAAALhsFCmgnDgcDhUWFih22DQFhEdZHUfSr1eidi5/QaN6Rqpbs2Cr40iStu4/qYWb7Qqp42l1FAAAgMtGkQLKWUB4lIIjW1gdQ5Kct/N1axaswXENLU7zHws3262OcEHudtvhL0cPSnKvXO6UBQAAK1GkANR4Z84VS7IpbdU8q6NcgDvm4tZMAAAoUgBqvFpenpIMPd2niWIa1bM6jtP52yDdKRe3ZgIA8CuKFAD8262tg3VDqwirY7hYuNnudrnc9dZMAAAqE++RAgAAAACTKFIAAAAAYBJFCgAAAABMokgBAAAAgEkUKQAAAAAwiSIFAAAAACYx/DkAABXkxOH9VkdwcqcsAFAdUKQAAChnZ84VS7IpbdU8q6P8hk21vUqsDgEA1QJFCgCAclbLy1OSoaf7NFFMo3pWx5Ekbd1/Ugs32xVSx9PqKABQLVCkAACoILe2DtYNrSKsjuG0cLPd6gi4Au50e+YvRw9aHQGwHEUKAADAjbnvraJSicGtoqi5KFIAAABuzJ1vFfWwud8A0GlpaVZHcBESEqLIyEirY6ACUKQAAACqAG4VvbjCnBOSbBoyZIjVUVz4+dXWnj1plKlqiCIFAACAKu9swSlJhtrfN0lXRcdYHUeSlJtxUCmLp8vhcFCkqiGKFFDOjqfvUWF+gdUxJLnXg8kAAFQG/waRCo5sYXUM1AAUKaCcFBUVSTabdi5/weoov8F7YwAAAMobRQooJz4+PpJh6P/6N1d0SG2r40jivTEAAAAVhSIFlLM+bRqoY1Sg1TGc3O1hYAAAgOrA/casBAAAAAA3R5ECAAAAAJMoUgAAAABgktsXqVmzZqlLly6qW7euGjRooH79+mnv3r0uy5w+fVqjR49W/fr15e/vrwEDBujYsWMWJQYAAABQ3bn9YBNbtmzR6NGj1aVLF507d07/+7//q1tvvVW7d+9WnTp1JEnjx4/XRx99pJUrVyowMFBjxoxR//79tXXrVovTAwAAVF/u9L7CX44etDoCahi3L1Lr1693+b506VI1aNBAqampuvHGG5WTk6O33npLy5cv18033yxJWrJkiVq2bKmvv/5a1113nRWxAQAAqq0z54ol2ZS2ap7VUUopMXh3IiqH2xep38rJyZEkBQcHS5JSU1N19uxZxcfHO5eJiYlRZGSkkpOTL1ikioqKfn156r/l5uZWcGoAAIDqo5aXpyRDT/dpophG9ayOI+k/7070sLn9kyuoJqpUkSopKdG4cePUrVs3XXvttZKkzMxM1apVS0FBQS7LhoaGKjMz84LbmTVrlqZPn17RcQEAAKq1W1sH64ZWEVbHcOLdiahMVaqyjx49Wrt27dKKFSuuaDuTJ09WTk6O83P48OFySggAAACgJqgyV6TGjBmjv//97/riiy/UqFEj5/SwsDCdOXNG2dnZLleljh07prCwsAtuy8fHRz4+PhUdGQAAAEA15fZXpAzD0JgxY7RmzRpt2rRJ0dHRLvM7deokb29vbdy40Tlt7969stvtiouLq+y4AAAAAGoAt78iNXr0aC1fvlx/+9vfVLduXedzT4GBgfLz81NgYKAeeughTZgwQcHBwQoICNDYsWMVFxfHiH0AAAAAKoTbF6mFCxdKknr06OEyfcmSJXrwwQclSXPnzpWHh4cGDBigoqIiJSQk6LXXXqvkpAAAAABqCrcvUoZh/O4yvr6+WrBggRYsWFAJiQAAAADUdG7/jBQAAAAAuBuKFAAAAACYRJECAAAAAJMoUgAAAABgEkUKAAAAAExy+1H7gLLY7XY5HA6rYzilpaVZHQEAAACVhCKFKslutysmpqUKCwusjvIbNmXknJYUaHUQAAAAVCCKFKokh8OhwsICxQ6bpoDwKKvjSJKOp+/RzuUvKLvgnNVRAAAAUMEoUqjSAsKjFBzZwuoYkqTCfHe7OgYAQM1z4vB+qyM45WXZrY6ACkSRAgAAQJV35lyxJJvSVs2zOoorm01FRUVWp0AFoEgBAABLudMVBHfKAnNqeXlKMvR0nyaKaVTP6jiSpHRHgaas3icfHx+ro6ACUKQAAIAl3PYKgmyq7VVidQhcpltbB+uGVhFWx5Ak7TiYoymr91kdAxWEIgUAACzhjlcQtu4/qYWb7Qqp42l1FABujiIFAAAs5U5XECRp4WYGCADw+zysDgAAAAAAVQ1FCgAAAABMokgBAAAAgEkUKQAAAAAwiSIFAAAAACZRpAAAAADAJIoUAAAAAJhEkQIAAAAAkyhSAAAAAGCSl9UBgCtxPH2PCvMLrI4hSTpxeL/VEQAAAFBJKFKokoqKiiSbTTuXv2B1lN+wqbZXidUhAAAAUMEoUqiSfHx8JMPQ//VvruiQ2lbHkSRt3X9SCzfbFVLH0+ooAAAAqGAUKVRpfdo0UMeoQKtjOC3cbLc6AgAAACoBg00AAAAAgElckcIl2bZtm/bt22d1DKf09HSrIwAAAFRJdrtdDofD6hilhISEKDIy0uoYl4wihd9lt9t1/fVxOneu2OoopRSdKbI6AgAAQJVht9sVE9NShYXuMerxf/Pzq609e9KqTJmiSOF3ORwOnTtX7JYDO5w7d87qKAAAAFWGw+FQYWGBYodNU0B4lNVxnHIzDipl8XQ5HA6KFKofBnYAAACoHgLCoxQc2cLqGFUag00AAAAAgElckXJDDOwAAAAAuDeKlJthYAcAAADA/VGk3AwDOwAAAADujyLlphjYAQAAoHr4+OOPlZaWZnUMSf95ZON4+h4V5rvPEOh5WVXvvzUpUgAAAEAFyMg5LUmaMmWKxUl+y6ady1+wOkRpNpuKiqrOoyQUKQAAAKACZBf8+ljE032aKKZRPYvT/Or8IxvulEmS0h0FmrJ6n3x8fKyOcskoUgAAAEAFurV1sG5oFWF1DKeFm+1ul2nHwRxNWe0+o1ZfCt4jBQAAAAAmVZsitWDBAkVFRcnX11exsbH65ptvrI4EAAAAoJqqFkXqvffe04QJEzRt2jTt2LFD7dq1U0JCgrKysqyOBgAAAKAaqhZF6uWXX9aIESM0dOhQtWrVSosWLVLt2rW1ePFiq6MBAAAAqIaq/GATZ86cUWpqqiZPnuyc5uHhofj4eCUnJ19wnaKiIpehFXNyciRJubm5FRv2EuTl5UmSUg/lKK/IPV6Am5ZxSpK0035KhucJi9P8ikyXhkyXxh0zSe6Zi0yXhkyXhkyXhkyXhkyXxh0zSdLezHxJv/63sNX/TX5+/4ZhXHQ5m/F7S7i5o0ePqmHDhvrqq68UFxfnnD5x4kRt2bJFKSkppdZ55plnNH369MqMCQAAAKAKOXz4sBo1alTm/Cp/RepyTJ48WRMmTHB+Lykp0cmTJ1W/fn3ZbDYLk12Z3NxcNW7cWIcPH1ZAQIDVcVBFcR6hvHAuobxwLqG8cC7hUhiGoVOnTiki4uLDw1f5IhUSEiJPT08dO3bMZfqxY8cUFhZ2wXV8fHxKvewrKCiooiJWuoCAAP444IpxHqG8cC6hvHAuobxwLuH3BAYG/u4yVX6wiVq1aqlTp07auHGjc1pJSYk2btzocqsfAAAAAJSXKn9FSpImTJigpKQkde7cWV27dtW8efOUn5+voUOHWh0NAAAAQDVULYrUPffco+PHj2vq1KnKzMxU+/bttX79eoWGhlodrVL5+Pho2rRppW5bBMzgPEJ54VxCeeFcQnnhXEJ5qvKj9gEAAABAZavyz0gBAAAAQGWjSAEAAACASRQpAAAAADCJIgUAAAAAJlGkqpiFCxeqbdu2zhfJxcXF6ZNPPnHOP336tEaPHq369evL399fAwYMKPWyYuC3nn/+edlsNo0bN845jXMJl+qZZ56RzWZz+cTExDjncy7hUh05ckRDhgxR/fr15efnpzZt2mj79u3O+YZhaOrUqQoPD5efn5/i4+O1f/9+CxPDHUVFRZX6m2Sz2TR69GhJ/E1C+aFIVTGNGjXS888/r9TUVG3fvl0333yz7rjjDv3444+SpPHjx+vDDz/UypUrtWXLFh09elT9+/e3ODXc2bZt2/TnP/9Zbdu2dZnOuQQzWrdurYyMDOfnyy+/dM7jXMKl+OWXX9StWzd5e3vrk08+0e7duzVnzhzVq1fPucyLL76oV199VYsWLVJKSorq1KmjhIQEnT592sLkcDfbtm1z+Xu0YcMGSdLdd98tib9JKEcGqrx69eoZb775ppGdnW14e3sbK1eudM5LS0szJBnJyckWJoS7OnXqlNGsWTNjw4YNxk033WQ89thjhmEYnEswZdq0aUa7du0uOI9zCZdq0qRJRvfu3cucX1JSYoSFhRmzZ892TsvOzjZ8fHyMv/71r5UREVXUY489ZjRt2tQoKSnhbxLKFVekqrDi4mKtWLFC+fn5iouLU2pqqs6ePav4+HjnMjExMYqMjFRycrKFSeGuRo8erb59+7qcM5I4l2Da/v37FRERoauvvlqDBw+W3W6XxLmES7du3Tp17txZd999txo0aKAOHTrojTfecM5PT09XZmamy7kUGBio2NhYziWU6cyZM3r33Xc1bNgw2Ww2/iahXFGkqqAffvhB/v7+8vHx0R/+8AetWbNGrVq1UmZmpmrVqqWgoCCX5UNDQ5WZmWlNWLitFStWaMeOHZo1a1apeZxLMCM2NlZLly7V+vXrtXDhQqWnp+uGG27QqVOnOJdwyf71r39p4cKFatasmT799FONGjVKjz76qN5++21Jcp4voaGhLutxLuFi1q5dq+zsbD344IOS+PcbypeX1QFgXosWLbRz507l5OTogw8+UFJSkrZs2WJ1LFQhhw8f1mOPPaYNGzbI19fX6jio4hITE50/t23bVrGxsWrSpInef/99+fn5WZgMVUlJSYk6d+6s5557TpLUoUMH7dq1S4sWLVJSUpLF6VBVvfXWW0pMTFRERITVUVANcUWqCqpVq5auueYaderUSbNmzVK7du30yiuvKCwsTGfOnFF2drbL8seOHVNYWJg1YeGWUlNTlZWVpY4dO8rLy0teXl7asmWLXn31VXl5eSk0NJRzCZctKChIzZs314EDB/i7hEsWHh6uVq1auUxr2bKl8zbR8+fLb0dX41xCWQ4dOqTPPvtMw4cPd07jbxLKE0WqGigpKVFRUZE6deokb29vbdy40Tlv7969stvtiouLszAh3E2vXr30ww8/aOfOnc5P586dNXjwYOfPnEu4XHl5efrpp58UHh7O3yVcsm7dumnv3r0u0/bt26cmTZpIkqKjoxUWFuZyLuXm5iolJYVzCRe0ZMkSNWjQQH379nVO428SyhO39lUxkydPVmJioiIjI3Xq1CktX75cn3/+uT799FMFBgbqoYce0oQJExQcHKyAgACNHTtWcXFxuu6666yODjdSt25dXXvttS7T6tSpo/r16zuncy7hUj3xxBO6/fbb1aRJEx09elTTpk2Tp6en7r33Xv4u4ZKNHz9e119/vZ577jkNHDhQ33zzjV5//XW9/vrrkuR8192zzz6rZs2aKTo6WlOmTFFERIT69etnbXi4nZKSEi1ZskRJSUny8vrPf+7yNwnliSJVxWRlZemBBx5QRkaGAgMD1bZtW3366ae65ZZbJElz586Vh4eHBgwYoKKiIiUkJOi1116zODWqIs4lXKqff/5Z9957r06cOKGrrrpK3bt319dff62rrrpKEucSLk2XLl20Zs0aTZ48WTNmzFB0dLTmzZunwYMHO5eZOHGi8vPzNXLkSGVnZ6t79+5av349z3qilM8++0x2u13Dhg0rNY+/SSgvNsMwDKtDAAAAAEBVwjNSAAAAAGASRQoAAAAATKJIAQAAAIBJFCkAAAAAMIkiBQAAAAAmUaQAAAAAwCSKFAAAAACYRJECAAAAAJMoUgAAAABgEkUKAFDtJScny9PTU3379rU6CgCgmrAZhmFYHQIAgIo0fPhw+fv766233tLevXsVERFhdSQAQBXHFSkAQLWWl5en9957T6NGjVLfvn21dOlSl/nr1q1Ts2bN5Ovrq549e+rtt9+WzWZTdna2c5kvv/xSN9xwg/z8/NS4cWM9+uijys/Pr9wDAQC4FYoUAKBae//99xUTE6MWLVpoyJAhWrx4sc7fjJGenq677rpL/fr103fffaeHH35YTz31lMv6P/30k3r37q0BAwbo+++/13vvvacvv/xSY8aMseJwAABuglv7AADVWrdu3TRw4EA99thjOnfunMLDw7Vy5Ur16NFDTz75pD766CP98MMPzuWffvppzZw5U7/88ouCgoI0fPhweXp66s9//rNzmS+//FI33XST8vPz5evra8VhAQAsxhUpAEC1tXfvXn3zzTe69957JUleXl6655579NZbbznnd+nSxWWdrl27unz/7rvvtHTpUvn7+zs/CQkJKikpUXp6euUcCADA7XhZHQAAgIry1ltv6dy5cy6DSxiGIR8fH/3pT3+6pG3k5eXp4Ycf1qOPPlpqXmRkZLllBQBULRQpAEC1dO7cOb3zzjuaM2eObr31Vpd5/fr101//+le1aNFCH3/8scu8bdu2uXzv2LGjdu/erWuuuabCMwMAqg6ekQIAVEtr167VPffco6ysLAUGBrrMmzRpkjZt2qT3339fLVq00Pjx4/XQQw9p586devzxx/Xzzz8rOztbgYGB+v7773Xddddp2LBhGj58uOrUqaPdu3drw4YNl3xVCwBQ/fCMFACgWnrrrbcUHx9fqkRJ0oABA7R9+3adOnVKH3zwgVavXq22bdtq4cKFzlH7fHx8JElt27bVli1btG/fPt1www3q0KGDpk6dyruoAKCG44oUAAD/ZebMmVq0aJEOHz5sdRQAgBvjGSkAQI322muvqUuXLqpfv762bt2q2bNn844oAMDvokgBAGq0/fv369lnn9XJkycVGRmpxx9/XJMnT7Y6FgDAzXFrHwAAAACYxGATAAAAAGASRQoAAAAATKJIAQAAAIBJFCkAAAAAMIkiBQAAAAAmUaQAAAAAwCSKFAAAAACYRJECAAAAAJP+H9WiOfnOg0FN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44824"/>
            <a:ext cx="5560293" cy="35782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dirty="0"/>
              <a:t>Predictive Modeling</a:t>
            </a:r>
            <a:endParaRPr lang="en-US" dirty="0"/>
          </a:p>
        </p:txBody>
      </p:sp>
      <p:sp>
        <p:nvSpPr>
          <p:cNvPr id="1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1344" y="2060848"/>
            <a:ext cx="4813176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Model selection (e.g., Logistic Regression, Decision Trees).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Model evaluation metrics (accuracy, precision, recall).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Best-performing model and its fine-tuning.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1344" y="6481760"/>
            <a:ext cx="1066800" cy="239715"/>
          </a:xfrm>
        </p:spPr>
        <p:txBody>
          <a:bodyPr/>
          <a:lstStyle/>
          <a:p>
            <a:r>
              <a:rPr lang="en-US" dirty="0" smtClean="0"/>
              <a:t>15/7/2024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848528" y="6484343"/>
            <a:ext cx="838200" cy="239715"/>
          </a:xfrm>
        </p:spPr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71864" y="6463117"/>
            <a:ext cx="374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Heart Disease Diagnostic Analysis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408" y="2492188"/>
            <a:ext cx="6687320" cy="2461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91344" y="6481759"/>
            <a:ext cx="1066800" cy="239715"/>
          </a:xfrm>
        </p:spPr>
        <p:txBody>
          <a:bodyPr/>
          <a:lstStyle/>
          <a:p>
            <a:r>
              <a:rPr lang="en-US" dirty="0" smtClean="0"/>
              <a:t>15/7/2024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48528" y="6481759"/>
            <a:ext cx="838200" cy="239715"/>
          </a:xfrm>
        </p:spPr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71864" y="6463117"/>
            <a:ext cx="374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Heart Disease Diagnostic Analysis</a:t>
            </a:r>
          </a:p>
        </p:txBody>
      </p:sp>
      <p:pic>
        <p:nvPicPr>
          <p:cNvPr id="9" name="Picture 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612" y="1830990"/>
            <a:ext cx="6984776" cy="424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575720" y="2420888"/>
            <a:ext cx="433712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Cascadia Mono" panose="020B0609020000020004" pitchFamily="49" charset="0"/>
                <a:cs typeface="Cascadia Mono" panose="020B0609020000020004" pitchFamily="49" charset="0"/>
              </a:rPr>
              <a:t>Thank  You !</a:t>
            </a:r>
            <a:endParaRPr lang="en-US" sz="66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2" name="TextBox 11">
            <a:hlinkClick r:id="rId2"/>
          </p:cNvPr>
          <p:cNvSpPr txBox="1"/>
          <p:nvPr/>
        </p:nvSpPr>
        <p:spPr>
          <a:xfrm>
            <a:off x="4938356" y="4149080"/>
            <a:ext cx="161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hlinkClick r:id="rId2"/>
              </a:rPr>
              <a:t>Tableau Public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270</Words>
  <Application>Microsoft Office PowerPoint</Application>
  <PresentationFormat>Widescreen</PresentationFormat>
  <Paragraphs>77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Cascadia Mono</vt:lpstr>
      <vt:lpstr>Courier New</vt:lpstr>
      <vt:lpstr>Franklin Gothic Medium</vt:lpstr>
      <vt:lpstr>Impact</vt:lpstr>
      <vt:lpstr>Wingdings</vt:lpstr>
      <vt:lpstr>Medical Design 16x9</vt:lpstr>
      <vt:lpstr>PowerPoint Presentation</vt:lpstr>
      <vt:lpstr>Introduction</vt:lpstr>
      <vt:lpstr>Objective</vt:lpstr>
      <vt:lpstr>Dataset Description</vt:lpstr>
      <vt:lpstr>Exploratory Data Analysis</vt:lpstr>
      <vt:lpstr>Predictive Modeling</vt:lpstr>
      <vt:lpstr>Visualization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14</cp:revision>
  <dcterms:created xsi:type="dcterms:W3CDTF">2024-07-13T16:29:56Z</dcterms:created>
  <dcterms:modified xsi:type="dcterms:W3CDTF">2024-07-13T19:09:09Z</dcterms:modified>
</cp:coreProperties>
</file>