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3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4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5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6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7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8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9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6" d="100"/>
          <a:sy n="96" d="100"/>
        </p:scale>
        <p:origin x="72" y="245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2019/4/20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2019/4/20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image" Target="../media/image2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05510" y="956945"/>
            <a:ext cx="7429500" cy="781685"/>
          </a:xfrm>
        </p:spPr>
        <p:txBody>
          <a:bodyPr/>
          <a:lstStyle/>
          <a:p>
            <a:pPr algn="l"/>
            <a:r>
              <a:rPr lang="en-US" sz="3600"/>
              <a:t>A.</a:t>
            </a:r>
            <a:r>
              <a:rPr lang="zh-CN" altLang="en-US" sz="3600"/>
              <a:t>四宫辉夜的蛋糕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69925" y="1754532"/>
            <a:ext cx="10852150" cy="428561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定义一个</a:t>
            </a:r>
            <a:r>
              <a:rPr lang="en-US" altLang="zh-CN" dirty="0"/>
              <a:t>res</a:t>
            </a:r>
            <a:r>
              <a:rPr lang="zh-CN" altLang="en-US" dirty="0"/>
              <a:t>数组记录下每一段均为</a:t>
            </a:r>
            <a:r>
              <a:rPr lang="en-US" altLang="zh-CN" dirty="0"/>
              <a:t>A</a:t>
            </a:r>
            <a:r>
              <a:rPr lang="zh-CN" altLang="en-US" dirty="0"/>
              <a:t>或者均为</a:t>
            </a:r>
            <a:r>
              <a:rPr lang="en-US" altLang="zh-CN" dirty="0"/>
              <a:t>B</a:t>
            </a:r>
            <a:r>
              <a:rPr lang="zh-CN" altLang="en-US" dirty="0"/>
              <a:t>的个数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res</a:t>
            </a:r>
            <a:r>
              <a:rPr lang="zh-CN" altLang="en-US" dirty="0"/>
              <a:t>数组中相邻最小值的最大值即为答案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05510" y="956945"/>
            <a:ext cx="9955530" cy="807720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J.Sekiro:Shadow Die Twitce</a:t>
            </a:r>
            <a:endParaRPr lang="zh-CN" altLang="en-US" sz="360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A2F754BD-480F-4C97-8642-8691F287835A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69925" y="2005965"/>
            <a:ext cx="10852150" cy="4285615"/>
          </a:xfrm>
          <a:prstGeom prst="rect">
            <a:avLst/>
          </a:prstGeom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DP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dp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= max(</a:t>
            </a:r>
            <a:r>
              <a:rPr lang="en-US" altLang="zh-CN" sz="2800" dirty="0" err="1"/>
              <a:t>dp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],</a:t>
            </a:r>
            <a:r>
              <a:rPr lang="en-US" altLang="zh-CN" sz="2800" dirty="0" err="1"/>
              <a:t>dp</a:t>
            </a:r>
            <a:r>
              <a:rPr lang="en-US" altLang="zh-CN" sz="2800" dirty="0"/>
              <a:t>[j]*p)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i</a:t>
            </a:r>
            <a:r>
              <a:rPr lang="zh-CN" altLang="en-US" sz="2800" dirty="0"/>
              <a:t>当前打到的</a:t>
            </a:r>
            <a:r>
              <a:rPr lang="en-US" altLang="zh-CN" sz="2800" dirty="0"/>
              <a:t>Boss</a:t>
            </a:r>
            <a:r>
              <a:rPr lang="zh-CN" altLang="en-US" sz="2800" dirty="0"/>
              <a:t>，</a:t>
            </a:r>
            <a:r>
              <a:rPr lang="en-US" altLang="zh-CN" sz="2800" dirty="0"/>
              <a:t>j</a:t>
            </a:r>
            <a:r>
              <a:rPr lang="zh-CN" altLang="en-US" sz="2800" dirty="0"/>
              <a:t>前一次打到的</a:t>
            </a:r>
            <a:r>
              <a:rPr lang="en-US" altLang="zh-CN" sz="2800" dirty="0"/>
              <a:t>Boss</a:t>
            </a:r>
            <a:r>
              <a:rPr lang="zh-CN" altLang="en-US" sz="2800" dirty="0"/>
              <a:t>，</a:t>
            </a:r>
            <a:r>
              <a:rPr lang="en-US" altLang="zh-CN" sz="2800" dirty="0"/>
              <a:t>p</a:t>
            </a:r>
            <a:r>
              <a:rPr lang="zh-CN" altLang="en-US" sz="2800" dirty="0"/>
              <a:t>为从第</a:t>
            </a:r>
            <a:r>
              <a:rPr lang="en-US" altLang="zh-CN" sz="2800" dirty="0"/>
              <a:t>j</a:t>
            </a:r>
            <a:r>
              <a:rPr lang="zh-CN" altLang="en-US" sz="2800" dirty="0"/>
              <a:t>个</a:t>
            </a:r>
            <a:r>
              <a:rPr lang="en-US" altLang="zh-CN" sz="2800" dirty="0"/>
              <a:t>Boss</a:t>
            </a:r>
            <a:r>
              <a:rPr lang="zh-CN" altLang="en-US" sz="2800" dirty="0"/>
              <a:t>打到第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个</a:t>
            </a:r>
            <a:r>
              <a:rPr lang="en-US" altLang="zh-CN" sz="2800" dirty="0"/>
              <a:t>Boss</a:t>
            </a:r>
            <a:r>
              <a:rPr lang="zh-CN" altLang="en-US" sz="2800" dirty="0"/>
              <a:t>的概率。</a:t>
            </a:r>
            <a:endParaRPr lang="en-US" altLang="zh-CN" sz="2800" dirty="0"/>
          </a:p>
          <a:p>
            <a:pPr algn="l"/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05510" y="956945"/>
            <a:ext cx="7429500" cy="781685"/>
          </a:xfrm>
        </p:spPr>
        <p:txBody>
          <a:bodyPr/>
          <a:lstStyle/>
          <a:p>
            <a:pPr algn="l"/>
            <a:r>
              <a:rPr lang="en-US" sz="3600"/>
              <a:t>B.</a:t>
            </a:r>
            <a:r>
              <a:rPr lang="zh-CN" altLang="en-US" sz="3600"/>
              <a:t>实验室的灯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69925" y="1738630"/>
            <a:ext cx="10852150" cy="428561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可以发现给定的</a:t>
            </a:r>
            <a:r>
              <a:rPr lang="en-US" altLang="zh-CN" dirty="0"/>
              <a:t>01</a:t>
            </a:r>
            <a:r>
              <a:rPr lang="zh-CN" altLang="en-US" dirty="0"/>
              <a:t>串中，只要</a:t>
            </a:r>
            <a:r>
              <a:rPr lang="en-US" altLang="zh-CN" dirty="0"/>
              <a:t>0</a:t>
            </a:r>
            <a:r>
              <a:rPr lang="zh-CN" altLang="en-US" dirty="0"/>
              <a:t>的个数是偶数，就可以把所有的灯都关闭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9925" y="1833245"/>
            <a:ext cx="10852150" cy="4992370"/>
          </a:xfrm>
          <a:prstGeom prst="rect">
            <a:avLst/>
          </a:prstGeom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已知</a:t>
            </a:r>
            <a:r>
              <a:rPr lang="en-US" altLang="zh-CN" sz="2800" dirty="0"/>
              <a:t>Z</a:t>
            </a:r>
            <a:r>
              <a:rPr lang="zh-CN" altLang="en-US" sz="2800" dirty="0"/>
              <a:t>升水是可以分多次倒入的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假设</a:t>
            </a:r>
            <a:r>
              <a:rPr lang="en-US" altLang="zh-CN" sz="2800" dirty="0"/>
              <a:t>X&gt;Y</a:t>
            </a:r>
            <a:r>
              <a:rPr lang="zh-CN" altLang="en-US" sz="2800" dirty="0"/>
              <a:t>，则可以倒入的水量有四种：</a:t>
            </a:r>
            <a:r>
              <a:rPr lang="en-US" altLang="zh-CN" sz="2800" dirty="0"/>
              <a:t>X</a:t>
            </a:r>
            <a:r>
              <a:rPr lang="zh-CN" altLang="en-US" sz="2800" dirty="0"/>
              <a:t>、</a:t>
            </a:r>
            <a:r>
              <a:rPr lang="en-US" altLang="zh-CN" sz="2800" dirty="0"/>
              <a:t>Y</a:t>
            </a:r>
            <a:r>
              <a:rPr lang="zh-CN" altLang="en-US" sz="2800" dirty="0"/>
              <a:t>、</a:t>
            </a:r>
            <a:r>
              <a:rPr lang="en-US" altLang="zh-CN" sz="2800" dirty="0"/>
              <a:t>X+Y</a:t>
            </a:r>
            <a:r>
              <a:rPr lang="zh-CN" altLang="en-US" sz="2800" dirty="0"/>
              <a:t>、</a:t>
            </a:r>
            <a:r>
              <a:rPr lang="en-US" altLang="zh-CN" sz="2800" dirty="0"/>
              <a:t>X-Y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若使得水缸最后恰好有</a:t>
            </a:r>
            <a:r>
              <a:rPr lang="en-US" altLang="zh-CN" sz="2800" dirty="0"/>
              <a:t>Z</a:t>
            </a:r>
            <a:r>
              <a:rPr lang="zh-CN" altLang="en-US" sz="2800" dirty="0"/>
              <a:t>升水，则必然存在整数</a:t>
            </a:r>
            <a:r>
              <a:rPr lang="en-US" altLang="zh-CN" sz="2800" dirty="0"/>
              <a:t>a</a:t>
            </a:r>
            <a:r>
              <a:rPr lang="zh-CN" altLang="en-US" sz="2800" dirty="0"/>
              <a:t>1 , </a:t>
            </a:r>
            <a:r>
              <a:rPr lang="en-US" altLang="zh-CN" sz="2800" dirty="0"/>
              <a:t>a</a:t>
            </a:r>
            <a:r>
              <a:rPr lang="zh-CN" altLang="en-US" sz="2800" dirty="0"/>
              <a:t>2, </a:t>
            </a:r>
            <a:r>
              <a:rPr lang="en-US" altLang="zh-CN" sz="2800" dirty="0"/>
              <a:t>a</a:t>
            </a:r>
            <a:r>
              <a:rPr lang="zh-CN" altLang="en-US" sz="2800" dirty="0"/>
              <a:t>3, </a:t>
            </a:r>
            <a:r>
              <a:rPr lang="en-US" altLang="zh-CN" sz="2800" dirty="0"/>
              <a:t>a</a:t>
            </a:r>
            <a:r>
              <a:rPr lang="zh-CN" altLang="en-US" sz="2800" dirty="0"/>
              <a:t>4，使得</a:t>
            </a:r>
            <a:r>
              <a:rPr lang="en-US" altLang="zh-CN" sz="2800" dirty="0" err="1"/>
              <a:t>Xa</a:t>
            </a:r>
            <a:r>
              <a:rPr lang="zh-CN" altLang="en-US" sz="2800" dirty="0"/>
              <a:t>1 + </a:t>
            </a:r>
            <a:r>
              <a:rPr lang="en-US" altLang="zh-CN" sz="2800" dirty="0" err="1"/>
              <a:t>Ya</a:t>
            </a:r>
            <a:r>
              <a:rPr lang="zh-CN" altLang="en-US" sz="2800" dirty="0"/>
              <a:t>2, +  (</a:t>
            </a:r>
            <a:r>
              <a:rPr lang="en-US" altLang="zh-CN" sz="2800" dirty="0"/>
              <a:t>X</a:t>
            </a:r>
            <a:r>
              <a:rPr lang="zh-CN" altLang="en-US" sz="2800" dirty="0"/>
              <a:t> + </a:t>
            </a:r>
            <a:r>
              <a:rPr lang="en-US" altLang="zh-CN" sz="2800" dirty="0"/>
              <a:t>Y</a:t>
            </a:r>
            <a:r>
              <a:rPr lang="zh-CN" altLang="en-US" sz="2800" dirty="0"/>
              <a:t>)</a:t>
            </a:r>
            <a:r>
              <a:rPr lang="en-US" altLang="zh-CN" sz="2800" dirty="0"/>
              <a:t>a</a:t>
            </a:r>
            <a:r>
              <a:rPr lang="zh-CN" altLang="en-US" sz="2800" dirty="0"/>
              <a:t>3  + (</a:t>
            </a:r>
            <a:r>
              <a:rPr lang="en-US" altLang="zh-CN" sz="2800" dirty="0"/>
              <a:t>X</a:t>
            </a:r>
            <a:r>
              <a:rPr lang="zh-CN" altLang="en-US" sz="2800" dirty="0"/>
              <a:t> -</a:t>
            </a:r>
            <a:r>
              <a:rPr lang="en-US" altLang="zh-CN" sz="2800" dirty="0"/>
              <a:t>Y</a:t>
            </a:r>
            <a:r>
              <a:rPr lang="zh-CN" altLang="en-US" sz="2800" dirty="0"/>
              <a:t>)</a:t>
            </a:r>
            <a:r>
              <a:rPr lang="en-US" altLang="zh-CN" sz="2800" dirty="0"/>
              <a:t>a</a:t>
            </a:r>
            <a:r>
              <a:rPr lang="zh-CN" altLang="en-US" sz="2800" dirty="0"/>
              <a:t>4  = </a:t>
            </a:r>
            <a:r>
              <a:rPr lang="en-US" altLang="zh-CN" sz="2800" dirty="0"/>
              <a:t>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将上式调整后可得（</a:t>
            </a:r>
            <a:r>
              <a:rPr lang="en-US" altLang="zh-CN" sz="2800" dirty="0"/>
              <a:t>a1+a3+a4</a:t>
            </a:r>
            <a:r>
              <a:rPr lang="zh-CN" altLang="en-US" sz="2800" dirty="0"/>
              <a:t>）</a:t>
            </a:r>
            <a:r>
              <a:rPr lang="en-US" altLang="zh-CN" sz="2800" dirty="0"/>
              <a:t>X+(a2+a3-a4)Y=Z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令</a:t>
            </a:r>
            <a:r>
              <a:rPr lang="en-US" altLang="zh-CN" sz="2800" dirty="0"/>
              <a:t>A=a1+a3+a4,B=a2+a3-a4,</a:t>
            </a:r>
            <a:r>
              <a:rPr lang="zh-CN" altLang="en-US" sz="2800" dirty="0"/>
              <a:t>则上式变为</a:t>
            </a:r>
            <a:r>
              <a:rPr lang="en-US" altLang="zh-CN" sz="2800" dirty="0"/>
              <a:t>AX+BY=Z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扩展欧几里德：对于不完全为 0 的非负整数a</a:t>
            </a:r>
            <a:r>
              <a:rPr lang="en-US" altLang="zh-CN" sz="2800" dirty="0"/>
              <a:t>,</a:t>
            </a:r>
            <a:r>
              <a:rPr lang="zh-CN" altLang="en-US" sz="2800" dirty="0"/>
              <a:t>b</a:t>
            </a:r>
            <a:r>
              <a:rPr lang="en-US" altLang="zh-CN" sz="2800" dirty="0"/>
              <a:t>,</a:t>
            </a:r>
            <a:r>
              <a:rPr lang="zh-CN" altLang="en-US" sz="2800" dirty="0"/>
              <a:t>gcd</a:t>
            </a:r>
            <a:r>
              <a:rPr lang="en-US" altLang="zh-CN" sz="2800" dirty="0"/>
              <a:t>(</a:t>
            </a:r>
            <a:r>
              <a:rPr lang="zh-CN" altLang="en-US" sz="2800" dirty="0"/>
              <a:t>a</a:t>
            </a:r>
            <a:r>
              <a:rPr lang="en-US" altLang="zh-CN" sz="2800" dirty="0"/>
              <a:t>,</a:t>
            </a:r>
            <a:r>
              <a:rPr lang="zh-CN" altLang="en-US" sz="2800" dirty="0"/>
              <a:t>b</a:t>
            </a:r>
            <a:r>
              <a:rPr lang="en-US" altLang="zh-CN" sz="2800" dirty="0"/>
              <a:t>)</a:t>
            </a:r>
            <a:r>
              <a:rPr lang="zh-CN" altLang="en-US" sz="2800" dirty="0"/>
              <a:t>表示 a</a:t>
            </a:r>
            <a:r>
              <a:rPr lang="en-US" altLang="zh-CN" sz="2800" dirty="0"/>
              <a:t>,</a:t>
            </a:r>
            <a:r>
              <a:rPr lang="zh-CN" altLang="en-US" sz="2800" dirty="0"/>
              <a:t>b 的最大公约数</a:t>
            </a:r>
            <a:r>
              <a:rPr lang="en-US" altLang="zh-CN" sz="2800" dirty="0"/>
              <a:t>,</a:t>
            </a:r>
            <a:r>
              <a:rPr lang="zh-CN" altLang="en-US" sz="2800" dirty="0"/>
              <a:t>必然存在整数对 x</a:t>
            </a:r>
            <a:r>
              <a:rPr lang="en-US" altLang="zh-CN" sz="2800" dirty="0"/>
              <a:t>,</a:t>
            </a:r>
            <a:r>
              <a:rPr lang="zh-CN" altLang="en-US" sz="2800" dirty="0"/>
              <a:t>y </a:t>
            </a:r>
            <a:r>
              <a:rPr lang="en-US" altLang="zh-CN" sz="2800" dirty="0"/>
              <a:t>,</a:t>
            </a:r>
            <a:r>
              <a:rPr lang="zh-CN" altLang="en-US" sz="2800" dirty="0"/>
              <a:t>满足gcd</a:t>
            </a:r>
            <a:r>
              <a:rPr lang="en-US" altLang="zh-CN" sz="2800" dirty="0"/>
              <a:t>(</a:t>
            </a:r>
            <a:r>
              <a:rPr lang="zh-CN" altLang="en-US" sz="2800" dirty="0"/>
              <a:t>a</a:t>
            </a:r>
            <a:r>
              <a:rPr lang="en-US" altLang="zh-CN" sz="2800" dirty="0"/>
              <a:t>,</a:t>
            </a:r>
            <a:r>
              <a:rPr lang="zh-CN" altLang="en-US" sz="2800" dirty="0"/>
              <a:t>b</a:t>
            </a:r>
            <a:r>
              <a:rPr lang="en-US" altLang="zh-CN" sz="2800" dirty="0"/>
              <a:t>)</a:t>
            </a:r>
            <a:r>
              <a:rPr lang="zh-CN" altLang="en-US" sz="2800" dirty="0"/>
              <a:t>=ax+by.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问题转变为求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的最大公约数</a:t>
            </a:r>
            <a:r>
              <a:rPr lang="zh-CN" altLang="en-US" dirty="0"/>
              <a:t>　</a:t>
            </a:r>
          </a:p>
        </p:txBody>
      </p:sp>
      <p:sp>
        <p:nvSpPr>
          <p:cNvPr id="7" name="标题 6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905510" y="956945"/>
            <a:ext cx="7429500" cy="781685"/>
          </a:xfrm>
        </p:spPr>
        <p:txBody>
          <a:bodyPr/>
          <a:lstStyle/>
          <a:p>
            <a:pPr algn="l"/>
            <a:r>
              <a:rPr lang="en-US" altLang="zh-CN" sz="3600"/>
              <a:t>C.</a:t>
            </a:r>
            <a:r>
              <a:rPr lang="zh-CN" altLang="en-US" sz="3600"/>
              <a:t>想要消暑的小橘猫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05510" y="956945"/>
            <a:ext cx="7429500" cy="781685"/>
          </a:xfrm>
        </p:spPr>
        <p:txBody>
          <a:bodyPr/>
          <a:lstStyle/>
          <a:p>
            <a:pPr algn="l"/>
            <a:r>
              <a:rPr lang="en-US" sz="3600"/>
              <a:t>D.</a:t>
            </a:r>
            <a:r>
              <a:rPr lang="zh-CN" altLang="en-US" sz="3600"/>
              <a:t>合并仓库</a:t>
            </a:r>
          </a:p>
        </p:txBody>
      </p:sp>
      <p:sp>
        <p:nvSpPr>
          <p:cNvPr id="6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69925" y="2005965"/>
            <a:ext cx="10852150" cy="4285615"/>
          </a:xfrm>
          <a:prstGeom prst="rect">
            <a:avLst/>
          </a:prstGeom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/>
              <a:t>数据范围并不是很大，直接开个数组进行桶排序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/>
              <a:t>注意系数为</a:t>
            </a:r>
            <a:r>
              <a:rPr lang="en-US" altLang="zh-CN" sz="2800"/>
              <a:t>0</a:t>
            </a:r>
            <a:r>
              <a:rPr lang="zh-CN" altLang="en-US" sz="2800"/>
              <a:t>和指数为</a:t>
            </a:r>
            <a:r>
              <a:rPr lang="en-US" altLang="zh-CN" sz="2800"/>
              <a:t>0</a:t>
            </a:r>
            <a:r>
              <a:rPr lang="zh-CN" altLang="en-US" sz="2800"/>
              <a:t>的输出情况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05510" y="485775"/>
            <a:ext cx="7429500" cy="781685"/>
          </a:xfrm>
        </p:spPr>
        <p:txBody>
          <a:bodyPr/>
          <a:lstStyle/>
          <a:p>
            <a:pPr algn="l"/>
            <a:r>
              <a:rPr lang="en-US" sz="3600"/>
              <a:t>E.</a:t>
            </a:r>
            <a:r>
              <a:rPr lang="zh-CN" altLang="en-US" sz="3600"/>
              <a:t>马的遍历</a:t>
            </a:r>
          </a:p>
        </p:txBody>
      </p:sp>
      <p:sp>
        <p:nvSpPr>
          <p:cNvPr id="6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69925" y="1266825"/>
            <a:ext cx="10852150" cy="5558790"/>
          </a:xfrm>
          <a:prstGeom prst="rect">
            <a:avLst/>
          </a:prstGeom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800" dirty="0"/>
              <a:t>当</a:t>
            </a:r>
            <a:r>
              <a:rPr lang="en-US" altLang="zh-CN" sz="2800" dirty="0"/>
              <a:t>n</a:t>
            </a:r>
            <a:r>
              <a:rPr lang="zh-CN" altLang="en-US" sz="2800" dirty="0"/>
              <a:t>或</a:t>
            </a:r>
            <a:r>
              <a:rPr lang="en-US" altLang="zh-CN" sz="2800" dirty="0"/>
              <a:t>m</a:t>
            </a:r>
            <a:r>
              <a:rPr lang="zh-CN" altLang="en-US" sz="2800" dirty="0"/>
              <a:t>中有一个为</a:t>
            </a:r>
            <a:r>
              <a:rPr lang="en-US" altLang="zh-CN" sz="2800" dirty="0"/>
              <a:t>2</a:t>
            </a:r>
            <a:r>
              <a:rPr lang="zh-CN" altLang="en-US" sz="2800" dirty="0"/>
              <a:t>时，肯定是无法遍历到每一个点的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当</a:t>
            </a:r>
            <a:r>
              <a:rPr lang="en-US" altLang="zh-CN" sz="2800" dirty="0"/>
              <a:t>n</a:t>
            </a:r>
            <a:r>
              <a:rPr lang="zh-CN" altLang="en-US" sz="2800" dirty="0"/>
              <a:t>和</a:t>
            </a:r>
            <a:r>
              <a:rPr lang="en-US" altLang="zh-CN" sz="2800" dirty="0"/>
              <a:t>m</a:t>
            </a:r>
            <a:r>
              <a:rPr lang="zh-CN" altLang="en-US" sz="2800" dirty="0"/>
              <a:t>都为</a:t>
            </a:r>
            <a:r>
              <a:rPr lang="en-US" altLang="zh-CN" sz="2800" dirty="0"/>
              <a:t>3</a:t>
            </a:r>
            <a:r>
              <a:rPr lang="zh-CN" altLang="en-US" sz="2800" dirty="0"/>
              <a:t>时，中间的那个遍历不到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当棋盘的大小大于等于</a:t>
            </a:r>
            <a:r>
              <a:rPr lang="en-US" altLang="zh-CN" sz="2800" dirty="0"/>
              <a:t>3*4</a:t>
            </a:r>
            <a:r>
              <a:rPr lang="zh-CN" altLang="en-US" sz="2800" dirty="0"/>
              <a:t>时，是可以遍历到所有的点的</a:t>
            </a:r>
            <a:r>
              <a:rPr lang="en-US" altLang="zh-CN" sz="2800" dirty="0"/>
              <a:t>:)</a:t>
            </a:r>
            <a:endParaRPr lang="zh-CN" alt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rcRect l="4934" t="11333" r="23919" b="32392"/>
          <a:stretch>
            <a:fillRect/>
          </a:stretch>
        </p:blipFill>
        <p:spPr>
          <a:xfrm>
            <a:off x="905510" y="1907540"/>
            <a:ext cx="4587875" cy="911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rcRect l="8435" t="4787" r="20406" b="6591"/>
          <a:stretch>
            <a:fillRect/>
          </a:stretch>
        </p:blipFill>
        <p:spPr>
          <a:xfrm>
            <a:off x="1032510" y="3458210"/>
            <a:ext cx="2110105" cy="2197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05510" y="956945"/>
            <a:ext cx="7429500" cy="781685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F.</a:t>
            </a:r>
            <a:r>
              <a:rPr lang="zh-CN" altLang="en-US" sz="3600"/>
              <a:t>左右为楠</a:t>
            </a:r>
          </a:p>
        </p:txBody>
      </p:sp>
      <p:sp>
        <p:nvSpPr>
          <p:cNvPr id="6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69925" y="2005965"/>
            <a:ext cx="10852150" cy="4285615"/>
          </a:xfrm>
          <a:prstGeom prst="rect">
            <a:avLst/>
          </a:prstGeom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/>
              <a:t>n</a:t>
            </a:r>
            <a:r>
              <a:rPr lang="zh-CN" altLang="en-US" sz="2800"/>
              <a:t>棵石楠花</a:t>
            </a:r>
            <a:r>
              <a:rPr lang="en-US" altLang="zh-CN" sz="2800"/>
              <a:t>,</a:t>
            </a:r>
            <a:r>
              <a:rPr lang="zh-CN" sz="2800"/>
              <a:t>要使任意两棵石楠花连通，至少需要</a:t>
            </a:r>
            <a:r>
              <a:rPr lang="en-US" altLang="zh-CN" sz="2800"/>
              <a:t>n-1</a:t>
            </a:r>
            <a:r>
              <a:rPr lang="zh-CN" altLang="en-US" sz="2800"/>
              <a:t>条道路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/>
              <a:t>石楠花总共只有两种状态：连通，未连通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/>
              <a:t>判断当前的两棵石楠花是不是连通的（是不是在同一个集合）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/>
              <a:t>如果不是连通的，就把他们连起来，否则不做处理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/>
              <a:t>（其实就是一道并查集问题）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05510" y="956945"/>
            <a:ext cx="7429500" cy="781685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G.</a:t>
            </a:r>
            <a:r>
              <a:rPr lang="zh-CN" altLang="en-US" sz="3600" dirty="0"/>
              <a:t>藤原千花的梦</a:t>
            </a:r>
          </a:p>
        </p:txBody>
      </p:sp>
      <p:sp>
        <p:nvSpPr>
          <p:cNvPr id="6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69925" y="2005965"/>
            <a:ext cx="10852150" cy="4285615"/>
          </a:xfrm>
          <a:prstGeom prst="rect">
            <a:avLst/>
          </a:prstGeom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点到线段的最短距离</a:t>
            </a:r>
            <a:endParaRPr lang="en-US" altLang="zh-CN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注意不一定是垂线段距离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05510" y="956945"/>
            <a:ext cx="7429500" cy="781685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H.</a:t>
            </a:r>
            <a:r>
              <a:rPr lang="zh-CN" altLang="en-US" sz="3600" dirty="0"/>
              <a:t>白银御行选课</a:t>
            </a:r>
          </a:p>
        </p:txBody>
      </p:sp>
      <p:sp>
        <p:nvSpPr>
          <p:cNvPr id="6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69925" y="2005965"/>
            <a:ext cx="10852150" cy="4285615"/>
          </a:xfrm>
          <a:prstGeom prst="rect">
            <a:avLst/>
          </a:prstGeom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贪心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05510" y="743585"/>
            <a:ext cx="7429500" cy="781685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I.YGL</a:t>
            </a:r>
            <a:r>
              <a:rPr lang="zh-CN" altLang="en-US" sz="3600"/>
              <a:t>的奇迹再现</a:t>
            </a:r>
          </a:p>
        </p:txBody>
      </p:sp>
      <p:sp>
        <p:nvSpPr>
          <p:cNvPr id="6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69925" y="1376045"/>
            <a:ext cx="10852150" cy="4285615"/>
          </a:xfrm>
          <a:prstGeom prst="rect">
            <a:avLst/>
          </a:prstGeom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大范肯定是要下的，先把法力值减掉</a:t>
            </a:r>
            <a:r>
              <a:rPr lang="en-US" altLang="zh-CN" sz="2800" dirty="0"/>
              <a:t>3</a:t>
            </a:r>
            <a:endParaRPr lang="zh-CN" alt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模拟</a:t>
            </a:r>
            <a:r>
              <a:rPr lang="en-US" altLang="zh-CN" sz="2800" dirty="0"/>
              <a:t>+</a:t>
            </a:r>
            <a:r>
              <a:rPr lang="zh-CN" altLang="en-US" sz="2800" dirty="0"/>
              <a:t>贪心，难度在于阅读题面和贪心的规则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在有伺机待发时，由于优先抽牌，接牌的优先度是：</a:t>
            </a:r>
            <a:endParaRPr lang="zh-CN" altLang="en-US" sz="2800" dirty="0"/>
          </a:p>
          <a:p>
            <a:pPr algn="l">
              <a:buFont typeface="Arial" panose="020B0604020202020204" pitchFamily="34" charset="0"/>
            </a:pPr>
            <a:r>
              <a:rPr lang="zh-CN" altLang="en-US" sz="2800" dirty="0">
                <a:sym typeface="+mn-ea"/>
              </a:rPr>
              <a:t>刀扇</a:t>
            </a:r>
            <a:r>
              <a:rPr lang="en-US" altLang="zh-CN" sz="2800" dirty="0">
                <a:sym typeface="+mn-ea"/>
              </a:rPr>
              <a:t>&gt;</a:t>
            </a:r>
            <a:r>
              <a:rPr lang="zh-CN" altLang="en-US" sz="2800" dirty="0">
                <a:sym typeface="+mn-ea"/>
              </a:rPr>
              <a:t>毒刃</a:t>
            </a:r>
            <a:r>
              <a:rPr lang="en-US" altLang="zh-CN" sz="2800" dirty="0">
                <a:sym typeface="+mn-ea"/>
              </a:rPr>
              <a:t>&gt;YGL</a:t>
            </a:r>
            <a:r>
              <a:rPr lang="zh-CN" altLang="en-US" sz="2800" dirty="0">
                <a:sym typeface="+mn-ea"/>
              </a:rPr>
              <a:t>的肥宅大哭</a:t>
            </a:r>
            <a:r>
              <a:rPr lang="en-US" altLang="zh-CN" sz="2800" dirty="0">
                <a:sym typeface="+mn-ea"/>
              </a:rPr>
              <a:t>&gt;</a:t>
            </a:r>
            <a:r>
              <a:rPr lang="zh-CN" altLang="en-US" sz="2800" dirty="0">
                <a:sym typeface="+mn-ea"/>
              </a:rPr>
              <a:t>幻觉</a:t>
            </a:r>
            <a:r>
              <a:rPr lang="en-US" altLang="zh-CN" sz="2800" dirty="0">
                <a:sym typeface="+mn-ea"/>
              </a:rPr>
              <a:t>=WZQ</a:t>
            </a:r>
            <a:r>
              <a:rPr lang="zh-CN" altLang="en-US" sz="2800" dirty="0">
                <a:sym typeface="+mn-ea"/>
              </a:rPr>
              <a:t>的无尽膜法</a:t>
            </a:r>
            <a:endParaRPr lang="zh-CN" alt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没有伺机待发时，由于优先低费，接牌的优先度是：</a:t>
            </a:r>
          </a:p>
          <a:p>
            <a:pPr algn="l">
              <a:buFont typeface="Arial" panose="020B0604020202020204" pitchFamily="34" charset="0"/>
            </a:pPr>
            <a:r>
              <a:rPr lang="zh-CN" altLang="en-US" sz="2800" dirty="0">
                <a:sym typeface="+mn-ea"/>
              </a:rPr>
              <a:t>暗影步</a:t>
            </a:r>
            <a:r>
              <a:rPr lang="en-US" altLang="zh-CN" sz="2800" dirty="0">
                <a:sym typeface="+mn-ea"/>
              </a:rPr>
              <a:t>+</a:t>
            </a:r>
            <a:r>
              <a:rPr lang="zh-CN" altLang="en-US" sz="2800" dirty="0">
                <a:sym typeface="+mn-ea"/>
              </a:rPr>
              <a:t>大范</a:t>
            </a:r>
            <a:r>
              <a:rPr lang="en-US" altLang="zh-CN" sz="2800" dirty="0">
                <a:sym typeface="+mn-ea"/>
              </a:rPr>
              <a:t>&gt;</a:t>
            </a:r>
            <a:r>
              <a:rPr lang="zh-CN" altLang="en-US" sz="2800" dirty="0">
                <a:sym typeface="+mn-ea"/>
              </a:rPr>
              <a:t>幻觉</a:t>
            </a:r>
            <a:r>
              <a:rPr lang="en-US" altLang="zh-CN" sz="2800" dirty="0">
                <a:sym typeface="+mn-ea"/>
              </a:rPr>
              <a:t>=WZQ</a:t>
            </a:r>
            <a:r>
              <a:rPr lang="zh-CN" altLang="en-US" sz="2800" dirty="0">
                <a:sym typeface="+mn-ea"/>
              </a:rPr>
              <a:t>的无尽膜法</a:t>
            </a:r>
            <a:r>
              <a:rPr lang="en-US" altLang="zh-CN" sz="2800" dirty="0">
                <a:sym typeface="+mn-ea"/>
              </a:rPr>
              <a:t>&gt;</a:t>
            </a:r>
            <a:r>
              <a:rPr lang="zh-CN" altLang="en-US" sz="2800" dirty="0">
                <a:sym typeface="+mn-ea"/>
              </a:rPr>
              <a:t>毒刃</a:t>
            </a:r>
            <a:r>
              <a:rPr lang="en-US" altLang="zh-CN" sz="2800" dirty="0">
                <a:sym typeface="+mn-ea"/>
              </a:rPr>
              <a:t>&gt;</a:t>
            </a:r>
            <a:r>
              <a:rPr lang="zh-CN" altLang="en-US" sz="2800" dirty="0">
                <a:sym typeface="+mn-ea"/>
              </a:rPr>
              <a:t>刀扇</a:t>
            </a:r>
            <a:r>
              <a:rPr lang="en-US" altLang="zh-CN" sz="2800" dirty="0">
                <a:sym typeface="+mn-ea"/>
              </a:rPr>
              <a:t>&gt;YGL</a:t>
            </a:r>
            <a:r>
              <a:rPr lang="zh-CN" altLang="en-US" sz="2800" dirty="0">
                <a:sym typeface="+mn-ea"/>
              </a:rPr>
              <a:t>的肥宅大哭</a:t>
            </a:r>
            <a:endParaRPr lang="zh-CN" alt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由于暗影步需要配合随从不能空打，所以它可以被转换为一张二卡费的暗影步</a:t>
            </a:r>
            <a:r>
              <a:rPr lang="en-US" altLang="zh-CN" sz="2800" dirty="0"/>
              <a:t>+</a:t>
            </a:r>
            <a:r>
              <a:rPr lang="zh-CN" altLang="en-US" sz="2800" dirty="0"/>
              <a:t>大范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e726d824-ab3b-4f2e-824e-5f801d1369cf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Microsoft Office PowerPoint</Application>
  <PresentationFormat>宽屏</PresentationFormat>
  <Paragraphs>59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微软雅黑</vt:lpstr>
      <vt:lpstr>Arial</vt:lpstr>
      <vt:lpstr>Office 主题​​</vt:lpstr>
      <vt:lpstr>A.四宫辉夜的蛋糕</vt:lpstr>
      <vt:lpstr>B.实验室的灯</vt:lpstr>
      <vt:lpstr>C.想要消暑的小橘猫</vt:lpstr>
      <vt:lpstr>D.合并仓库</vt:lpstr>
      <vt:lpstr>E.马的遍历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A.四宫辉夜的蛋糕</dc:title>
  <dc:creator/>
  <cp:lastModifiedBy>关林 余</cp:lastModifiedBy>
  <cp:revision>12</cp:revision>
  <dcterms:created xsi:type="dcterms:W3CDTF">2019-04-20T01:39:00Z</dcterms:created>
  <dcterms:modified xsi:type="dcterms:W3CDTF">2019-04-20T09:44:36Z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