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1081" r:id="rId2"/>
    <p:sldId id="112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-24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e45493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b5e45493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e45493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b5e45493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.nist.gov/vuln/search/statistics?form_type=Basic&amp;results_type=statistics&amp;search_type=all&amp;hyperlink_types=US-CERT+Technical+Alerts%2CUS-CERT+Vulnerability+Notes%2COVAL+Quer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.nist.gov/vuln/search/statistics?form_type=Basic&amp;results_type=statistics&amp;search_type=all&amp;hyperlink_types=US-CERT+Technical+Alerts%2CUS-CERT+Vulnerability+Notes%2COVAL+Queri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0ftpj.org/bfi/online/bfi10/BFi10-0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rc.info/?l=vuln-dev&amp;m=95602682515862&amp;w=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.ece.cmu.edu/~tdumitra/public_documents/bilge12_zero_day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.nist.gov/vuln/search/statistics?form_type=Basic&amp;results_type=statistics&amp;search_type=all&amp;hyperlink_types=US-CERT+Technical+Alerts%2CUS-CERT+Vulnerability+Notes%2COVAL+Queri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2362200"/>
            <a:ext cx="5243264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3200" b="1" dirty="0">
                <a:solidFill>
                  <a:srgbClr val="000099"/>
                </a:solidFill>
                <a:latin typeface="Calibri"/>
              </a:rPr>
              <a:t>Paolo Prinetto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2800" dirty="0" err="1">
                <a:solidFill>
                  <a:srgbClr val="000099"/>
                </a:solidFill>
                <a:latin typeface="Calibri"/>
              </a:rPr>
              <a:t>President</a:t>
            </a:r>
            <a:r>
              <a:rPr lang="it-IT" sz="2800" dirty="0">
                <a:solidFill>
                  <a:srgbClr val="000099"/>
                </a:solidFill>
                <a:latin typeface="Calibri"/>
              </a:rPr>
              <a:t> of CINI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2800" dirty="0">
                <a:solidFill>
                  <a:srgbClr val="000099"/>
                </a:solidFill>
                <a:latin typeface="Calibri"/>
              </a:rPr>
              <a:t>Paolo.Prinetto@polito.it</a:t>
            </a:r>
            <a:br>
              <a:rPr lang="it-IT" sz="2800" dirty="0">
                <a:solidFill>
                  <a:srgbClr val="000099"/>
                </a:solidFill>
                <a:latin typeface="Calibri"/>
              </a:rPr>
            </a:br>
            <a:r>
              <a:rPr lang="it-IT" sz="2800" dirty="0" err="1">
                <a:solidFill>
                  <a:srgbClr val="000099"/>
                </a:solidFill>
                <a:latin typeface="Calibri"/>
              </a:rPr>
              <a:t>Mob</a:t>
            </a:r>
            <a:r>
              <a:rPr lang="it-IT" sz="2800" dirty="0">
                <a:solidFill>
                  <a:srgbClr val="000099"/>
                </a:solidFill>
                <a:latin typeface="Calibri"/>
              </a:rPr>
              <a:t>. +39 335 227529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endParaRPr lang="it-IT" sz="3200" b="1" dirty="0">
              <a:solidFill>
                <a:srgbClr val="000099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3820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520874"/>
            <a:ext cx="6934200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Vulnerability research and its ethical </a:t>
            </a:r>
            <a:r>
              <a:rPr lang="en-US" sz="3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dillemas</a:t>
            </a:r>
            <a:endParaRPr lang="en-US" sz="36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5543550"/>
            <a:ext cx="533400" cy="285750"/>
          </a:xfrm>
        </p:spPr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8B4316A-9CF1-0947-82F1-DDB7E32B22AB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92204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sz="2000" b="1" dirty="0">
                <a:solidFill>
                  <a:srgbClr val="000099"/>
                </a:solidFill>
                <a:latin typeface="Calibri"/>
                <a:cs typeface="Calibri"/>
              </a:rPr>
              <a:t>Stefano ZANERO</a:t>
            </a:r>
            <a:endParaRPr lang="it-IT" sz="20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sz="1500" dirty="0">
                <a:solidFill>
                  <a:srgbClr val="000099"/>
                </a:solidFill>
                <a:latin typeface="Calibri"/>
                <a:cs typeface="Calibri"/>
              </a:rPr>
              <a:t>Politecnico di Milano</a:t>
            </a:r>
            <a:endParaRPr lang="it-IT" sz="15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3DBE3CA3-3BD8-4BCD-91FF-3E82F0C0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62" y="4338346"/>
            <a:ext cx="2130358" cy="999752"/>
          </a:xfrm>
          <a:prstGeom prst="rect">
            <a:avLst/>
          </a:prstGeom>
        </p:spPr>
      </p:pic>
      <p:sp>
        <p:nvSpPr>
          <p:cNvPr id="17" name="Rectangle 42">
            <a:extLst>
              <a:ext uri="{FF2B5EF4-FFF2-40B4-BE49-F238E27FC236}">
                <a16:creationId xmlns:a16="http://schemas.microsoft.com/office/drawing/2014/main" id="{C28095F3-D5C8-4AB0-91AD-17BBCFC1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62945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99A2C3-BC35-422F-8295-3D7192C3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72" y="3485984"/>
            <a:ext cx="2160037" cy="6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 descr="microsoft-bluehat-prize-web-page-52026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450" y="1415100"/>
            <a:ext cx="6417101" cy="54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Bug Bounties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More Bug Bounties (bugcrowd.com)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400" y="1559675"/>
            <a:ext cx="7945277" cy="50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00" y="1356335"/>
            <a:ext cx="7296301" cy="50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Known Software Vulnerabilities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 rot="-5400000">
            <a:off x="6051700" y="3650950"/>
            <a:ext cx="4022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Source: NIST' National Vulnerability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rot="10800000">
            <a:off x="3327550" y="17048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8"/>
          <p:cNvSpPr txBox="1"/>
          <p:nvPr/>
        </p:nvSpPr>
        <p:spPr>
          <a:xfrm rot="-5400000">
            <a:off x="2180396" y="27599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(FULL) 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 rot="-5400000">
            <a:off x="103192" y="29123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>
            <a:off x="4818200" y="17048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 rot="10800000">
            <a:off x="1193950" y="1674677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8"/>
          <p:cNvCxnSpPr/>
          <p:nvPr/>
        </p:nvCxnSpPr>
        <p:spPr>
          <a:xfrm rot="10800000">
            <a:off x="6833025" y="16147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&amp; 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This presentation is licensed under the </a:t>
            </a:r>
            <a:br>
              <a:rPr lang="en-US" sz="1400" dirty="0"/>
            </a:br>
            <a:r>
              <a:rPr lang="en-US" sz="1400" dirty="0"/>
              <a:t>Creative Commons </a:t>
            </a:r>
            <a:r>
              <a:rPr lang="it-IT" sz="1400" dirty="0"/>
              <a:t>BY-NC </a:t>
            </a:r>
            <a:r>
              <a:rPr lang="en-US" sz="1400" dirty="0"/>
              <a:t>License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To view a copy of the license, visit:</a:t>
            </a:r>
          </a:p>
          <a:p>
            <a:pPr marL="0" indent="0" algn="ctr">
              <a:buNone/>
            </a:pPr>
            <a:r>
              <a:rPr lang="it-IT" sz="1200" dirty="0"/>
              <a:t>http://creativecommons.org/licenses/by-nc/3.0/legalcode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We disclaim any warranties or representations as to the accuracy or completeness of this material.</a:t>
            </a:r>
          </a:p>
          <a:p>
            <a:r>
              <a:rPr lang="en-US" sz="1400" dirty="0"/>
              <a:t>Materials are provided “as is” without warranty of any kind, either express or implied, including without limitation, warranties of merchantability, fitness for a particular purpose, and non-infringement. </a:t>
            </a:r>
          </a:p>
          <a:p>
            <a:r>
              <a:rPr lang="en-US" sz="1400" dirty="0"/>
              <a:t>Under no circumstances shall we be liable for any loss, damage, liability or expense incurred or suffered which is claimed to have resulted from use of this material.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License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8" name="Immagin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505200"/>
            <a:ext cx="3286126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9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00" y="1356335"/>
            <a:ext cx="7296301" cy="50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Known Software Vulnerabilities</a:t>
            </a:r>
            <a:endParaRPr/>
          </a:p>
        </p:txBody>
      </p:sp>
      <p:sp>
        <p:nvSpPr>
          <p:cNvPr id="41" name="Google Shape;41;p9"/>
          <p:cNvSpPr txBox="1"/>
          <p:nvPr/>
        </p:nvSpPr>
        <p:spPr>
          <a:xfrm rot="-5400000">
            <a:off x="6051700" y="3650950"/>
            <a:ext cx="4022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Source: NIST' National Vulnerability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 rot="10800000">
            <a:off x="3327550" y="17048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/>
          <p:nvPr/>
        </p:nvSpPr>
        <p:spPr>
          <a:xfrm rot="-5400000">
            <a:off x="2180396" y="27599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(FULL) 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/>
        </p:nvSpPr>
        <p:spPr>
          <a:xfrm rot="-5400000">
            <a:off x="103192" y="29123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1193950" y="1674677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Early Days of Disclosure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Subject:</a:t>
            </a:r>
            <a:r>
              <a:rPr lang="en" sz="1800"/>
              <a:t>    Comments on the dvwssr.dll vulnerability threads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From:</a:t>
            </a:r>
            <a:r>
              <a:rPr lang="en" sz="1800"/>
              <a:t>       Iván Arce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Date:</a:t>
            </a:r>
            <a:r>
              <a:rPr lang="en" sz="1800"/>
              <a:t>       </a:t>
            </a:r>
            <a:r>
              <a:rPr lang="en" sz="1800" b="1"/>
              <a:t>2000-04-18 </a:t>
            </a:r>
            <a:r>
              <a:rPr lang="en" sz="1800"/>
              <a:t>1:25:52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I do not intend to go further down the full disclosure vs. mediated release of information discussion here, however [Microsoft’s handler’s] post on NTBugtraq regarding CORE's work requires some clarifications on our side.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[...]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If someone yells 'FIRE' and that appears to be reasonable, I'd would be very careful in my methodology and editorial policies before yelling "NOT TRUE! NOT TRUE! EVERYTHING IS FINE!".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[...]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Excuse me if I’m being rude, but </a:t>
            </a:r>
            <a:r>
              <a:rPr lang="en" sz="1800" b="1"/>
              <a:t>I’m shocked by the fact that our company is being questioned because we found a bug.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800" b="1"/>
          </a:p>
          <a:p>
            <a:pPr marL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http://www.s0ftpj.org/bfi/online/bfi10/BFi10-02.html</a:t>
            </a:r>
            <a:endParaRPr sz="1400"/>
          </a:p>
          <a:p>
            <a:pPr marL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http://marc.info/?l=vuln-dev&amp;m=95602682515862&amp;w=2</a:t>
            </a:r>
            <a:endParaRPr sz="140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(full) Disclosure Vuln. Lifecycle</a:t>
            </a:r>
            <a:endParaRPr/>
          </a:p>
        </p:txBody>
      </p:sp>
      <p:pic>
        <p:nvPicPr>
          <p:cNvPr id="59" name="Google Shape;59;p11" descr="Window-of-Exposu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24" y="1536450"/>
            <a:ext cx="8590150" cy="37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647400" y="5649350"/>
            <a:ext cx="7849200" cy="760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Leyla Bilge, Tudor Dumitras, </a:t>
            </a: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Before We Knew It: An Empirical Study of Zero-Day Attacks In The Real World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ACM CCS 2012.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Black Hat Parties</a:t>
            </a:r>
            <a:endParaRPr/>
          </a:p>
        </p:txBody>
      </p:sp>
      <p:pic>
        <p:nvPicPr>
          <p:cNvPr id="67" name="Google Shape;67;p12" descr="DSCN483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371600"/>
            <a:ext cx="5486403" cy="411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DSCN482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743200"/>
            <a:ext cx="5486403" cy="41148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00" y="1356335"/>
            <a:ext cx="7296301" cy="50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Known Software Vulnerabilities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 rot="-5400000">
            <a:off x="6051700" y="3650950"/>
            <a:ext cx="4022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Source: NIST' National Vulnerability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 rot="10800000">
            <a:off x="3327550" y="17048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3"/>
          <p:cNvSpPr txBox="1"/>
          <p:nvPr/>
        </p:nvSpPr>
        <p:spPr>
          <a:xfrm rot="-5400000">
            <a:off x="2180396" y="27599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(FULL) 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 rot="-5400000">
            <a:off x="103192" y="2912350"/>
            <a:ext cx="24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DISCLOSURE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 rot="10800000">
            <a:off x="4818200" y="1704850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1193950" y="1674677"/>
            <a:ext cx="0" cy="44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34573"/>
            <a:ext cx="9144000" cy="554126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 descr="thegrugq3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7225" y="1403475"/>
            <a:ext cx="4567951" cy="5467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Black Market of Exploits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(4:3)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 Medium</vt:lpstr>
      <vt:lpstr>Wingdings</vt:lpstr>
      <vt:lpstr>Simple Light</vt:lpstr>
      <vt:lpstr>PowerPoint Presentation</vt:lpstr>
      <vt:lpstr>License &amp; Disclaimer</vt:lpstr>
      <vt:lpstr>Known Software Vulnerabilities</vt:lpstr>
      <vt:lpstr>The Early Days of Disclosure</vt:lpstr>
      <vt:lpstr>The (full) Disclosure Vuln. Lifecycle</vt:lpstr>
      <vt:lpstr>The Black Hat Parties</vt:lpstr>
      <vt:lpstr>Known Software Vulnerabilities</vt:lpstr>
      <vt:lpstr>PowerPoint Presentation</vt:lpstr>
      <vt:lpstr>Black Market of Exploits</vt:lpstr>
      <vt:lpstr>Bug Bounties</vt:lpstr>
      <vt:lpstr>More Bug Bounties (bugcrowd.com)</vt:lpstr>
      <vt:lpstr>Known Software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Gaspare Ferraro</cp:lastModifiedBy>
  <cp:revision>5</cp:revision>
  <dcterms:modified xsi:type="dcterms:W3CDTF">2021-02-09T13:09:47Z</dcterms:modified>
</cp:coreProperties>
</file>