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8" r:id="rId12"/>
    <p:sldId id="269" r:id="rId13"/>
    <p:sldId id="270" r:id="rId14"/>
    <p:sldId id="272" r:id="rId15"/>
    <p:sldId id="273" r:id="rId16"/>
    <p:sldId id="275" r:id="rId17"/>
    <p:sldId id="277" r:id="rId18"/>
    <p:sldId id="278" r:id="rId19"/>
    <p:sldId id="280" r:id="rId20"/>
    <p:sldId id="282" r:id="rId21"/>
    <p:sldId id="283" r:id="rId22"/>
    <p:sldId id="284" r:id="rId23"/>
    <p:sldId id="281" r:id="rId24"/>
    <p:sldId id="285" r:id="rId25"/>
    <p:sldId id="286" r:id="rId26"/>
    <p:sldId id="287" r:id="rId27"/>
    <p:sldId id="288" r:id="rId28"/>
    <p:sldId id="290" r:id="rId29"/>
    <p:sldId id="28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611EE-6130-4350-88BF-9B41388189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A27FF-D087-48D7-A359-75E3E027F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4FD4C-1D29-4857-B08F-FB66149A6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4E6B-A1E4-4228-8093-DB468DBB19DC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50F9B-B8B1-4DE6-BD94-A862D6FD7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312AB-F2A1-48C5-A4B8-E38FA80E8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A1957-6808-49EC-84B5-A19855F42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58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838A2-21CC-4884-8DFD-D147456DA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62F750-9436-4A65-9974-032E5993A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35153-115B-4258-85E0-508FB27BD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4E6B-A1E4-4228-8093-DB468DBB19DC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560BD-7BC0-4E2B-954E-3732B2DCC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7FA53-CBC8-40F1-A851-878C984AA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A1957-6808-49EC-84B5-A19855F42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25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F8C962-DEB7-4EBE-86A8-CFD25668B3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7FA673-F016-4C17-86BA-F75E09F976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9C2D4-6486-4683-9BAB-064573F4E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4E6B-A1E4-4228-8093-DB468DBB19DC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21F7B-2A39-4F3E-9D62-2CD5408D9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8BFA3-71F4-4FB7-91BF-9F73E4B30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A1957-6808-49EC-84B5-A19855F42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52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967A3-5F46-4038-A0A9-2C771354F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C213F-198B-4C97-94F0-8452E5842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A9F5E-425B-4D7B-A16C-D59C40AEC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4E6B-A1E4-4228-8093-DB468DBB19DC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8E552-FAAB-4DB5-8720-AD8370ACF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A3A8C-5A82-4C60-AF25-73F6C908A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A1957-6808-49EC-84B5-A19855F42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53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4E27F-CAE5-4594-B8BD-BAB3B4890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CA89C-6BAF-426F-A4BE-087303608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360F8-F8B6-4504-9E65-D9E377B5F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4E6B-A1E4-4228-8093-DB468DBB19DC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AFBB7-24B9-4305-A6B2-11AB754A3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19F13-8CD6-42F4-B646-E5FF5484C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A1957-6808-49EC-84B5-A19855F42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54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C04E4-B503-4D7C-AB95-DA9BB16D6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94902-5B18-4805-B5FF-4DEFFA6142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34773C-802B-4A29-BE8E-8FA61EB33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26433-0482-461C-AA05-7A25573D5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4E6B-A1E4-4228-8093-DB468DBB19DC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023CF6-3034-4131-8ED9-B2C8461CF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949026-898D-4529-8699-FB42DA481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A1957-6808-49EC-84B5-A19855F42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12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3E900-3CB3-43D4-BBBD-E5C1BA398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1069F6-5BC2-4449-AB3D-B31F18648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915B95-A798-439F-B360-D15B14985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AFE4C5-C560-4275-ACA3-B103F8A1A9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ADA2AC-8E74-4753-9449-B0E7AEBE82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908E0D-EE2A-4FCD-9D22-03A4EFFDD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4E6B-A1E4-4228-8093-DB468DBB19DC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990FF3-908F-49C5-BF40-A9170BD04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20B600-33DB-489C-8708-84908A2EB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A1957-6808-49EC-84B5-A19855F42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64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5401B-EC49-4247-9AEF-79860B3A0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31C00A-5834-4B10-A63F-9CE101B52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4E6B-A1E4-4228-8093-DB468DBB19DC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26B7DE-9337-4190-AA9E-E0293A69B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800D98-AAB0-4BE9-AFEB-677401ADB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A1957-6808-49EC-84B5-A19855F42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14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66F76E-F8A6-4002-8DDE-F4925530A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4E6B-A1E4-4228-8093-DB468DBB19DC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1AE76E-CE7F-4A17-8714-E88ACDA55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067102-57C5-4278-8E91-034E5AEAC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A1957-6808-49EC-84B5-A19855F42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632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B4948-A1B0-47AF-B834-E7C7D7982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460E0-F565-4638-A0F9-C98908846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D78F45-0940-4ACA-97F9-06C868CC82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DF6998-9EE2-411D-8AC0-51A658441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4E6B-A1E4-4228-8093-DB468DBB19DC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9145E-606A-4CA8-ACCE-B309F0EB4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AF50B6-A628-458B-B68A-3716A45AB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A1957-6808-49EC-84B5-A19855F42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442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84F46-1274-4FCC-914F-EDB353D4C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34533D-D148-4493-B96C-4D8A104957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AFCD0E-A860-460F-9590-72375C941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B2B4A5-5EEE-4091-847A-D3E2A78EA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4E6B-A1E4-4228-8093-DB468DBB19DC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5952CF-BE8C-437A-B74C-8EA512274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820B11-B6F4-4173-8729-CE7207FA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A1957-6808-49EC-84B5-A19855F42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28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61A018-6C66-431C-BAB3-60C0771DD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814D5-4988-4849-93EF-386800434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39E7B-8456-4022-BB49-0BE8D99C1D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94E6B-A1E4-4228-8093-DB468DBB19DC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B1D8C-7963-4B82-86A1-F42827B917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A4774-ADAD-4F48-ACE7-0E8B08C2ED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A1957-6808-49EC-84B5-A19855F42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toronto.edu/~delve/data/boston/bostonDetail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0DF9D-15A7-4062-86BD-C2BD75A69F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latin typeface="+mn-lt"/>
              </a:rPr>
              <a:t>BOSTON Housing Data 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2BBF61-3C54-4B1A-BA13-7FF77D1ED7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Vishnu Panicker</a:t>
            </a:r>
            <a:br>
              <a:rPr lang="en-US" dirty="0"/>
            </a:br>
            <a:r>
              <a:rPr lang="en-US" dirty="0"/>
              <a:t>Assignment: IBM supervised Machine learning regression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611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0E34B-22EA-4032-A331-09BDEB6E0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`ZN` Continued: 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FB015-F89F-4376-8CA7-511CADACE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0685"/>
            <a:ext cx="7083490" cy="3956277"/>
          </a:xfrm>
        </p:spPr>
        <p:txBody>
          <a:bodyPr/>
          <a:lstStyle/>
          <a:p>
            <a:r>
              <a:rPr lang="en-US" dirty="0"/>
              <a:t>Log transformation is applied to the feature and the skewness has decreased by 45.9%</a:t>
            </a:r>
          </a:p>
          <a:p>
            <a:r>
              <a:rPr lang="en-US" dirty="0"/>
              <a:t>Distribution has improved significantly.</a:t>
            </a:r>
          </a:p>
          <a:p>
            <a:r>
              <a:rPr lang="en-US" dirty="0"/>
              <a:t>All of the outliers have been reduced to the interquartile range due to transformation.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9E44D4-C498-423E-975F-B4884DE53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4541" y="3840337"/>
            <a:ext cx="3239259" cy="28613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2CB82C-0FB3-460F-A048-7F4EB26BA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8076" y="674974"/>
            <a:ext cx="3239260" cy="27540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D54B5B-DCCA-4F32-804D-938F4F21BC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0257" y="3491773"/>
            <a:ext cx="2314898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818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D4854-57C3-4714-B150-A27214CF7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994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 `INDUS`: - </a:t>
            </a:r>
            <a:r>
              <a:rPr lang="en-US" sz="3100" dirty="0">
                <a:latin typeface="Calibri "/>
              </a:rPr>
              <a:t>P</a:t>
            </a:r>
            <a:r>
              <a:rPr lang="en-US" sz="3100" b="0" dirty="0">
                <a:effectLst/>
                <a:latin typeface="Calibri "/>
              </a:rPr>
              <a:t>roportion of non-retail business acres per town.</a:t>
            </a:r>
            <a:br>
              <a:rPr lang="en-US" sz="3100" b="0" dirty="0">
                <a:effectLst/>
                <a:latin typeface="Calibri "/>
              </a:rPr>
            </a:br>
            <a:br>
              <a:rPr lang="en-US" sz="1200" b="0" dirty="0">
                <a:effectLst/>
                <a:latin typeface="Consolas" panose="020B0609020204030204" pitchFamily="49" charset="0"/>
              </a:rPr>
            </a:br>
            <a:br>
              <a:rPr lang="en-US" sz="3200" b="0" dirty="0">
                <a:effectLst/>
                <a:latin typeface="Calibri "/>
              </a:rPr>
            </a:br>
            <a:endParaRPr lang="en-US" sz="3200" dirty="0">
              <a:latin typeface="Calibri 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2E7B1-CD9A-47CD-9CC9-0A68BF929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43531" cy="4351338"/>
          </a:xfrm>
        </p:spPr>
        <p:txBody>
          <a:bodyPr/>
          <a:lstStyle/>
          <a:p>
            <a:r>
              <a:rPr lang="en-US" dirty="0"/>
              <a:t>The histogram shows that the data is not skewed and is appropriate for model building.</a:t>
            </a:r>
          </a:p>
          <a:p>
            <a:r>
              <a:rPr lang="en-US" dirty="0"/>
              <a:t>Skew value is under 0.5</a:t>
            </a:r>
          </a:p>
          <a:p>
            <a:r>
              <a:rPr lang="en-US" dirty="0"/>
              <a:t>Mean value lying at 11 with min at 0.4 and max being 27.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A8698D-1E68-4432-B4A5-DFAE0773C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2372" y="1158660"/>
            <a:ext cx="2676105" cy="23311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AF7B26-28A3-49F8-A752-DC714D8B6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0684" y="3725030"/>
            <a:ext cx="2457793" cy="2762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EC11A0-DE06-46CC-BBC4-47B3EA975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8269" y="4236504"/>
            <a:ext cx="1333686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697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D4854-57C3-4714-B150-A27214CF7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1846"/>
            <a:ext cx="10515600" cy="1143658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 `CHAS`: - </a:t>
            </a:r>
            <a:r>
              <a:rPr lang="en-US" sz="3100" dirty="0">
                <a:latin typeface="Calibri "/>
              </a:rPr>
              <a:t>C</a:t>
            </a:r>
            <a:r>
              <a:rPr lang="en-US" sz="3100" b="0" dirty="0">
                <a:effectLst/>
                <a:latin typeface="Calibri "/>
              </a:rPr>
              <a:t>harles River dummy variable (1 if tract bounds river; 0 otherwise)</a:t>
            </a:r>
            <a:b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3100" b="0" dirty="0">
                <a:effectLst/>
                <a:latin typeface="Calibri "/>
              </a:rPr>
            </a:br>
            <a:br>
              <a:rPr lang="en-US" sz="1200" b="0" dirty="0">
                <a:effectLst/>
                <a:latin typeface="Consolas" panose="020B0609020204030204" pitchFamily="49" charset="0"/>
              </a:rPr>
            </a:br>
            <a:br>
              <a:rPr lang="en-US" sz="3200" b="0" dirty="0">
                <a:effectLst/>
                <a:latin typeface="Calibri "/>
              </a:rPr>
            </a:br>
            <a:endParaRPr lang="en-US" sz="3200" dirty="0">
              <a:latin typeface="Calibri 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2E7B1-CD9A-47CD-9CC9-0A68BF929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43531" cy="4351338"/>
          </a:xfrm>
        </p:spPr>
        <p:txBody>
          <a:bodyPr/>
          <a:lstStyle/>
          <a:p>
            <a:r>
              <a:rPr lang="en-US" dirty="0"/>
              <a:t>This was an object type value which has already been one hot encoded to a binary value.</a:t>
            </a:r>
          </a:p>
          <a:p>
            <a:r>
              <a:rPr lang="en-US" dirty="0"/>
              <a:t>Skew value is high (3.4).</a:t>
            </a:r>
          </a:p>
          <a:p>
            <a:r>
              <a:rPr lang="en-US" dirty="0"/>
              <a:t>Transformation cannot help with its skewness since it has only two values.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60F879-B05F-4521-B2A3-28DFEDDFC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2372" y="1163620"/>
            <a:ext cx="2676105" cy="225897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4A77B47-0E1A-4070-BF2E-01B936ED7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1164" y="4338184"/>
            <a:ext cx="1352739" cy="225774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63D59C7-2865-437B-A09C-0BE3541FC8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7264" y="3695117"/>
            <a:ext cx="2286319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545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D4854-57C3-4714-B150-A27214CF7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1846"/>
            <a:ext cx="10515600" cy="1143658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 `NOX`: - </a:t>
            </a:r>
            <a:r>
              <a:rPr lang="fr-FR" sz="3100" dirty="0">
                <a:latin typeface="Calibri "/>
              </a:rPr>
              <a:t>N</a:t>
            </a:r>
            <a:r>
              <a:rPr lang="fr-FR" sz="3100" b="0" dirty="0">
                <a:effectLst/>
                <a:latin typeface="Calibri "/>
              </a:rPr>
              <a:t>itric oxides concentration (parts per 10 million)</a:t>
            </a:r>
            <a:br>
              <a:rPr lang="fr-FR" sz="3100" b="0" dirty="0">
                <a:effectLst/>
                <a:latin typeface="Calibri "/>
              </a:rPr>
            </a:br>
            <a:b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3100" b="0" dirty="0">
                <a:effectLst/>
                <a:latin typeface="Calibri "/>
              </a:rPr>
            </a:br>
            <a:br>
              <a:rPr lang="en-US" sz="1200" b="0" dirty="0">
                <a:effectLst/>
                <a:latin typeface="Consolas" panose="020B0609020204030204" pitchFamily="49" charset="0"/>
              </a:rPr>
            </a:br>
            <a:br>
              <a:rPr lang="en-US" sz="3200" b="0" dirty="0">
                <a:effectLst/>
                <a:latin typeface="Calibri "/>
              </a:rPr>
            </a:br>
            <a:endParaRPr lang="en-US" sz="3200" dirty="0">
              <a:latin typeface="Calibri 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2E7B1-CD9A-47CD-9CC9-0A68BF929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43531" cy="4351338"/>
          </a:xfrm>
        </p:spPr>
        <p:txBody>
          <a:bodyPr/>
          <a:lstStyle/>
          <a:p>
            <a:r>
              <a:rPr lang="en-US" dirty="0"/>
              <a:t>This was an integer type value which </a:t>
            </a:r>
          </a:p>
          <a:p>
            <a:r>
              <a:rPr lang="en-US" dirty="0"/>
              <a:t>Skew value is moderate (0.72).</a:t>
            </a:r>
          </a:p>
          <a:p>
            <a:r>
              <a:rPr lang="en-US" dirty="0"/>
              <a:t>It follows a normal distribution as well.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6E0551A-A22B-422D-AFF7-B2ED0F9B0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4541" y="4073402"/>
            <a:ext cx="1371791" cy="236253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FAD06AE-F60C-47A2-9C4A-89DEF5183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5586" y="1152731"/>
            <a:ext cx="2807882" cy="243156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68DB9D2-4EE8-4C55-89FA-98F4E9E573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1604" y="3724061"/>
            <a:ext cx="2295845" cy="20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662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D4854-57C3-4714-B150-A27214CF7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1846"/>
            <a:ext cx="10515600" cy="1143658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 `RM`: - </a:t>
            </a:r>
            <a:r>
              <a:rPr lang="en-US" sz="3100" dirty="0">
                <a:latin typeface="Calibri "/>
              </a:rPr>
              <a:t>Average number of rooms per dwelling</a:t>
            </a:r>
            <a:r>
              <a:rPr lang="en-US" sz="3600" dirty="0">
                <a:latin typeface="Calibri "/>
              </a:rPr>
              <a:t>.</a:t>
            </a:r>
            <a:br>
              <a:rPr lang="en-US" sz="3100" b="0" dirty="0">
                <a:effectLst/>
                <a:latin typeface="Calibri "/>
              </a:rPr>
            </a:br>
            <a:br>
              <a:rPr lang="en-US" sz="1200" b="0" dirty="0">
                <a:effectLst/>
                <a:latin typeface="Calibri "/>
              </a:rPr>
            </a:br>
            <a:br>
              <a:rPr lang="en-US" sz="3200" b="0" dirty="0">
                <a:effectLst/>
                <a:latin typeface="Calibri "/>
              </a:rPr>
            </a:br>
            <a:endParaRPr lang="en-US" sz="3200" dirty="0">
              <a:latin typeface="Calibri 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2E7B1-CD9A-47CD-9CC9-0A68BF929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43531" cy="4351338"/>
          </a:xfrm>
        </p:spPr>
        <p:txBody>
          <a:bodyPr/>
          <a:lstStyle/>
          <a:p>
            <a:r>
              <a:rPr lang="en-US" dirty="0"/>
              <a:t>This feature follows a normal distribution with very low skewness.</a:t>
            </a:r>
          </a:p>
          <a:p>
            <a:r>
              <a:rPr lang="en-US" dirty="0"/>
              <a:t>It doesn’t need any transformations.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4A1B87-A36E-48F6-9923-930719FEB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1690" y="3570571"/>
            <a:ext cx="2505425" cy="3334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B66D22-89D8-41B2-B28F-EDA8621AC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9991" y="1314988"/>
            <a:ext cx="2617124" cy="22555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A18047E-AFAF-4F2F-894F-10878D270C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7559" y="4141611"/>
            <a:ext cx="1333686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457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D4854-57C3-4714-B150-A27214CF7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1846"/>
            <a:ext cx="10515600" cy="1143658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 `AGE`: - </a:t>
            </a:r>
            <a:r>
              <a:rPr lang="en-US" sz="3100" dirty="0">
                <a:latin typeface="Calibri "/>
              </a:rPr>
              <a:t>Proportion of owner-occupied units built prior to 1940</a:t>
            </a:r>
            <a:r>
              <a:rPr lang="en-US" sz="3600" dirty="0">
                <a:latin typeface="Calibri "/>
              </a:rPr>
              <a:t>.</a:t>
            </a:r>
            <a:br>
              <a:rPr lang="en-US" sz="3100" b="0" dirty="0">
                <a:effectLst/>
                <a:latin typeface="Calibri "/>
              </a:rPr>
            </a:br>
            <a:br>
              <a:rPr lang="en-US" sz="1200" b="0" dirty="0">
                <a:effectLst/>
                <a:latin typeface="Calibri "/>
              </a:rPr>
            </a:br>
            <a:br>
              <a:rPr lang="en-US" sz="3200" b="0" dirty="0">
                <a:effectLst/>
                <a:latin typeface="Calibri "/>
              </a:rPr>
            </a:br>
            <a:endParaRPr lang="en-US" sz="3200" dirty="0">
              <a:latin typeface="Calibri 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2E7B1-CD9A-47CD-9CC9-0A68BF929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43531" cy="4351338"/>
          </a:xfrm>
        </p:spPr>
        <p:txBody>
          <a:bodyPr/>
          <a:lstStyle/>
          <a:p>
            <a:r>
              <a:rPr lang="en-US" dirty="0"/>
              <a:t>This feature follows an exponential distribution with low skewness.</a:t>
            </a:r>
          </a:p>
          <a:p>
            <a:r>
              <a:rPr lang="en-US" dirty="0"/>
              <a:t>It doesn’t need any transformations.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B03A69-2077-44C4-9F42-C96E1C82E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8526" y="1383356"/>
            <a:ext cx="2551751" cy="21872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8B67A8-8CC9-4D24-95A8-60AC1F129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7267" y="4117795"/>
            <a:ext cx="1343212" cy="23625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65441E3-5EAD-4896-9C22-C9EFB082E4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6273" y="3683923"/>
            <a:ext cx="2534004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073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D4854-57C3-4714-B150-A27214CF7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1846"/>
            <a:ext cx="10515600" cy="1143658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 `DIS`: - </a:t>
            </a:r>
            <a:r>
              <a:rPr lang="en-US" sz="3100" dirty="0">
                <a:latin typeface="Calibri "/>
              </a:rPr>
              <a:t>Weighted distances to five BOSTON employment </a:t>
            </a:r>
            <a:r>
              <a:rPr lang="en-US" sz="3100" dirty="0" err="1">
                <a:latin typeface="Calibri "/>
              </a:rPr>
              <a:t>centres</a:t>
            </a:r>
            <a:r>
              <a:rPr lang="en-US" sz="3600" dirty="0">
                <a:latin typeface="Calibri "/>
              </a:rPr>
              <a:t>.</a:t>
            </a:r>
            <a:br>
              <a:rPr lang="en-US" sz="3100" b="0" dirty="0">
                <a:effectLst/>
                <a:latin typeface="Calibri "/>
              </a:rPr>
            </a:br>
            <a:br>
              <a:rPr lang="en-US" sz="1200" b="0" dirty="0">
                <a:effectLst/>
                <a:latin typeface="Calibri "/>
              </a:rPr>
            </a:br>
            <a:br>
              <a:rPr lang="en-US" sz="3200" b="0" dirty="0">
                <a:effectLst/>
                <a:latin typeface="Calibri "/>
              </a:rPr>
            </a:br>
            <a:endParaRPr lang="en-US" sz="3200" dirty="0">
              <a:latin typeface="Calibri 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2E7B1-CD9A-47CD-9CC9-0A68BF929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43531" cy="4351338"/>
          </a:xfrm>
        </p:spPr>
        <p:txBody>
          <a:bodyPr/>
          <a:lstStyle/>
          <a:p>
            <a:r>
              <a:rPr lang="en-US" dirty="0"/>
              <a:t>This feature follows a linear distribution with moderate skewness.</a:t>
            </a:r>
          </a:p>
          <a:p>
            <a:r>
              <a:rPr lang="en-US" dirty="0"/>
              <a:t>It doesn’t need any transformations.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F3A0CA-A7E6-4BD3-B61B-D96DDF056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1449" y="1355766"/>
            <a:ext cx="2708828" cy="23281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505CDC-DFEE-4FBD-9950-DDB899EC3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8887" y="3847281"/>
            <a:ext cx="2333951" cy="2286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AD37AD8-875A-4D8B-B7B0-3CF0E8E75C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9966" y="4239271"/>
            <a:ext cx="1371791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546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D4854-57C3-4714-B150-A27214CF7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1846"/>
            <a:ext cx="10515600" cy="1143658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 `RAD`: -</a:t>
            </a:r>
            <a:r>
              <a:rPr lang="en-US" sz="3100" dirty="0">
                <a:latin typeface="Calibri "/>
              </a:rPr>
              <a:t>  Index of accessibility to radial </a:t>
            </a:r>
            <a:r>
              <a:rPr lang="en-US" sz="3100" dirty="0" err="1">
                <a:latin typeface="Calibri "/>
              </a:rPr>
              <a:t>higways</a:t>
            </a:r>
            <a:r>
              <a:rPr lang="en-US" sz="3600" dirty="0">
                <a:latin typeface="Calibri "/>
              </a:rPr>
              <a:t>.</a:t>
            </a:r>
            <a:br>
              <a:rPr lang="en-US" sz="3100" b="0" dirty="0">
                <a:effectLst/>
                <a:latin typeface="Calibri "/>
              </a:rPr>
            </a:br>
            <a:br>
              <a:rPr lang="en-US" sz="1200" b="0" dirty="0">
                <a:effectLst/>
                <a:latin typeface="Calibri "/>
              </a:rPr>
            </a:br>
            <a:br>
              <a:rPr lang="en-US" sz="3200" b="0" dirty="0">
                <a:effectLst/>
                <a:latin typeface="Calibri "/>
              </a:rPr>
            </a:br>
            <a:endParaRPr lang="en-US" sz="3200" dirty="0">
              <a:latin typeface="Calibri 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2E7B1-CD9A-47CD-9CC9-0A68BF929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43531" cy="4351338"/>
          </a:xfrm>
        </p:spPr>
        <p:txBody>
          <a:bodyPr/>
          <a:lstStyle/>
          <a:p>
            <a:r>
              <a:rPr lang="en-US" dirty="0"/>
              <a:t>This feature doesn’t have any outlier.</a:t>
            </a:r>
          </a:p>
          <a:p>
            <a:r>
              <a:rPr lang="en-US" dirty="0"/>
              <a:t>Its skew value is moderate compared to others.</a:t>
            </a:r>
          </a:p>
          <a:p>
            <a:r>
              <a:rPr lang="en-US" dirty="0"/>
              <a:t>It doesn’t need any transformations.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002670-8221-4F27-BC5C-5B75953C1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7100" y="1437445"/>
            <a:ext cx="2765738" cy="23281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68139C-D1AB-4229-BE16-2884494D6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1490" y="3869820"/>
            <a:ext cx="2333951" cy="181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9A28D21-9414-4B73-9611-A1D4B8852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7332" y="4258343"/>
            <a:ext cx="1362265" cy="23244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2E2C7C2-3275-43BB-9092-059CD4B25D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6202" y="4254610"/>
            <a:ext cx="2678214" cy="232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556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D4854-57C3-4714-B150-A27214CF7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1846"/>
            <a:ext cx="10515600" cy="1143658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 `TAX`: - </a:t>
            </a:r>
            <a:r>
              <a:rPr lang="en-US" sz="3100" dirty="0">
                <a:latin typeface="Calibri "/>
              </a:rPr>
              <a:t>Full-value property-tax rate per dollars 10,000</a:t>
            </a:r>
            <a:br>
              <a:rPr lang="en-US" sz="3100" b="0" dirty="0">
                <a:effectLst/>
                <a:latin typeface="Calibri "/>
              </a:rPr>
            </a:br>
            <a:br>
              <a:rPr lang="en-US" sz="1200" b="0" dirty="0">
                <a:effectLst/>
                <a:latin typeface="Calibri "/>
              </a:rPr>
            </a:br>
            <a:br>
              <a:rPr lang="en-US" sz="3200" b="0" dirty="0">
                <a:effectLst/>
                <a:latin typeface="Calibri "/>
              </a:rPr>
            </a:br>
            <a:endParaRPr lang="en-US" sz="3200" dirty="0">
              <a:latin typeface="Calibri 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2E7B1-CD9A-47CD-9CC9-0A68BF929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43531" cy="4351338"/>
          </a:xfrm>
        </p:spPr>
        <p:txBody>
          <a:bodyPr/>
          <a:lstStyle/>
          <a:p>
            <a:r>
              <a:rPr lang="en-US" dirty="0"/>
              <a:t>This feature doesn’t have any outliers and its skew value is low as well</a:t>
            </a:r>
          </a:p>
          <a:p>
            <a:r>
              <a:rPr lang="en-US" dirty="0"/>
              <a:t>It doesn’t need any transformations.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882E4A-6DB5-4A49-A0A2-799C97E9E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4680" y="1430698"/>
            <a:ext cx="2842362" cy="24165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DBFBAB-FA10-493E-BC0B-9111463A6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5416" y="4246111"/>
            <a:ext cx="2949144" cy="254589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3D82466-83B6-444E-96D6-67C0821F27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5096" y="3927617"/>
            <a:ext cx="2181529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506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D4854-57C3-4714-B150-A27214CF7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1846"/>
            <a:ext cx="10515600" cy="1143658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 `PTRATIO`: - </a:t>
            </a:r>
            <a:r>
              <a:rPr lang="en-US" sz="3100" dirty="0">
                <a:latin typeface="Calibri "/>
              </a:rPr>
              <a:t>pupil-teacher ratio by town.</a:t>
            </a:r>
            <a:br>
              <a:rPr lang="en-US" sz="3100" b="0" dirty="0">
                <a:effectLst/>
                <a:latin typeface="Calibri "/>
              </a:rPr>
            </a:br>
            <a:br>
              <a:rPr lang="en-US" sz="1200" b="0" dirty="0">
                <a:effectLst/>
                <a:latin typeface="Calibri "/>
              </a:rPr>
            </a:br>
            <a:br>
              <a:rPr lang="en-US" sz="3200" b="0" dirty="0">
                <a:effectLst/>
                <a:latin typeface="Calibri "/>
              </a:rPr>
            </a:br>
            <a:endParaRPr lang="en-US" sz="3200" dirty="0">
              <a:latin typeface="Calibri 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2E7B1-CD9A-47CD-9CC9-0A68BF929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43531" cy="4351338"/>
          </a:xfrm>
        </p:spPr>
        <p:txBody>
          <a:bodyPr/>
          <a:lstStyle/>
          <a:p>
            <a:r>
              <a:rPr lang="en-US" dirty="0"/>
              <a:t>This feature doesn’t have any outliers and its skew value is low as well.</a:t>
            </a:r>
          </a:p>
          <a:p>
            <a:r>
              <a:rPr lang="en-US" dirty="0"/>
              <a:t>It doesn’t need any transformations.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D05186F-4235-46A3-A53A-F4CFF05F6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5433" y="1424696"/>
            <a:ext cx="2826154" cy="244392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C0BD275-A0F9-46E5-8C76-46E305C6C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7646" y="4261474"/>
            <a:ext cx="2826154" cy="244235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49D218F-6F28-49D7-B550-03D432FBDA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2300" y="3976180"/>
            <a:ext cx="2476846" cy="20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855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061C7-8621-4EBB-9C48-7F25FEB1F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79840-E40C-4031-A0DC-88314D567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Inter"/>
              </a:rPr>
              <a:t>The Boston Housing Dataset</a:t>
            </a:r>
          </a:p>
          <a:p>
            <a:pPr algn="l"/>
            <a:r>
              <a:rPr lang="en-US" b="0" i="0" dirty="0">
                <a:effectLst/>
                <a:latin typeface="Inter"/>
              </a:rPr>
              <a:t>The Boston Housing Dataset is a derived from information collected by the U.S. Census Service concerning housing in the area of </a:t>
            </a:r>
            <a:r>
              <a:rPr lang="en-US" b="0" i="0" u="none" strike="noStrike" dirty="0">
                <a:solidFill>
                  <a:srgbClr val="008ABC"/>
                </a:solidFill>
                <a:effectLst/>
                <a:latin typeface="Inter"/>
                <a:hlinkClick r:id="rId2"/>
              </a:rPr>
              <a:t>Boston MA</a:t>
            </a:r>
            <a:r>
              <a:rPr lang="en-US" b="0" i="0" dirty="0">
                <a:effectLst/>
                <a:latin typeface="Inter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580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D4854-57C3-4714-B150-A27214CF7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1846"/>
            <a:ext cx="10515600" cy="1143658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 `LSTAT`: - </a:t>
            </a:r>
            <a:r>
              <a:rPr lang="en-US" sz="3100" dirty="0">
                <a:latin typeface="Calibri "/>
              </a:rPr>
              <a:t>% lower status of the population</a:t>
            </a:r>
            <a:br>
              <a:rPr lang="en-US" sz="3100" b="0" dirty="0">
                <a:effectLst/>
                <a:latin typeface="Calibri "/>
              </a:rPr>
            </a:br>
            <a:br>
              <a:rPr lang="en-US" sz="1200" b="0" dirty="0">
                <a:effectLst/>
                <a:latin typeface="Calibri "/>
              </a:rPr>
            </a:br>
            <a:br>
              <a:rPr lang="en-US" sz="3200" b="0" dirty="0">
                <a:effectLst/>
                <a:latin typeface="Calibri "/>
              </a:rPr>
            </a:br>
            <a:endParaRPr lang="en-US" sz="3200" dirty="0">
              <a:latin typeface="Calibri 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2E7B1-CD9A-47CD-9CC9-0A68BF929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43531" cy="4351338"/>
          </a:xfrm>
        </p:spPr>
        <p:txBody>
          <a:bodyPr/>
          <a:lstStyle/>
          <a:p>
            <a:r>
              <a:rPr lang="en-US" dirty="0"/>
              <a:t>This feature follows the normal distribution and has a moderate skew value of 0.906.</a:t>
            </a:r>
          </a:p>
          <a:p>
            <a:r>
              <a:rPr lang="en-US" dirty="0"/>
              <a:t>It doesn’t need any transformations.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401182-E957-4F2C-923F-80EC1F51C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5957" y="1338467"/>
            <a:ext cx="2773189" cy="23885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F34D9D-A0EF-4CFB-A2BC-283D85BFE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4128" y="4307695"/>
            <a:ext cx="2773190" cy="24236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9CE970-DDBA-4EFC-809C-044E4583D7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9438" y="4307695"/>
            <a:ext cx="1324160" cy="23053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22AA204-FE61-4908-80D6-7E0B0D9CD7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9458" y="3920992"/>
            <a:ext cx="2362530" cy="2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01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D4854-57C3-4714-B150-A27214CF7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1846"/>
            <a:ext cx="10515600" cy="1143658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 `MEDV`: - </a:t>
            </a:r>
            <a:r>
              <a:rPr lang="en-US" sz="3100" dirty="0">
                <a:latin typeface="Calibri "/>
              </a:rPr>
              <a:t>Median value of owner-occupied homes in dollars 1000's</a:t>
            </a:r>
            <a:br>
              <a:rPr lang="en-US" sz="3100" b="0" dirty="0">
                <a:effectLst/>
                <a:latin typeface="Calibri "/>
              </a:rPr>
            </a:br>
            <a:br>
              <a:rPr lang="en-US" sz="1200" b="0" dirty="0">
                <a:effectLst/>
                <a:latin typeface="Calibri "/>
              </a:rPr>
            </a:br>
            <a:br>
              <a:rPr lang="en-US" sz="3200" b="0" dirty="0">
                <a:effectLst/>
                <a:latin typeface="Calibri "/>
              </a:rPr>
            </a:br>
            <a:endParaRPr lang="en-US" sz="3200" dirty="0">
              <a:latin typeface="Calibri 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2E7B1-CD9A-47CD-9CC9-0A68BF929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43531" cy="4351338"/>
          </a:xfrm>
        </p:spPr>
        <p:txBody>
          <a:bodyPr/>
          <a:lstStyle/>
          <a:p>
            <a:r>
              <a:rPr lang="en-US" dirty="0"/>
              <a:t>This feature follows the normal distribution and has a high skew value of 1.10.</a:t>
            </a:r>
          </a:p>
          <a:p>
            <a:r>
              <a:rPr lang="en-US" dirty="0"/>
              <a:t>It has an outlier at 50.</a:t>
            </a:r>
          </a:p>
          <a:p>
            <a:r>
              <a:rPr lang="en-US" dirty="0"/>
              <a:t>This could make the model biased and may increase the variance.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D39713-92D2-4CA7-975B-6899CAF42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180" y="1459539"/>
            <a:ext cx="2535808" cy="21757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4A93A3-771B-4085-85A3-20216842A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9932" y="3801241"/>
            <a:ext cx="2372056" cy="20005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3843617-B5BF-4F00-8312-5E8C822132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3053" y="4167210"/>
            <a:ext cx="2666107" cy="232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1826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0E34B-22EA-4032-A331-09BDEB6E0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`MEDV` Continued: 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FB015-F89F-4376-8CA7-511CADACE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7083490" cy="4486274"/>
          </a:xfrm>
        </p:spPr>
        <p:txBody>
          <a:bodyPr/>
          <a:lstStyle/>
          <a:p>
            <a:r>
              <a:rPr lang="en-US" dirty="0"/>
              <a:t>Values greater than or equal to 50 were removed to improve variance.</a:t>
            </a:r>
          </a:p>
          <a:p>
            <a:r>
              <a:rPr lang="en-US" dirty="0"/>
              <a:t>The skewness has been reduced by 0.2.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FC5F96-05B7-4C46-9B70-773C59E13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7016" y="3933826"/>
            <a:ext cx="2796784" cy="24327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2AF72B-1CA8-42EA-92CE-A3A480D71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1775" y="3290868"/>
            <a:ext cx="2267266" cy="2762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7BA0D3-A4F7-4231-B74A-49A22633D0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0702" y="656992"/>
            <a:ext cx="2853355" cy="243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3358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46CCC-4F5B-4D48-9836-D6F2AB9F6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36164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LINEAR REGRESSION MODELS: -</a:t>
            </a:r>
          </a:p>
        </p:txBody>
      </p:sp>
    </p:spTree>
    <p:extLst>
      <p:ext uri="{BB962C8B-B14F-4D97-AF65-F5344CB8AC3E}">
        <p14:creationId xmlns:p14="http://schemas.microsoft.com/office/powerpoint/2010/main" val="3540434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0973A-28AF-44E1-8228-B0E8112D7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1: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B8078-5B62-4DAD-B6E3-20CCD8DFE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06054" cy="4351338"/>
          </a:xfrm>
        </p:spPr>
        <p:txBody>
          <a:bodyPr>
            <a:normAutofit/>
          </a:bodyPr>
          <a:lstStyle/>
          <a:p>
            <a:r>
              <a:rPr lang="en-US" sz="2000" dirty="0"/>
              <a:t>Used </a:t>
            </a:r>
            <a:r>
              <a:rPr lang="en-US" sz="2000" dirty="0" err="1"/>
              <a:t>GridSearchCV</a:t>
            </a:r>
            <a:r>
              <a:rPr lang="en-US" sz="2000" dirty="0"/>
              <a:t> to find the best polynomial degree for linear regression with 4 cross validation splits.</a:t>
            </a:r>
          </a:p>
          <a:p>
            <a:r>
              <a:rPr lang="en-US" sz="2000" dirty="0"/>
              <a:t>Used standard Scaler to scale all the features within a same scale.</a:t>
            </a:r>
          </a:p>
          <a:p>
            <a:r>
              <a:rPr lang="en-US" sz="2000" dirty="0"/>
              <a:t>Found an average score of 0.74 within the 4 hold out sets for Linear regression with polynomial degree of 1.</a:t>
            </a:r>
          </a:p>
          <a:p>
            <a:r>
              <a:rPr lang="en-US" sz="2000" dirty="0"/>
              <a:t>Got an r2 score of 0.70.</a:t>
            </a:r>
          </a:p>
          <a:p>
            <a:r>
              <a:rPr lang="en-US" sz="2000" dirty="0"/>
              <a:t>This shows slight overfitting since r2 score is calculated on the training set.</a:t>
            </a:r>
          </a:p>
        </p:txBody>
      </p:sp>
    </p:spTree>
    <p:extLst>
      <p:ext uri="{BB962C8B-B14F-4D97-AF65-F5344CB8AC3E}">
        <p14:creationId xmlns:p14="http://schemas.microsoft.com/office/powerpoint/2010/main" val="22712770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0973A-28AF-44E1-8228-B0E8112D7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2: RIDGE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B8078-5B62-4DAD-B6E3-20CCD8DFE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06054" cy="4351338"/>
          </a:xfrm>
        </p:spPr>
        <p:txBody>
          <a:bodyPr>
            <a:normAutofit/>
          </a:bodyPr>
          <a:lstStyle/>
          <a:p>
            <a:r>
              <a:rPr lang="en-US" sz="2000" dirty="0"/>
              <a:t>Used </a:t>
            </a:r>
            <a:r>
              <a:rPr lang="en-US" sz="2000" dirty="0" err="1"/>
              <a:t>GridSearchCV</a:t>
            </a:r>
            <a:r>
              <a:rPr lang="en-US" sz="2000" dirty="0"/>
              <a:t> to find the best polynomial degree for linear regression with 4 cross validation splits.</a:t>
            </a:r>
          </a:p>
          <a:p>
            <a:r>
              <a:rPr lang="en-US" sz="2000" dirty="0"/>
              <a:t>Used standard Scaler to scale all the features within a same scale.</a:t>
            </a:r>
          </a:p>
          <a:p>
            <a:r>
              <a:rPr lang="en-US" sz="2000" dirty="0"/>
              <a:t>Found an average score of 0.8808 within the 4 hold out sets for Ridge regression with polynomial degree of 2 and lambda value (hyper parameter) as 0.528 over the range of [0.005, 2].</a:t>
            </a:r>
          </a:p>
          <a:p>
            <a:r>
              <a:rPr lang="en-US" sz="2000" dirty="0"/>
              <a:t>Got an r2 score of 0.9132 over the training set.</a:t>
            </a:r>
          </a:p>
          <a:p>
            <a:r>
              <a:rPr lang="en-US" sz="2000" dirty="0"/>
              <a:t>This model performed better when compared to model 1 (linear regression).</a:t>
            </a:r>
          </a:p>
        </p:txBody>
      </p:sp>
    </p:spTree>
    <p:extLst>
      <p:ext uri="{BB962C8B-B14F-4D97-AF65-F5344CB8AC3E}">
        <p14:creationId xmlns:p14="http://schemas.microsoft.com/office/powerpoint/2010/main" val="7782890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0973A-28AF-44E1-8228-B0E8112D7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3: LASSO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B8078-5B62-4DAD-B6E3-20CCD8DFE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06054" cy="4351338"/>
          </a:xfrm>
        </p:spPr>
        <p:txBody>
          <a:bodyPr>
            <a:normAutofit/>
          </a:bodyPr>
          <a:lstStyle/>
          <a:p>
            <a:r>
              <a:rPr lang="en-US" sz="2000" dirty="0"/>
              <a:t>Used </a:t>
            </a:r>
            <a:r>
              <a:rPr lang="en-US" sz="2000" dirty="0" err="1"/>
              <a:t>GridSearchCV</a:t>
            </a:r>
            <a:r>
              <a:rPr lang="en-US" sz="2000" dirty="0"/>
              <a:t> to find the best polynomial degree for linear regression with 4 cross validation splits.</a:t>
            </a:r>
          </a:p>
          <a:p>
            <a:r>
              <a:rPr lang="en-US" sz="2000" dirty="0"/>
              <a:t>Used standard Scaler to scale all the features within a same scale.</a:t>
            </a:r>
          </a:p>
          <a:p>
            <a:r>
              <a:rPr lang="en-US" sz="2000" dirty="0"/>
              <a:t>Found an average score of 0.8836 within the 4 hold out sets for Lasso regression with polynomial degree of 2 and lambda value (hyper parameter) as 0.005 over the range of [0.005, 1] with maximum iterations of 50000 (learning rate for gradient descent).</a:t>
            </a:r>
          </a:p>
          <a:p>
            <a:r>
              <a:rPr lang="en-US" sz="2000" dirty="0"/>
              <a:t>Got an r2 score of 0.9077 over the training set.</a:t>
            </a:r>
          </a:p>
          <a:p>
            <a:r>
              <a:rPr lang="en-US" sz="2000" dirty="0"/>
              <a:t>This model performed better when compared to model 1 (linear regression).</a:t>
            </a:r>
          </a:p>
        </p:txBody>
      </p:sp>
    </p:spTree>
    <p:extLst>
      <p:ext uri="{BB962C8B-B14F-4D97-AF65-F5344CB8AC3E}">
        <p14:creationId xmlns:p14="http://schemas.microsoft.com/office/powerpoint/2010/main" val="17264308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1F391-D1BF-42F5-9B5D-C032449FC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MODEL: 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B0786-A858-48AF-9215-C455A61C5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Best model would be the  model 3 (Lasso Regression model).</a:t>
            </a:r>
          </a:p>
          <a:p>
            <a:r>
              <a:rPr lang="en-US" dirty="0"/>
              <a:t>Lasso and Ridge model had better scores when compared to linear </a:t>
            </a:r>
            <a:r>
              <a:rPr lang="en-US" dirty="0" err="1"/>
              <a:t>regressin</a:t>
            </a:r>
            <a:r>
              <a:rPr lang="en-US" dirty="0"/>
              <a:t> model.</a:t>
            </a:r>
          </a:p>
          <a:p>
            <a:r>
              <a:rPr lang="en-US" dirty="0"/>
              <a:t>When comparing Ridge and Lasso, Ridge had higher r2_score (0.9132) than Lasso(0.9077) but this is over the training set.</a:t>
            </a:r>
          </a:p>
          <a:p>
            <a:r>
              <a:rPr lang="en-US" dirty="0"/>
              <a:t>What we need to </a:t>
            </a:r>
            <a:r>
              <a:rPr lang="en-US" dirty="0" err="1"/>
              <a:t>analyse</a:t>
            </a:r>
            <a:r>
              <a:rPr lang="en-US" dirty="0"/>
              <a:t> is the test set result, where Lasso had a score of 0.8836 while Ridge had 0.8808.</a:t>
            </a:r>
          </a:p>
          <a:p>
            <a:r>
              <a:rPr lang="en-US" dirty="0"/>
              <a:t>This makes Lasso model more generalized to all the data sets out there.</a:t>
            </a:r>
          </a:p>
          <a:p>
            <a:r>
              <a:rPr lang="en-US" dirty="0"/>
              <a:t>Thus, Lasso Model is better than Linear and Ridge Regression Model.</a:t>
            </a:r>
          </a:p>
        </p:txBody>
      </p:sp>
    </p:spTree>
    <p:extLst>
      <p:ext uri="{BB962C8B-B14F-4D97-AF65-F5344CB8AC3E}">
        <p14:creationId xmlns:p14="http://schemas.microsoft.com/office/powerpoint/2010/main" val="9750462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15E98-04E8-4555-AFFC-5D3247A13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Insights: 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0D4E4-F9B8-4A62-B6E3-5D9FE1843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31048" cy="4351338"/>
          </a:xfrm>
        </p:spPr>
        <p:txBody>
          <a:bodyPr>
            <a:normAutofit/>
          </a:bodyPr>
          <a:lstStyle/>
          <a:p>
            <a:r>
              <a:rPr lang="en-US" sz="2400" dirty="0"/>
              <a:t>Lasso model was found to be the best among the three models built.</a:t>
            </a:r>
          </a:p>
          <a:p>
            <a:r>
              <a:rPr lang="en-US" sz="2400" dirty="0"/>
              <a:t>Coefficients were also found for this model and were ordered according to their magnitudes.</a:t>
            </a:r>
          </a:p>
          <a:p>
            <a:r>
              <a:rPr lang="en-US" sz="2400" dirty="0"/>
              <a:t>‘Room’, ‘Tax ’ and the ‘DIS ’have a very negative affect to the price of a house in Boston.</a:t>
            </a:r>
          </a:p>
          <a:p>
            <a:r>
              <a:rPr lang="en-US" sz="2400" dirty="0"/>
              <a:t>‘Room ^2’ and ‘Tax’, ‘parent-pupil ratio’ have a very positive affect to the price of a house in Boston.</a:t>
            </a:r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46930B-2CA7-469E-B08E-E2E851DDA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3039" y="1825625"/>
            <a:ext cx="2511822" cy="366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3035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90478-56FD-49C4-B952-5D08D9055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6EA52-1173-4996-AE94-40AE32B9C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Data set was already very clean and didn’t require much of data cleaning.</a:t>
            </a:r>
          </a:p>
          <a:p>
            <a:r>
              <a:rPr lang="en-US" dirty="0"/>
              <a:t>The outliers were transformed to get better results in model building since skewness may affect prediction values.</a:t>
            </a:r>
          </a:p>
          <a:p>
            <a:r>
              <a:rPr lang="en-US" dirty="0"/>
              <a:t>The features were scaled for all models. Linear regression doesn’t need scaling but for interpretation </a:t>
            </a:r>
            <a:r>
              <a:rPr lang="en-US" dirty="0" err="1"/>
              <a:t>puropose</a:t>
            </a:r>
            <a:r>
              <a:rPr lang="en-US" dirty="0"/>
              <a:t> scaling is required.</a:t>
            </a:r>
          </a:p>
          <a:p>
            <a:r>
              <a:rPr lang="en-US" dirty="0"/>
              <a:t>Next step for this project would be to have go deeper on how Tax and parent-pupil ratio have a positive affect on the price of a house.</a:t>
            </a:r>
          </a:p>
          <a:p>
            <a:r>
              <a:rPr lang="en-US" dirty="0"/>
              <a:t>Removing some more outliers to reduce the skewness of the data and building another Ridge and Lasso model would be a good analysis.</a:t>
            </a:r>
          </a:p>
        </p:txBody>
      </p:sp>
    </p:spTree>
    <p:extLst>
      <p:ext uri="{BB962C8B-B14F-4D97-AF65-F5344CB8AC3E}">
        <p14:creationId xmlns:p14="http://schemas.microsoft.com/office/powerpoint/2010/main" val="2628877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5C05B-416B-4DED-B7A9-F27E65633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Description: 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36F65-980D-4FCC-B01C-3AFC9975E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CRIM - per capita crime rate by town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ZN - proportion of residential land zoned for lots over 25,000 </a:t>
            </a:r>
            <a:r>
              <a:rPr lang="en-US" b="0" i="0" dirty="0" err="1">
                <a:effectLst/>
                <a:latin typeface="Inter"/>
              </a:rPr>
              <a:t>sq.ft</a:t>
            </a:r>
            <a:r>
              <a:rPr lang="en-US" b="0" i="0" dirty="0">
                <a:effectLst/>
                <a:latin typeface="Inter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INDUS - proportion of non-retail business acres per town.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CHAS - Charles River dummy variable (1 if tract bounds river; 0 otherwise)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NOX - nitric oxides concentration (parts per 10 million)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RM - average number of rooms per dwelling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AGE - proportion of owner-occupied units built prior to 1940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DIS - weighted distances to five Boston employment </a:t>
            </a:r>
            <a:r>
              <a:rPr lang="en-US" b="0" i="0" dirty="0" err="1">
                <a:effectLst/>
                <a:latin typeface="Inter"/>
              </a:rPr>
              <a:t>centres</a:t>
            </a:r>
            <a:endParaRPr lang="en-US" b="0" i="0" dirty="0">
              <a:effectLst/>
              <a:latin typeface="Int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RAD - index of accessibility to radial highways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TAX - full-value property-tax rate per $10,000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PTRATIO - pupil-teacher ratio by town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B - 1000(Bk - 0.63)^2 where Bk is the proportion of blacks by town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LSTAT - % lower status of the population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MEDV - Median value of owner-occupied homes in $1000'</a:t>
            </a:r>
          </a:p>
        </p:txBody>
      </p:sp>
    </p:spTree>
    <p:extLst>
      <p:ext uri="{BB962C8B-B14F-4D97-AF65-F5344CB8AC3E}">
        <p14:creationId xmlns:p14="http://schemas.microsoft.com/office/powerpoint/2010/main" val="2179519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EE4F4-A628-4C4D-8989-DAF2FAE2D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OBJECTIVE: 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D0C08-488A-442D-AA21-9D5B1EB2D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analyze the given data and clean it for better model building.</a:t>
            </a:r>
          </a:p>
          <a:p>
            <a:r>
              <a:rPr lang="en-US" dirty="0"/>
              <a:t>Remove the outliers or perform transformations to remove the skewness of the data.</a:t>
            </a:r>
          </a:p>
          <a:p>
            <a:r>
              <a:rPr lang="en-US" dirty="0"/>
              <a:t>Gain useful insights from the data.</a:t>
            </a:r>
          </a:p>
          <a:p>
            <a:r>
              <a:rPr lang="en-US" dirty="0"/>
              <a:t>Perform Linear, Ridge and Lasso </a:t>
            </a:r>
            <a:r>
              <a:rPr lang="en-US" dirty="0" err="1"/>
              <a:t>Regresion</a:t>
            </a:r>
            <a:r>
              <a:rPr lang="en-US" dirty="0"/>
              <a:t> on the Train-test split dataset and find the best model and calculate the r2 score.</a:t>
            </a:r>
          </a:p>
          <a:p>
            <a:r>
              <a:rPr lang="en-US" dirty="0"/>
              <a:t>Find the features which have the highest valued coefficients / weights in the model.</a:t>
            </a:r>
          </a:p>
          <a:p>
            <a:r>
              <a:rPr lang="en-US" dirty="0"/>
              <a:t>Find what possible steps could be taken next to improve the model.</a:t>
            </a:r>
          </a:p>
        </p:txBody>
      </p:sp>
    </p:spTree>
    <p:extLst>
      <p:ext uri="{BB962C8B-B14F-4D97-AF65-F5344CB8AC3E}">
        <p14:creationId xmlns:p14="http://schemas.microsoft.com/office/powerpoint/2010/main" val="4075077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DCC90-5753-4130-BCC9-69E17FEC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Summary: 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6BAAC-1466-4854-894C-0D4186366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71283" cy="4351338"/>
          </a:xfrm>
        </p:spPr>
        <p:txBody>
          <a:bodyPr>
            <a:normAutofit/>
          </a:bodyPr>
          <a:lstStyle/>
          <a:p>
            <a:r>
              <a:rPr lang="en-US" sz="2400" dirty="0">
                <a:effectLst/>
                <a:latin typeface="Calibri "/>
              </a:rPr>
              <a:t>ALL are numerical type data columns. There are no object type features so one hot encoding isn't needed.</a:t>
            </a:r>
          </a:p>
          <a:p>
            <a:r>
              <a:rPr lang="en-US" sz="2400" dirty="0">
                <a:effectLst/>
                <a:latin typeface="Calibri "/>
              </a:rPr>
              <a:t>There are no NULL values since there are 506 non-null values for all the features out of 506 rows of data.</a:t>
            </a:r>
          </a:p>
          <a:p>
            <a:r>
              <a:rPr lang="en-US" sz="2400" dirty="0">
                <a:effectLst/>
                <a:latin typeface="Calibri "/>
              </a:rPr>
              <a:t>No object type Feature are present in this dataset.</a:t>
            </a:r>
          </a:p>
          <a:p>
            <a:endParaRPr lang="en-US" sz="2400" dirty="0">
              <a:latin typeface="Calibri 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C6E8B9-F0DD-44D3-BC68-BD6FB0031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1900" y="1825625"/>
            <a:ext cx="3581900" cy="44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969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9560C-E56C-48E1-9262-CC10865B4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8541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UNIVARIATE ANALYSIS: -</a:t>
            </a:r>
          </a:p>
        </p:txBody>
      </p:sp>
    </p:spTree>
    <p:extLst>
      <p:ext uri="{BB962C8B-B14F-4D97-AF65-F5344CB8AC3E}">
        <p14:creationId xmlns:p14="http://schemas.microsoft.com/office/powerpoint/2010/main" val="1193427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D4854-57C3-4714-B150-A27214CF7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 `CRIM`: - </a:t>
            </a:r>
            <a:r>
              <a:rPr lang="en-US" sz="3200" b="0" dirty="0">
                <a:effectLst/>
                <a:latin typeface="Calibri "/>
              </a:rPr>
              <a:t>per capita crime rate by town</a:t>
            </a:r>
            <a:br>
              <a:rPr lang="en-US" sz="3200" b="0" dirty="0">
                <a:effectLst/>
                <a:latin typeface="Calibri "/>
              </a:rPr>
            </a:br>
            <a:endParaRPr lang="en-US" sz="3200" dirty="0">
              <a:latin typeface="Calibri 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2E7B1-CD9A-47CD-9CC9-0A68BF929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43531" cy="4351338"/>
          </a:xfrm>
        </p:spPr>
        <p:txBody>
          <a:bodyPr/>
          <a:lstStyle/>
          <a:p>
            <a:r>
              <a:rPr lang="en-US" dirty="0"/>
              <a:t>The histogram shows that the data is very skewed and appropriate actions need to be taken.</a:t>
            </a:r>
          </a:p>
          <a:p>
            <a:r>
              <a:rPr lang="en-US" dirty="0"/>
              <a:t>There are a lot of outliers but since this feature represent crime rate of a town. It could be a really important feature and its data cannot be removed to improve skewness.</a:t>
            </a:r>
          </a:p>
          <a:p>
            <a:r>
              <a:rPr lang="en-US" dirty="0"/>
              <a:t>Transformation is a possible way to reduce skewness.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19D564-DFA9-4085-A510-C871714D2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9404" y="1174537"/>
            <a:ext cx="2844024" cy="23854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D4A379-9E0A-4B49-BFF2-1F7BBB212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404" y="4111134"/>
            <a:ext cx="2844024" cy="25003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5495401-0857-4975-A69D-6B019D8C18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3926" y="3734557"/>
            <a:ext cx="2276793" cy="26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839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0E34B-22EA-4032-A331-09BDEB6E0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`CRIM` Continued: 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FB015-F89F-4376-8CA7-511CADACE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0685"/>
            <a:ext cx="7083490" cy="3956277"/>
          </a:xfrm>
        </p:spPr>
        <p:txBody>
          <a:bodyPr/>
          <a:lstStyle/>
          <a:p>
            <a:r>
              <a:rPr lang="en-US" dirty="0"/>
              <a:t>Log transformation is applied to the feature and the skewness has decreased by 75%</a:t>
            </a:r>
          </a:p>
          <a:p>
            <a:r>
              <a:rPr lang="en-US" dirty="0"/>
              <a:t>Distribution has improved significantly.</a:t>
            </a:r>
          </a:p>
          <a:p>
            <a:r>
              <a:rPr lang="en-US" dirty="0"/>
              <a:t>Number of outliers have been reduced to the interquartile range due to transformation.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D0C20A-D75E-4854-9661-0BCCC5F75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7847" y="365125"/>
            <a:ext cx="3239259" cy="27765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C59A9D-FA6B-40D0-8315-B7252A6B3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6685" y="3468683"/>
            <a:ext cx="2381582" cy="2476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8F8E9E6-7C32-4E0E-9B81-0DBABA4A49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7847" y="3831006"/>
            <a:ext cx="3239260" cy="278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213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D4854-57C3-4714-B150-A27214CF7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343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 `ZN`: - </a:t>
            </a:r>
            <a:r>
              <a:rPr lang="en-US" sz="3100" b="0" dirty="0">
                <a:effectLst/>
                <a:latin typeface="Calibri "/>
              </a:rPr>
              <a:t>proportion of residential land zoned for lots over 25,000 </a:t>
            </a:r>
            <a:r>
              <a:rPr lang="en-US" sz="3100" b="0" dirty="0" err="1">
                <a:effectLst/>
                <a:latin typeface="Calibri "/>
              </a:rPr>
              <a:t>sq.ft</a:t>
            </a:r>
            <a:r>
              <a:rPr lang="en-US" sz="3100" b="0" dirty="0">
                <a:effectLst/>
                <a:latin typeface="Calibri "/>
              </a:rPr>
              <a:t>.</a:t>
            </a:r>
            <a:br>
              <a:rPr lang="en-US" sz="1200" b="0" dirty="0">
                <a:effectLst/>
                <a:latin typeface="Consolas" panose="020B0609020204030204" pitchFamily="49" charset="0"/>
              </a:rPr>
            </a:br>
            <a:br>
              <a:rPr lang="en-US" sz="3200" b="0" dirty="0">
                <a:effectLst/>
                <a:latin typeface="Calibri "/>
              </a:rPr>
            </a:br>
            <a:endParaRPr lang="en-US" sz="3200" dirty="0">
              <a:latin typeface="Calibri 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2E7B1-CD9A-47CD-9CC9-0A68BF929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43531" cy="4351338"/>
          </a:xfrm>
        </p:spPr>
        <p:txBody>
          <a:bodyPr/>
          <a:lstStyle/>
          <a:p>
            <a:r>
              <a:rPr lang="en-US" dirty="0"/>
              <a:t>The histogram shows that the data is very skewed and appropriate actions need to be taken.</a:t>
            </a:r>
          </a:p>
          <a:p>
            <a:r>
              <a:rPr lang="en-US" dirty="0"/>
              <a:t>There are a lot of outlier and skewness needs to be reduced to build a good model..</a:t>
            </a:r>
          </a:p>
          <a:p>
            <a:r>
              <a:rPr lang="en-US" dirty="0"/>
              <a:t>Transformation is a possible way to reduce skewness.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61FA27F-3E27-4860-BB8F-9387008AE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9404" y="4111134"/>
            <a:ext cx="2844024" cy="24951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D960E6B-8F18-4DDB-932B-5E324AE30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6713" y="1127884"/>
            <a:ext cx="2802104" cy="23854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39393B3-FE99-4816-BC68-643B1E0FC5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3967" y="3583626"/>
            <a:ext cx="2314898" cy="22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815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1620</Words>
  <Application>Microsoft Office PowerPoint</Application>
  <PresentationFormat>Widescreen</PresentationFormat>
  <Paragraphs>126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</vt:lpstr>
      <vt:lpstr>Calibri Light</vt:lpstr>
      <vt:lpstr>Consolas</vt:lpstr>
      <vt:lpstr>Inter</vt:lpstr>
      <vt:lpstr>Office Theme</vt:lpstr>
      <vt:lpstr>BOSTON Housing Data Set</vt:lpstr>
      <vt:lpstr>About the Data</vt:lpstr>
      <vt:lpstr>Feature Description: -</vt:lpstr>
      <vt:lpstr>OBJECTIVE: -</vt:lpstr>
      <vt:lpstr>Feature Summary: -</vt:lpstr>
      <vt:lpstr>UNIVARIATE ANALYSIS: -</vt:lpstr>
      <vt:lpstr>Feature `CRIM`: - per capita crime rate by town </vt:lpstr>
      <vt:lpstr>`CRIM` Continued: -</vt:lpstr>
      <vt:lpstr>Feature `ZN`: - proportion of residential land zoned for lots over 25,000 sq.ft.  </vt:lpstr>
      <vt:lpstr>`ZN` Continued: -</vt:lpstr>
      <vt:lpstr>Feature `INDUS`: - Proportion of non-retail business acres per town.   </vt:lpstr>
      <vt:lpstr>Feature `CHAS`: - Charles River dummy variable (1 if tract bounds river; 0 otherwise)    </vt:lpstr>
      <vt:lpstr>Feature `NOX`: - Nitric oxides concentration (parts per 10 million)     </vt:lpstr>
      <vt:lpstr>Feature `RM`: - Average number of rooms per dwelling.   </vt:lpstr>
      <vt:lpstr>Feature `AGE`: - Proportion of owner-occupied units built prior to 1940.   </vt:lpstr>
      <vt:lpstr>Feature `DIS`: - Weighted distances to five BOSTON employment centres.   </vt:lpstr>
      <vt:lpstr>Feature `RAD`: -  Index of accessibility to radial higways.   </vt:lpstr>
      <vt:lpstr>Feature `TAX`: - Full-value property-tax rate per dollars 10,000   </vt:lpstr>
      <vt:lpstr>Feature `PTRATIO`: - pupil-teacher ratio by town.   </vt:lpstr>
      <vt:lpstr>Feature `LSTAT`: - % lower status of the population   </vt:lpstr>
      <vt:lpstr>Feature `MEDV`: - Median value of owner-occupied homes in dollars 1000's   </vt:lpstr>
      <vt:lpstr>`MEDV` Continued: -</vt:lpstr>
      <vt:lpstr>LINEAR REGRESSION MODELS: -</vt:lpstr>
      <vt:lpstr>Model 1: LINEAR REGRESSION</vt:lpstr>
      <vt:lpstr>Model 2: RIDGE REGRESSION</vt:lpstr>
      <vt:lpstr>Model 3: LASSO REGRESSION</vt:lpstr>
      <vt:lpstr>BEST MODEL: -</vt:lpstr>
      <vt:lpstr>Insights: -</vt:lpstr>
      <vt:lpstr>Summary: -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BOSTON Housing Data Set</dc:title>
  <dc:creator>Visque 1</dc:creator>
  <cp:lastModifiedBy>Visque 1</cp:lastModifiedBy>
  <cp:revision>1</cp:revision>
  <dcterms:created xsi:type="dcterms:W3CDTF">2021-11-12T12:55:09Z</dcterms:created>
  <dcterms:modified xsi:type="dcterms:W3CDTF">2021-11-12T15:30:48Z</dcterms:modified>
</cp:coreProperties>
</file>