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280" r:id="rId20"/>
    <p:sldId id="282" r:id="rId21"/>
    <p:sldId id="283" r:id="rId22"/>
    <p:sldId id="284" r:id="rId23"/>
    <p:sldId id="281" r:id="rId24"/>
    <p:sldId id="285" r:id="rId25"/>
    <p:sldId id="286" r:id="rId26"/>
    <p:sldId id="287" r:id="rId27"/>
    <p:sldId id="288" r:id="rId28"/>
    <p:sldId id="290" r:id="rId29"/>
    <p:sldId id="289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1EE-6130-4350-88BF-9B413881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A27FF-D087-48D7-A359-75E3E027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FD4C-1D29-4857-B08F-FB66149A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0F9B-B8B1-4DE6-BD94-A862D6F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12AB-F2A1-48C5-A4B8-E38FA80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8A2-21CC-4884-8DFD-D147456D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F750-9436-4A65-9974-032E5993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5153-115B-4258-85E0-508FB27B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60BD-7BC0-4E2B-954E-3732B2DC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FA53-CBC8-40F1-A851-878C984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8C962-DEB7-4EBE-86A8-CFD25668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A673-F016-4C17-86BA-F75E09F9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C2D4-6486-4683-9BAB-064573F4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1F7B-2A39-4F3E-9D62-2CD5408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BFA3-71F4-4FB7-91BF-9F73E4B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7A3-5F46-4038-A0A9-2C77135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13F-198B-4C97-94F0-8452E584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9F5E-425B-4D7B-A16C-D59C40A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E552-FAAB-4DB5-8720-AD8370A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3A8C-5A82-4C60-AF25-73F6C908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E27F-CAE5-4594-B8BD-BAB3B489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9C-6BAF-426F-A4BE-08730360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60F8-F8B6-4504-9E65-D9E377B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FBB7-24B9-4305-A6B2-11AB754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9F13-8CD6-42F4-B646-E5FF5484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4E4-B503-4D7C-AB95-DA9BB16D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4902-5B18-4805-B5FF-4DEFFA61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73C-802B-4A29-BE8E-8FA61EB3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6433-0482-461C-AA05-7A25573D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3CF6-3034-4131-8ED9-B2C8461C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9026-898D-4529-8699-FB42DA48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900-3CB3-43D4-BBBD-E5C1BA3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69F6-5BC2-4449-AB3D-B31F1864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15B95-A798-439F-B360-D15B1498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FE4C5-C560-4275-ACA3-B103F8A1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DA2AC-8E74-4753-9449-B0E7AEBE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08E0D-EE2A-4FCD-9D22-03A4EFFD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0FF3-908F-49C5-BF40-A9170BD0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B600-33DB-489C-8708-84908A2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01B-EC49-4247-9AEF-79860B3A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C00A-5834-4B10-A63F-9CE101B5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6B7DE-9337-4190-AA9E-E0293A69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0D98-AAB0-4BE9-AFEB-677401AD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6F76E-F8A6-4002-8DDE-F492553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AE76E-CE7F-4A17-8714-E88ACDA5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7102-57C5-4278-8E91-034E5AE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948-A1B0-47AF-B834-E7C7D798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60E0-F565-4638-A0F9-C9890884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8F45-0940-4ACA-97F9-06C868CC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6998-9EE2-411D-8AC0-51A6584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145E-606A-4CA8-ACCE-B309F0EB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50B6-A628-458B-B68A-3716A45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4F46-1274-4FCC-914F-EDB353D4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4533D-D148-4493-B96C-4D8A1049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CD0E-A860-460F-9590-72375C94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B4A5-5EEE-4091-847A-D3E2A78E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52CF-BE8C-437A-B74C-8EA5122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0B11-B6F4-4173-8729-CE7207FA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A018-6C66-431C-BAB3-60C0771D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14D5-4988-4849-93EF-3868004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E7B-8456-4022-BB49-0BE8D99C1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1D8C-7963-4B82-86A1-F42827B91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4774-ADAD-4F48-ACE7-0E8B08C2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delve/data/boston/bostonDetai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que/Boston-house-pric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DF9D-15A7-4062-86BD-C2BD75A69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BOSTON Housing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BF61-3C54-4B1A-BA13-7FF77D1ED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Vishnu Panicker</a:t>
            </a:r>
            <a:br>
              <a:rPr lang="en-US" dirty="0"/>
            </a:br>
            <a:r>
              <a:rPr lang="en-US" dirty="0"/>
              <a:t>Assignment: IBM supervised Machine learning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1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`ZN`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7083490" cy="3956277"/>
          </a:xfrm>
        </p:spPr>
        <p:txBody>
          <a:bodyPr/>
          <a:lstStyle/>
          <a:p>
            <a:r>
              <a:rPr lang="en-US" dirty="0"/>
              <a:t>Log transformation is applied to the feature and the skewness has decreased by 45.9%</a:t>
            </a:r>
          </a:p>
          <a:p>
            <a:r>
              <a:rPr lang="en-US" dirty="0"/>
              <a:t>Distribution has improved significantly.</a:t>
            </a:r>
          </a:p>
          <a:p>
            <a:r>
              <a:rPr lang="en-US" dirty="0"/>
              <a:t>All of the outliers have been reduced to the interquartile range due to transformation.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E44D4-C498-423E-975F-B4884DE5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41" y="3840337"/>
            <a:ext cx="3239259" cy="286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CB82C-0FB3-460F-A048-7F4EB26B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76" y="674974"/>
            <a:ext cx="3239260" cy="2754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D54B5B-DCCA-4F32-804D-938F4F21B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257" y="3491773"/>
            <a:ext cx="231489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9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`INDUS`: - </a:t>
            </a:r>
            <a:r>
              <a:rPr lang="en-US" sz="3100" dirty="0">
                <a:latin typeface="Calibri "/>
              </a:rPr>
              <a:t>P</a:t>
            </a:r>
            <a:r>
              <a:rPr lang="en-US" sz="3100" b="0" dirty="0">
                <a:effectLst/>
                <a:latin typeface="Calibri "/>
              </a:rPr>
              <a:t>roportion of non-retail business acres per town.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not skewed and is appropriate for model building.</a:t>
            </a:r>
          </a:p>
          <a:p>
            <a:r>
              <a:rPr lang="en-US" dirty="0"/>
              <a:t>Skew value is under 0.5</a:t>
            </a:r>
          </a:p>
          <a:p>
            <a:r>
              <a:rPr lang="en-US" dirty="0"/>
              <a:t>Mean value lying at 11 with min at 0.4 and max being 27.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8698D-1E68-4432-B4A5-DFAE0773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1158660"/>
            <a:ext cx="2676105" cy="23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7B26-28A3-49F8-A752-DC714D8B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684" y="3725030"/>
            <a:ext cx="2457793" cy="27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C11A0-DE06-46CC-BBC4-47B3EA975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269" y="4236504"/>
            <a:ext cx="133368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`CHAS`: - </a:t>
            </a:r>
            <a:r>
              <a:rPr lang="en-US" sz="3100" dirty="0">
                <a:latin typeface="Calibri "/>
              </a:rPr>
              <a:t>C</a:t>
            </a:r>
            <a:r>
              <a:rPr lang="en-US" sz="3100" b="0" dirty="0">
                <a:effectLst/>
                <a:latin typeface="Calibri "/>
              </a:rPr>
              <a:t>harles River dummy variable (1 if tract bounds river; 0 otherwise)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was an object type value which has already been one hot encoded to a binary value.</a:t>
            </a:r>
          </a:p>
          <a:p>
            <a:r>
              <a:rPr lang="en-US" dirty="0"/>
              <a:t>Skew value is high (3.4).</a:t>
            </a:r>
          </a:p>
          <a:p>
            <a:r>
              <a:rPr lang="en-US" dirty="0"/>
              <a:t>Transformation cannot help with its skewness since it has only two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0F879-B05F-4521-B2A3-28DFEDDF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1163620"/>
            <a:ext cx="2676105" cy="2258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77B47-0E1A-4070-BF2E-01B936ED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164" y="4338184"/>
            <a:ext cx="1352739" cy="2257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3D59C7-2865-437B-A09C-0BE3541F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264" y="3695117"/>
            <a:ext cx="228631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`NOX`: - </a:t>
            </a:r>
            <a:r>
              <a:rPr lang="fr-FR" sz="3100" dirty="0">
                <a:latin typeface="Calibri "/>
              </a:rPr>
              <a:t>N</a:t>
            </a:r>
            <a:r>
              <a:rPr lang="fr-FR" sz="3100" b="0" dirty="0">
                <a:effectLst/>
                <a:latin typeface="Calibri "/>
              </a:rPr>
              <a:t>itric oxides concentration (parts per 10 million)</a:t>
            </a:r>
            <a:br>
              <a:rPr lang="fr-FR" sz="3100" b="0" dirty="0">
                <a:effectLst/>
                <a:latin typeface="Calibri "/>
              </a:rPr>
            </a:b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was an integer type value which </a:t>
            </a:r>
          </a:p>
          <a:p>
            <a:r>
              <a:rPr lang="en-US" dirty="0"/>
              <a:t>Skew value is moderate (0.72).</a:t>
            </a:r>
          </a:p>
          <a:p>
            <a:r>
              <a:rPr lang="en-US" dirty="0"/>
              <a:t>It follows a normal distribution as well.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0551A-A22B-422D-AFF7-B2ED0F9B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41" y="4073402"/>
            <a:ext cx="1371791" cy="2362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D06AE-F60C-47A2-9C4A-89DEF518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586" y="1152731"/>
            <a:ext cx="2807882" cy="24315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8DB9D2-4EE8-4C55-89FA-98F4E9E5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04" y="3724061"/>
            <a:ext cx="229584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`RM`: - </a:t>
            </a:r>
            <a:r>
              <a:rPr lang="en-US" sz="3100" dirty="0">
                <a:latin typeface="Calibri "/>
              </a:rPr>
              <a:t>Average number of rooms per dwelling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 normal distribution with very low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A1B87-A36E-48F6-9923-930719FE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90" y="3570571"/>
            <a:ext cx="2505425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66D22-89D8-41B2-B28F-EDA8621A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91" y="1314988"/>
            <a:ext cx="2617124" cy="2255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8047E-AFAF-4F2F-894F-10878D270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559" y="4141611"/>
            <a:ext cx="133368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`AGE`: - </a:t>
            </a:r>
            <a:r>
              <a:rPr lang="en-US" sz="3100" dirty="0">
                <a:latin typeface="Calibri "/>
              </a:rPr>
              <a:t>Proportion of owner-occupied units built prior to 1940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an exponential distribution with low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03A69-2077-44C4-9F42-C96E1C82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26" y="1383356"/>
            <a:ext cx="2551751" cy="2187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B67A8-8CC9-4D24-95A8-60AC1F12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67" y="4117795"/>
            <a:ext cx="1343212" cy="236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441E3-5EAD-4896-9C22-C9EFB082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3" y="3683923"/>
            <a:ext cx="253400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`DIS`: - </a:t>
            </a:r>
            <a:r>
              <a:rPr lang="en-US" sz="3100" dirty="0">
                <a:latin typeface="Calibri "/>
              </a:rPr>
              <a:t>Weighted distances to five BOSTON employment </a:t>
            </a:r>
            <a:r>
              <a:rPr lang="en-US" sz="3100" dirty="0" err="1">
                <a:latin typeface="Calibri "/>
              </a:rPr>
              <a:t>centres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 linear distribution with moderate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3A0CA-A7E6-4BD3-B61B-D96DDF05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49" y="1355766"/>
            <a:ext cx="2708828" cy="2328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05CDC-DFEE-4FBD-9950-DDB899EC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7" y="3847281"/>
            <a:ext cx="2333951" cy="228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37AD8-875A-4D8B-B7B0-3CF0E8E7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966" y="4239271"/>
            <a:ext cx="137179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4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`RAD`: -</a:t>
            </a:r>
            <a:r>
              <a:rPr lang="en-US" sz="3100" dirty="0">
                <a:latin typeface="Calibri "/>
              </a:rPr>
              <a:t>  Index of accessibility to radial </a:t>
            </a:r>
            <a:r>
              <a:rPr lang="en-US" sz="3100" dirty="0" err="1">
                <a:latin typeface="Calibri "/>
              </a:rPr>
              <a:t>higways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outlier.</a:t>
            </a:r>
          </a:p>
          <a:p>
            <a:r>
              <a:rPr lang="en-US" dirty="0"/>
              <a:t>Its skew value is moderate compared to others.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02670-8221-4F27-BC5C-5B75953C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00" y="1437445"/>
            <a:ext cx="2765738" cy="2328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8139C-D1AB-4229-BE16-2884494D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490" y="3869820"/>
            <a:ext cx="2333951" cy="1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28D21-9414-4B73-9611-A1D4B885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32" y="4258343"/>
            <a:ext cx="1362265" cy="2324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2C7C2-3275-43BB-9092-059CD4B2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202" y="4254610"/>
            <a:ext cx="2678214" cy="23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`TAX`: - </a:t>
            </a:r>
            <a:r>
              <a:rPr lang="en-US" sz="3100" dirty="0">
                <a:latin typeface="Calibri "/>
              </a:rPr>
              <a:t>Full-value property-tax rate per dollars 10,000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outliers and its skew value is low as well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2E4A-6DB5-4A49-A0A2-799C97E9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80" y="1430698"/>
            <a:ext cx="2842362" cy="241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BFBAB-FA10-493E-BC0B-9111463A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16" y="4246111"/>
            <a:ext cx="2949144" cy="2545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82466-83B6-444E-96D6-67C0821F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96" y="3927617"/>
            <a:ext cx="218152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`PTRATIO`: - </a:t>
            </a:r>
            <a:r>
              <a:rPr lang="en-US" sz="3100" dirty="0">
                <a:latin typeface="Calibri "/>
              </a:rPr>
              <a:t>pupil-teacher ratio by town.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outliers and its skew value is low as well.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05186F-4235-46A3-A53A-F4CFF05F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3" y="1424696"/>
            <a:ext cx="2826154" cy="2443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BD275-A0F9-46E5-8C76-46E305C6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646" y="4261474"/>
            <a:ext cx="2826154" cy="24423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9D218F-6F28-49D7-B550-03D432FBD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00" y="3976180"/>
            <a:ext cx="247684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61C7-8621-4EBB-9C48-7F25FEB1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840-E40C-4031-A0DC-88314D56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The Boston Housing Dataset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Boston Housing Dataset is a derived from information collected by the U.S. Census Service concerning housing in the area of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Boston MA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8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`LSTAT`: - </a:t>
            </a:r>
            <a:r>
              <a:rPr lang="en-US" sz="3100" dirty="0">
                <a:latin typeface="Calibri "/>
              </a:rPr>
              <a:t>% lower status of the population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the normal distribution and has a moderate skew value of 0.906.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1182-E957-4F2C-923F-80EC1F51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7" y="1338467"/>
            <a:ext cx="2773189" cy="2388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34D9D-A0EF-4CFB-A2BC-283D85BF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28" y="4307695"/>
            <a:ext cx="2773190" cy="2423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CE970-DDBA-4EFC-809C-044E4583D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38" y="4307695"/>
            <a:ext cx="1324160" cy="230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AA204-FE61-4908-80D6-7E0B0D9C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458" y="3920992"/>
            <a:ext cx="236253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`MEDV`: - </a:t>
            </a:r>
            <a:r>
              <a:rPr lang="en-US" sz="3100" dirty="0">
                <a:latin typeface="Calibri "/>
              </a:rPr>
              <a:t>Median value of owner-occupied homes in dollars 1000's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the normal distribution and has a high skew value of 1.10.</a:t>
            </a:r>
          </a:p>
          <a:p>
            <a:r>
              <a:rPr lang="en-US" dirty="0"/>
              <a:t>It has an outlier at 50.</a:t>
            </a:r>
          </a:p>
          <a:p>
            <a:r>
              <a:rPr lang="en-US" dirty="0"/>
              <a:t>This could make the model biased and may increase the variance.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39713-92D2-4CA7-975B-6899CAF4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80" y="1459539"/>
            <a:ext cx="2535808" cy="2175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A93A3-771B-4085-85A3-2021684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32" y="3801241"/>
            <a:ext cx="2372056" cy="200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43617-B5BF-4F00-8312-5E8C8221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053" y="4167210"/>
            <a:ext cx="2666107" cy="23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`MEDV`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083490" cy="4486274"/>
          </a:xfrm>
        </p:spPr>
        <p:txBody>
          <a:bodyPr/>
          <a:lstStyle/>
          <a:p>
            <a:r>
              <a:rPr lang="en-US" dirty="0"/>
              <a:t>Values greater than or equal to 50 were removed to improve variance.</a:t>
            </a:r>
          </a:p>
          <a:p>
            <a:r>
              <a:rPr lang="en-US" dirty="0"/>
              <a:t>The skewness has been reduced by 0.2.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5F96-05B7-4C46-9B70-773C59E1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16" y="3933826"/>
            <a:ext cx="2796784" cy="243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AF72B-1CA8-42EA-92CE-A3A480D7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775" y="3290868"/>
            <a:ext cx="2267266" cy="2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BA0D3-A4F7-4231-B74A-49A22633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02" y="656992"/>
            <a:ext cx="2853355" cy="24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6CCC-4F5B-4D48-9836-D6F2AB9F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1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LINEAR REGRESSION MODELS: -</a:t>
            </a:r>
          </a:p>
        </p:txBody>
      </p:sp>
    </p:spTree>
    <p:extLst>
      <p:ext uri="{BB962C8B-B14F-4D97-AF65-F5344CB8AC3E}">
        <p14:creationId xmlns:p14="http://schemas.microsoft.com/office/powerpoint/2010/main" val="354043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0.74 within the 4 hold out sets for Linear regression with polynomial degree of 1.</a:t>
            </a:r>
          </a:p>
          <a:p>
            <a:r>
              <a:rPr lang="en-US" sz="2000" dirty="0"/>
              <a:t>Got an r2 score of 0.70.</a:t>
            </a:r>
          </a:p>
          <a:p>
            <a:r>
              <a:rPr lang="en-US" sz="2000" dirty="0"/>
              <a:t>This shows slight overfitting since r2 score is calculated on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27127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0.8808 within the 4 hold out sets for Ridge regression with polynomial degree of 2 and lambda value (hyper parameter) as 0.528 over the range of [0.005, 2].</a:t>
            </a:r>
          </a:p>
          <a:p>
            <a:r>
              <a:rPr lang="en-US" sz="2000" dirty="0"/>
              <a:t>Got an r2 score of 0.9132 over the training set.</a:t>
            </a:r>
          </a:p>
          <a:p>
            <a:r>
              <a:rPr lang="en-US" sz="2000" dirty="0"/>
              <a:t>This model performed better when compared to model 1 (linear regression).</a:t>
            </a:r>
          </a:p>
        </p:txBody>
      </p:sp>
    </p:spTree>
    <p:extLst>
      <p:ext uri="{BB962C8B-B14F-4D97-AF65-F5344CB8AC3E}">
        <p14:creationId xmlns:p14="http://schemas.microsoft.com/office/powerpoint/2010/main" val="778289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0.8836 within the 4 hold out sets for Lasso regression with polynomial degree of 2 and lambda value (hyper parameter) as 0.005 over the range of [0.005, 1] with maximum iterations of 50000 (learning rate for gradient descent).</a:t>
            </a:r>
          </a:p>
          <a:p>
            <a:r>
              <a:rPr lang="en-US" sz="2000" dirty="0"/>
              <a:t>Got an r2 score of 0.9077 over the training set.</a:t>
            </a:r>
          </a:p>
          <a:p>
            <a:r>
              <a:rPr lang="en-US" sz="2000" dirty="0"/>
              <a:t>This model performed better when compared to model 1 (linear regression).</a:t>
            </a:r>
          </a:p>
        </p:txBody>
      </p:sp>
    </p:spTree>
    <p:extLst>
      <p:ext uri="{BB962C8B-B14F-4D97-AF65-F5344CB8AC3E}">
        <p14:creationId xmlns:p14="http://schemas.microsoft.com/office/powerpoint/2010/main" val="172643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391-D1BF-42F5-9B5D-C032449F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786-A858-48AF-9215-C455A61C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model would be the  model 3 (Lasso Regression model).</a:t>
            </a:r>
          </a:p>
          <a:p>
            <a:r>
              <a:rPr lang="en-US" dirty="0"/>
              <a:t>Lasso and Ridge model had better scores when compared to linear </a:t>
            </a:r>
            <a:r>
              <a:rPr lang="en-US" dirty="0" err="1"/>
              <a:t>regressin</a:t>
            </a:r>
            <a:r>
              <a:rPr lang="en-US" dirty="0"/>
              <a:t> model.</a:t>
            </a:r>
          </a:p>
          <a:p>
            <a:r>
              <a:rPr lang="en-US" dirty="0"/>
              <a:t>When comparing Ridge and Lasso, Ridge had higher r2_score (0.9132) than Lasso(0.9077) but this is over the training set.</a:t>
            </a:r>
          </a:p>
          <a:p>
            <a:r>
              <a:rPr lang="en-US" dirty="0"/>
              <a:t>What we need to </a:t>
            </a:r>
            <a:r>
              <a:rPr lang="en-US" dirty="0" err="1"/>
              <a:t>analyse</a:t>
            </a:r>
            <a:r>
              <a:rPr lang="en-US" dirty="0"/>
              <a:t> is the test set result, where Lasso had a score of 0.8836 while Ridge had 0.8808.</a:t>
            </a:r>
          </a:p>
          <a:p>
            <a:r>
              <a:rPr lang="en-US" dirty="0"/>
              <a:t>This makes Lasso model more generalized to all the data sets out there.</a:t>
            </a:r>
          </a:p>
          <a:p>
            <a:r>
              <a:rPr lang="en-US" dirty="0"/>
              <a:t>Thus, Lasso Model is better than Linear and Ridge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97504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5E98-04E8-4555-AFFC-5D3247A1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D4E4-F9B8-4A62-B6E3-5D9FE184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0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Lasso model was found to be the best among the three models built.</a:t>
            </a:r>
          </a:p>
          <a:p>
            <a:r>
              <a:rPr lang="en-US" sz="2400" dirty="0"/>
              <a:t>Coefficients were also found for this model and were ordered according to their magnitudes.</a:t>
            </a:r>
          </a:p>
          <a:p>
            <a:r>
              <a:rPr lang="en-US" sz="2400" dirty="0"/>
              <a:t>‘Room’, ‘Tax ’ and the ‘DIS ’have a very negative affect to the price of a house in Boston.</a:t>
            </a:r>
          </a:p>
          <a:p>
            <a:r>
              <a:rPr lang="en-US" sz="2400" dirty="0"/>
              <a:t>‘Room ^2’ and ‘Tax’, ‘parent-pupil ratio’ have a very positive affect to the price of a house in Boston.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6930B-2CA7-469E-B08E-E2E851DD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39" y="1825625"/>
            <a:ext cx="2511822" cy="36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478-56FD-49C4-B952-5D08D90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EA52-1173-4996-AE94-40AE32B9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set was already very clean and didn’t require much of data cleaning.</a:t>
            </a:r>
          </a:p>
          <a:p>
            <a:r>
              <a:rPr lang="en-US" dirty="0"/>
              <a:t>The outliers were transformed to get better results in model building since skewness may affect prediction values.</a:t>
            </a:r>
          </a:p>
          <a:p>
            <a:r>
              <a:rPr lang="en-US" dirty="0"/>
              <a:t>The features were scaled for all models. Linear regression doesn’t need scaling but for interpretation </a:t>
            </a:r>
            <a:r>
              <a:rPr lang="en-US" dirty="0" err="1"/>
              <a:t>puropose</a:t>
            </a:r>
            <a:r>
              <a:rPr lang="en-US" dirty="0"/>
              <a:t> scaling is required.</a:t>
            </a:r>
          </a:p>
          <a:p>
            <a:r>
              <a:rPr lang="en-US" dirty="0"/>
              <a:t>Next step for this project would be to have go deeper on how Tax and parent-pupil ratio have a positive affect on the price of a house.</a:t>
            </a:r>
          </a:p>
          <a:p>
            <a:r>
              <a:rPr lang="en-US" dirty="0"/>
              <a:t>Removing some more outliers to reduce the skewness of the data and building another Ridge and Lasso model would be a good analysis.</a:t>
            </a:r>
          </a:p>
        </p:txBody>
      </p:sp>
    </p:spTree>
    <p:extLst>
      <p:ext uri="{BB962C8B-B14F-4D97-AF65-F5344CB8AC3E}">
        <p14:creationId xmlns:p14="http://schemas.microsoft.com/office/powerpoint/2010/main" val="262887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05B-416B-4DED-B7A9-F27E6563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6F65-980D-4FCC-B01C-3AFC9975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CRIM - per capita crime rate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ZN - proportion of residential land zoned for lots over 25,000 </a:t>
            </a:r>
            <a:r>
              <a:rPr lang="en-US" b="0" i="0" dirty="0" err="1">
                <a:effectLst/>
                <a:latin typeface="Inter"/>
              </a:rPr>
              <a:t>sq.ft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INDUS - proportion of non-retail business acres per town.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CHAS - Charles River dummy variable (1 if tract bounds river; 0 otherwise)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NOX - nitric oxides concentration (parts per 10 million)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RM - average number of rooms per dwelling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AGE - proportion of owner-occupied units built prior to 1940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DIS - weighted distances to five Boston employment </a:t>
            </a:r>
            <a:r>
              <a:rPr lang="en-US" b="0" i="0" dirty="0" err="1">
                <a:effectLst/>
                <a:latin typeface="Inter"/>
              </a:rPr>
              <a:t>centres</a:t>
            </a: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RAD - index of accessibility to radial highways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TAX - full-value property-tax rate per $10,000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PTRATIO - pupil-teacher ratio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B - 1000(Bk - 0.63)^2 where Bk is the proportion of blacks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LSTAT - % lower status of the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MEDV - Median value of owner-occupied homes in $1000'</a:t>
            </a:r>
          </a:p>
        </p:txBody>
      </p:sp>
    </p:spTree>
    <p:extLst>
      <p:ext uri="{BB962C8B-B14F-4D97-AF65-F5344CB8AC3E}">
        <p14:creationId xmlns:p14="http://schemas.microsoft.com/office/powerpoint/2010/main" val="217951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EEF8-8045-46DD-A26C-EB91E175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21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E4F4-A628-4C4D-8989-DAF2FAE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0C08-488A-442D-AA21-9D5B1EB2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the given data and clean it for better model building.</a:t>
            </a:r>
          </a:p>
          <a:p>
            <a:r>
              <a:rPr lang="en-US" dirty="0"/>
              <a:t>Remove the outliers or perform transformations to remove the skewness of the data.</a:t>
            </a:r>
          </a:p>
          <a:p>
            <a:r>
              <a:rPr lang="en-US" dirty="0"/>
              <a:t>Gain useful insights from the data.</a:t>
            </a:r>
          </a:p>
          <a:p>
            <a:r>
              <a:rPr lang="en-US" dirty="0"/>
              <a:t>Perform Linear, Ridge and Lasso </a:t>
            </a:r>
            <a:r>
              <a:rPr lang="en-US" dirty="0" err="1"/>
              <a:t>Regresion</a:t>
            </a:r>
            <a:r>
              <a:rPr lang="en-US" dirty="0"/>
              <a:t> on the Train-test split dataset and find the best model and calculate the r2 score.</a:t>
            </a:r>
          </a:p>
          <a:p>
            <a:r>
              <a:rPr lang="en-US" dirty="0"/>
              <a:t>Find the features which have the highest valued coefficients / weights in the model.</a:t>
            </a:r>
          </a:p>
          <a:p>
            <a:r>
              <a:rPr lang="en-US" dirty="0"/>
              <a:t>Find what possible steps could be taken next to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40750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C90-5753-4130-BCC9-69E17FEC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Summary: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BAAC-1466-4854-894C-0D418636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1283" cy="435133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 "/>
              </a:rPr>
              <a:t>ALL are numerical type data columns. There are no object type features so one hot encoding isn't needed.</a:t>
            </a:r>
          </a:p>
          <a:p>
            <a:r>
              <a:rPr lang="en-US" sz="2400" dirty="0">
                <a:effectLst/>
                <a:latin typeface="Calibri "/>
              </a:rPr>
              <a:t>There are no NULL values since there are 506 non-null values for all the features out of 506 rows of data.</a:t>
            </a:r>
          </a:p>
          <a:p>
            <a:r>
              <a:rPr lang="en-US" sz="2400" dirty="0">
                <a:effectLst/>
                <a:latin typeface="Calibri "/>
              </a:rPr>
              <a:t>No object type Feature are present in this dataset.</a:t>
            </a:r>
          </a:p>
          <a:p>
            <a:endParaRPr lang="en-US" sz="2400" dirty="0">
              <a:latin typeface="Calibri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6E8B9-F0DD-44D3-BC68-BD6FB003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00" y="1825625"/>
            <a:ext cx="358190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60C-E56C-48E1-9262-CC10865B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5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UNIVARIATE ANALYSIS: -</a:t>
            </a:r>
          </a:p>
        </p:txBody>
      </p:sp>
    </p:spTree>
    <p:extLst>
      <p:ext uri="{BB962C8B-B14F-4D97-AF65-F5344CB8AC3E}">
        <p14:creationId xmlns:p14="http://schemas.microsoft.com/office/powerpoint/2010/main" val="11934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`CRIM`: - </a:t>
            </a:r>
            <a:r>
              <a:rPr lang="en-US" sz="3200" b="0" dirty="0">
                <a:effectLst/>
                <a:latin typeface="Calibri "/>
              </a:rPr>
              <a:t>per capita crime rate by town</a:t>
            </a: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very skewed and appropriate actions need to be taken.</a:t>
            </a:r>
          </a:p>
          <a:p>
            <a:r>
              <a:rPr lang="en-US" dirty="0"/>
              <a:t>There are a lot of outliers but since this feature represent crime rate of a town. It could be a really important feature and its data cannot be removed to improve skewness.</a:t>
            </a:r>
          </a:p>
          <a:p>
            <a:r>
              <a:rPr lang="en-US" dirty="0"/>
              <a:t>Transformation is a possible way to reduce skewness.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9D564-DFA9-4085-A510-C871714D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04" y="1174537"/>
            <a:ext cx="2844024" cy="2385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4A379-9E0A-4B49-BFF2-1F7BBB21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04" y="4111134"/>
            <a:ext cx="2844024" cy="2500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95401-0857-4975-A69D-6B019D8C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926" y="3734557"/>
            <a:ext cx="227679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3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`CRIM`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7083490" cy="3956277"/>
          </a:xfrm>
        </p:spPr>
        <p:txBody>
          <a:bodyPr/>
          <a:lstStyle/>
          <a:p>
            <a:r>
              <a:rPr lang="en-US" dirty="0"/>
              <a:t>Log transformation is applied to the feature and the skewness has decreased by 75%</a:t>
            </a:r>
          </a:p>
          <a:p>
            <a:r>
              <a:rPr lang="en-US" dirty="0"/>
              <a:t>Distribution has improved significantly.</a:t>
            </a:r>
          </a:p>
          <a:p>
            <a:r>
              <a:rPr lang="en-US" dirty="0"/>
              <a:t>Number of outliers have been reduced to the interquartile range due to transformation.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0C20A-D75E-4854-9661-0BCCC5F7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47" y="365125"/>
            <a:ext cx="3239259" cy="2776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59A9D-FA6B-40D0-8315-B7252A6B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85" y="3468683"/>
            <a:ext cx="2381582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F8E9E6-7C32-4E0E-9B81-0DBABA4A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847" y="3831006"/>
            <a:ext cx="3239260" cy="27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4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`ZN`: - </a:t>
            </a:r>
            <a:r>
              <a:rPr lang="en-US" sz="3100" b="0" dirty="0">
                <a:effectLst/>
                <a:latin typeface="Calibri "/>
              </a:rPr>
              <a:t>proportion of residential land zoned for lots over 25,000 </a:t>
            </a:r>
            <a:r>
              <a:rPr lang="en-US" sz="3100" b="0" dirty="0" err="1">
                <a:effectLst/>
                <a:latin typeface="Calibri "/>
              </a:rPr>
              <a:t>sq.ft</a:t>
            </a:r>
            <a:r>
              <a:rPr lang="en-US" sz="3100" b="0" dirty="0">
                <a:effectLst/>
                <a:latin typeface="Calibri "/>
              </a:rPr>
              <a:t>.</a:t>
            </a: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very skewed and appropriate actions need to be taken.</a:t>
            </a:r>
          </a:p>
          <a:p>
            <a:r>
              <a:rPr lang="en-US" dirty="0"/>
              <a:t>There are a lot of outlier and skewness needs to be reduced to build a good model..</a:t>
            </a:r>
          </a:p>
          <a:p>
            <a:r>
              <a:rPr lang="en-US" dirty="0"/>
              <a:t>Transformation is a possible way to reduce skewness.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FA27F-3E27-4860-BB8F-9387008A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04" y="4111134"/>
            <a:ext cx="2844024" cy="2495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60E6B-8F18-4DDB-932B-5E324AE3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713" y="1127884"/>
            <a:ext cx="2802104" cy="2385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9393B3-FE99-4816-BC68-643B1E0FC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967" y="3583626"/>
            <a:ext cx="231489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1625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</vt:lpstr>
      <vt:lpstr>Calibri Light</vt:lpstr>
      <vt:lpstr>Consolas</vt:lpstr>
      <vt:lpstr>Inter</vt:lpstr>
      <vt:lpstr>Office Theme</vt:lpstr>
      <vt:lpstr>BOSTON Housing Data Set</vt:lpstr>
      <vt:lpstr>About the Data</vt:lpstr>
      <vt:lpstr>Feature Description: -</vt:lpstr>
      <vt:lpstr>OBJECTIVE: -</vt:lpstr>
      <vt:lpstr>Feature Summary: -</vt:lpstr>
      <vt:lpstr>UNIVARIATE ANALYSIS: -</vt:lpstr>
      <vt:lpstr>Feature `CRIM`: - per capita crime rate by town </vt:lpstr>
      <vt:lpstr>`CRIM` Continued: -</vt:lpstr>
      <vt:lpstr>Feature `ZN`: - proportion of residential land zoned for lots over 25,000 sq.ft.  </vt:lpstr>
      <vt:lpstr>`ZN` Continued: -</vt:lpstr>
      <vt:lpstr>Feature `INDUS`: - Proportion of non-retail business acres per town.   </vt:lpstr>
      <vt:lpstr>Feature `CHAS`: - Charles River dummy variable (1 if tract bounds river; 0 otherwise)    </vt:lpstr>
      <vt:lpstr>Feature `NOX`: - Nitric oxides concentration (parts per 10 million)     </vt:lpstr>
      <vt:lpstr>Feature `RM`: - Average number of rooms per dwelling.   </vt:lpstr>
      <vt:lpstr>Feature `AGE`: - Proportion of owner-occupied units built prior to 1940.   </vt:lpstr>
      <vt:lpstr>Feature `DIS`: - Weighted distances to five BOSTON employment centres.   </vt:lpstr>
      <vt:lpstr>Feature `RAD`: -  Index of accessibility to radial higways.   </vt:lpstr>
      <vt:lpstr>Feature `TAX`: - Full-value property-tax rate per dollars 10,000   </vt:lpstr>
      <vt:lpstr>Feature `PTRATIO`: - pupil-teacher ratio by town.   </vt:lpstr>
      <vt:lpstr>Feature `LSTAT`: - % lower status of the population   </vt:lpstr>
      <vt:lpstr>Feature `MEDV`: - Median value of owner-occupied homes in dollars 1000's   </vt:lpstr>
      <vt:lpstr>`MEDV` Continued: -</vt:lpstr>
      <vt:lpstr>LINEAR REGRESSION MODELS: -</vt:lpstr>
      <vt:lpstr>Model 1: LINEAR REGRESSION</vt:lpstr>
      <vt:lpstr>Model 2: RIDGE REGRESSION</vt:lpstr>
      <vt:lpstr>Model 3: LASSO REGRESSION</vt:lpstr>
      <vt:lpstr>BEST MODEL: -</vt:lpstr>
      <vt:lpstr>Insights: -</vt:lpstr>
      <vt:lpstr>Summary: -</vt:lpstr>
      <vt:lpstr>Github Link: Click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Data Set</dc:title>
  <dc:creator>Visque 1</dc:creator>
  <cp:lastModifiedBy>Visque 1</cp:lastModifiedBy>
  <cp:revision>2</cp:revision>
  <dcterms:created xsi:type="dcterms:W3CDTF">2021-11-12T12:55:09Z</dcterms:created>
  <dcterms:modified xsi:type="dcterms:W3CDTF">2021-11-12T15:37:03Z</dcterms:modified>
</cp:coreProperties>
</file>