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8" r:id="rId7"/>
    <p:sldId id="262" r:id="rId8"/>
    <p:sldId id="269" r:id="rId9"/>
    <p:sldId id="263" r:id="rId10"/>
    <p:sldId id="270" r:id="rId11"/>
    <p:sldId id="264" r:id="rId12"/>
    <p:sldId id="271" r:id="rId13"/>
    <p:sldId id="265" r:id="rId14"/>
    <p:sldId id="272" r:id="rId15"/>
    <p:sldId id="266" r:id="rId16"/>
    <p:sldId id="274" r:id="rId17"/>
    <p:sldId id="267" r:id="rId18"/>
    <p:sldId id="273"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31E4-173B-4CB9-A87B-E33BEF6EC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8B2A33-F293-43BE-B90D-00D46DC62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86AC8E-1D56-468A-AA7C-E85B14336BAA}"/>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5" name="Footer Placeholder 4">
            <a:extLst>
              <a:ext uri="{FF2B5EF4-FFF2-40B4-BE49-F238E27FC236}">
                <a16:creationId xmlns:a16="http://schemas.microsoft.com/office/drawing/2014/main" id="{E92941F7-7949-49F1-BE2B-2E96A7FB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F61D0-FE6C-4911-B42B-267FCED6BE26}"/>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208164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AFA8-22F0-4593-AEB8-242CB81543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3B27E-C278-4AE2-A8F5-64465D60DB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9E0E4D-3118-4C95-A329-E94301F8CEDF}"/>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5" name="Footer Placeholder 4">
            <a:extLst>
              <a:ext uri="{FF2B5EF4-FFF2-40B4-BE49-F238E27FC236}">
                <a16:creationId xmlns:a16="http://schemas.microsoft.com/office/drawing/2014/main" id="{F054EBD0-67BC-4C3B-B386-8C65FCFEF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EED6D-427D-4EA6-BCF5-FF45C315F5BD}"/>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46013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11E93-1ADE-4CEB-850B-CB2872C309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6429C9-FDC4-484D-899E-B1D8AF2337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8371E-B902-4268-8E23-AA818C4E75E8}"/>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5" name="Footer Placeholder 4">
            <a:extLst>
              <a:ext uri="{FF2B5EF4-FFF2-40B4-BE49-F238E27FC236}">
                <a16:creationId xmlns:a16="http://schemas.microsoft.com/office/drawing/2014/main" id="{0D0EC5C2-7CD0-4541-B2FC-694B988FD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43702-D019-4F8E-BC38-005ACBFE592D}"/>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294720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1DD6-0ECD-4A67-A783-43C1A5B34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2D038-5D61-4867-BAE9-C4CD508BBC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1FEB3-24F4-4D80-9180-8B37DC903836}"/>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5" name="Footer Placeholder 4">
            <a:extLst>
              <a:ext uri="{FF2B5EF4-FFF2-40B4-BE49-F238E27FC236}">
                <a16:creationId xmlns:a16="http://schemas.microsoft.com/office/drawing/2014/main" id="{B3FF6F3F-5E99-4F17-B629-F2D2E3056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06616-77B5-44DB-8FFD-18B6609CE514}"/>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338482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6BC6-DB55-4812-B786-3A77FFEA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17624-C145-4112-9059-C7DEDC89D4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CEAEB-E511-445A-8622-AD416D776763}"/>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5" name="Footer Placeholder 4">
            <a:extLst>
              <a:ext uri="{FF2B5EF4-FFF2-40B4-BE49-F238E27FC236}">
                <a16:creationId xmlns:a16="http://schemas.microsoft.com/office/drawing/2014/main" id="{0EBEA4A3-B830-44DB-9EFC-14322BD75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FB0B2-5491-4660-84BF-1B3A469C38DD}"/>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10193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8828-C8CF-47F3-97FF-0EED6DADC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01EB02-7DE0-44F0-BD57-03165A2FB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47CBF-2E5A-42D1-9BA9-D4AB654B73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2C9E16-023A-48AC-9EDB-B8122BED16D1}"/>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6" name="Footer Placeholder 5">
            <a:extLst>
              <a:ext uri="{FF2B5EF4-FFF2-40B4-BE49-F238E27FC236}">
                <a16:creationId xmlns:a16="http://schemas.microsoft.com/office/drawing/2014/main" id="{1B026EC7-F256-4F91-ACB4-99068795E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0FCD0-2471-46CB-A2D2-C6397989923B}"/>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334388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AF91-70D8-4D77-8381-8B45371EA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C96FE2-C4AA-4115-8786-FC409B1EE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48B31-D95A-45E5-8EB7-5C4B1CA97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B22AC-4489-43B1-9014-F2FEF4BB3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728DF2-DFC4-463A-B25C-9EA984753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8F96A0-D5ED-4269-9923-3213D344B03E}"/>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8" name="Footer Placeholder 7">
            <a:extLst>
              <a:ext uri="{FF2B5EF4-FFF2-40B4-BE49-F238E27FC236}">
                <a16:creationId xmlns:a16="http://schemas.microsoft.com/office/drawing/2014/main" id="{99288E8C-1354-4353-A415-59CEB99CCC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4B4AE4-E571-4A5F-87F9-EA300F0710CD}"/>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91075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6A36-370E-4D4A-B710-DE5D93C674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831219-1619-4C02-8BF0-C135E94DE4A3}"/>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4" name="Footer Placeholder 3">
            <a:extLst>
              <a:ext uri="{FF2B5EF4-FFF2-40B4-BE49-F238E27FC236}">
                <a16:creationId xmlns:a16="http://schemas.microsoft.com/office/drawing/2014/main" id="{8158E211-CA87-493D-A8C3-BE6FD0255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A5CB4-0F7E-4855-8359-55B1D301784E}"/>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361647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723E0-F75B-497A-B9FD-8CBC7A901F60}"/>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3" name="Footer Placeholder 2">
            <a:extLst>
              <a:ext uri="{FF2B5EF4-FFF2-40B4-BE49-F238E27FC236}">
                <a16:creationId xmlns:a16="http://schemas.microsoft.com/office/drawing/2014/main" id="{E34A7053-5750-4031-BCB8-D510E050A5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B1FC99-A992-4A70-BDD8-7EBBE76FD436}"/>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62894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706F-B892-4C10-A8BE-AABF73EAC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099E57-4D7A-4636-8639-24CA85A66D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A9E658-6837-45E0-987C-AD045860C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0B505-DD1F-4856-9FE8-87EA45CE769E}"/>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6" name="Footer Placeholder 5">
            <a:extLst>
              <a:ext uri="{FF2B5EF4-FFF2-40B4-BE49-F238E27FC236}">
                <a16:creationId xmlns:a16="http://schemas.microsoft.com/office/drawing/2014/main" id="{98E745A0-27E5-4090-A918-1F925E9AD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ED24B-610C-439B-AEF6-1BE59D8214A3}"/>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109496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DFE6-6EC3-4063-B65E-3A72FA665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2B9355-B2D8-43F7-AD3C-F7D8E30E9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E799D-5A42-453A-A273-9776AB898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5BCC6-03A7-42A0-A9AC-7E8CA94E2832}"/>
              </a:ext>
            </a:extLst>
          </p:cNvPr>
          <p:cNvSpPr>
            <a:spLocks noGrp="1"/>
          </p:cNvSpPr>
          <p:nvPr>
            <p:ph type="dt" sz="half" idx="10"/>
          </p:nvPr>
        </p:nvSpPr>
        <p:spPr/>
        <p:txBody>
          <a:bodyPr/>
          <a:lstStyle/>
          <a:p>
            <a:fld id="{EFEFB5A3-9FEB-4E40-88A9-0083ECB88384}" type="datetimeFigureOut">
              <a:rPr lang="en-US" smtClean="0"/>
              <a:t>10/22/2021</a:t>
            </a:fld>
            <a:endParaRPr lang="en-US"/>
          </a:p>
        </p:txBody>
      </p:sp>
      <p:sp>
        <p:nvSpPr>
          <p:cNvPr id="6" name="Footer Placeholder 5">
            <a:extLst>
              <a:ext uri="{FF2B5EF4-FFF2-40B4-BE49-F238E27FC236}">
                <a16:creationId xmlns:a16="http://schemas.microsoft.com/office/drawing/2014/main" id="{C60940C3-8FF9-4799-9492-1DA74261B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703B04-CD80-4F89-A5B0-BE2A6A7C1885}"/>
              </a:ext>
            </a:extLst>
          </p:cNvPr>
          <p:cNvSpPr>
            <a:spLocks noGrp="1"/>
          </p:cNvSpPr>
          <p:nvPr>
            <p:ph type="sldNum" sz="quarter" idx="12"/>
          </p:nvPr>
        </p:nvSpPr>
        <p:spPr/>
        <p:txBody>
          <a:bodyPr/>
          <a:lstStyle/>
          <a:p>
            <a:fld id="{26B51B95-A36F-4887-A0C1-B5F57BCE5816}" type="slidenum">
              <a:rPr lang="en-US" smtClean="0"/>
              <a:t>‹#›</a:t>
            </a:fld>
            <a:endParaRPr lang="en-US"/>
          </a:p>
        </p:txBody>
      </p:sp>
    </p:spTree>
    <p:extLst>
      <p:ext uri="{BB962C8B-B14F-4D97-AF65-F5344CB8AC3E}">
        <p14:creationId xmlns:p14="http://schemas.microsoft.com/office/powerpoint/2010/main" val="315073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0BDAD-75A2-4F34-8886-A1E710A22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384A0-1D8E-4A1C-A3B1-AB64543E1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1C751-D158-4292-BC4F-CA347C842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FB5A3-9FEB-4E40-88A9-0083ECB88384}" type="datetimeFigureOut">
              <a:rPr lang="en-US" smtClean="0"/>
              <a:t>10/22/2021</a:t>
            </a:fld>
            <a:endParaRPr lang="en-US"/>
          </a:p>
        </p:txBody>
      </p:sp>
      <p:sp>
        <p:nvSpPr>
          <p:cNvPr id="5" name="Footer Placeholder 4">
            <a:extLst>
              <a:ext uri="{FF2B5EF4-FFF2-40B4-BE49-F238E27FC236}">
                <a16:creationId xmlns:a16="http://schemas.microsoft.com/office/drawing/2014/main" id="{FC81302B-D3E7-4782-8729-A2EB11734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3C3547-2EB1-4328-B6F0-DEB83E971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51B95-A36F-4887-A0C1-B5F57BCE5816}" type="slidenum">
              <a:rPr lang="en-US" smtClean="0"/>
              <a:t>‹#›</a:t>
            </a:fld>
            <a:endParaRPr lang="en-US"/>
          </a:p>
        </p:txBody>
      </p:sp>
    </p:spTree>
    <p:extLst>
      <p:ext uri="{BB962C8B-B14F-4D97-AF65-F5344CB8AC3E}">
        <p14:creationId xmlns:p14="http://schemas.microsoft.com/office/powerpoint/2010/main" val="985962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rive.google.com/drive/folders/1Lk6G3UA7r0zmKjbCBN5_B-fsoOL8z9ZZ?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4380F-745D-405D-96A5-92B0972491D9}"/>
              </a:ext>
            </a:extLst>
          </p:cNvPr>
          <p:cNvSpPr>
            <a:spLocks noGrp="1"/>
          </p:cNvSpPr>
          <p:nvPr>
            <p:ph type="ctrTitle"/>
          </p:nvPr>
        </p:nvSpPr>
        <p:spPr>
          <a:xfrm>
            <a:off x="1285241" y="1008993"/>
            <a:ext cx="9231410" cy="3542045"/>
          </a:xfrm>
        </p:spPr>
        <p:txBody>
          <a:bodyPr anchor="b">
            <a:normAutofit/>
          </a:bodyPr>
          <a:lstStyle/>
          <a:p>
            <a:pPr algn="l"/>
            <a:r>
              <a:rPr lang="en-US" sz="11500" dirty="0"/>
              <a:t>Loan Case Study</a:t>
            </a:r>
          </a:p>
        </p:txBody>
      </p:sp>
      <p:sp>
        <p:nvSpPr>
          <p:cNvPr id="3" name="Subtitle 2">
            <a:extLst>
              <a:ext uri="{FF2B5EF4-FFF2-40B4-BE49-F238E27FC236}">
                <a16:creationId xmlns:a16="http://schemas.microsoft.com/office/drawing/2014/main" id="{763CB0F4-2CF1-4F71-9778-C424A03E950F}"/>
              </a:ext>
            </a:extLst>
          </p:cNvPr>
          <p:cNvSpPr>
            <a:spLocks noGrp="1"/>
          </p:cNvSpPr>
          <p:nvPr>
            <p:ph type="subTitle" idx="1"/>
          </p:nvPr>
        </p:nvSpPr>
        <p:spPr>
          <a:xfrm>
            <a:off x="1285241" y="4582814"/>
            <a:ext cx="7132335" cy="1312657"/>
          </a:xfrm>
        </p:spPr>
        <p:txBody>
          <a:bodyPr anchor="t">
            <a:normAutofit/>
          </a:bodyPr>
          <a:lstStyle/>
          <a:p>
            <a:pPr algn="l"/>
            <a:endParaRPr lang="en-US"/>
          </a:p>
        </p:txBody>
      </p:sp>
    </p:spTree>
    <p:extLst>
      <p:ext uri="{BB962C8B-B14F-4D97-AF65-F5344CB8AC3E}">
        <p14:creationId xmlns:p14="http://schemas.microsoft.com/office/powerpoint/2010/main" val="3881391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2C62C06-A891-4478-82A1-BCDB7AD5AEBC}"/>
              </a:ext>
            </a:extLst>
          </p:cNvPr>
          <p:cNvSpPr>
            <a:spLocks noGrp="1"/>
          </p:cNvSpPr>
          <p:nvPr>
            <p:ph type="title"/>
          </p:nvPr>
        </p:nvSpPr>
        <p:spPr>
          <a:xfrm>
            <a:off x="1285240" y="1050595"/>
            <a:ext cx="8074815" cy="1618489"/>
          </a:xfrm>
        </p:spPr>
        <p:txBody>
          <a:bodyPr anchor="ctr">
            <a:normAutofit/>
          </a:bodyPr>
          <a:lstStyle/>
          <a:p>
            <a:r>
              <a:rPr lang="en-US" sz="7200" b="1"/>
              <a:t>AMT_ANNUITY</a:t>
            </a:r>
          </a:p>
        </p:txBody>
      </p:sp>
      <p:sp>
        <p:nvSpPr>
          <p:cNvPr id="8" name="Content Placeholder 7">
            <a:extLst>
              <a:ext uri="{FF2B5EF4-FFF2-40B4-BE49-F238E27FC236}">
                <a16:creationId xmlns:a16="http://schemas.microsoft.com/office/drawing/2014/main" id="{F52FBE09-29E3-4723-92C5-F4987316E022}"/>
              </a:ext>
            </a:extLst>
          </p:cNvPr>
          <p:cNvSpPr>
            <a:spLocks noGrp="1"/>
          </p:cNvSpPr>
          <p:nvPr>
            <p:ph idx="1"/>
          </p:nvPr>
        </p:nvSpPr>
        <p:spPr>
          <a:xfrm>
            <a:off x="1285240" y="2969469"/>
            <a:ext cx="8074815" cy="2800395"/>
          </a:xfrm>
        </p:spPr>
        <p:txBody>
          <a:bodyPr anchor="t">
            <a:normAutofit/>
          </a:bodyPr>
          <a:lstStyle/>
          <a:p>
            <a:endParaRPr lang="en-US" sz="2400" b="1">
              <a:effectLst/>
              <a:latin typeface="Calibri "/>
            </a:endParaRPr>
          </a:p>
          <a:p>
            <a:endParaRPr lang="en-US" sz="2400" b="1">
              <a:latin typeface="Calibri "/>
            </a:endParaRPr>
          </a:p>
          <a:p>
            <a:r>
              <a:rPr lang="en-US" sz="2400" b="1">
                <a:effectLst/>
                <a:latin typeface="Calibri "/>
              </a:rPr>
              <a:t>`</a:t>
            </a:r>
            <a:r>
              <a:rPr lang="en-US" sz="2400" b="1"/>
              <a:t>AMT_ANNUITY</a:t>
            </a:r>
            <a:r>
              <a:rPr lang="en-US" sz="2400" b="1">
                <a:effectLst/>
                <a:latin typeface="Calibri "/>
              </a:rPr>
              <a:t>` </a:t>
            </a:r>
            <a:r>
              <a:rPr lang="en-US" sz="2400">
                <a:latin typeface="Calibri "/>
              </a:rPr>
              <a:t>also has significant outliers and have been removed.</a:t>
            </a:r>
            <a:endParaRPr lang="en-US" sz="2400">
              <a:effectLst/>
              <a:latin typeface="Calibri "/>
            </a:endParaRPr>
          </a:p>
          <a:p>
            <a:pPr marL="0" indent="0">
              <a:buNone/>
            </a:pPr>
            <a:endParaRPr lang="en-US" sz="2400"/>
          </a:p>
        </p:txBody>
      </p:sp>
    </p:spTree>
    <p:extLst>
      <p:ext uri="{BB962C8B-B14F-4D97-AF65-F5344CB8AC3E}">
        <p14:creationId xmlns:p14="http://schemas.microsoft.com/office/powerpoint/2010/main" val="175482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CEF7-4764-4ECB-8607-A16C5B8BB23E}"/>
              </a:ext>
            </a:extLst>
          </p:cNvPr>
          <p:cNvSpPr>
            <a:spLocks noGrp="1"/>
          </p:cNvSpPr>
          <p:nvPr>
            <p:ph type="title"/>
          </p:nvPr>
        </p:nvSpPr>
        <p:spPr/>
        <p:txBody>
          <a:bodyPr/>
          <a:lstStyle/>
          <a:p>
            <a:r>
              <a:rPr lang="en-US" dirty="0"/>
              <a:t>Feature: `AMT_GOODS_PRICE`</a:t>
            </a:r>
          </a:p>
        </p:txBody>
      </p:sp>
      <p:sp>
        <p:nvSpPr>
          <p:cNvPr id="5" name="Content Placeholder 4">
            <a:extLst>
              <a:ext uri="{FF2B5EF4-FFF2-40B4-BE49-F238E27FC236}">
                <a16:creationId xmlns:a16="http://schemas.microsoft.com/office/drawing/2014/main" id="{BF28B894-6045-4619-98BF-5B219C362594}"/>
              </a:ext>
            </a:extLst>
          </p:cNvPr>
          <p:cNvSpPr>
            <a:spLocks noGrp="1"/>
          </p:cNvSpPr>
          <p:nvPr>
            <p:ph sz="half" idx="1"/>
          </p:nvPr>
        </p:nvSpPr>
        <p:spPr/>
        <p:txBody>
          <a:bodyPr/>
          <a:lstStyle/>
          <a:p>
            <a:r>
              <a:rPr lang="en-US" dirty="0"/>
              <a:t>Before removing then outliers</a:t>
            </a:r>
          </a:p>
        </p:txBody>
      </p:sp>
      <p:sp>
        <p:nvSpPr>
          <p:cNvPr id="6" name="Content Placeholder 5">
            <a:extLst>
              <a:ext uri="{FF2B5EF4-FFF2-40B4-BE49-F238E27FC236}">
                <a16:creationId xmlns:a16="http://schemas.microsoft.com/office/drawing/2014/main" id="{8D688A65-B9A8-4F9A-8B89-AA54F51A2262}"/>
              </a:ext>
            </a:extLst>
          </p:cNvPr>
          <p:cNvSpPr>
            <a:spLocks noGrp="1"/>
          </p:cNvSpPr>
          <p:nvPr>
            <p:ph sz="half" idx="2"/>
          </p:nvPr>
        </p:nvSpPr>
        <p:spPr/>
        <p:txBody>
          <a:bodyPr/>
          <a:lstStyle/>
          <a:p>
            <a:r>
              <a:rPr lang="en-US" dirty="0"/>
              <a:t>After removing the outliers</a:t>
            </a:r>
          </a:p>
        </p:txBody>
      </p:sp>
      <p:pic>
        <p:nvPicPr>
          <p:cNvPr id="7" name="Picture 6">
            <a:extLst>
              <a:ext uri="{FF2B5EF4-FFF2-40B4-BE49-F238E27FC236}">
                <a16:creationId xmlns:a16="http://schemas.microsoft.com/office/drawing/2014/main" id="{623FC956-F427-4872-9BB9-0D70609C96FE}"/>
              </a:ext>
            </a:extLst>
          </p:cNvPr>
          <p:cNvPicPr>
            <a:picLocks noChangeAspect="1"/>
          </p:cNvPicPr>
          <p:nvPr/>
        </p:nvPicPr>
        <p:blipFill>
          <a:blip r:embed="rId2"/>
          <a:stretch>
            <a:fillRect/>
          </a:stretch>
        </p:blipFill>
        <p:spPr>
          <a:xfrm>
            <a:off x="1228907" y="2969064"/>
            <a:ext cx="4344006" cy="2953162"/>
          </a:xfrm>
          <a:prstGeom prst="rect">
            <a:avLst/>
          </a:prstGeom>
        </p:spPr>
      </p:pic>
      <p:pic>
        <p:nvPicPr>
          <p:cNvPr id="10" name="Picture 9">
            <a:extLst>
              <a:ext uri="{FF2B5EF4-FFF2-40B4-BE49-F238E27FC236}">
                <a16:creationId xmlns:a16="http://schemas.microsoft.com/office/drawing/2014/main" id="{E8AAA471-1766-4CB8-8CC1-0834DAA23661}"/>
              </a:ext>
            </a:extLst>
          </p:cNvPr>
          <p:cNvPicPr>
            <a:picLocks noChangeAspect="1"/>
          </p:cNvPicPr>
          <p:nvPr/>
        </p:nvPicPr>
        <p:blipFill>
          <a:blip r:embed="rId3"/>
          <a:stretch>
            <a:fillRect/>
          </a:stretch>
        </p:blipFill>
        <p:spPr>
          <a:xfrm>
            <a:off x="6268150" y="2969064"/>
            <a:ext cx="4353533" cy="2953162"/>
          </a:xfrm>
          <a:prstGeom prst="rect">
            <a:avLst/>
          </a:prstGeom>
        </p:spPr>
      </p:pic>
    </p:spTree>
    <p:extLst>
      <p:ext uri="{BB962C8B-B14F-4D97-AF65-F5344CB8AC3E}">
        <p14:creationId xmlns:p14="http://schemas.microsoft.com/office/powerpoint/2010/main" val="217298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2C62C06-A891-4478-82A1-BCDB7AD5AEBC}"/>
              </a:ext>
            </a:extLst>
          </p:cNvPr>
          <p:cNvSpPr>
            <a:spLocks noGrp="1"/>
          </p:cNvSpPr>
          <p:nvPr>
            <p:ph type="title"/>
          </p:nvPr>
        </p:nvSpPr>
        <p:spPr>
          <a:xfrm>
            <a:off x="1285240" y="1050595"/>
            <a:ext cx="8074815" cy="1618489"/>
          </a:xfrm>
        </p:spPr>
        <p:txBody>
          <a:bodyPr anchor="ctr">
            <a:normAutofit/>
          </a:bodyPr>
          <a:lstStyle/>
          <a:p>
            <a:r>
              <a:rPr lang="en-US" sz="7200" b="1"/>
              <a:t>AMT_GOODS_PRICE</a:t>
            </a:r>
          </a:p>
        </p:txBody>
      </p:sp>
      <p:sp>
        <p:nvSpPr>
          <p:cNvPr id="8" name="Content Placeholder 7">
            <a:extLst>
              <a:ext uri="{FF2B5EF4-FFF2-40B4-BE49-F238E27FC236}">
                <a16:creationId xmlns:a16="http://schemas.microsoft.com/office/drawing/2014/main" id="{F52FBE09-29E3-4723-92C5-F4987316E022}"/>
              </a:ext>
            </a:extLst>
          </p:cNvPr>
          <p:cNvSpPr>
            <a:spLocks noGrp="1"/>
          </p:cNvSpPr>
          <p:nvPr>
            <p:ph idx="1"/>
          </p:nvPr>
        </p:nvSpPr>
        <p:spPr>
          <a:xfrm>
            <a:off x="1285240" y="2969469"/>
            <a:ext cx="8074815" cy="2800395"/>
          </a:xfrm>
        </p:spPr>
        <p:txBody>
          <a:bodyPr anchor="t">
            <a:normAutofit/>
          </a:bodyPr>
          <a:lstStyle/>
          <a:p>
            <a:endParaRPr lang="en-US" sz="2400" b="1">
              <a:effectLst/>
              <a:latin typeface="Calibri "/>
            </a:endParaRPr>
          </a:p>
          <a:p>
            <a:endParaRPr lang="en-US" sz="2400" b="1">
              <a:latin typeface="Calibri "/>
            </a:endParaRPr>
          </a:p>
          <a:p>
            <a:r>
              <a:rPr lang="en-US" sz="2400" b="1">
                <a:effectLst/>
                <a:latin typeface="Calibri "/>
              </a:rPr>
              <a:t>`</a:t>
            </a:r>
            <a:r>
              <a:rPr lang="en-US" sz="2400" b="1"/>
              <a:t>AMT_GOODS_PRICE</a:t>
            </a:r>
            <a:r>
              <a:rPr lang="en-US" sz="2400" b="1">
                <a:effectLst/>
                <a:latin typeface="Calibri "/>
              </a:rPr>
              <a:t>` </a:t>
            </a:r>
            <a:r>
              <a:rPr lang="en-US" sz="2400">
                <a:latin typeface="Calibri "/>
              </a:rPr>
              <a:t>also has significant outliers and have been removed.</a:t>
            </a:r>
            <a:endParaRPr lang="en-US" sz="2400">
              <a:effectLst/>
              <a:latin typeface="Calibri "/>
            </a:endParaRPr>
          </a:p>
          <a:p>
            <a:pPr marL="0" indent="0">
              <a:buNone/>
            </a:pPr>
            <a:endParaRPr lang="en-US" sz="2400"/>
          </a:p>
        </p:txBody>
      </p:sp>
    </p:spTree>
    <p:extLst>
      <p:ext uri="{BB962C8B-B14F-4D97-AF65-F5344CB8AC3E}">
        <p14:creationId xmlns:p14="http://schemas.microsoft.com/office/powerpoint/2010/main" val="258628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CEF7-4764-4ECB-8607-A16C5B8BB23E}"/>
              </a:ext>
            </a:extLst>
          </p:cNvPr>
          <p:cNvSpPr>
            <a:spLocks noGrp="1"/>
          </p:cNvSpPr>
          <p:nvPr>
            <p:ph type="title"/>
          </p:nvPr>
        </p:nvSpPr>
        <p:spPr/>
        <p:txBody>
          <a:bodyPr/>
          <a:lstStyle/>
          <a:p>
            <a:r>
              <a:rPr lang="en-US" dirty="0"/>
              <a:t>Feature: `DAYS_EMPLOYED`</a:t>
            </a:r>
          </a:p>
        </p:txBody>
      </p:sp>
      <p:sp>
        <p:nvSpPr>
          <p:cNvPr id="5" name="Content Placeholder 4">
            <a:extLst>
              <a:ext uri="{FF2B5EF4-FFF2-40B4-BE49-F238E27FC236}">
                <a16:creationId xmlns:a16="http://schemas.microsoft.com/office/drawing/2014/main" id="{BF28B894-6045-4619-98BF-5B219C362594}"/>
              </a:ext>
            </a:extLst>
          </p:cNvPr>
          <p:cNvSpPr>
            <a:spLocks noGrp="1"/>
          </p:cNvSpPr>
          <p:nvPr>
            <p:ph sz="half" idx="1"/>
          </p:nvPr>
        </p:nvSpPr>
        <p:spPr/>
        <p:txBody>
          <a:bodyPr/>
          <a:lstStyle/>
          <a:p>
            <a:r>
              <a:rPr lang="en-US" dirty="0"/>
              <a:t>Before removing then outliers</a:t>
            </a:r>
          </a:p>
        </p:txBody>
      </p:sp>
      <p:sp>
        <p:nvSpPr>
          <p:cNvPr id="6" name="Content Placeholder 5">
            <a:extLst>
              <a:ext uri="{FF2B5EF4-FFF2-40B4-BE49-F238E27FC236}">
                <a16:creationId xmlns:a16="http://schemas.microsoft.com/office/drawing/2014/main" id="{8D688A65-B9A8-4F9A-8B89-AA54F51A2262}"/>
              </a:ext>
            </a:extLst>
          </p:cNvPr>
          <p:cNvSpPr>
            <a:spLocks noGrp="1"/>
          </p:cNvSpPr>
          <p:nvPr>
            <p:ph sz="half" idx="2"/>
          </p:nvPr>
        </p:nvSpPr>
        <p:spPr/>
        <p:txBody>
          <a:bodyPr/>
          <a:lstStyle/>
          <a:p>
            <a:r>
              <a:rPr lang="en-US" dirty="0"/>
              <a:t>After removing the outliers</a:t>
            </a:r>
          </a:p>
        </p:txBody>
      </p:sp>
      <p:pic>
        <p:nvPicPr>
          <p:cNvPr id="7" name="Picture 6">
            <a:extLst>
              <a:ext uri="{FF2B5EF4-FFF2-40B4-BE49-F238E27FC236}">
                <a16:creationId xmlns:a16="http://schemas.microsoft.com/office/drawing/2014/main" id="{C711D1E0-FCCA-4332-8B27-DC9E28F340D3}"/>
              </a:ext>
            </a:extLst>
          </p:cNvPr>
          <p:cNvPicPr>
            <a:picLocks noChangeAspect="1"/>
          </p:cNvPicPr>
          <p:nvPr/>
        </p:nvPicPr>
        <p:blipFill>
          <a:blip r:embed="rId2"/>
          <a:stretch>
            <a:fillRect/>
          </a:stretch>
        </p:blipFill>
        <p:spPr>
          <a:xfrm>
            <a:off x="1089656" y="2969064"/>
            <a:ext cx="4324954" cy="2953162"/>
          </a:xfrm>
          <a:prstGeom prst="rect">
            <a:avLst/>
          </a:prstGeom>
        </p:spPr>
      </p:pic>
      <p:pic>
        <p:nvPicPr>
          <p:cNvPr id="10" name="Picture 9">
            <a:extLst>
              <a:ext uri="{FF2B5EF4-FFF2-40B4-BE49-F238E27FC236}">
                <a16:creationId xmlns:a16="http://schemas.microsoft.com/office/drawing/2014/main" id="{A966458C-3533-452B-ADFC-77196B130A13}"/>
              </a:ext>
            </a:extLst>
          </p:cNvPr>
          <p:cNvPicPr>
            <a:picLocks noChangeAspect="1"/>
          </p:cNvPicPr>
          <p:nvPr/>
        </p:nvPicPr>
        <p:blipFill>
          <a:blip r:embed="rId3"/>
          <a:stretch>
            <a:fillRect/>
          </a:stretch>
        </p:blipFill>
        <p:spPr>
          <a:xfrm>
            <a:off x="6172200" y="2978590"/>
            <a:ext cx="4353533" cy="2943636"/>
          </a:xfrm>
          <a:prstGeom prst="rect">
            <a:avLst/>
          </a:prstGeom>
        </p:spPr>
      </p:pic>
    </p:spTree>
    <p:extLst>
      <p:ext uri="{BB962C8B-B14F-4D97-AF65-F5344CB8AC3E}">
        <p14:creationId xmlns:p14="http://schemas.microsoft.com/office/powerpoint/2010/main" val="2755528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2C62C06-A891-4478-82A1-BCDB7AD5AEBC}"/>
              </a:ext>
            </a:extLst>
          </p:cNvPr>
          <p:cNvSpPr>
            <a:spLocks noGrp="1"/>
          </p:cNvSpPr>
          <p:nvPr>
            <p:ph type="title"/>
          </p:nvPr>
        </p:nvSpPr>
        <p:spPr>
          <a:xfrm>
            <a:off x="1285240" y="1050595"/>
            <a:ext cx="8074815" cy="1618489"/>
          </a:xfrm>
        </p:spPr>
        <p:txBody>
          <a:bodyPr anchor="ctr">
            <a:normAutofit/>
          </a:bodyPr>
          <a:lstStyle/>
          <a:p>
            <a:r>
              <a:rPr lang="en-US" sz="7200" b="1"/>
              <a:t>DAYS_EMPLOYED</a:t>
            </a:r>
          </a:p>
        </p:txBody>
      </p:sp>
      <p:sp>
        <p:nvSpPr>
          <p:cNvPr id="8" name="Content Placeholder 7">
            <a:extLst>
              <a:ext uri="{FF2B5EF4-FFF2-40B4-BE49-F238E27FC236}">
                <a16:creationId xmlns:a16="http://schemas.microsoft.com/office/drawing/2014/main" id="{F52FBE09-29E3-4723-92C5-F4987316E022}"/>
              </a:ext>
            </a:extLst>
          </p:cNvPr>
          <p:cNvSpPr>
            <a:spLocks noGrp="1"/>
          </p:cNvSpPr>
          <p:nvPr>
            <p:ph idx="1"/>
          </p:nvPr>
        </p:nvSpPr>
        <p:spPr>
          <a:xfrm>
            <a:off x="1285240" y="2969469"/>
            <a:ext cx="8074815" cy="2800395"/>
          </a:xfrm>
        </p:spPr>
        <p:txBody>
          <a:bodyPr anchor="t">
            <a:normAutofit/>
          </a:bodyPr>
          <a:lstStyle/>
          <a:p>
            <a:endParaRPr lang="en-US" sz="2400" b="1">
              <a:latin typeface="Calibri "/>
            </a:endParaRPr>
          </a:p>
          <a:p>
            <a:r>
              <a:rPr lang="en-US" sz="2400" b="1">
                <a:latin typeface="Calibri "/>
              </a:rPr>
              <a:t>`</a:t>
            </a:r>
            <a:r>
              <a:rPr lang="en-US" sz="2400" b="1">
                <a:effectLst/>
                <a:latin typeface="Calibri "/>
              </a:rPr>
              <a:t>DAYS_EMPLOYED` </a:t>
            </a:r>
            <a:r>
              <a:rPr lang="en-US" sz="2400">
                <a:effectLst/>
                <a:latin typeface="Calibri "/>
              </a:rPr>
              <a:t>has an outlier having its value above 350000. This many days is equivalent to atleast 900 years which is completely impossible so this data can be classified as False data and will be removed.</a:t>
            </a:r>
          </a:p>
          <a:p>
            <a:pPr marL="0" indent="0">
              <a:buNone/>
            </a:pPr>
            <a:endParaRPr lang="en-US" sz="2400">
              <a:latin typeface="Calibri "/>
            </a:endParaRPr>
          </a:p>
        </p:txBody>
      </p:sp>
    </p:spTree>
    <p:extLst>
      <p:ext uri="{BB962C8B-B14F-4D97-AF65-F5344CB8AC3E}">
        <p14:creationId xmlns:p14="http://schemas.microsoft.com/office/powerpoint/2010/main" val="78092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CEF7-4764-4ECB-8607-A16C5B8BB23E}"/>
              </a:ext>
            </a:extLst>
          </p:cNvPr>
          <p:cNvSpPr>
            <a:spLocks noGrp="1"/>
          </p:cNvSpPr>
          <p:nvPr>
            <p:ph type="title"/>
          </p:nvPr>
        </p:nvSpPr>
        <p:spPr/>
        <p:txBody>
          <a:bodyPr/>
          <a:lstStyle/>
          <a:p>
            <a:r>
              <a:rPr lang="en-US" dirty="0"/>
              <a:t>Feature: `DAYS_REGISTRATION`</a:t>
            </a:r>
          </a:p>
        </p:txBody>
      </p:sp>
      <p:sp>
        <p:nvSpPr>
          <p:cNvPr id="5" name="Content Placeholder 4">
            <a:extLst>
              <a:ext uri="{FF2B5EF4-FFF2-40B4-BE49-F238E27FC236}">
                <a16:creationId xmlns:a16="http://schemas.microsoft.com/office/drawing/2014/main" id="{BF28B894-6045-4619-98BF-5B219C362594}"/>
              </a:ext>
            </a:extLst>
          </p:cNvPr>
          <p:cNvSpPr>
            <a:spLocks noGrp="1"/>
          </p:cNvSpPr>
          <p:nvPr>
            <p:ph sz="half" idx="1"/>
          </p:nvPr>
        </p:nvSpPr>
        <p:spPr/>
        <p:txBody>
          <a:bodyPr/>
          <a:lstStyle/>
          <a:p>
            <a:r>
              <a:rPr lang="en-US" dirty="0"/>
              <a:t>Before removing then outliers</a:t>
            </a:r>
          </a:p>
        </p:txBody>
      </p:sp>
      <p:sp>
        <p:nvSpPr>
          <p:cNvPr id="6" name="Content Placeholder 5">
            <a:extLst>
              <a:ext uri="{FF2B5EF4-FFF2-40B4-BE49-F238E27FC236}">
                <a16:creationId xmlns:a16="http://schemas.microsoft.com/office/drawing/2014/main" id="{8D688A65-B9A8-4F9A-8B89-AA54F51A2262}"/>
              </a:ext>
            </a:extLst>
          </p:cNvPr>
          <p:cNvSpPr>
            <a:spLocks noGrp="1"/>
          </p:cNvSpPr>
          <p:nvPr>
            <p:ph sz="half" idx="2"/>
          </p:nvPr>
        </p:nvSpPr>
        <p:spPr/>
        <p:txBody>
          <a:bodyPr/>
          <a:lstStyle/>
          <a:p>
            <a:r>
              <a:rPr lang="en-US" dirty="0"/>
              <a:t>After removing the outliers</a:t>
            </a:r>
          </a:p>
          <a:p>
            <a:pPr marL="0" indent="0">
              <a:buNone/>
            </a:pPr>
            <a:r>
              <a:rPr lang="en-US" dirty="0"/>
              <a:t>   (No outliers were removed)</a:t>
            </a:r>
          </a:p>
        </p:txBody>
      </p:sp>
      <p:pic>
        <p:nvPicPr>
          <p:cNvPr id="7" name="Picture 6">
            <a:extLst>
              <a:ext uri="{FF2B5EF4-FFF2-40B4-BE49-F238E27FC236}">
                <a16:creationId xmlns:a16="http://schemas.microsoft.com/office/drawing/2014/main" id="{E6CBB19B-03B7-48B5-AB98-E6C8B78FED64}"/>
              </a:ext>
            </a:extLst>
          </p:cNvPr>
          <p:cNvPicPr>
            <a:picLocks noChangeAspect="1"/>
          </p:cNvPicPr>
          <p:nvPr/>
        </p:nvPicPr>
        <p:blipFill>
          <a:blip r:embed="rId2"/>
          <a:stretch>
            <a:fillRect/>
          </a:stretch>
        </p:blipFill>
        <p:spPr>
          <a:xfrm>
            <a:off x="1001002" y="2969064"/>
            <a:ext cx="4334480" cy="2943636"/>
          </a:xfrm>
          <a:prstGeom prst="rect">
            <a:avLst/>
          </a:prstGeom>
        </p:spPr>
      </p:pic>
      <p:pic>
        <p:nvPicPr>
          <p:cNvPr id="10" name="Picture 9">
            <a:extLst>
              <a:ext uri="{FF2B5EF4-FFF2-40B4-BE49-F238E27FC236}">
                <a16:creationId xmlns:a16="http://schemas.microsoft.com/office/drawing/2014/main" id="{40060BE5-BC38-4965-8527-3A6EF3A816E4}"/>
              </a:ext>
            </a:extLst>
          </p:cNvPr>
          <p:cNvPicPr>
            <a:picLocks noChangeAspect="1"/>
          </p:cNvPicPr>
          <p:nvPr/>
        </p:nvPicPr>
        <p:blipFill>
          <a:blip r:embed="rId3"/>
          <a:stretch>
            <a:fillRect/>
          </a:stretch>
        </p:blipFill>
        <p:spPr>
          <a:xfrm>
            <a:off x="6338582" y="3027787"/>
            <a:ext cx="4324954" cy="2953162"/>
          </a:xfrm>
          <a:prstGeom prst="rect">
            <a:avLst/>
          </a:prstGeom>
        </p:spPr>
      </p:pic>
    </p:spTree>
    <p:extLst>
      <p:ext uri="{BB962C8B-B14F-4D97-AF65-F5344CB8AC3E}">
        <p14:creationId xmlns:p14="http://schemas.microsoft.com/office/powerpoint/2010/main" val="407298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2C62C06-A891-4478-82A1-BCDB7AD5AEBC}"/>
              </a:ext>
            </a:extLst>
          </p:cNvPr>
          <p:cNvSpPr>
            <a:spLocks noGrp="1"/>
          </p:cNvSpPr>
          <p:nvPr>
            <p:ph type="title"/>
          </p:nvPr>
        </p:nvSpPr>
        <p:spPr>
          <a:xfrm>
            <a:off x="1285240" y="1050595"/>
            <a:ext cx="8074815" cy="1618489"/>
          </a:xfrm>
        </p:spPr>
        <p:txBody>
          <a:bodyPr anchor="ctr">
            <a:normAutofit/>
          </a:bodyPr>
          <a:lstStyle/>
          <a:p>
            <a:r>
              <a:rPr lang="en-US" sz="7200" b="1"/>
              <a:t>DAYS_REGISTRATION</a:t>
            </a:r>
          </a:p>
        </p:txBody>
      </p:sp>
      <p:sp>
        <p:nvSpPr>
          <p:cNvPr id="8" name="Content Placeholder 7">
            <a:extLst>
              <a:ext uri="{FF2B5EF4-FFF2-40B4-BE49-F238E27FC236}">
                <a16:creationId xmlns:a16="http://schemas.microsoft.com/office/drawing/2014/main" id="{F52FBE09-29E3-4723-92C5-F4987316E022}"/>
              </a:ext>
            </a:extLst>
          </p:cNvPr>
          <p:cNvSpPr>
            <a:spLocks noGrp="1"/>
          </p:cNvSpPr>
          <p:nvPr>
            <p:ph idx="1"/>
          </p:nvPr>
        </p:nvSpPr>
        <p:spPr>
          <a:xfrm>
            <a:off x="1285240" y="2969469"/>
            <a:ext cx="8074815" cy="2800395"/>
          </a:xfrm>
        </p:spPr>
        <p:txBody>
          <a:bodyPr anchor="t">
            <a:normAutofit/>
          </a:bodyPr>
          <a:lstStyle/>
          <a:p>
            <a:endParaRPr lang="en-US" sz="2400" b="1">
              <a:latin typeface="Calibri "/>
            </a:endParaRPr>
          </a:p>
          <a:p>
            <a:r>
              <a:rPr lang="en-US" sz="2400" b="1">
                <a:latin typeface="Calibri "/>
              </a:rPr>
              <a:t>`</a:t>
            </a:r>
            <a:r>
              <a:rPr lang="en-US" sz="2400" b="1">
                <a:effectLst/>
                <a:latin typeface="Calibri "/>
              </a:rPr>
              <a:t>DAYS_REGISTRATION` </a:t>
            </a:r>
            <a:r>
              <a:rPr lang="en-US" sz="2400">
                <a:effectLst/>
                <a:latin typeface="Calibri "/>
              </a:rPr>
              <a:t>has no significant outliers</a:t>
            </a:r>
          </a:p>
          <a:p>
            <a:pPr marL="0" indent="0">
              <a:buNone/>
            </a:pPr>
            <a:endParaRPr lang="en-US" sz="2400">
              <a:latin typeface="Calibri "/>
            </a:endParaRPr>
          </a:p>
        </p:txBody>
      </p:sp>
    </p:spTree>
    <p:extLst>
      <p:ext uri="{BB962C8B-B14F-4D97-AF65-F5344CB8AC3E}">
        <p14:creationId xmlns:p14="http://schemas.microsoft.com/office/powerpoint/2010/main" val="24084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CEF7-4764-4ECB-8607-A16C5B8BB23E}"/>
              </a:ext>
            </a:extLst>
          </p:cNvPr>
          <p:cNvSpPr>
            <a:spLocks noGrp="1"/>
          </p:cNvSpPr>
          <p:nvPr>
            <p:ph type="title"/>
          </p:nvPr>
        </p:nvSpPr>
        <p:spPr/>
        <p:txBody>
          <a:bodyPr/>
          <a:lstStyle/>
          <a:p>
            <a:r>
              <a:rPr lang="en-US" dirty="0"/>
              <a:t>Feature: `OWN_CAR_AGE`</a:t>
            </a:r>
          </a:p>
        </p:txBody>
      </p:sp>
      <p:sp>
        <p:nvSpPr>
          <p:cNvPr id="5" name="Content Placeholder 4">
            <a:extLst>
              <a:ext uri="{FF2B5EF4-FFF2-40B4-BE49-F238E27FC236}">
                <a16:creationId xmlns:a16="http://schemas.microsoft.com/office/drawing/2014/main" id="{BF28B894-6045-4619-98BF-5B219C362594}"/>
              </a:ext>
            </a:extLst>
          </p:cNvPr>
          <p:cNvSpPr>
            <a:spLocks noGrp="1"/>
          </p:cNvSpPr>
          <p:nvPr>
            <p:ph sz="half" idx="1"/>
          </p:nvPr>
        </p:nvSpPr>
        <p:spPr/>
        <p:txBody>
          <a:bodyPr/>
          <a:lstStyle/>
          <a:p>
            <a:r>
              <a:rPr lang="en-US" dirty="0"/>
              <a:t>Before removing then outliers</a:t>
            </a:r>
          </a:p>
        </p:txBody>
      </p:sp>
      <p:sp>
        <p:nvSpPr>
          <p:cNvPr id="6" name="Content Placeholder 5">
            <a:extLst>
              <a:ext uri="{FF2B5EF4-FFF2-40B4-BE49-F238E27FC236}">
                <a16:creationId xmlns:a16="http://schemas.microsoft.com/office/drawing/2014/main" id="{8D688A65-B9A8-4F9A-8B89-AA54F51A2262}"/>
              </a:ext>
            </a:extLst>
          </p:cNvPr>
          <p:cNvSpPr>
            <a:spLocks noGrp="1"/>
          </p:cNvSpPr>
          <p:nvPr>
            <p:ph sz="half" idx="2"/>
          </p:nvPr>
        </p:nvSpPr>
        <p:spPr/>
        <p:txBody>
          <a:bodyPr/>
          <a:lstStyle/>
          <a:p>
            <a:r>
              <a:rPr lang="en-US" dirty="0"/>
              <a:t>After removing the outliers</a:t>
            </a:r>
          </a:p>
        </p:txBody>
      </p:sp>
      <p:pic>
        <p:nvPicPr>
          <p:cNvPr id="7" name="Picture 6">
            <a:extLst>
              <a:ext uri="{FF2B5EF4-FFF2-40B4-BE49-F238E27FC236}">
                <a16:creationId xmlns:a16="http://schemas.microsoft.com/office/drawing/2014/main" id="{04004AA1-82E6-4064-9106-B8968506D3A7}"/>
              </a:ext>
            </a:extLst>
          </p:cNvPr>
          <p:cNvPicPr>
            <a:picLocks noChangeAspect="1"/>
          </p:cNvPicPr>
          <p:nvPr/>
        </p:nvPicPr>
        <p:blipFill>
          <a:blip r:embed="rId2"/>
          <a:stretch>
            <a:fillRect/>
          </a:stretch>
        </p:blipFill>
        <p:spPr>
          <a:xfrm>
            <a:off x="1242707" y="2969064"/>
            <a:ext cx="4372585" cy="2934109"/>
          </a:xfrm>
          <a:prstGeom prst="rect">
            <a:avLst/>
          </a:prstGeom>
        </p:spPr>
      </p:pic>
      <p:pic>
        <p:nvPicPr>
          <p:cNvPr id="10" name="Picture 9">
            <a:extLst>
              <a:ext uri="{FF2B5EF4-FFF2-40B4-BE49-F238E27FC236}">
                <a16:creationId xmlns:a16="http://schemas.microsoft.com/office/drawing/2014/main" id="{A690ED3E-17B8-4C57-A9B6-656977AD73B2}"/>
              </a:ext>
            </a:extLst>
          </p:cNvPr>
          <p:cNvPicPr>
            <a:picLocks noChangeAspect="1"/>
          </p:cNvPicPr>
          <p:nvPr/>
        </p:nvPicPr>
        <p:blipFill>
          <a:blip r:embed="rId3"/>
          <a:stretch>
            <a:fillRect/>
          </a:stretch>
        </p:blipFill>
        <p:spPr>
          <a:xfrm>
            <a:off x="6345926" y="2969064"/>
            <a:ext cx="4315427" cy="2934109"/>
          </a:xfrm>
          <a:prstGeom prst="rect">
            <a:avLst/>
          </a:prstGeom>
        </p:spPr>
      </p:pic>
    </p:spTree>
    <p:extLst>
      <p:ext uri="{BB962C8B-B14F-4D97-AF65-F5344CB8AC3E}">
        <p14:creationId xmlns:p14="http://schemas.microsoft.com/office/powerpoint/2010/main" val="94478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2C62C06-A891-4478-82A1-BCDB7AD5AEBC}"/>
              </a:ext>
            </a:extLst>
          </p:cNvPr>
          <p:cNvSpPr>
            <a:spLocks noGrp="1"/>
          </p:cNvSpPr>
          <p:nvPr>
            <p:ph type="title"/>
          </p:nvPr>
        </p:nvSpPr>
        <p:spPr>
          <a:xfrm>
            <a:off x="1285240" y="1050595"/>
            <a:ext cx="8074815" cy="1618489"/>
          </a:xfrm>
        </p:spPr>
        <p:txBody>
          <a:bodyPr anchor="ctr">
            <a:normAutofit/>
          </a:bodyPr>
          <a:lstStyle/>
          <a:p>
            <a:r>
              <a:rPr lang="en-US" sz="7200" b="1"/>
              <a:t>OWN_CAR_AGE</a:t>
            </a:r>
          </a:p>
        </p:txBody>
      </p:sp>
      <p:sp>
        <p:nvSpPr>
          <p:cNvPr id="8" name="Content Placeholder 7">
            <a:extLst>
              <a:ext uri="{FF2B5EF4-FFF2-40B4-BE49-F238E27FC236}">
                <a16:creationId xmlns:a16="http://schemas.microsoft.com/office/drawing/2014/main" id="{F52FBE09-29E3-4723-92C5-F4987316E022}"/>
              </a:ext>
            </a:extLst>
          </p:cNvPr>
          <p:cNvSpPr>
            <a:spLocks noGrp="1"/>
          </p:cNvSpPr>
          <p:nvPr>
            <p:ph idx="1"/>
          </p:nvPr>
        </p:nvSpPr>
        <p:spPr>
          <a:xfrm>
            <a:off x="1285240" y="2969469"/>
            <a:ext cx="8074815" cy="2800395"/>
          </a:xfrm>
        </p:spPr>
        <p:txBody>
          <a:bodyPr anchor="t">
            <a:normAutofit/>
          </a:bodyPr>
          <a:lstStyle/>
          <a:p>
            <a:endParaRPr lang="en-US" sz="2400" b="1">
              <a:effectLst/>
              <a:latin typeface="Calibri "/>
            </a:endParaRPr>
          </a:p>
          <a:p>
            <a:endParaRPr lang="en-US" sz="2400" b="1">
              <a:latin typeface="Calibri "/>
            </a:endParaRPr>
          </a:p>
          <a:p>
            <a:r>
              <a:rPr lang="en-US" sz="2400" b="1">
                <a:latin typeface="Calibri "/>
              </a:rPr>
              <a:t>`</a:t>
            </a:r>
            <a:r>
              <a:rPr lang="en-US" sz="2400" b="1">
                <a:effectLst/>
                <a:latin typeface="Calibri "/>
              </a:rPr>
              <a:t>OWN_CAR_AGE` </a:t>
            </a:r>
            <a:r>
              <a:rPr lang="en-US" sz="2400">
                <a:effectLst/>
                <a:latin typeface="Calibri "/>
              </a:rPr>
              <a:t>also has an outlier sitting at around 70 years of a cars Age. A car being at the age of 70 cannot  be taken as a significantt value based data since it needs to be financially valuable. So this outlier will be rmoved as well.</a:t>
            </a:r>
          </a:p>
          <a:p>
            <a:endParaRPr lang="en-US" sz="2400">
              <a:latin typeface="Calibri "/>
            </a:endParaRPr>
          </a:p>
        </p:txBody>
      </p:sp>
    </p:spTree>
    <p:extLst>
      <p:ext uri="{BB962C8B-B14F-4D97-AF65-F5344CB8AC3E}">
        <p14:creationId xmlns:p14="http://schemas.microsoft.com/office/powerpoint/2010/main" val="371560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182B0C6-0A1F-4A49-B873-D61C8CD3238B}"/>
              </a:ext>
            </a:extLst>
          </p:cNvPr>
          <p:cNvPicPr>
            <a:picLocks noChangeAspect="1"/>
          </p:cNvPicPr>
          <p:nvPr/>
        </p:nvPicPr>
        <p:blipFill>
          <a:blip r:embed="rId2"/>
          <a:stretch>
            <a:fillRect/>
          </a:stretch>
        </p:blipFill>
        <p:spPr>
          <a:xfrm>
            <a:off x="5478463" y="642938"/>
            <a:ext cx="3014663" cy="1820863"/>
          </a:xfrm>
          <a:prstGeom prst="rect">
            <a:avLst/>
          </a:prstGeom>
        </p:spPr>
      </p:pic>
      <p:sp>
        <p:nvSpPr>
          <p:cNvPr id="20" name="TextBox 19">
            <a:extLst>
              <a:ext uri="{FF2B5EF4-FFF2-40B4-BE49-F238E27FC236}">
                <a16:creationId xmlns:a16="http://schemas.microsoft.com/office/drawing/2014/main" id="{36054F25-F36C-4D6A-B286-1A916E640AF9}"/>
              </a:ext>
            </a:extLst>
          </p:cNvPr>
          <p:cNvSpPr txBox="1"/>
          <p:nvPr/>
        </p:nvSpPr>
        <p:spPr>
          <a:xfrm>
            <a:off x="5478463" y="2105025"/>
            <a:ext cx="3014663" cy="360363"/>
          </a:xfrm>
          <a:prstGeom prst="rect">
            <a:avLst/>
          </a:prstGeom>
          <a:solidFill>
            <a:srgbClr val="000000">
              <a:alpha val="50000"/>
            </a:srgbClr>
          </a:solidFill>
          <a:ln>
            <a:noFill/>
          </a:ln>
        </p:spPr>
        <p:txBody>
          <a:bodyPr wrap="square" rtlCol="0" anchor="ctr">
            <a:noAutofit/>
          </a:bodyPr>
          <a:lstStyle/>
          <a:p>
            <a:pPr algn="ctr">
              <a:spcAft>
                <a:spcPts val="600"/>
              </a:spcAft>
            </a:pPr>
            <a:r>
              <a:rPr lang="en-US" sz="800">
                <a:solidFill>
                  <a:srgbClr val="FFFFFF"/>
                </a:solidFill>
              </a:rPr>
              <a:t>Normal distribution</a:t>
            </a:r>
          </a:p>
        </p:txBody>
      </p:sp>
      <p:pic>
        <p:nvPicPr>
          <p:cNvPr id="13" name="Picture 12">
            <a:extLst>
              <a:ext uri="{FF2B5EF4-FFF2-40B4-BE49-F238E27FC236}">
                <a16:creationId xmlns:a16="http://schemas.microsoft.com/office/drawing/2014/main" id="{D0ED0665-06B1-4213-AA1C-C5186811FD98}"/>
              </a:ext>
            </a:extLst>
          </p:cNvPr>
          <p:cNvPicPr>
            <a:picLocks noChangeAspect="1"/>
          </p:cNvPicPr>
          <p:nvPr/>
        </p:nvPicPr>
        <p:blipFill>
          <a:blip r:embed="rId3"/>
          <a:stretch>
            <a:fillRect/>
          </a:stretch>
        </p:blipFill>
        <p:spPr>
          <a:xfrm>
            <a:off x="8559800" y="642938"/>
            <a:ext cx="2970213" cy="1820863"/>
          </a:xfrm>
          <a:prstGeom prst="rect">
            <a:avLst/>
          </a:prstGeom>
        </p:spPr>
      </p:pic>
      <p:sp>
        <p:nvSpPr>
          <p:cNvPr id="23" name="TextBox 22">
            <a:extLst>
              <a:ext uri="{FF2B5EF4-FFF2-40B4-BE49-F238E27FC236}">
                <a16:creationId xmlns:a16="http://schemas.microsoft.com/office/drawing/2014/main" id="{7658079C-5CD7-4B4F-9411-710CF2F22FFA}"/>
              </a:ext>
            </a:extLst>
          </p:cNvPr>
          <p:cNvSpPr txBox="1"/>
          <p:nvPr/>
        </p:nvSpPr>
        <p:spPr>
          <a:xfrm>
            <a:off x="8559800" y="2105025"/>
            <a:ext cx="2970213" cy="360363"/>
          </a:xfrm>
          <a:prstGeom prst="rect">
            <a:avLst/>
          </a:prstGeom>
          <a:solidFill>
            <a:srgbClr val="000000">
              <a:alpha val="50000"/>
            </a:srgbClr>
          </a:solidFill>
          <a:ln>
            <a:noFill/>
          </a:ln>
        </p:spPr>
        <p:txBody>
          <a:bodyPr wrap="square" rtlCol="0" anchor="ctr">
            <a:noAutofit/>
          </a:bodyPr>
          <a:lstStyle/>
          <a:p>
            <a:pPr algn="ctr">
              <a:spcAft>
                <a:spcPts val="600"/>
              </a:spcAft>
            </a:pPr>
            <a:r>
              <a:rPr lang="en-US" sz="800">
                <a:solidFill>
                  <a:srgbClr val="FFFFFF"/>
                </a:solidFill>
              </a:rPr>
              <a:t>exponential distribution</a:t>
            </a:r>
          </a:p>
        </p:txBody>
      </p:sp>
      <p:pic>
        <p:nvPicPr>
          <p:cNvPr id="11" name="Content Placeholder 10">
            <a:extLst>
              <a:ext uri="{FF2B5EF4-FFF2-40B4-BE49-F238E27FC236}">
                <a16:creationId xmlns:a16="http://schemas.microsoft.com/office/drawing/2014/main" id="{2FA09518-7C69-44DE-8091-9C0C53990D6A}"/>
              </a:ext>
            </a:extLst>
          </p:cNvPr>
          <p:cNvPicPr>
            <a:picLocks noGrp="1" noChangeAspect="1"/>
          </p:cNvPicPr>
          <p:nvPr>
            <p:ph idx="1"/>
          </p:nvPr>
        </p:nvPicPr>
        <p:blipFill>
          <a:blip r:embed="rId4"/>
          <a:stretch>
            <a:fillRect/>
          </a:stretch>
        </p:blipFill>
        <p:spPr>
          <a:xfrm>
            <a:off x="5478463" y="2532063"/>
            <a:ext cx="2990850" cy="1800225"/>
          </a:xfrm>
        </p:spPr>
      </p:pic>
      <p:sp>
        <p:nvSpPr>
          <p:cNvPr id="22" name="TextBox 21">
            <a:extLst>
              <a:ext uri="{FF2B5EF4-FFF2-40B4-BE49-F238E27FC236}">
                <a16:creationId xmlns:a16="http://schemas.microsoft.com/office/drawing/2014/main" id="{50A596BF-15D9-4CEE-AB0B-2B5EF010AC1F}"/>
              </a:ext>
            </a:extLst>
          </p:cNvPr>
          <p:cNvSpPr txBox="1"/>
          <p:nvPr/>
        </p:nvSpPr>
        <p:spPr>
          <a:xfrm>
            <a:off x="5478463" y="3973513"/>
            <a:ext cx="2990850" cy="360363"/>
          </a:xfrm>
          <a:prstGeom prst="rect">
            <a:avLst/>
          </a:prstGeom>
          <a:solidFill>
            <a:srgbClr val="000000">
              <a:alpha val="50000"/>
            </a:srgbClr>
          </a:solidFill>
          <a:ln>
            <a:noFill/>
          </a:ln>
        </p:spPr>
        <p:txBody>
          <a:bodyPr wrap="square" rtlCol="0" anchor="ctr">
            <a:noAutofit/>
          </a:bodyPr>
          <a:lstStyle/>
          <a:p>
            <a:pPr algn="ctr">
              <a:spcAft>
                <a:spcPts val="600"/>
              </a:spcAft>
            </a:pPr>
            <a:r>
              <a:rPr lang="en-US" sz="800">
                <a:solidFill>
                  <a:srgbClr val="FFFFFF"/>
                </a:solidFill>
              </a:rPr>
              <a:t>Normal distribution</a:t>
            </a:r>
            <a:br>
              <a:rPr lang="en-US" sz="800">
                <a:solidFill>
                  <a:srgbClr val="FFFFFF"/>
                </a:solidFill>
              </a:rPr>
            </a:br>
            <a:r>
              <a:rPr lang="en-US" sz="800">
                <a:solidFill>
                  <a:srgbClr val="FFFFFF"/>
                </a:solidFill>
              </a:rPr>
              <a:t>(with some huge value difference)</a:t>
            </a:r>
          </a:p>
        </p:txBody>
      </p:sp>
      <p:pic>
        <p:nvPicPr>
          <p:cNvPr id="9" name="Picture 8">
            <a:extLst>
              <a:ext uri="{FF2B5EF4-FFF2-40B4-BE49-F238E27FC236}">
                <a16:creationId xmlns:a16="http://schemas.microsoft.com/office/drawing/2014/main" id="{482AA129-58EC-4442-91C5-99BD354BF2D9}"/>
              </a:ext>
            </a:extLst>
          </p:cNvPr>
          <p:cNvPicPr>
            <a:picLocks noChangeAspect="1"/>
          </p:cNvPicPr>
          <p:nvPr/>
        </p:nvPicPr>
        <p:blipFill>
          <a:blip r:embed="rId5"/>
          <a:stretch>
            <a:fillRect/>
          </a:stretch>
        </p:blipFill>
        <p:spPr>
          <a:xfrm>
            <a:off x="8537575" y="2532063"/>
            <a:ext cx="2994025" cy="1800225"/>
          </a:xfrm>
          <a:prstGeom prst="rect">
            <a:avLst/>
          </a:prstGeom>
        </p:spPr>
      </p:pic>
      <p:sp>
        <p:nvSpPr>
          <p:cNvPr id="21" name="TextBox 20">
            <a:extLst>
              <a:ext uri="{FF2B5EF4-FFF2-40B4-BE49-F238E27FC236}">
                <a16:creationId xmlns:a16="http://schemas.microsoft.com/office/drawing/2014/main" id="{333390CB-99D7-409A-B33B-128B81A45ED5}"/>
              </a:ext>
            </a:extLst>
          </p:cNvPr>
          <p:cNvSpPr txBox="1"/>
          <p:nvPr/>
        </p:nvSpPr>
        <p:spPr>
          <a:xfrm>
            <a:off x="8537575" y="3973513"/>
            <a:ext cx="2994025" cy="360363"/>
          </a:xfrm>
          <a:prstGeom prst="rect">
            <a:avLst/>
          </a:prstGeom>
          <a:solidFill>
            <a:srgbClr val="000000">
              <a:alpha val="50000"/>
            </a:srgbClr>
          </a:solidFill>
          <a:ln>
            <a:noFill/>
          </a:ln>
        </p:spPr>
        <p:txBody>
          <a:bodyPr wrap="square" rtlCol="0" anchor="ctr">
            <a:noAutofit/>
          </a:bodyPr>
          <a:lstStyle/>
          <a:p>
            <a:pPr algn="ctr">
              <a:spcAft>
                <a:spcPts val="600"/>
              </a:spcAft>
            </a:pPr>
            <a:r>
              <a:rPr lang="en-US" sz="800">
                <a:solidFill>
                  <a:srgbClr val="FFFFFF"/>
                </a:solidFill>
              </a:rPr>
              <a:t>Normal distribution</a:t>
            </a:r>
          </a:p>
        </p:txBody>
      </p:sp>
      <p:pic>
        <p:nvPicPr>
          <p:cNvPr id="7" name="Picture 6">
            <a:extLst>
              <a:ext uri="{FF2B5EF4-FFF2-40B4-BE49-F238E27FC236}">
                <a16:creationId xmlns:a16="http://schemas.microsoft.com/office/drawing/2014/main" id="{A470E952-2E6C-4CE2-B2A1-D23A190E0D63}"/>
              </a:ext>
            </a:extLst>
          </p:cNvPr>
          <p:cNvPicPr>
            <a:picLocks noChangeAspect="1"/>
          </p:cNvPicPr>
          <p:nvPr/>
        </p:nvPicPr>
        <p:blipFill>
          <a:blip r:embed="rId6"/>
          <a:stretch>
            <a:fillRect/>
          </a:stretch>
        </p:blipFill>
        <p:spPr>
          <a:xfrm>
            <a:off x="5478463" y="4400550"/>
            <a:ext cx="3017838" cy="1814513"/>
          </a:xfrm>
          <a:prstGeom prst="rect">
            <a:avLst/>
          </a:prstGeom>
        </p:spPr>
      </p:pic>
      <p:sp>
        <p:nvSpPr>
          <p:cNvPr id="25" name="TextBox 24">
            <a:extLst>
              <a:ext uri="{FF2B5EF4-FFF2-40B4-BE49-F238E27FC236}">
                <a16:creationId xmlns:a16="http://schemas.microsoft.com/office/drawing/2014/main" id="{41B2AEEF-53E7-462E-9690-0751463BCA5C}"/>
              </a:ext>
            </a:extLst>
          </p:cNvPr>
          <p:cNvSpPr txBox="1"/>
          <p:nvPr/>
        </p:nvSpPr>
        <p:spPr>
          <a:xfrm>
            <a:off x="5478463" y="5854700"/>
            <a:ext cx="3017838" cy="360363"/>
          </a:xfrm>
          <a:prstGeom prst="rect">
            <a:avLst/>
          </a:prstGeom>
          <a:solidFill>
            <a:srgbClr val="000000">
              <a:alpha val="50000"/>
            </a:srgbClr>
          </a:solidFill>
          <a:ln>
            <a:noFill/>
          </a:ln>
        </p:spPr>
        <p:txBody>
          <a:bodyPr wrap="square" rtlCol="0" anchor="ctr">
            <a:noAutofit/>
          </a:bodyPr>
          <a:lstStyle/>
          <a:p>
            <a:pPr algn="ctr">
              <a:spcAft>
                <a:spcPts val="600"/>
              </a:spcAft>
            </a:pPr>
            <a:r>
              <a:rPr lang="en-US" sz="800">
                <a:solidFill>
                  <a:srgbClr val="FFFFFF"/>
                </a:solidFill>
              </a:rPr>
              <a:t>Right skewed</a:t>
            </a:r>
          </a:p>
        </p:txBody>
      </p:sp>
      <p:pic>
        <p:nvPicPr>
          <p:cNvPr id="18" name="Picture 17">
            <a:extLst>
              <a:ext uri="{FF2B5EF4-FFF2-40B4-BE49-F238E27FC236}">
                <a16:creationId xmlns:a16="http://schemas.microsoft.com/office/drawing/2014/main" id="{41CA2BD2-8022-46C0-910C-73EBAC26B794}"/>
              </a:ext>
            </a:extLst>
          </p:cNvPr>
          <p:cNvPicPr>
            <a:picLocks noChangeAspect="1"/>
          </p:cNvPicPr>
          <p:nvPr/>
        </p:nvPicPr>
        <p:blipFill>
          <a:blip r:embed="rId7"/>
          <a:stretch>
            <a:fillRect/>
          </a:stretch>
        </p:blipFill>
        <p:spPr>
          <a:xfrm>
            <a:off x="8564563" y="4400550"/>
            <a:ext cx="2965450" cy="1814513"/>
          </a:xfrm>
          <a:prstGeom prst="rect">
            <a:avLst/>
          </a:prstGeom>
        </p:spPr>
      </p:pic>
      <p:sp>
        <p:nvSpPr>
          <p:cNvPr id="24" name="TextBox 23">
            <a:extLst>
              <a:ext uri="{FF2B5EF4-FFF2-40B4-BE49-F238E27FC236}">
                <a16:creationId xmlns:a16="http://schemas.microsoft.com/office/drawing/2014/main" id="{CD949DFC-3E8F-47A3-A1F5-73668D975CF5}"/>
              </a:ext>
            </a:extLst>
          </p:cNvPr>
          <p:cNvSpPr txBox="1"/>
          <p:nvPr/>
        </p:nvSpPr>
        <p:spPr>
          <a:xfrm>
            <a:off x="8564563" y="5854700"/>
            <a:ext cx="2965450" cy="360363"/>
          </a:xfrm>
          <a:prstGeom prst="rect">
            <a:avLst/>
          </a:prstGeom>
          <a:solidFill>
            <a:srgbClr val="000000">
              <a:alpha val="50000"/>
            </a:srgbClr>
          </a:solidFill>
          <a:ln>
            <a:noFill/>
          </a:ln>
        </p:spPr>
        <p:txBody>
          <a:bodyPr wrap="square" rtlCol="0" anchor="ctr">
            <a:noAutofit/>
          </a:bodyPr>
          <a:lstStyle/>
          <a:p>
            <a:pPr algn="ctr">
              <a:spcAft>
                <a:spcPts val="600"/>
              </a:spcAft>
            </a:pPr>
            <a:r>
              <a:rPr lang="en-US" sz="800">
                <a:solidFill>
                  <a:srgbClr val="FFFFFF"/>
                </a:solidFill>
              </a:rPr>
              <a:t>Normal distribution</a:t>
            </a:r>
          </a:p>
        </p:txBody>
      </p:sp>
      <p:sp>
        <p:nvSpPr>
          <p:cNvPr id="2" name="Title 1">
            <a:extLst>
              <a:ext uri="{FF2B5EF4-FFF2-40B4-BE49-F238E27FC236}">
                <a16:creationId xmlns:a16="http://schemas.microsoft.com/office/drawing/2014/main" id="{9CBEBB27-9696-422A-B989-3D97511DE9AC}"/>
              </a:ext>
            </a:extLst>
          </p:cNvPr>
          <p:cNvSpPr>
            <a:spLocks noGrp="1"/>
          </p:cNvSpPr>
          <p:nvPr>
            <p:ph type="title"/>
          </p:nvPr>
        </p:nvSpPr>
        <p:spPr>
          <a:xfrm>
            <a:off x="838200" y="811161"/>
            <a:ext cx="3335594" cy="5403370"/>
          </a:xfrm>
        </p:spPr>
        <p:txBody>
          <a:bodyPr>
            <a:normAutofit/>
          </a:bodyPr>
          <a:lstStyle/>
          <a:p>
            <a:r>
              <a:rPr lang="en-US">
                <a:solidFill>
                  <a:srgbClr val="FFFFFF"/>
                </a:solidFill>
              </a:rPr>
              <a:t>UNIVARIATE ANALYSIS: -</a:t>
            </a:r>
          </a:p>
        </p:txBody>
      </p:sp>
    </p:spTree>
    <p:extLst>
      <p:ext uri="{BB962C8B-B14F-4D97-AF65-F5344CB8AC3E}">
        <p14:creationId xmlns:p14="http://schemas.microsoft.com/office/powerpoint/2010/main" val="267449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CE0D-36FB-449A-9613-6F252373A68A}"/>
              </a:ext>
            </a:extLst>
          </p:cNvPr>
          <p:cNvSpPr>
            <a:spLocks noGrp="1"/>
          </p:cNvSpPr>
          <p:nvPr>
            <p:ph type="title"/>
          </p:nvPr>
        </p:nvSpPr>
        <p:spPr/>
        <p:txBody>
          <a:bodyPr/>
          <a:lstStyle/>
          <a:p>
            <a:r>
              <a:rPr lang="en-US"/>
              <a:t>Application Data set: -</a:t>
            </a:r>
            <a:endParaRPr lang="en-US" dirty="0"/>
          </a:p>
        </p:txBody>
      </p:sp>
      <p:sp>
        <p:nvSpPr>
          <p:cNvPr id="3" name="Content Placeholder 2">
            <a:extLst>
              <a:ext uri="{FF2B5EF4-FFF2-40B4-BE49-F238E27FC236}">
                <a16:creationId xmlns:a16="http://schemas.microsoft.com/office/drawing/2014/main" id="{2DBC19F4-C02C-4A3C-8E1C-25CB97C69CDD}"/>
              </a:ext>
            </a:extLst>
          </p:cNvPr>
          <p:cNvSpPr>
            <a:spLocks noGrp="1"/>
          </p:cNvSpPr>
          <p:nvPr>
            <p:ph idx="1"/>
          </p:nvPr>
        </p:nvSpPr>
        <p:spPr/>
        <p:txBody>
          <a:bodyPr>
            <a:normAutofit/>
          </a:bodyPr>
          <a:lstStyle/>
          <a:p>
            <a:r>
              <a:rPr lang="en-US" sz="2000"/>
              <a:t>Rows and columns:</a:t>
            </a:r>
          </a:p>
          <a:p>
            <a:endParaRPr lang="en-US" sz="2000"/>
          </a:p>
          <a:p>
            <a:endParaRPr lang="en-US" sz="2000"/>
          </a:p>
          <a:p>
            <a:r>
              <a:rPr lang="en-US" sz="2000"/>
              <a:t>Missing values for Numerical data: </a:t>
            </a:r>
            <a:endParaRPr lang="en-US" sz="2000" dirty="0"/>
          </a:p>
        </p:txBody>
      </p:sp>
      <p:pic>
        <p:nvPicPr>
          <p:cNvPr id="5" name="Picture 4">
            <a:extLst>
              <a:ext uri="{FF2B5EF4-FFF2-40B4-BE49-F238E27FC236}">
                <a16:creationId xmlns:a16="http://schemas.microsoft.com/office/drawing/2014/main" id="{190CCF9D-0FBB-45AF-8AA0-F6BEDB16DE08}"/>
              </a:ext>
            </a:extLst>
          </p:cNvPr>
          <p:cNvPicPr>
            <a:picLocks noChangeAspect="1"/>
          </p:cNvPicPr>
          <p:nvPr/>
        </p:nvPicPr>
        <p:blipFill>
          <a:blip r:embed="rId2"/>
          <a:stretch>
            <a:fillRect/>
          </a:stretch>
        </p:blipFill>
        <p:spPr>
          <a:xfrm>
            <a:off x="5274880" y="1713914"/>
            <a:ext cx="3248478" cy="571580"/>
          </a:xfrm>
          <a:prstGeom prst="rect">
            <a:avLst/>
          </a:prstGeom>
        </p:spPr>
      </p:pic>
      <p:pic>
        <p:nvPicPr>
          <p:cNvPr id="7" name="Picture 6">
            <a:extLst>
              <a:ext uri="{FF2B5EF4-FFF2-40B4-BE49-F238E27FC236}">
                <a16:creationId xmlns:a16="http://schemas.microsoft.com/office/drawing/2014/main" id="{0CD2B004-99AB-461D-BF86-ACC66D8415A8}"/>
              </a:ext>
            </a:extLst>
          </p:cNvPr>
          <p:cNvPicPr>
            <a:picLocks noChangeAspect="1"/>
          </p:cNvPicPr>
          <p:nvPr/>
        </p:nvPicPr>
        <p:blipFill>
          <a:blip r:embed="rId3"/>
          <a:stretch>
            <a:fillRect/>
          </a:stretch>
        </p:blipFill>
        <p:spPr>
          <a:xfrm>
            <a:off x="5274880" y="2612372"/>
            <a:ext cx="2170918" cy="3499277"/>
          </a:xfrm>
          <a:prstGeom prst="rect">
            <a:avLst/>
          </a:prstGeom>
        </p:spPr>
      </p:pic>
    </p:spTree>
    <p:extLst>
      <p:ext uri="{BB962C8B-B14F-4D97-AF65-F5344CB8AC3E}">
        <p14:creationId xmlns:p14="http://schemas.microsoft.com/office/powerpoint/2010/main" val="366307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777BB-EE77-47A2-AE87-37A129F68373}"/>
              </a:ext>
            </a:extLst>
          </p:cNvPr>
          <p:cNvSpPr>
            <a:spLocks noGrp="1"/>
          </p:cNvSpPr>
          <p:nvPr>
            <p:ph type="title"/>
          </p:nvPr>
        </p:nvSpPr>
        <p:spPr>
          <a:xfrm>
            <a:off x="1123356" y="1188637"/>
            <a:ext cx="9984615" cy="1597228"/>
          </a:xfrm>
        </p:spPr>
        <p:txBody>
          <a:bodyPr>
            <a:normAutofit/>
          </a:bodyPr>
          <a:lstStyle/>
          <a:p>
            <a:r>
              <a:rPr lang="en-US" sz="6000"/>
              <a:t>BIVARIATE ANALYSIS</a:t>
            </a:r>
          </a:p>
        </p:txBody>
      </p:sp>
      <p:pic>
        <p:nvPicPr>
          <p:cNvPr id="5" name="Picture 4">
            <a:extLst>
              <a:ext uri="{FF2B5EF4-FFF2-40B4-BE49-F238E27FC236}">
                <a16:creationId xmlns:a16="http://schemas.microsoft.com/office/drawing/2014/main" id="{5F0256A8-5BEE-40F8-9135-30BE0C4559E6}"/>
              </a:ext>
            </a:extLst>
          </p:cNvPr>
          <p:cNvPicPr>
            <a:picLocks noChangeAspect="1"/>
          </p:cNvPicPr>
          <p:nvPr/>
        </p:nvPicPr>
        <p:blipFill rotWithShape="1">
          <a:blip r:embed="rId2"/>
          <a:srcRect l="11484" r="9179" b="4"/>
          <a:stretch/>
        </p:blipFill>
        <p:spPr>
          <a:xfrm>
            <a:off x="1123357" y="3018327"/>
            <a:ext cx="3533985" cy="2728198"/>
          </a:xfrm>
          <a:prstGeom prst="rect">
            <a:avLst/>
          </a:prstGeom>
        </p:spPr>
      </p:pic>
      <p:sp>
        <p:nvSpPr>
          <p:cNvPr id="3" name="Content Placeholder 2">
            <a:extLst>
              <a:ext uri="{FF2B5EF4-FFF2-40B4-BE49-F238E27FC236}">
                <a16:creationId xmlns:a16="http://schemas.microsoft.com/office/drawing/2014/main" id="{FB67EEDC-6A0A-4B01-B634-DEABDA6092A2}"/>
              </a:ext>
            </a:extLst>
          </p:cNvPr>
          <p:cNvSpPr>
            <a:spLocks noGrp="1"/>
          </p:cNvSpPr>
          <p:nvPr>
            <p:ph idx="1"/>
          </p:nvPr>
        </p:nvSpPr>
        <p:spPr>
          <a:xfrm>
            <a:off x="5255260" y="2998278"/>
            <a:ext cx="4428236" cy="2728198"/>
          </a:xfrm>
        </p:spPr>
        <p:txBody>
          <a:bodyPr anchor="t">
            <a:normAutofit/>
          </a:bodyPr>
          <a:lstStyle/>
          <a:p>
            <a:r>
              <a:rPr lang="en-US" sz="1900"/>
              <a:t>AMT_CREDIT: Loan to be paid back with interest.</a:t>
            </a:r>
          </a:p>
          <a:p>
            <a:r>
              <a:rPr lang="en-US" sz="1900"/>
              <a:t>AMT_ANNUITY:  fixed amount of money paid back to the loaner.</a:t>
            </a:r>
          </a:p>
          <a:p>
            <a:endParaRPr lang="en-US" sz="1900"/>
          </a:p>
          <a:p>
            <a:r>
              <a:rPr lang="en-US" sz="1900"/>
              <a:t>There is a linear relation between these two </a:t>
            </a:r>
          </a:p>
          <a:p>
            <a:pPr marL="0" indent="0">
              <a:buNone/>
            </a:pPr>
            <a:r>
              <a:rPr lang="en-US" sz="1900"/>
              <a:t>    variables.</a:t>
            </a:r>
          </a:p>
        </p:txBody>
      </p:sp>
    </p:spTree>
    <p:extLst>
      <p:ext uri="{BB962C8B-B14F-4D97-AF65-F5344CB8AC3E}">
        <p14:creationId xmlns:p14="http://schemas.microsoft.com/office/powerpoint/2010/main" val="403188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777BB-EE77-47A2-AE87-37A129F68373}"/>
              </a:ext>
            </a:extLst>
          </p:cNvPr>
          <p:cNvSpPr>
            <a:spLocks noGrp="1"/>
          </p:cNvSpPr>
          <p:nvPr>
            <p:ph type="title"/>
          </p:nvPr>
        </p:nvSpPr>
        <p:spPr>
          <a:xfrm>
            <a:off x="1123356" y="1188637"/>
            <a:ext cx="9984615" cy="1597228"/>
          </a:xfrm>
        </p:spPr>
        <p:txBody>
          <a:bodyPr>
            <a:normAutofit/>
          </a:bodyPr>
          <a:lstStyle/>
          <a:p>
            <a:r>
              <a:rPr lang="en-US" sz="6000"/>
              <a:t>BIVARIATE ANALYSIS</a:t>
            </a:r>
          </a:p>
        </p:txBody>
      </p:sp>
      <p:pic>
        <p:nvPicPr>
          <p:cNvPr id="6" name="Picture 5">
            <a:extLst>
              <a:ext uri="{FF2B5EF4-FFF2-40B4-BE49-F238E27FC236}">
                <a16:creationId xmlns:a16="http://schemas.microsoft.com/office/drawing/2014/main" id="{71D31EAD-49CA-412C-B055-4F433318C908}"/>
              </a:ext>
            </a:extLst>
          </p:cNvPr>
          <p:cNvPicPr>
            <a:picLocks noChangeAspect="1"/>
          </p:cNvPicPr>
          <p:nvPr/>
        </p:nvPicPr>
        <p:blipFill>
          <a:blip r:embed="rId2"/>
          <a:stretch>
            <a:fillRect/>
          </a:stretch>
        </p:blipFill>
        <p:spPr>
          <a:xfrm>
            <a:off x="1123357" y="3242716"/>
            <a:ext cx="3533985" cy="2279420"/>
          </a:xfrm>
          <a:prstGeom prst="rect">
            <a:avLst/>
          </a:prstGeom>
        </p:spPr>
      </p:pic>
      <p:sp>
        <p:nvSpPr>
          <p:cNvPr id="3" name="Content Placeholder 2">
            <a:extLst>
              <a:ext uri="{FF2B5EF4-FFF2-40B4-BE49-F238E27FC236}">
                <a16:creationId xmlns:a16="http://schemas.microsoft.com/office/drawing/2014/main" id="{FB67EEDC-6A0A-4B01-B634-DEABDA6092A2}"/>
              </a:ext>
            </a:extLst>
          </p:cNvPr>
          <p:cNvSpPr>
            <a:spLocks noGrp="1"/>
          </p:cNvSpPr>
          <p:nvPr>
            <p:ph idx="1"/>
          </p:nvPr>
        </p:nvSpPr>
        <p:spPr>
          <a:xfrm>
            <a:off x="5255260" y="2998278"/>
            <a:ext cx="4238257" cy="2728198"/>
          </a:xfrm>
        </p:spPr>
        <p:txBody>
          <a:bodyPr anchor="t">
            <a:normAutofit/>
          </a:bodyPr>
          <a:lstStyle/>
          <a:p>
            <a:r>
              <a:rPr lang="en-US" sz="1100"/>
              <a:t>AMT_CREDIT: Loan to be paid back with interest.</a:t>
            </a:r>
          </a:p>
          <a:p>
            <a:r>
              <a:rPr lang="en-US" sz="1100"/>
              <a:t>AMT_GOODS_PRICE: </a:t>
            </a:r>
            <a:r>
              <a:rPr lang="en-US" sz="1100" b="0" i="0" u="none" strike="noStrike">
                <a:effectLst/>
                <a:latin typeface="Calibri" panose="020F0502020204030204" pitchFamily="34" charset="0"/>
              </a:rPr>
              <a:t>For consumer loans it is the price of the goods for which the loan is given.</a:t>
            </a:r>
          </a:p>
          <a:p>
            <a:r>
              <a:rPr lang="en-US" sz="1100">
                <a:latin typeface="Calibri" panose="020F0502020204030204" pitchFamily="34" charset="0"/>
              </a:rPr>
              <a:t>Data which is scattered like a square and is above the linear line is where goods price is greater than the loan applied for which is the case when </a:t>
            </a:r>
          </a:p>
          <a:p>
            <a:pPr marL="0" indent="0">
              <a:buNone/>
            </a:pPr>
            <a:r>
              <a:rPr lang="en-US" sz="1100">
                <a:latin typeface="Calibri" panose="020F0502020204030204" pitchFamily="34" charset="0"/>
              </a:rPr>
              <a:t>    the loaner needs only some amount of money </a:t>
            </a:r>
          </a:p>
          <a:p>
            <a:pPr marL="0" indent="0">
              <a:buNone/>
            </a:pPr>
            <a:r>
              <a:rPr lang="en-US" sz="1100">
                <a:latin typeface="Calibri" panose="020F0502020204030204" pitchFamily="34" charset="0"/>
              </a:rPr>
              <a:t>     for the goods.</a:t>
            </a:r>
          </a:p>
          <a:p>
            <a:r>
              <a:rPr lang="en-US" sz="1100">
                <a:latin typeface="Calibri" panose="020F0502020204030204" pitchFamily="34" charset="0"/>
              </a:rPr>
              <a:t>Data which is less than the loan is basically when </a:t>
            </a:r>
          </a:p>
          <a:p>
            <a:pPr marL="0" indent="0">
              <a:buNone/>
            </a:pPr>
            <a:r>
              <a:rPr lang="en-US" sz="1100">
                <a:latin typeface="Calibri" panose="020F0502020204030204" pitchFamily="34" charset="0"/>
              </a:rPr>
              <a:t>    the customer needs modification to his goods which</a:t>
            </a:r>
          </a:p>
          <a:p>
            <a:pPr marL="0" indent="0">
              <a:buNone/>
            </a:pPr>
            <a:r>
              <a:rPr lang="en-US" sz="1100">
                <a:latin typeface="Calibri" panose="020F0502020204030204" pitchFamily="34" charset="0"/>
              </a:rPr>
              <a:t>    exceeds the goods price.</a:t>
            </a:r>
          </a:p>
        </p:txBody>
      </p:sp>
    </p:spTree>
    <p:extLst>
      <p:ext uri="{BB962C8B-B14F-4D97-AF65-F5344CB8AC3E}">
        <p14:creationId xmlns:p14="http://schemas.microsoft.com/office/powerpoint/2010/main" val="11400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60DEEC2-4CDE-444F-9A52-935DB9375329}"/>
              </a:ext>
            </a:extLst>
          </p:cNvPr>
          <p:cNvPicPr>
            <a:picLocks noChangeAspect="1"/>
          </p:cNvPicPr>
          <p:nvPr/>
        </p:nvPicPr>
        <p:blipFill>
          <a:blip r:embed="rId2"/>
          <a:stretch>
            <a:fillRect/>
          </a:stretch>
        </p:blipFill>
        <p:spPr>
          <a:xfrm>
            <a:off x="1289303" y="1119116"/>
            <a:ext cx="8123430" cy="2213635"/>
          </a:xfrm>
          <a:prstGeom prst="rect">
            <a:avLst/>
          </a:prstGeom>
        </p:spPr>
      </p:pic>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47CC3-7B78-4641-BBFD-C58643352631}"/>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8000" kern="1200">
                <a:solidFill>
                  <a:schemeClr val="tx1"/>
                </a:solidFill>
                <a:latin typeface="+mj-lt"/>
                <a:ea typeface="+mj-ea"/>
                <a:cs typeface="+mj-cs"/>
              </a:rPr>
              <a:t>CORRELATION: -</a:t>
            </a:r>
          </a:p>
        </p:txBody>
      </p:sp>
      <p:sp>
        <p:nvSpPr>
          <p:cNvPr id="3" name="Content Placeholder 2">
            <a:extLst>
              <a:ext uri="{FF2B5EF4-FFF2-40B4-BE49-F238E27FC236}">
                <a16:creationId xmlns:a16="http://schemas.microsoft.com/office/drawing/2014/main" id="{D2C99C74-E344-4F64-AE55-1D5A0717ED92}"/>
              </a:ext>
            </a:extLst>
          </p:cNvPr>
          <p:cNvSpPr>
            <a:spLocks noGrp="1"/>
          </p:cNvSpPr>
          <p:nvPr>
            <p:ph idx="1"/>
          </p:nvPr>
        </p:nvSpPr>
        <p:spPr>
          <a:xfrm>
            <a:off x="1289303" y="5142305"/>
            <a:ext cx="7321298" cy="753165"/>
          </a:xfrm>
        </p:spPr>
        <p:txBody>
          <a:bodyPr vert="horz" lIns="91440" tIns="45720" rIns="91440" bIns="45720" rtlCol="0" anchor="t">
            <a:normAutofit/>
          </a:bodyPr>
          <a:lstStyle/>
          <a:p>
            <a:pPr marL="0" indent="0">
              <a:buNone/>
            </a:pPr>
            <a:r>
              <a:rPr lang="en-US" sz="2400" kern="1200">
                <a:solidFill>
                  <a:schemeClr val="tx1"/>
                </a:solidFill>
                <a:latin typeface="+mn-lt"/>
                <a:ea typeface="+mn-ea"/>
                <a:cs typeface="+mn-cs"/>
              </a:rPr>
              <a:t>			Numerical Variables correlation</a:t>
            </a:r>
          </a:p>
        </p:txBody>
      </p:sp>
    </p:spTree>
    <p:extLst>
      <p:ext uri="{BB962C8B-B14F-4D97-AF65-F5344CB8AC3E}">
        <p14:creationId xmlns:p14="http://schemas.microsoft.com/office/powerpoint/2010/main" val="3521744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CE5E6A-25A0-42CB-A74C-C21892A163F5}"/>
              </a:ext>
            </a:extLst>
          </p:cNvPr>
          <p:cNvSpPr>
            <a:spLocks noGrp="1"/>
          </p:cNvSpPr>
          <p:nvPr>
            <p:ph type="title"/>
          </p:nvPr>
        </p:nvSpPr>
        <p:spPr>
          <a:xfrm>
            <a:off x="643467" y="321734"/>
            <a:ext cx="10905066" cy="1135737"/>
          </a:xfrm>
        </p:spPr>
        <p:txBody>
          <a:bodyPr>
            <a:normAutofit/>
          </a:bodyPr>
          <a:lstStyle/>
          <a:p>
            <a:r>
              <a:rPr lang="en-US" sz="3600"/>
              <a:t>Top 10 Correlation: -</a:t>
            </a:r>
          </a:p>
        </p:txBody>
      </p:sp>
      <p:sp>
        <p:nvSpPr>
          <p:cNvPr id="3" name="Content Placeholder 2">
            <a:extLst>
              <a:ext uri="{FF2B5EF4-FFF2-40B4-BE49-F238E27FC236}">
                <a16:creationId xmlns:a16="http://schemas.microsoft.com/office/drawing/2014/main" id="{6B5C66CF-3286-4CA9-B7B2-CF8E954A94AE}"/>
              </a:ext>
            </a:extLst>
          </p:cNvPr>
          <p:cNvSpPr>
            <a:spLocks noGrp="1"/>
          </p:cNvSpPr>
          <p:nvPr>
            <p:ph idx="1"/>
          </p:nvPr>
        </p:nvSpPr>
        <p:spPr>
          <a:xfrm>
            <a:off x="643469" y="1782981"/>
            <a:ext cx="4008384" cy="4393982"/>
          </a:xfrm>
        </p:spPr>
        <p:txBody>
          <a:bodyPr>
            <a:normAutofit/>
          </a:bodyPr>
          <a:lstStyle/>
          <a:p>
            <a:r>
              <a:rPr lang="en-US" sz="1700"/>
              <a:t>These are the top 10 correlation value holding numerical type data.</a:t>
            </a:r>
          </a:p>
          <a:p>
            <a:r>
              <a:rPr lang="en-US" sz="1700"/>
              <a:t>The highest correlation value being: 0.9863. </a:t>
            </a:r>
          </a:p>
          <a:p>
            <a:r>
              <a:rPr lang="en-US" sz="1700"/>
              <a:t>Ther first two features relation have been visualized in the above slides which shows that they are strictly linear which shows that the loan applied for is strictly for the goods price only 98.63% of the times.</a:t>
            </a:r>
          </a:p>
          <a:p>
            <a:r>
              <a:rPr lang="en-US" sz="1700"/>
              <a:t>The rest 1.37 % is also for goods but only a part of the goods amount was needed, or more than the price of goods were needed (maybe for some modifications to be done on the goods itself).</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F8935B4-2082-477A-AFBC-97AA9A5E823B}"/>
              </a:ext>
            </a:extLst>
          </p:cNvPr>
          <p:cNvPicPr>
            <a:picLocks noChangeAspect="1"/>
          </p:cNvPicPr>
          <p:nvPr/>
        </p:nvPicPr>
        <p:blipFill>
          <a:blip r:embed="rId2"/>
          <a:stretch>
            <a:fillRect/>
          </a:stretch>
        </p:blipFill>
        <p:spPr>
          <a:xfrm>
            <a:off x="5311396" y="1782981"/>
            <a:ext cx="6221059"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45873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E06B-0033-45F2-90B0-14F388863993}"/>
              </a:ext>
            </a:extLst>
          </p:cNvPr>
          <p:cNvSpPr>
            <a:spLocks noGrp="1"/>
          </p:cNvSpPr>
          <p:nvPr>
            <p:ph type="title"/>
          </p:nvPr>
        </p:nvSpPr>
        <p:spPr/>
        <p:txBody>
          <a:bodyPr/>
          <a:lstStyle/>
          <a:p>
            <a:r>
              <a:rPr lang="en-US" dirty="0"/>
              <a:t>DRIVE LINK: </a:t>
            </a:r>
          </a:p>
        </p:txBody>
      </p:sp>
      <p:sp>
        <p:nvSpPr>
          <p:cNvPr id="3" name="Content Placeholder 2">
            <a:extLst>
              <a:ext uri="{FF2B5EF4-FFF2-40B4-BE49-F238E27FC236}">
                <a16:creationId xmlns:a16="http://schemas.microsoft.com/office/drawing/2014/main" id="{F03E0115-0EE8-439B-96D2-3AE70BA20ADA}"/>
              </a:ext>
            </a:extLst>
          </p:cNvPr>
          <p:cNvSpPr>
            <a:spLocks noGrp="1"/>
          </p:cNvSpPr>
          <p:nvPr>
            <p:ph idx="1"/>
          </p:nvPr>
        </p:nvSpPr>
        <p:spPr/>
        <p:txBody>
          <a:bodyPr/>
          <a:lstStyle/>
          <a:p>
            <a:r>
              <a:rPr lang="en-US" dirty="0">
                <a:hlinkClick r:id="rId2"/>
              </a:rPr>
              <a:t>https://drive.google.com/drive/folders/1Lk6G3UA7r0zmKjbCBN5_B-fsoOL8z9ZZ?usp=sharing</a:t>
            </a:r>
            <a:endParaRPr lang="en-US" dirty="0"/>
          </a:p>
        </p:txBody>
      </p:sp>
    </p:spTree>
    <p:extLst>
      <p:ext uri="{BB962C8B-B14F-4D97-AF65-F5344CB8AC3E}">
        <p14:creationId xmlns:p14="http://schemas.microsoft.com/office/powerpoint/2010/main" val="241925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3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877B6-1DEE-4A9C-8859-6451A90BE100}"/>
              </a:ext>
            </a:extLst>
          </p:cNvPr>
          <p:cNvSpPr>
            <a:spLocks noGrp="1"/>
          </p:cNvSpPr>
          <p:nvPr>
            <p:ph type="title"/>
          </p:nvPr>
        </p:nvSpPr>
        <p:spPr>
          <a:xfrm>
            <a:off x="1289305" y="3415754"/>
            <a:ext cx="9471956" cy="1137111"/>
          </a:xfrm>
        </p:spPr>
        <p:txBody>
          <a:bodyPr>
            <a:normAutofit/>
          </a:bodyPr>
          <a:lstStyle/>
          <a:p>
            <a:r>
              <a:rPr lang="en-US" sz="5400"/>
              <a:t>Filling missing Data: -</a:t>
            </a:r>
          </a:p>
        </p:txBody>
      </p:sp>
      <p:pic>
        <p:nvPicPr>
          <p:cNvPr id="9" name="Picture 8">
            <a:extLst>
              <a:ext uri="{FF2B5EF4-FFF2-40B4-BE49-F238E27FC236}">
                <a16:creationId xmlns:a16="http://schemas.microsoft.com/office/drawing/2014/main" id="{96FA58E2-F772-4382-9E0D-5F43F95C554C}"/>
              </a:ext>
            </a:extLst>
          </p:cNvPr>
          <p:cNvPicPr>
            <a:picLocks noChangeAspect="1"/>
          </p:cNvPicPr>
          <p:nvPr/>
        </p:nvPicPr>
        <p:blipFill>
          <a:blip r:embed="rId2"/>
          <a:stretch>
            <a:fillRect/>
          </a:stretch>
        </p:blipFill>
        <p:spPr>
          <a:xfrm>
            <a:off x="1289304" y="1173707"/>
            <a:ext cx="6406179" cy="2065992"/>
          </a:xfrm>
          <a:prstGeom prst="rect">
            <a:avLst/>
          </a:prstGeom>
        </p:spPr>
      </p:pic>
      <p:sp>
        <p:nvSpPr>
          <p:cNvPr id="3" name="Content Placeholder 2">
            <a:extLst>
              <a:ext uri="{FF2B5EF4-FFF2-40B4-BE49-F238E27FC236}">
                <a16:creationId xmlns:a16="http://schemas.microsoft.com/office/drawing/2014/main" id="{739BAE56-4F7A-4279-BECD-41B3AF70E374}"/>
              </a:ext>
            </a:extLst>
          </p:cNvPr>
          <p:cNvSpPr>
            <a:spLocks noGrp="1"/>
          </p:cNvSpPr>
          <p:nvPr>
            <p:ph idx="1"/>
          </p:nvPr>
        </p:nvSpPr>
        <p:spPr>
          <a:xfrm>
            <a:off x="1289304" y="4612943"/>
            <a:ext cx="7745969" cy="1408222"/>
          </a:xfrm>
        </p:spPr>
        <p:txBody>
          <a:bodyPr anchor="t">
            <a:normAutofit/>
          </a:bodyPr>
          <a:lstStyle/>
          <a:p>
            <a:r>
              <a:rPr lang="en-US" sz="1100" b="1">
                <a:effectLst/>
                <a:latin typeface="Calibri "/>
              </a:rPr>
              <a:t>`DAYS_LAST_PHONE_CHANGE` </a:t>
            </a:r>
            <a:r>
              <a:rPr lang="en-US" sz="1100">
                <a:effectLst/>
                <a:latin typeface="Calibri "/>
              </a:rPr>
              <a:t>being missing could either mean the customer hasnt changed his phone No or customer didnt fill this blank. So leaving it as it is would be better than filling in wrong values.</a:t>
            </a:r>
          </a:p>
          <a:p>
            <a:r>
              <a:rPr lang="en-US" sz="1100" b="1">
                <a:effectLst/>
                <a:latin typeface="Calibri "/>
              </a:rPr>
              <a:t>`CNT_FAM_MEMBERS` </a:t>
            </a:r>
            <a:r>
              <a:rPr lang="en-US" sz="1100">
                <a:effectLst/>
                <a:latin typeface="Calibri "/>
              </a:rPr>
              <a:t>being missing could only mean that the customer didnt fill the blank. Taking the mean of the whole data set should help in this case to fill in the missing values.</a:t>
            </a:r>
          </a:p>
          <a:p>
            <a:r>
              <a:rPr lang="en-US" sz="1100" b="1">
                <a:effectLst/>
              </a:rPr>
              <a:t>`CNT_FAM_MEMBERS` </a:t>
            </a:r>
            <a:r>
              <a:rPr lang="en-US" sz="1100"/>
              <a:t>was filled with its mean value being: </a:t>
            </a:r>
            <a:r>
              <a:rPr lang="en-US" sz="1100" b="1"/>
              <a:t>2.15266 (rounded off to 2).</a:t>
            </a:r>
            <a:endParaRPr lang="en-US" sz="1100">
              <a:effectLst/>
              <a:latin typeface="Calibri "/>
            </a:endParaRPr>
          </a:p>
          <a:p>
            <a:r>
              <a:rPr lang="en-US" sz="1100" b="1">
                <a:effectLst/>
                <a:latin typeface="Calibri "/>
              </a:rPr>
              <a:t>`AMT_ANNUITY` </a:t>
            </a:r>
            <a:r>
              <a:rPr lang="en-US" sz="1100">
                <a:effectLst/>
                <a:latin typeface="Calibri "/>
              </a:rPr>
              <a:t>are regular deposits and it cannot be filled with dummy values. </a:t>
            </a:r>
          </a:p>
          <a:p>
            <a:endParaRPr lang="en-US" sz="1100"/>
          </a:p>
        </p:txBody>
      </p:sp>
    </p:spTree>
    <p:extLst>
      <p:ext uri="{BB962C8B-B14F-4D97-AF65-F5344CB8AC3E}">
        <p14:creationId xmlns:p14="http://schemas.microsoft.com/office/powerpoint/2010/main" val="259949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4E13-6066-459F-911D-BEAB89E2B4CC}"/>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sz="3200" b="1">
                <a:solidFill>
                  <a:schemeClr val="bg1"/>
                </a:solidFill>
              </a:rPr>
              <a:t>OUTLIERS: -</a:t>
            </a:r>
          </a:p>
        </p:txBody>
      </p:sp>
      <p:sp>
        <p:nvSpPr>
          <p:cNvPr id="3" name="Content Placeholder 2">
            <a:extLst>
              <a:ext uri="{FF2B5EF4-FFF2-40B4-BE49-F238E27FC236}">
                <a16:creationId xmlns:a16="http://schemas.microsoft.com/office/drawing/2014/main" id="{C311C2CD-C47F-407B-9F22-F713B8CAE730}"/>
              </a:ext>
            </a:extLst>
          </p:cNvPr>
          <p:cNvSpPr>
            <a:spLocks noGrp="1"/>
          </p:cNvSpPr>
          <p:nvPr>
            <p:ph idx="1"/>
          </p:nvPr>
        </p:nvSpPr>
        <p:spPr>
          <a:xfrm>
            <a:off x="1286934" y="2365002"/>
            <a:ext cx="9618132" cy="1536382"/>
          </a:xfrm>
        </p:spPr>
        <p:txBody>
          <a:bodyPr>
            <a:normAutofit/>
          </a:bodyPr>
          <a:lstStyle/>
          <a:p>
            <a:r>
              <a:rPr lang="en-US" sz="2400"/>
              <a:t>All these columns have been filtered out from the huge numerical column list since these are continuous type in nature.</a:t>
            </a:r>
          </a:p>
          <a:p>
            <a:r>
              <a:rPr lang="en-US" sz="2400"/>
              <a:t>Other dont hold much significance compared to this filtered list `outlier_cols`.</a:t>
            </a:r>
          </a:p>
        </p:txBody>
      </p:sp>
      <p:pic>
        <p:nvPicPr>
          <p:cNvPr id="7" name="Picture 6">
            <a:extLst>
              <a:ext uri="{FF2B5EF4-FFF2-40B4-BE49-F238E27FC236}">
                <a16:creationId xmlns:a16="http://schemas.microsoft.com/office/drawing/2014/main" id="{D6EBAE65-5445-49F8-ACBC-6880658F109F}"/>
              </a:ext>
            </a:extLst>
          </p:cNvPr>
          <p:cNvPicPr>
            <a:picLocks noChangeAspect="1"/>
          </p:cNvPicPr>
          <p:nvPr/>
        </p:nvPicPr>
        <p:blipFill>
          <a:blip r:embed="rId2"/>
          <a:stretch>
            <a:fillRect/>
          </a:stretch>
        </p:blipFill>
        <p:spPr>
          <a:xfrm>
            <a:off x="1600658" y="4637315"/>
            <a:ext cx="8990684" cy="494486"/>
          </a:xfrm>
          <a:prstGeom prst="rect">
            <a:avLst/>
          </a:prstGeom>
        </p:spPr>
      </p:pic>
    </p:spTree>
    <p:extLst>
      <p:ext uri="{BB962C8B-B14F-4D97-AF65-F5344CB8AC3E}">
        <p14:creationId xmlns:p14="http://schemas.microsoft.com/office/powerpoint/2010/main" val="389967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CEF7-4764-4ECB-8607-A16C5B8BB23E}"/>
              </a:ext>
            </a:extLst>
          </p:cNvPr>
          <p:cNvSpPr>
            <a:spLocks noGrp="1"/>
          </p:cNvSpPr>
          <p:nvPr>
            <p:ph type="title"/>
          </p:nvPr>
        </p:nvSpPr>
        <p:spPr/>
        <p:txBody>
          <a:bodyPr/>
          <a:lstStyle/>
          <a:p>
            <a:r>
              <a:rPr lang="en-US" dirty="0"/>
              <a:t>Feature: `AMT_INCOME_TOTAL`</a:t>
            </a:r>
          </a:p>
        </p:txBody>
      </p:sp>
      <p:sp>
        <p:nvSpPr>
          <p:cNvPr id="5" name="Content Placeholder 4">
            <a:extLst>
              <a:ext uri="{FF2B5EF4-FFF2-40B4-BE49-F238E27FC236}">
                <a16:creationId xmlns:a16="http://schemas.microsoft.com/office/drawing/2014/main" id="{BF28B894-6045-4619-98BF-5B219C362594}"/>
              </a:ext>
            </a:extLst>
          </p:cNvPr>
          <p:cNvSpPr>
            <a:spLocks noGrp="1"/>
          </p:cNvSpPr>
          <p:nvPr>
            <p:ph sz="half" idx="1"/>
          </p:nvPr>
        </p:nvSpPr>
        <p:spPr/>
        <p:txBody>
          <a:bodyPr/>
          <a:lstStyle/>
          <a:p>
            <a:r>
              <a:rPr lang="en-US" dirty="0"/>
              <a:t>Before removing then outliers</a:t>
            </a:r>
          </a:p>
        </p:txBody>
      </p:sp>
      <p:sp>
        <p:nvSpPr>
          <p:cNvPr id="6" name="Content Placeholder 5">
            <a:extLst>
              <a:ext uri="{FF2B5EF4-FFF2-40B4-BE49-F238E27FC236}">
                <a16:creationId xmlns:a16="http://schemas.microsoft.com/office/drawing/2014/main" id="{8D688A65-B9A8-4F9A-8B89-AA54F51A2262}"/>
              </a:ext>
            </a:extLst>
          </p:cNvPr>
          <p:cNvSpPr>
            <a:spLocks noGrp="1"/>
          </p:cNvSpPr>
          <p:nvPr>
            <p:ph sz="half" idx="2"/>
          </p:nvPr>
        </p:nvSpPr>
        <p:spPr/>
        <p:txBody>
          <a:bodyPr/>
          <a:lstStyle/>
          <a:p>
            <a:r>
              <a:rPr lang="en-US" dirty="0"/>
              <a:t>After removing the outliers</a:t>
            </a:r>
          </a:p>
        </p:txBody>
      </p:sp>
      <p:pic>
        <p:nvPicPr>
          <p:cNvPr id="4" name="Picture 3">
            <a:extLst>
              <a:ext uri="{FF2B5EF4-FFF2-40B4-BE49-F238E27FC236}">
                <a16:creationId xmlns:a16="http://schemas.microsoft.com/office/drawing/2014/main" id="{81D26C18-AA26-4CC8-8FF3-68A33DA9B975}"/>
              </a:ext>
            </a:extLst>
          </p:cNvPr>
          <p:cNvPicPr>
            <a:picLocks noChangeAspect="1"/>
          </p:cNvPicPr>
          <p:nvPr/>
        </p:nvPicPr>
        <p:blipFill>
          <a:blip r:embed="rId2"/>
          <a:stretch>
            <a:fillRect/>
          </a:stretch>
        </p:blipFill>
        <p:spPr>
          <a:xfrm>
            <a:off x="1092460" y="2978590"/>
            <a:ext cx="4372585" cy="2972215"/>
          </a:xfrm>
          <a:prstGeom prst="rect">
            <a:avLst/>
          </a:prstGeom>
        </p:spPr>
      </p:pic>
      <p:pic>
        <p:nvPicPr>
          <p:cNvPr id="8" name="Picture 7">
            <a:extLst>
              <a:ext uri="{FF2B5EF4-FFF2-40B4-BE49-F238E27FC236}">
                <a16:creationId xmlns:a16="http://schemas.microsoft.com/office/drawing/2014/main" id="{3B7E52A1-70A1-4296-B1AA-35A87FD748B8}"/>
              </a:ext>
            </a:extLst>
          </p:cNvPr>
          <p:cNvPicPr>
            <a:picLocks noChangeAspect="1"/>
          </p:cNvPicPr>
          <p:nvPr/>
        </p:nvPicPr>
        <p:blipFill>
          <a:blip r:embed="rId3"/>
          <a:stretch>
            <a:fillRect/>
          </a:stretch>
        </p:blipFill>
        <p:spPr>
          <a:xfrm>
            <a:off x="6420033" y="2969064"/>
            <a:ext cx="4334480" cy="2981741"/>
          </a:xfrm>
          <a:prstGeom prst="rect">
            <a:avLst/>
          </a:prstGeom>
        </p:spPr>
      </p:pic>
    </p:spTree>
    <p:extLst>
      <p:ext uri="{BB962C8B-B14F-4D97-AF65-F5344CB8AC3E}">
        <p14:creationId xmlns:p14="http://schemas.microsoft.com/office/powerpoint/2010/main" val="544520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2C62C06-A891-4478-82A1-BCDB7AD5AEBC}"/>
              </a:ext>
            </a:extLst>
          </p:cNvPr>
          <p:cNvSpPr>
            <a:spLocks noGrp="1"/>
          </p:cNvSpPr>
          <p:nvPr>
            <p:ph type="title"/>
          </p:nvPr>
        </p:nvSpPr>
        <p:spPr>
          <a:xfrm>
            <a:off x="1285240" y="1050595"/>
            <a:ext cx="8074815" cy="1618489"/>
          </a:xfrm>
        </p:spPr>
        <p:txBody>
          <a:bodyPr anchor="ctr">
            <a:normAutofit/>
          </a:bodyPr>
          <a:lstStyle/>
          <a:p>
            <a:r>
              <a:rPr lang="en-US" sz="7200" b="1"/>
              <a:t>AMT_INCOME_TOTAL</a:t>
            </a:r>
          </a:p>
        </p:txBody>
      </p:sp>
      <p:sp>
        <p:nvSpPr>
          <p:cNvPr id="8" name="Content Placeholder 7">
            <a:extLst>
              <a:ext uri="{FF2B5EF4-FFF2-40B4-BE49-F238E27FC236}">
                <a16:creationId xmlns:a16="http://schemas.microsoft.com/office/drawing/2014/main" id="{F52FBE09-29E3-4723-92C5-F4987316E022}"/>
              </a:ext>
            </a:extLst>
          </p:cNvPr>
          <p:cNvSpPr>
            <a:spLocks noGrp="1"/>
          </p:cNvSpPr>
          <p:nvPr>
            <p:ph idx="1"/>
          </p:nvPr>
        </p:nvSpPr>
        <p:spPr>
          <a:xfrm>
            <a:off x="1285240" y="2969469"/>
            <a:ext cx="8074815" cy="2800395"/>
          </a:xfrm>
        </p:spPr>
        <p:txBody>
          <a:bodyPr anchor="t">
            <a:normAutofit/>
          </a:bodyPr>
          <a:lstStyle/>
          <a:p>
            <a:endParaRPr lang="en-US" sz="2400" b="1">
              <a:effectLst/>
              <a:latin typeface="Calibri "/>
            </a:endParaRPr>
          </a:p>
          <a:p>
            <a:r>
              <a:rPr lang="en-US" sz="2400" b="1">
                <a:effectLst/>
                <a:latin typeface="Calibri "/>
              </a:rPr>
              <a:t>`AMT_INCOME_TOTAL` </a:t>
            </a:r>
            <a:r>
              <a:rPr lang="en-US" sz="2400">
                <a:effectLst/>
                <a:latin typeface="Calibri "/>
              </a:rPr>
              <a:t>has an outlier with around 1.2 * 10^8 as his/her salary. This particular data will skew the dataset so it will be removed.</a:t>
            </a:r>
          </a:p>
          <a:p>
            <a:pPr marL="0" indent="0">
              <a:buNone/>
            </a:pPr>
            <a:endParaRPr lang="en-US" sz="2400"/>
          </a:p>
        </p:txBody>
      </p:sp>
    </p:spTree>
    <p:extLst>
      <p:ext uri="{BB962C8B-B14F-4D97-AF65-F5344CB8AC3E}">
        <p14:creationId xmlns:p14="http://schemas.microsoft.com/office/powerpoint/2010/main" val="389550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CEF7-4764-4ECB-8607-A16C5B8BB23E}"/>
              </a:ext>
            </a:extLst>
          </p:cNvPr>
          <p:cNvSpPr>
            <a:spLocks noGrp="1"/>
          </p:cNvSpPr>
          <p:nvPr>
            <p:ph type="title"/>
          </p:nvPr>
        </p:nvSpPr>
        <p:spPr/>
        <p:txBody>
          <a:bodyPr/>
          <a:lstStyle/>
          <a:p>
            <a:r>
              <a:rPr lang="en-US" dirty="0"/>
              <a:t>Feature: `AMT_CREDIT`</a:t>
            </a:r>
          </a:p>
        </p:txBody>
      </p:sp>
      <p:sp>
        <p:nvSpPr>
          <p:cNvPr id="5" name="Content Placeholder 4">
            <a:extLst>
              <a:ext uri="{FF2B5EF4-FFF2-40B4-BE49-F238E27FC236}">
                <a16:creationId xmlns:a16="http://schemas.microsoft.com/office/drawing/2014/main" id="{BF28B894-6045-4619-98BF-5B219C362594}"/>
              </a:ext>
            </a:extLst>
          </p:cNvPr>
          <p:cNvSpPr>
            <a:spLocks noGrp="1"/>
          </p:cNvSpPr>
          <p:nvPr>
            <p:ph sz="half" idx="1"/>
          </p:nvPr>
        </p:nvSpPr>
        <p:spPr/>
        <p:txBody>
          <a:bodyPr/>
          <a:lstStyle/>
          <a:p>
            <a:r>
              <a:rPr lang="en-US" dirty="0"/>
              <a:t>Before removing then outliers</a:t>
            </a:r>
          </a:p>
        </p:txBody>
      </p:sp>
      <p:sp>
        <p:nvSpPr>
          <p:cNvPr id="6" name="Content Placeholder 5">
            <a:extLst>
              <a:ext uri="{FF2B5EF4-FFF2-40B4-BE49-F238E27FC236}">
                <a16:creationId xmlns:a16="http://schemas.microsoft.com/office/drawing/2014/main" id="{8D688A65-B9A8-4F9A-8B89-AA54F51A2262}"/>
              </a:ext>
            </a:extLst>
          </p:cNvPr>
          <p:cNvSpPr>
            <a:spLocks noGrp="1"/>
          </p:cNvSpPr>
          <p:nvPr>
            <p:ph sz="half" idx="2"/>
          </p:nvPr>
        </p:nvSpPr>
        <p:spPr/>
        <p:txBody>
          <a:bodyPr/>
          <a:lstStyle/>
          <a:p>
            <a:r>
              <a:rPr lang="en-US" dirty="0"/>
              <a:t>After removing the outliers</a:t>
            </a:r>
          </a:p>
        </p:txBody>
      </p:sp>
      <p:pic>
        <p:nvPicPr>
          <p:cNvPr id="10" name="Picture 9">
            <a:extLst>
              <a:ext uri="{FF2B5EF4-FFF2-40B4-BE49-F238E27FC236}">
                <a16:creationId xmlns:a16="http://schemas.microsoft.com/office/drawing/2014/main" id="{BED502F7-3D80-4A7C-BE83-592CFA876798}"/>
              </a:ext>
            </a:extLst>
          </p:cNvPr>
          <p:cNvPicPr>
            <a:picLocks noChangeAspect="1"/>
          </p:cNvPicPr>
          <p:nvPr/>
        </p:nvPicPr>
        <p:blipFill>
          <a:blip r:embed="rId2"/>
          <a:stretch>
            <a:fillRect/>
          </a:stretch>
        </p:blipFill>
        <p:spPr>
          <a:xfrm>
            <a:off x="933890" y="2969064"/>
            <a:ext cx="4334480" cy="2953162"/>
          </a:xfrm>
          <a:prstGeom prst="rect">
            <a:avLst/>
          </a:prstGeom>
        </p:spPr>
      </p:pic>
      <p:pic>
        <p:nvPicPr>
          <p:cNvPr id="14" name="Picture 13">
            <a:extLst>
              <a:ext uri="{FF2B5EF4-FFF2-40B4-BE49-F238E27FC236}">
                <a16:creationId xmlns:a16="http://schemas.microsoft.com/office/drawing/2014/main" id="{5A5F0CDD-F158-4A3F-8E10-E7B9C219B48E}"/>
              </a:ext>
            </a:extLst>
          </p:cNvPr>
          <p:cNvPicPr>
            <a:picLocks noChangeAspect="1"/>
          </p:cNvPicPr>
          <p:nvPr/>
        </p:nvPicPr>
        <p:blipFill>
          <a:blip r:embed="rId3"/>
          <a:stretch>
            <a:fillRect/>
          </a:stretch>
        </p:blipFill>
        <p:spPr>
          <a:xfrm>
            <a:off x="6172200" y="2969064"/>
            <a:ext cx="4344006" cy="2972215"/>
          </a:xfrm>
          <a:prstGeom prst="rect">
            <a:avLst/>
          </a:prstGeom>
        </p:spPr>
      </p:pic>
    </p:spTree>
    <p:extLst>
      <p:ext uri="{BB962C8B-B14F-4D97-AF65-F5344CB8AC3E}">
        <p14:creationId xmlns:p14="http://schemas.microsoft.com/office/powerpoint/2010/main" val="303137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2C62C06-A891-4478-82A1-BCDB7AD5AEBC}"/>
              </a:ext>
            </a:extLst>
          </p:cNvPr>
          <p:cNvSpPr>
            <a:spLocks noGrp="1"/>
          </p:cNvSpPr>
          <p:nvPr>
            <p:ph type="title"/>
          </p:nvPr>
        </p:nvSpPr>
        <p:spPr>
          <a:xfrm>
            <a:off x="1285240" y="1050595"/>
            <a:ext cx="8074815" cy="1618489"/>
          </a:xfrm>
        </p:spPr>
        <p:txBody>
          <a:bodyPr anchor="ctr">
            <a:normAutofit/>
          </a:bodyPr>
          <a:lstStyle/>
          <a:p>
            <a:r>
              <a:rPr lang="en-US" sz="7200" b="1"/>
              <a:t>AMT_CREDIT</a:t>
            </a:r>
          </a:p>
        </p:txBody>
      </p:sp>
      <p:sp>
        <p:nvSpPr>
          <p:cNvPr id="8" name="Content Placeholder 7">
            <a:extLst>
              <a:ext uri="{FF2B5EF4-FFF2-40B4-BE49-F238E27FC236}">
                <a16:creationId xmlns:a16="http://schemas.microsoft.com/office/drawing/2014/main" id="{F52FBE09-29E3-4723-92C5-F4987316E022}"/>
              </a:ext>
            </a:extLst>
          </p:cNvPr>
          <p:cNvSpPr>
            <a:spLocks noGrp="1"/>
          </p:cNvSpPr>
          <p:nvPr>
            <p:ph idx="1"/>
          </p:nvPr>
        </p:nvSpPr>
        <p:spPr>
          <a:xfrm>
            <a:off x="1285240" y="2969469"/>
            <a:ext cx="8074815" cy="2800395"/>
          </a:xfrm>
        </p:spPr>
        <p:txBody>
          <a:bodyPr anchor="t">
            <a:normAutofit/>
          </a:bodyPr>
          <a:lstStyle/>
          <a:p>
            <a:endParaRPr lang="en-US" sz="2400" b="1">
              <a:effectLst/>
              <a:latin typeface="Calibri "/>
            </a:endParaRPr>
          </a:p>
          <a:p>
            <a:r>
              <a:rPr lang="en-US" sz="2400" b="1">
                <a:effectLst/>
                <a:latin typeface="Calibri "/>
              </a:rPr>
              <a:t>AMT_CREDIT` </a:t>
            </a:r>
            <a:r>
              <a:rPr lang="en-US" sz="2400">
                <a:effectLst/>
                <a:latin typeface="Calibri "/>
              </a:rPr>
              <a:t>has some decent outliers but it cannot be removed since it's not a false Data but an exceptional case. Some Outliers will be removed.</a:t>
            </a:r>
          </a:p>
          <a:p>
            <a:pPr marL="0" indent="0">
              <a:buNone/>
            </a:pPr>
            <a:br>
              <a:rPr lang="en-US" sz="2400" b="0">
                <a:effectLst/>
                <a:latin typeface="Calibri "/>
              </a:rPr>
            </a:br>
            <a:endParaRPr lang="en-US" sz="2400" b="0">
              <a:effectLst/>
              <a:latin typeface="Calibri "/>
            </a:endParaRPr>
          </a:p>
          <a:p>
            <a:pPr marL="0" indent="0">
              <a:buNone/>
            </a:pPr>
            <a:endParaRPr lang="en-US" sz="2400">
              <a:latin typeface="Calibri "/>
            </a:endParaRPr>
          </a:p>
        </p:txBody>
      </p:sp>
    </p:spTree>
    <p:extLst>
      <p:ext uri="{BB962C8B-B14F-4D97-AF65-F5344CB8AC3E}">
        <p14:creationId xmlns:p14="http://schemas.microsoft.com/office/powerpoint/2010/main" val="227928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CEF7-4764-4ECB-8607-A16C5B8BB23E}"/>
              </a:ext>
            </a:extLst>
          </p:cNvPr>
          <p:cNvSpPr>
            <a:spLocks noGrp="1"/>
          </p:cNvSpPr>
          <p:nvPr>
            <p:ph type="title"/>
          </p:nvPr>
        </p:nvSpPr>
        <p:spPr/>
        <p:txBody>
          <a:bodyPr/>
          <a:lstStyle/>
          <a:p>
            <a:r>
              <a:rPr lang="en-US" dirty="0"/>
              <a:t>Feature: `AMT_ANNUITY`</a:t>
            </a:r>
          </a:p>
        </p:txBody>
      </p:sp>
      <p:sp>
        <p:nvSpPr>
          <p:cNvPr id="5" name="Content Placeholder 4">
            <a:extLst>
              <a:ext uri="{FF2B5EF4-FFF2-40B4-BE49-F238E27FC236}">
                <a16:creationId xmlns:a16="http://schemas.microsoft.com/office/drawing/2014/main" id="{BF28B894-6045-4619-98BF-5B219C362594}"/>
              </a:ext>
            </a:extLst>
          </p:cNvPr>
          <p:cNvSpPr>
            <a:spLocks noGrp="1"/>
          </p:cNvSpPr>
          <p:nvPr>
            <p:ph sz="half" idx="1"/>
          </p:nvPr>
        </p:nvSpPr>
        <p:spPr/>
        <p:txBody>
          <a:bodyPr/>
          <a:lstStyle/>
          <a:p>
            <a:r>
              <a:rPr lang="en-US" dirty="0"/>
              <a:t>Before removing then outliers</a:t>
            </a:r>
          </a:p>
        </p:txBody>
      </p:sp>
      <p:sp>
        <p:nvSpPr>
          <p:cNvPr id="6" name="Content Placeholder 5">
            <a:extLst>
              <a:ext uri="{FF2B5EF4-FFF2-40B4-BE49-F238E27FC236}">
                <a16:creationId xmlns:a16="http://schemas.microsoft.com/office/drawing/2014/main" id="{8D688A65-B9A8-4F9A-8B89-AA54F51A2262}"/>
              </a:ext>
            </a:extLst>
          </p:cNvPr>
          <p:cNvSpPr>
            <a:spLocks noGrp="1"/>
          </p:cNvSpPr>
          <p:nvPr>
            <p:ph sz="half" idx="2"/>
          </p:nvPr>
        </p:nvSpPr>
        <p:spPr/>
        <p:txBody>
          <a:bodyPr/>
          <a:lstStyle/>
          <a:p>
            <a:r>
              <a:rPr lang="en-US" dirty="0"/>
              <a:t>After removing the outliers</a:t>
            </a:r>
          </a:p>
        </p:txBody>
      </p:sp>
      <p:pic>
        <p:nvPicPr>
          <p:cNvPr id="7" name="Picture 6">
            <a:extLst>
              <a:ext uri="{FF2B5EF4-FFF2-40B4-BE49-F238E27FC236}">
                <a16:creationId xmlns:a16="http://schemas.microsoft.com/office/drawing/2014/main" id="{1BAD805B-AA8F-40D1-A1F6-DEAE1A3FF60D}"/>
              </a:ext>
            </a:extLst>
          </p:cNvPr>
          <p:cNvPicPr>
            <a:picLocks noChangeAspect="1"/>
          </p:cNvPicPr>
          <p:nvPr/>
        </p:nvPicPr>
        <p:blipFill>
          <a:blip r:embed="rId2"/>
          <a:stretch>
            <a:fillRect/>
          </a:stretch>
        </p:blipFill>
        <p:spPr>
          <a:xfrm>
            <a:off x="1080130" y="2969064"/>
            <a:ext cx="4344006" cy="2972215"/>
          </a:xfrm>
          <a:prstGeom prst="rect">
            <a:avLst/>
          </a:prstGeom>
        </p:spPr>
      </p:pic>
      <p:pic>
        <p:nvPicPr>
          <p:cNvPr id="10" name="Picture 9">
            <a:extLst>
              <a:ext uri="{FF2B5EF4-FFF2-40B4-BE49-F238E27FC236}">
                <a16:creationId xmlns:a16="http://schemas.microsoft.com/office/drawing/2014/main" id="{8444A8B5-9DCF-4294-B01A-E53877C29E3E}"/>
              </a:ext>
            </a:extLst>
          </p:cNvPr>
          <p:cNvPicPr>
            <a:picLocks noChangeAspect="1"/>
          </p:cNvPicPr>
          <p:nvPr/>
        </p:nvPicPr>
        <p:blipFill>
          <a:blip r:embed="rId3"/>
          <a:stretch>
            <a:fillRect/>
          </a:stretch>
        </p:blipFill>
        <p:spPr>
          <a:xfrm>
            <a:off x="6396474" y="2969064"/>
            <a:ext cx="4382112" cy="2943636"/>
          </a:xfrm>
          <a:prstGeom prst="rect">
            <a:avLst/>
          </a:prstGeom>
        </p:spPr>
      </p:pic>
    </p:spTree>
    <p:extLst>
      <p:ext uri="{BB962C8B-B14F-4D97-AF65-F5344CB8AC3E}">
        <p14:creationId xmlns:p14="http://schemas.microsoft.com/office/powerpoint/2010/main" val="413614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833</Words>
  <Application>Microsoft Office PowerPoint</Application>
  <PresentationFormat>Widescreen</PresentationFormat>
  <Paragraphs>92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vt:lpstr>
      <vt:lpstr>Calibri Light</vt:lpstr>
      <vt:lpstr>Office Theme</vt:lpstr>
      <vt:lpstr>Loan Case Study</vt:lpstr>
      <vt:lpstr>Application Data set: -</vt:lpstr>
      <vt:lpstr>Filling missing Data: -</vt:lpstr>
      <vt:lpstr>OUTLIERS: -</vt:lpstr>
      <vt:lpstr>Feature: `AMT_INCOME_TOTAL`</vt:lpstr>
      <vt:lpstr>AMT_INCOME_TOTAL</vt:lpstr>
      <vt:lpstr>Feature: `AMT_CREDIT`</vt:lpstr>
      <vt:lpstr>AMT_CREDIT</vt:lpstr>
      <vt:lpstr>Feature: `AMT_ANNUITY`</vt:lpstr>
      <vt:lpstr>AMT_ANNUITY</vt:lpstr>
      <vt:lpstr>Feature: `AMT_GOODS_PRICE`</vt:lpstr>
      <vt:lpstr>AMT_GOODS_PRICE</vt:lpstr>
      <vt:lpstr>Feature: `DAYS_EMPLOYED`</vt:lpstr>
      <vt:lpstr>DAYS_EMPLOYED</vt:lpstr>
      <vt:lpstr>Feature: `DAYS_REGISTRATION`</vt:lpstr>
      <vt:lpstr>DAYS_REGISTRATION</vt:lpstr>
      <vt:lpstr>Feature: `OWN_CAR_AGE`</vt:lpstr>
      <vt:lpstr>OWN_CAR_AGE</vt:lpstr>
      <vt:lpstr>UNIVARIATE ANALYSIS: -</vt:lpstr>
      <vt:lpstr>BIVARIATE ANALYSIS</vt:lpstr>
      <vt:lpstr>BIVARIATE ANALYSIS</vt:lpstr>
      <vt:lpstr>CORRELATION: -</vt:lpstr>
      <vt:lpstr>Top 10 Correlation: -</vt:lpstr>
      <vt:lpstr>DRIVE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Case Study</dc:title>
  <dc:creator>Visque</dc:creator>
  <cp:lastModifiedBy>Visque</cp:lastModifiedBy>
  <cp:revision>1</cp:revision>
  <dcterms:created xsi:type="dcterms:W3CDTF">2021-10-22T07:24:13Z</dcterms:created>
  <dcterms:modified xsi:type="dcterms:W3CDTF">2021-10-22T11:49:18Z</dcterms:modified>
</cp:coreProperties>
</file>