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90" r:id="rId3"/>
    <p:sldId id="305" r:id="rId4"/>
    <p:sldId id="279" r:id="rId5"/>
    <p:sldId id="307" r:id="rId6"/>
    <p:sldId id="294" r:id="rId7"/>
    <p:sldId id="300" r:id="rId8"/>
    <p:sldId id="311" r:id="rId9"/>
    <p:sldId id="312" r:id="rId10"/>
    <p:sldId id="313" r:id="rId11"/>
    <p:sldId id="314" r:id="rId12"/>
    <p:sldId id="315" r:id="rId13"/>
    <p:sldId id="285"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660"/>
  </p:normalViewPr>
  <p:slideViewPr>
    <p:cSldViewPr snapToGrid="0">
      <p:cViewPr varScale="1">
        <p:scale>
          <a:sx n="68" d="100"/>
          <a:sy n="68" d="100"/>
        </p:scale>
        <p:origin x="-49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n blessing" userId="75db263236319513" providerId="LiveId" clId="{20770803-9B92-4B83-ACCA-FC9F032B2C7C}"/>
    <pc:docChg chg="undo custSel modSld">
      <pc:chgData name="ruban blessing" userId="75db263236319513" providerId="LiveId" clId="{20770803-9B92-4B83-ACCA-FC9F032B2C7C}" dt="2024-03-21T16:54:17.909" v="551" actId="27636"/>
      <pc:docMkLst>
        <pc:docMk/>
      </pc:docMkLst>
      <pc:sldChg chg="modSp mod">
        <pc:chgData name="ruban blessing" userId="75db263236319513" providerId="LiveId" clId="{20770803-9B92-4B83-ACCA-FC9F032B2C7C}" dt="2024-03-21T16:05:24.052" v="16"/>
        <pc:sldMkLst>
          <pc:docMk/>
          <pc:sldMk cId="3185972231" sldId="279"/>
        </pc:sldMkLst>
        <pc:spChg chg="mod">
          <ac:chgData name="ruban blessing" userId="75db263236319513" providerId="LiveId" clId="{20770803-9B92-4B83-ACCA-FC9F032B2C7C}" dt="2024-03-21T16:05:24.052" v="16"/>
          <ac:spMkLst>
            <pc:docMk/>
            <pc:sldMk cId="3185972231" sldId="279"/>
            <ac:spMk id="2" creationId="{00000000-0000-0000-0000-000000000000}"/>
          </ac:spMkLst>
        </pc:spChg>
      </pc:sldChg>
      <pc:sldChg chg="modSp mod">
        <pc:chgData name="ruban blessing" userId="75db263236319513" providerId="LiveId" clId="{20770803-9B92-4B83-ACCA-FC9F032B2C7C}" dt="2024-03-21T16:48:14.276" v="466" actId="20577"/>
        <pc:sldMkLst>
          <pc:docMk/>
          <pc:sldMk cId="225862697" sldId="284"/>
        </pc:sldMkLst>
        <pc:spChg chg="mod">
          <ac:chgData name="ruban blessing" userId="75db263236319513" providerId="LiveId" clId="{20770803-9B92-4B83-ACCA-FC9F032B2C7C}" dt="2024-03-21T16:48:14.276" v="466" actId="20577"/>
          <ac:spMkLst>
            <pc:docMk/>
            <pc:sldMk cId="225862697" sldId="284"/>
            <ac:spMk id="2" creationId="{00000000-0000-0000-0000-000000000000}"/>
          </ac:spMkLst>
        </pc:spChg>
      </pc:sldChg>
      <pc:sldChg chg="modSp mod">
        <pc:chgData name="ruban blessing" userId="75db263236319513" providerId="LiveId" clId="{20770803-9B92-4B83-ACCA-FC9F032B2C7C}" dt="2024-03-21T16:50:13.673" v="479" actId="20577"/>
        <pc:sldMkLst>
          <pc:docMk/>
          <pc:sldMk cId="542845883" sldId="285"/>
        </pc:sldMkLst>
        <pc:spChg chg="mod">
          <ac:chgData name="ruban blessing" userId="75db263236319513" providerId="LiveId" clId="{20770803-9B92-4B83-ACCA-FC9F032B2C7C}" dt="2024-03-21T16:50:13.673" v="479" actId="20577"/>
          <ac:spMkLst>
            <pc:docMk/>
            <pc:sldMk cId="542845883" sldId="285"/>
            <ac:spMk id="2" creationId="{00000000-0000-0000-0000-000000000000}"/>
          </ac:spMkLst>
        </pc:spChg>
      </pc:sldChg>
      <pc:sldChg chg="modSp mod">
        <pc:chgData name="ruban blessing" userId="75db263236319513" providerId="LiveId" clId="{20770803-9B92-4B83-ACCA-FC9F032B2C7C}" dt="2024-03-21T16:35:08.314" v="334" actId="255"/>
        <pc:sldMkLst>
          <pc:docMk/>
          <pc:sldMk cId="272614824" sldId="294"/>
        </pc:sldMkLst>
        <pc:spChg chg="mod">
          <ac:chgData name="ruban blessing" userId="75db263236319513" providerId="LiveId" clId="{20770803-9B92-4B83-ACCA-FC9F032B2C7C}" dt="2024-03-21T16:35:08.314" v="334" actId="255"/>
          <ac:spMkLst>
            <pc:docMk/>
            <pc:sldMk cId="272614824" sldId="294"/>
            <ac:spMk id="7" creationId="{00000000-0000-0000-0000-000000000000}"/>
          </ac:spMkLst>
        </pc:spChg>
      </pc:sldChg>
      <pc:sldChg chg="addSp delSp modSp mod">
        <pc:chgData name="ruban blessing" userId="75db263236319513" providerId="LiveId" clId="{20770803-9B92-4B83-ACCA-FC9F032B2C7C}" dt="2024-03-21T16:40:56.581" v="339" actId="1076"/>
        <pc:sldMkLst>
          <pc:docMk/>
          <pc:sldMk cId="1580920769" sldId="300"/>
        </pc:sldMkLst>
        <pc:picChg chg="add mod">
          <ac:chgData name="ruban blessing" userId="75db263236319513" providerId="LiveId" clId="{20770803-9B92-4B83-ACCA-FC9F032B2C7C}" dt="2024-03-21T16:40:56.581" v="339" actId="1076"/>
          <ac:picMkLst>
            <pc:docMk/>
            <pc:sldMk cId="1580920769" sldId="300"/>
            <ac:picMk id="3" creationId="{EA9565F2-0C58-4CE8-3E00-B6716EBC7F61}"/>
          </ac:picMkLst>
        </pc:picChg>
        <pc:picChg chg="del">
          <ac:chgData name="ruban blessing" userId="75db263236319513" providerId="LiveId" clId="{20770803-9B92-4B83-ACCA-FC9F032B2C7C}" dt="2024-03-21T16:38:22.357" v="335" actId="21"/>
          <ac:picMkLst>
            <pc:docMk/>
            <pc:sldMk cId="1580920769" sldId="300"/>
            <ac:picMk id="2050" creationId="{00000000-0000-0000-0000-000000000000}"/>
          </ac:picMkLst>
        </pc:picChg>
      </pc:sldChg>
      <pc:sldChg chg="addSp delSp modSp mod">
        <pc:chgData name="ruban blessing" userId="75db263236319513" providerId="LiveId" clId="{20770803-9B92-4B83-ACCA-FC9F032B2C7C}" dt="2024-03-21T16:19:22.738" v="180" actId="113"/>
        <pc:sldMkLst>
          <pc:docMk/>
          <pc:sldMk cId="836318428" sldId="307"/>
        </pc:sldMkLst>
        <pc:spChg chg="add mod">
          <ac:chgData name="ruban blessing" userId="75db263236319513" providerId="LiveId" clId="{20770803-9B92-4B83-ACCA-FC9F032B2C7C}" dt="2024-03-21T16:18:57.947" v="177" actId="113"/>
          <ac:spMkLst>
            <pc:docMk/>
            <pc:sldMk cId="836318428" sldId="307"/>
            <ac:spMk id="10" creationId="{5266D394-5094-BA24-3315-EF3E2D2364EC}"/>
          </ac:spMkLst>
        </pc:spChg>
        <pc:spChg chg="add mod">
          <ac:chgData name="ruban blessing" userId="75db263236319513" providerId="LiveId" clId="{20770803-9B92-4B83-ACCA-FC9F032B2C7C}" dt="2024-03-21T16:18:20.391" v="174" actId="14100"/>
          <ac:spMkLst>
            <pc:docMk/>
            <pc:sldMk cId="836318428" sldId="307"/>
            <ac:spMk id="11" creationId="{E3A7ED9A-1582-D013-55A5-2B36A078120A}"/>
          </ac:spMkLst>
        </pc:spChg>
        <pc:spChg chg="add mod">
          <ac:chgData name="ruban blessing" userId="75db263236319513" providerId="LiveId" clId="{20770803-9B92-4B83-ACCA-FC9F032B2C7C}" dt="2024-03-21T16:19:03.426" v="178" actId="113"/>
          <ac:spMkLst>
            <pc:docMk/>
            <pc:sldMk cId="836318428" sldId="307"/>
            <ac:spMk id="12" creationId="{11D002D8-D824-896C-3639-8DEE6BAB32FF}"/>
          </ac:spMkLst>
        </pc:spChg>
        <pc:spChg chg="add mod">
          <ac:chgData name="ruban blessing" userId="75db263236319513" providerId="LiveId" clId="{20770803-9B92-4B83-ACCA-FC9F032B2C7C}" dt="2024-03-21T16:17:38.976" v="168" actId="1076"/>
          <ac:spMkLst>
            <pc:docMk/>
            <pc:sldMk cId="836318428" sldId="307"/>
            <ac:spMk id="13" creationId="{99199CC8-1108-C13F-0D45-FA61E12BC4AB}"/>
          </ac:spMkLst>
        </pc:spChg>
        <pc:spChg chg="add mod">
          <ac:chgData name="ruban blessing" userId="75db263236319513" providerId="LiveId" clId="{20770803-9B92-4B83-ACCA-FC9F032B2C7C}" dt="2024-03-21T16:19:14.234" v="179" actId="113"/>
          <ac:spMkLst>
            <pc:docMk/>
            <pc:sldMk cId="836318428" sldId="307"/>
            <ac:spMk id="14" creationId="{BA698EFE-791E-9AF2-EED2-8461A5DE0A1A}"/>
          </ac:spMkLst>
        </pc:spChg>
        <pc:spChg chg="add mod">
          <ac:chgData name="ruban blessing" userId="75db263236319513" providerId="LiveId" clId="{20770803-9B92-4B83-ACCA-FC9F032B2C7C}" dt="2024-03-21T16:16:51.848" v="160" actId="1076"/>
          <ac:spMkLst>
            <pc:docMk/>
            <pc:sldMk cId="836318428" sldId="307"/>
            <ac:spMk id="15" creationId="{E0DEC78B-B0DD-31EF-75B4-08D9003D1555}"/>
          </ac:spMkLst>
        </pc:spChg>
        <pc:spChg chg="add mod">
          <ac:chgData name="ruban blessing" userId="75db263236319513" providerId="LiveId" clId="{20770803-9B92-4B83-ACCA-FC9F032B2C7C}" dt="2024-03-21T16:19:22.738" v="180" actId="113"/>
          <ac:spMkLst>
            <pc:docMk/>
            <pc:sldMk cId="836318428" sldId="307"/>
            <ac:spMk id="16" creationId="{7DB81247-77DF-6A9C-F63D-61B646D159AC}"/>
          </ac:spMkLst>
        </pc:spChg>
        <pc:picChg chg="add del mod">
          <ac:chgData name="ruban blessing" userId="75db263236319513" providerId="LiveId" clId="{20770803-9B92-4B83-ACCA-FC9F032B2C7C}" dt="2024-03-21T16:07:12.848" v="19" actId="21"/>
          <ac:picMkLst>
            <pc:docMk/>
            <pc:sldMk cId="836318428" sldId="307"/>
            <ac:picMk id="3" creationId="{CFCE8899-519B-3169-3286-283A9B25B32E}"/>
          </ac:picMkLst>
        </pc:picChg>
        <pc:picChg chg="add del mod">
          <ac:chgData name="ruban blessing" userId="75db263236319513" providerId="LiveId" clId="{20770803-9B92-4B83-ACCA-FC9F032B2C7C}" dt="2024-03-21T16:11:51.696" v="21" actId="21"/>
          <ac:picMkLst>
            <pc:docMk/>
            <pc:sldMk cId="836318428" sldId="307"/>
            <ac:picMk id="7" creationId="{B1427AC1-3762-9706-AC84-0EA9E359F5E4}"/>
          </ac:picMkLst>
        </pc:picChg>
        <pc:picChg chg="add del mod">
          <ac:chgData name="ruban blessing" userId="75db263236319513" providerId="LiveId" clId="{20770803-9B92-4B83-ACCA-FC9F032B2C7C}" dt="2024-03-21T16:12:03.595" v="23" actId="21"/>
          <ac:picMkLst>
            <pc:docMk/>
            <pc:sldMk cId="836318428" sldId="307"/>
            <ac:picMk id="8" creationId="{B1427AC1-3762-9706-AC84-0EA9E359F5E4}"/>
          </ac:picMkLst>
        </pc:picChg>
        <pc:picChg chg="del">
          <ac:chgData name="ruban blessing" userId="75db263236319513" providerId="LiveId" clId="{20770803-9B92-4B83-ACCA-FC9F032B2C7C}" dt="2024-03-21T16:06:17.985" v="17" actId="21"/>
          <ac:picMkLst>
            <pc:docMk/>
            <pc:sldMk cId="836318428" sldId="307"/>
            <ac:picMk id="1026" creationId="{00000000-0000-0000-0000-000000000000}"/>
          </ac:picMkLst>
        </pc:picChg>
      </pc:sldChg>
      <pc:sldChg chg="modSp mod">
        <pc:chgData name="ruban blessing" userId="75db263236319513" providerId="LiveId" clId="{20770803-9B92-4B83-ACCA-FC9F032B2C7C}" dt="2024-03-21T16:54:17.909" v="551" actId="27636"/>
        <pc:sldMkLst>
          <pc:docMk/>
          <pc:sldMk cId="4186328783" sldId="309"/>
        </pc:sldMkLst>
        <pc:spChg chg="mod">
          <ac:chgData name="ruban blessing" userId="75db263236319513" providerId="LiveId" clId="{20770803-9B92-4B83-ACCA-FC9F032B2C7C}" dt="2024-03-21T16:54:17.909" v="551" actId="27636"/>
          <ac:spMkLst>
            <pc:docMk/>
            <pc:sldMk cId="4186328783" sldId="309"/>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pPr/>
              <a:t>‹#›</a:t>
            </a:fld>
            <a:endParaRPr lang="en-IN"/>
          </a:p>
        </p:txBody>
      </p:sp>
    </p:spTree>
    <p:extLst>
      <p:ext uri="{BB962C8B-B14F-4D97-AF65-F5344CB8AC3E}">
        <p14:creationId xmlns:p14="http://schemas.microsoft.com/office/powerpoint/2010/main" xmlns=""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BB95844-9E23-47F5-A62B-6F548E4D4C23}"/>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BC8DE6-89B8-4D53-B51D-738C8BD6D424}"/>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72AAD9-1634-4AD2-9E12-7DE270733DEF}"/>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B3C8BF4-1BFC-41EC-A369-40730A10F942}"/>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33F512-34DD-4910-9A10-AF62A081A12A}"/>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4133FB-5090-4E4E-9810-803515527FD0}"/>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9AA8F9-1C83-48C9-BB49-B5720FB628C7}"/>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9370957-0962-4290-86AA-9EDF10B84387}"/>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DBEA0D5-B1B9-42EA-BBF9-FF228D2A065E}"/>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B53AE3-B933-41FD-90E1-A39C3CC80843}"/>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0E453C2-97AC-4AF0-94FD-2C153CE2A99B}"/>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6" name="Footer Placeholder 5">
            <a:extLst>
              <a:ext uri="{FF2B5EF4-FFF2-40B4-BE49-F238E27FC236}">
                <a16:creationId xmlns:a16="http://schemas.microsoft.com/office/drawing/2014/main" xmlns=""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DC9A197-2D56-4A6F-AD5E-A34AD8D597D7}"/>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E78E9C2-3BA4-492C-8411-B5851F5114E8}"/>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8" name="Footer Placeholder 7">
            <a:extLst>
              <a:ext uri="{FF2B5EF4-FFF2-40B4-BE49-F238E27FC236}">
                <a16:creationId xmlns:a16="http://schemas.microsoft.com/office/drawing/2014/main" xmlns=""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DC02129-CFDD-4ADE-96B4-CDA29FA7AA0C}"/>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3F89B52-8549-4C74-9E45-373491AC03AF}"/>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4" name="Footer Placeholder 3">
            <a:extLst>
              <a:ext uri="{FF2B5EF4-FFF2-40B4-BE49-F238E27FC236}">
                <a16:creationId xmlns:a16="http://schemas.microsoft.com/office/drawing/2014/main" xmlns=""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3778002-3309-4B2E-98D8-4548B1269331}"/>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473197-CA40-41D7-9F27-6BD32B81B17F}"/>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3" name="Footer Placeholder 2">
            <a:extLst>
              <a:ext uri="{FF2B5EF4-FFF2-40B4-BE49-F238E27FC236}">
                <a16:creationId xmlns:a16="http://schemas.microsoft.com/office/drawing/2014/main" xmlns=""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3D62C36-7926-4C58-AF31-B3F368F55BB0}"/>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08FCF7-74EF-412F-9F87-7EA4467AA532}"/>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6" name="Footer Placeholder 5">
            <a:extLst>
              <a:ext uri="{FF2B5EF4-FFF2-40B4-BE49-F238E27FC236}">
                <a16:creationId xmlns:a16="http://schemas.microsoft.com/office/drawing/2014/main" xmlns=""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A407221-F948-48A6-93D3-75366902BEB3}"/>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013DB4-4DC9-457D-9E3C-9A605267B142}"/>
              </a:ext>
            </a:extLst>
          </p:cNvPr>
          <p:cNvSpPr>
            <a:spLocks noGrp="1"/>
          </p:cNvSpPr>
          <p:nvPr>
            <p:ph type="dt" sz="half" idx="10"/>
          </p:nvPr>
        </p:nvSpPr>
        <p:spPr/>
        <p:txBody>
          <a:bodyPr/>
          <a:lstStyle/>
          <a:p>
            <a:fld id="{55A7C03C-2152-4298-97EA-BB5F60E13193}" type="datetimeFigureOut">
              <a:rPr lang="en-IN" smtClean="0"/>
              <a:pPr/>
              <a:t>21-04-2024</a:t>
            </a:fld>
            <a:endParaRPr lang="en-IN"/>
          </a:p>
        </p:txBody>
      </p:sp>
      <p:sp>
        <p:nvSpPr>
          <p:cNvPr id="6" name="Footer Placeholder 5">
            <a:extLst>
              <a:ext uri="{FF2B5EF4-FFF2-40B4-BE49-F238E27FC236}">
                <a16:creationId xmlns:a16="http://schemas.microsoft.com/office/drawing/2014/main" xmlns=""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C1FA8A6-AB0E-4FBA-A2B1-81F77089185F}"/>
              </a:ext>
            </a:extLst>
          </p:cNvPr>
          <p:cNvSpPr>
            <a:spLocks noGrp="1"/>
          </p:cNvSpPr>
          <p:nvPr>
            <p:ph type="sldNum" sz="quarter" idx="12"/>
          </p:nvPr>
        </p:nvSpPr>
        <p:spPr/>
        <p:txBody>
          <a:body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pPr/>
              <a:t>21-04-2024</a:t>
            </a:fld>
            <a:endParaRPr lang="en-IN"/>
          </a:p>
        </p:txBody>
      </p:sp>
      <p:sp>
        <p:nvSpPr>
          <p:cNvPr id="5" name="Footer Placeholder 4">
            <a:extLst>
              <a:ext uri="{FF2B5EF4-FFF2-40B4-BE49-F238E27FC236}">
                <a16:creationId xmlns:a16="http://schemas.microsoft.com/office/drawing/2014/main" xmlns=""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pPr/>
              <a:t>‹#›</a:t>
            </a:fld>
            <a:endParaRPr lang="en-IN"/>
          </a:p>
        </p:txBody>
      </p:sp>
    </p:spTree>
    <p:extLst>
      <p:ext uri="{BB962C8B-B14F-4D97-AF65-F5344CB8AC3E}">
        <p14:creationId xmlns:p14="http://schemas.microsoft.com/office/powerpoint/2010/main" xmlns=""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599" y="1600201"/>
            <a:ext cx="8668871" cy="4756149"/>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21 April 2024</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836577" y="2350482"/>
            <a:ext cx="6518845" cy="1569660"/>
          </a:xfrm>
          <a:prstGeom prst="rect">
            <a:avLst/>
          </a:prstGeom>
        </p:spPr>
        <p:txBody>
          <a:bodyPr wrap="square">
            <a:spAutoFit/>
          </a:bodyPr>
          <a:lstStyle/>
          <a:p>
            <a:pPr algn="ctr"/>
            <a:endParaRPr lang="en-US" sz="3200" dirty="0">
              <a:latin typeface="Arial" panose="020B0604020202020204" pitchFamily="34" charset="0"/>
              <a:cs typeface="Arial" panose="020B0604020202020204" pitchFamily="34" charset="0"/>
            </a:endParaRPr>
          </a:p>
          <a:p>
            <a:pPr algn="ctr"/>
            <a:r>
              <a:rPr lang="en-US" sz="3200" dirty="0">
                <a:latin typeface="Arial" panose="020B0604020202020204" pitchFamily="34" charset="0"/>
                <a:cs typeface="Arial" panose="020B0604020202020204" pitchFamily="34" charset="0"/>
              </a:rPr>
              <a:t>Title of the </a:t>
            </a:r>
            <a:r>
              <a:rPr lang="en-US" sz="3200" dirty="0" smtClean="0">
                <a:latin typeface="Arial" panose="020B0604020202020204" pitchFamily="34" charset="0"/>
                <a:cs typeface="Arial" panose="020B0604020202020204" pitchFamily="34" charset="0"/>
              </a:rPr>
              <a:t>Project: Bank Loan Analytics</a:t>
            </a:r>
            <a:endParaRPr lang="en-US" sz="3200" dirty="0"/>
          </a:p>
        </p:txBody>
      </p:sp>
      <p:sp>
        <p:nvSpPr>
          <p:cNvPr id="8" name="Rectangle 7"/>
          <p:cNvSpPr/>
          <p:nvPr/>
        </p:nvSpPr>
        <p:spPr>
          <a:xfrm>
            <a:off x="1559859" y="3587769"/>
            <a:ext cx="9242611" cy="2462213"/>
          </a:xfrm>
          <a:prstGeom prst="rect">
            <a:avLst/>
          </a:prstGeom>
        </p:spPr>
        <p:txBody>
          <a:bodyPr wrap="square">
            <a:spAutoFit/>
          </a:bodyPr>
          <a:lstStyle/>
          <a:p>
            <a:endParaRPr lang="en-US" sz="2800" dirty="0">
              <a:latin typeface="Arial" pitchFamily="34" charset="0"/>
              <a:cs typeface="Arial" pitchFamily="34" charset="0"/>
            </a:endParaRPr>
          </a:p>
          <a:p>
            <a:r>
              <a:rPr lang="en-US" sz="2800" dirty="0">
                <a:latin typeface="Arial" pitchFamily="34" charset="0"/>
                <a:cs typeface="Arial" pitchFamily="34" charset="0"/>
              </a:rPr>
              <a:t>Project Supervisor : </a:t>
            </a:r>
            <a:r>
              <a:rPr lang="en-US" sz="2800" dirty="0" err="1">
                <a:latin typeface="Arial" pitchFamily="34" charset="0"/>
                <a:cs typeface="Arial" pitchFamily="34" charset="0"/>
              </a:rPr>
              <a:t>Dr.T</a:t>
            </a:r>
            <a:r>
              <a:rPr lang="en-US" sz="2800" dirty="0">
                <a:latin typeface="Arial" pitchFamily="34" charset="0"/>
                <a:cs typeface="Arial" pitchFamily="34" charset="0"/>
              </a:rPr>
              <a:t>. Prem Jacob Professor CSE</a:t>
            </a:r>
            <a:r>
              <a:rPr lang="en-US" sz="2800" dirty="0">
                <a:solidFill>
                  <a:schemeClr val="tx1">
                    <a:lumMod val="85000"/>
                    <a:lumOff val="15000"/>
                  </a:schemeClr>
                </a:solidFill>
                <a:latin typeface="Arial" panose="020B0604020202020204" pitchFamily="34" charset="0"/>
                <a:cs typeface="Arial" panose="020B0604020202020204" pitchFamily="34" charset="0"/>
              </a:rPr>
              <a:t> </a:t>
            </a:r>
            <a:endParaRPr lang="en-US" sz="2800" dirty="0">
              <a:latin typeface="Arial" pitchFamily="34" charset="0"/>
              <a:cs typeface="Arial" pitchFamily="34" charset="0"/>
            </a:endParaRPr>
          </a:p>
          <a:p>
            <a:endParaRPr lang="en-US" sz="2800" dirty="0">
              <a:latin typeface="Arial" pitchFamily="34" charset="0"/>
              <a:cs typeface="Arial" pitchFamily="34" charset="0"/>
            </a:endParaRPr>
          </a:p>
          <a:p>
            <a:r>
              <a:rPr lang="en-US" sz="2800" dirty="0">
                <a:latin typeface="Arial" pitchFamily="34" charset="0"/>
                <a:cs typeface="Arial" pitchFamily="34" charset="0"/>
              </a:rPr>
              <a:t>Name of the </a:t>
            </a:r>
            <a:r>
              <a:rPr lang="en-US" sz="2800" dirty="0" err="1" smtClean="0">
                <a:latin typeface="Arial" pitchFamily="34" charset="0"/>
                <a:cs typeface="Arial" pitchFamily="34" charset="0"/>
              </a:rPr>
              <a:t>Students:G.Vishwanth,Vikraman</a:t>
            </a:r>
            <a:endParaRPr lang="en-US" sz="2800" dirty="0">
              <a:latin typeface="Arial" pitchFamily="34" charset="0"/>
              <a:cs typeface="Arial" pitchFamily="34" charset="0"/>
            </a:endParaRPr>
          </a:p>
          <a:p>
            <a:pPr>
              <a:lnSpc>
                <a:spcPct val="150000"/>
              </a:lnSpc>
            </a:pPr>
            <a:r>
              <a:rPr lang="en-US" sz="2800" dirty="0">
                <a:latin typeface="Arial" pitchFamily="34" charset="0"/>
                <a:cs typeface="Arial" pitchFamily="34" charset="0"/>
              </a:rPr>
              <a:t>Register Number : </a:t>
            </a:r>
            <a:r>
              <a:rPr lang="en-US" sz="2800" dirty="0" smtClean="0">
                <a:latin typeface="Arial" pitchFamily="34" charset="0"/>
                <a:cs typeface="Arial" pitchFamily="34" charset="0"/>
              </a:rPr>
              <a:t>41111386, 41111371</a:t>
            </a:r>
            <a:endParaRPr lang="en-US" sz="2800" dirty="0">
              <a:latin typeface="Arial" pitchFamily="34" charset="0"/>
              <a:cs typeface="Arial" pitchFamily="34" charset="0"/>
            </a:endParaRPr>
          </a:p>
        </p:txBody>
      </p:sp>
      <p:pic>
        <p:nvPicPr>
          <p:cNvPr id="10" name="Picture 9" descr="A close up of a logo&#10;&#10;Description automatically generated">
            <a:extLst>
              <a:ext uri="{FF2B5EF4-FFF2-40B4-BE49-F238E27FC236}">
                <a16:creationId xmlns:a16="http://schemas.microsoft.com/office/drawing/2014/main" xmlns="" id="{9E1B18CF-5036-7BCA-12AB-5F49EE263CF4}"/>
              </a:ext>
            </a:extLst>
          </p:cNvPr>
          <p:cNvPicPr>
            <a:picLocks noChangeAspect="1"/>
          </p:cNvPicPr>
          <p:nvPr/>
        </p:nvPicPr>
        <p:blipFill>
          <a:blip r:embed="rId2" cstate="print"/>
          <a:stretch>
            <a:fillRect/>
          </a:stretch>
        </p:blipFill>
        <p:spPr>
          <a:xfrm>
            <a:off x="1981199" y="136525"/>
            <a:ext cx="8229600" cy="19875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2400" spc="-229" dirty="0" smtClean="0">
                <a:latin typeface="Arial" pitchFamily="34" charset="0"/>
                <a:cs typeface="Arial" pitchFamily="34" charset="0"/>
              </a:rPr>
              <a:t>KPI-</a:t>
            </a:r>
            <a:r>
              <a:rPr lang="pt-BR" sz="2400" dirty="0" smtClean="0">
                <a:latin typeface="Arial" pitchFamily="34" charset="0"/>
                <a:cs typeface="Arial" pitchFamily="34" charset="0"/>
              </a:rPr>
              <a:t>3</a:t>
            </a:r>
            <a:r>
              <a:rPr lang="pt-BR" sz="2400" spc="-140" dirty="0" smtClean="0">
                <a:latin typeface="Arial" pitchFamily="34" charset="0"/>
                <a:cs typeface="Arial" pitchFamily="34" charset="0"/>
              </a:rPr>
              <a:t> </a:t>
            </a:r>
            <a:r>
              <a:rPr lang="pt-BR" sz="2400" spc="-265" dirty="0" smtClean="0">
                <a:latin typeface="Arial" pitchFamily="34" charset="0"/>
                <a:cs typeface="Arial" pitchFamily="34" charset="0"/>
              </a:rPr>
              <a:t>:</a:t>
            </a:r>
            <a:r>
              <a:rPr lang="pt-BR" sz="2400" spc="-65" dirty="0" smtClean="0">
                <a:latin typeface="Arial" pitchFamily="34" charset="0"/>
                <a:cs typeface="Arial" pitchFamily="34" charset="0"/>
              </a:rPr>
              <a:t> </a:t>
            </a:r>
            <a:r>
              <a:rPr lang="pt-BR" sz="2400" spc="-440" dirty="0" smtClean="0">
                <a:latin typeface="Arial" pitchFamily="34" charset="0"/>
                <a:cs typeface="Arial" pitchFamily="34" charset="0"/>
              </a:rPr>
              <a:t>T O T </a:t>
            </a:r>
            <a:r>
              <a:rPr lang="pt-BR" sz="2400" spc="-440" dirty="0" smtClean="0">
                <a:latin typeface="Arial" pitchFamily="34" charset="0"/>
                <a:cs typeface="Arial" pitchFamily="34" charset="0"/>
              </a:rPr>
              <a:t> A   </a:t>
            </a:r>
            <a:r>
              <a:rPr lang="pt-BR" sz="2400" spc="-440" dirty="0" smtClean="0">
                <a:latin typeface="Arial" pitchFamily="34" charset="0"/>
                <a:cs typeface="Arial" pitchFamily="34" charset="0"/>
              </a:rPr>
              <a:t>L  </a:t>
            </a:r>
            <a:r>
              <a:rPr lang="pt-BR" sz="2400" spc="-95" dirty="0" smtClean="0">
                <a:latin typeface="Arial" pitchFamily="34" charset="0"/>
                <a:cs typeface="Arial" pitchFamily="34" charset="0"/>
              </a:rPr>
              <a:t> </a:t>
            </a:r>
            <a:r>
              <a:rPr lang="pt-BR" sz="2400" spc="-430" dirty="0" smtClean="0">
                <a:latin typeface="Arial" pitchFamily="34" charset="0"/>
                <a:cs typeface="Arial" pitchFamily="34" charset="0"/>
              </a:rPr>
              <a:t>P A Y M E N T</a:t>
            </a:r>
            <a:r>
              <a:rPr lang="pt-BR" sz="2400" spc="-135" dirty="0" smtClean="0">
                <a:latin typeface="Arial" pitchFamily="34" charset="0"/>
                <a:cs typeface="Arial" pitchFamily="34" charset="0"/>
              </a:rPr>
              <a:t>  </a:t>
            </a:r>
            <a:r>
              <a:rPr lang="pt-BR" sz="2400" spc="-380" dirty="0" smtClean="0">
                <a:latin typeface="Arial" pitchFamily="34" charset="0"/>
                <a:cs typeface="Arial" pitchFamily="34" charset="0"/>
              </a:rPr>
              <a:t>F O R</a:t>
            </a:r>
            <a:r>
              <a:rPr lang="pt-BR" sz="2400" spc="-20" dirty="0" smtClean="0">
                <a:latin typeface="Arial" pitchFamily="34" charset="0"/>
                <a:cs typeface="Arial" pitchFamily="34" charset="0"/>
              </a:rPr>
              <a:t>  </a:t>
            </a:r>
            <a:r>
              <a:rPr lang="pt-BR" sz="2400" spc="-375" dirty="0" smtClean="0">
                <a:latin typeface="Arial" pitchFamily="34" charset="0"/>
                <a:cs typeface="Arial" pitchFamily="34" charset="0"/>
              </a:rPr>
              <a:t>V E R I F I E D</a:t>
            </a:r>
            <a:r>
              <a:rPr lang="pt-BR" sz="2400" spc="-55" dirty="0" smtClean="0">
                <a:latin typeface="Arial" pitchFamily="34" charset="0"/>
                <a:cs typeface="Arial" pitchFamily="34" charset="0"/>
              </a:rPr>
              <a:t>  </a:t>
            </a:r>
            <a:r>
              <a:rPr lang="pt-BR" sz="2400" spc="-430" dirty="0" smtClean="0">
                <a:latin typeface="Arial" pitchFamily="34" charset="0"/>
                <a:cs typeface="Arial" pitchFamily="34" charset="0"/>
              </a:rPr>
              <a:t>VS   </a:t>
            </a:r>
            <a:r>
              <a:rPr lang="pt-BR" sz="2400" spc="-110" dirty="0" smtClean="0">
                <a:latin typeface="Arial" pitchFamily="34" charset="0"/>
                <a:cs typeface="Arial" pitchFamily="34" charset="0"/>
              </a:rPr>
              <a:t>NON</a:t>
            </a:r>
            <a:r>
              <a:rPr lang="pt-BR" sz="2400" spc="-120" dirty="0" smtClean="0">
                <a:latin typeface="Arial" pitchFamily="34" charset="0"/>
                <a:cs typeface="Arial" pitchFamily="34" charset="0"/>
              </a:rPr>
              <a:t> </a:t>
            </a:r>
            <a:r>
              <a:rPr lang="pt-BR" sz="2400" spc="-370" dirty="0" smtClean="0">
                <a:latin typeface="Arial" pitchFamily="34" charset="0"/>
                <a:cs typeface="Arial" pitchFamily="34" charset="0"/>
              </a:rPr>
              <a:t>V E R I F I E D</a:t>
            </a:r>
            <a:r>
              <a:rPr lang="pt-BR" sz="2400" spc="-55" dirty="0" smtClean="0">
                <a:latin typeface="Arial" pitchFamily="34" charset="0"/>
                <a:cs typeface="Arial" pitchFamily="34" charset="0"/>
              </a:rPr>
              <a:t>  </a:t>
            </a:r>
            <a:r>
              <a:rPr lang="pt-BR" sz="2400" spc="-555" dirty="0" smtClean="0">
                <a:latin typeface="Arial" pitchFamily="34" charset="0"/>
                <a:cs typeface="Arial" pitchFamily="34" charset="0"/>
              </a:rPr>
              <a:t>S </a:t>
            </a:r>
            <a:r>
              <a:rPr lang="pt-BR" sz="2400" spc="-555" dirty="0" smtClean="0">
                <a:latin typeface="Arial" pitchFamily="34" charset="0"/>
                <a:cs typeface="Arial" pitchFamily="34" charset="0"/>
              </a:rPr>
              <a:t> T    A    T   U   S </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838200" y="1825625"/>
            <a:ext cx="4209661" cy="4351338"/>
          </a:xfrm>
        </p:spPr>
        <p:txBody>
          <a:bodyPr>
            <a:normAutofit fontScale="92500" lnSpcReduction="10000"/>
          </a:bodyPr>
          <a:lstStyle/>
          <a:p>
            <a:pPr marL="526415" marR="480059" indent="-514350" algn="just">
              <a:lnSpc>
                <a:spcPct val="90200"/>
              </a:lnSpc>
              <a:spcBef>
                <a:spcPts val="315"/>
              </a:spcBef>
              <a:buClr>
                <a:schemeClr val="tx1"/>
              </a:buClr>
              <a:tabLst>
                <a:tab pos="295910" algn="l"/>
              </a:tabLst>
            </a:pPr>
            <a:r>
              <a:rPr lang="en-US" sz="2600" dirty="0" smtClean="0">
                <a:latin typeface="Arial" pitchFamily="34" charset="0"/>
                <a:cs typeface="Arial" pitchFamily="34" charset="0"/>
              </a:rPr>
              <a:t>As</a:t>
            </a:r>
            <a:r>
              <a:rPr lang="en-US" sz="2600" spc="-15" dirty="0" smtClean="0">
                <a:latin typeface="Arial" pitchFamily="34" charset="0"/>
                <a:cs typeface="Arial" pitchFamily="34" charset="0"/>
              </a:rPr>
              <a:t> </a:t>
            </a:r>
            <a:r>
              <a:rPr lang="en-US" sz="2600" dirty="0" smtClean="0">
                <a:latin typeface="Arial" pitchFamily="34" charset="0"/>
                <a:cs typeface="Arial" pitchFamily="34" charset="0"/>
              </a:rPr>
              <a:t>we</a:t>
            </a:r>
            <a:r>
              <a:rPr lang="en-US" sz="2600" spc="-45" dirty="0" smtClean="0">
                <a:latin typeface="Arial" pitchFamily="34" charset="0"/>
                <a:cs typeface="Arial" pitchFamily="34" charset="0"/>
              </a:rPr>
              <a:t> </a:t>
            </a:r>
            <a:r>
              <a:rPr lang="en-US" sz="2600" dirty="0" smtClean="0">
                <a:latin typeface="Arial" pitchFamily="34" charset="0"/>
                <a:cs typeface="Arial" pitchFamily="34" charset="0"/>
              </a:rPr>
              <a:t>Can</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see</a:t>
            </a:r>
            <a:r>
              <a:rPr lang="en-US" sz="2600" spc="-45" dirty="0" smtClean="0">
                <a:latin typeface="Arial" pitchFamily="34" charset="0"/>
                <a:cs typeface="Arial" pitchFamily="34" charset="0"/>
              </a:rPr>
              <a:t> </a:t>
            </a:r>
            <a:r>
              <a:rPr lang="en-US" sz="2600" dirty="0" smtClean="0">
                <a:latin typeface="Arial" pitchFamily="34" charset="0"/>
                <a:cs typeface="Arial" pitchFamily="34" charset="0"/>
              </a:rPr>
              <a:t>in</a:t>
            </a:r>
            <a:r>
              <a:rPr lang="en-US" sz="2600" spc="-40" dirty="0" smtClean="0">
                <a:latin typeface="Arial" pitchFamily="34" charset="0"/>
                <a:cs typeface="Arial" pitchFamily="34" charset="0"/>
              </a:rPr>
              <a:t> </a:t>
            </a:r>
            <a:r>
              <a:rPr lang="en-US" sz="2600" dirty="0" smtClean="0">
                <a:latin typeface="Arial" pitchFamily="34" charset="0"/>
                <a:cs typeface="Arial" pitchFamily="34" charset="0"/>
              </a:rPr>
              <a:t>the</a:t>
            </a:r>
            <a:r>
              <a:rPr lang="en-US" sz="2600" spc="30" dirty="0" smtClean="0">
                <a:latin typeface="Arial" pitchFamily="34" charset="0"/>
                <a:cs typeface="Arial" pitchFamily="34" charset="0"/>
              </a:rPr>
              <a:t> </a:t>
            </a:r>
            <a:r>
              <a:rPr lang="en-US" sz="2600" spc="-20" dirty="0" smtClean="0">
                <a:latin typeface="Arial" pitchFamily="34" charset="0"/>
                <a:cs typeface="Arial" pitchFamily="34" charset="0"/>
              </a:rPr>
              <a:t>Donut </a:t>
            </a:r>
            <a:r>
              <a:rPr lang="en-US" sz="2600" dirty="0" smtClean="0">
                <a:latin typeface="Arial" pitchFamily="34" charset="0"/>
                <a:cs typeface="Arial" pitchFamily="34" charset="0"/>
              </a:rPr>
              <a:t>Chart</a:t>
            </a:r>
            <a:r>
              <a:rPr lang="en-US" sz="2600" spc="-10" dirty="0" smtClean="0">
                <a:latin typeface="Arial" pitchFamily="34" charset="0"/>
                <a:cs typeface="Arial" pitchFamily="34" charset="0"/>
              </a:rPr>
              <a:t> </a:t>
            </a:r>
            <a:r>
              <a:rPr lang="en-US" sz="2600" dirty="0" smtClean="0">
                <a:latin typeface="Arial" pitchFamily="34" charset="0"/>
                <a:cs typeface="Arial" pitchFamily="34" charset="0"/>
              </a:rPr>
              <a:t>that</a:t>
            </a:r>
            <a:r>
              <a:rPr lang="en-US" sz="2600" spc="-5" dirty="0" smtClean="0">
                <a:latin typeface="Arial" pitchFamily="34" charset="0"/>
                <a:cs typeface="Arial" pitchFamily="34" charset="0"/>
              </a:rPr>
              <a:t> </a:t>
            </a:r>
            <a:r>
              <a:rPr lang="en-US" sz="2600" dirty="0" smtClean="0">
                <a:latin typeface="Arial" pitchFamily="34" charset="0"/>
                <a:cs typeface="Arial" pitchFamily="34" charset="0"/>
              </a:rPr>
              <a:t>Out</a:t>
            </a:r>
            <a:r>
              <a:rPr lang="en-US" sz="2600" spc="-5" dirty="0" smtClean="0">
                <a:latin typeface="Arial" pitchFamily="34" charset="0"/>
                <a:cs typeface="Arial" pitchFamily="34" charset="0"/>
              </a:rPr>
              <a:t> </a:t>
            </a:r>
            <a:r>
              <a:rPr lang="en-US" sz="2600" dirty="0" smtClean="0">
                <a:latin typeface="Arial" pitchFamily="34" charset="0"/>
                <a:cs typeface="Arial" pitchFamily="34" charset="0"/>
              </a:rPr>
              <a:t>of</a:t>
            </a:r>
            <a:r>
              <a:rPr lang="en-US" sz="2600" spc="-5" dirty="0" smtClean="0">
                <a:latin typeface="Arial" pitchFamily="34" charset="0"/>
                <a:cs typeface="Arial" pitchFamily="34" charset="0"/>
              </a:rPr>
              <a:t> </a:t>
            </a:r>
            <a:r>
              <a:rPr lang="en-US" sz="2600" dirty="0" smtClean="0">
                <a:latin typeface="Arial" pitchFamily="34" charset="0"/>
                <a:cs typeface="Arial" pitchFamily="34" charset="0"/>
              </a:rPr>
              <a:t>$373</a:t>
            </a:r>
            <a:r>
              <a:rPr lang="en-US" sz="2600" spc="-70" dirty="0" smtClean="0">
                <a:latin typeface="Arial" pitchFamily="34" charset="0"/>
                <a:cs typeface="Arial" pitchFamily="34" charset="0"/>
              </a:rPr>
              <a:t> </a:t>
            </a:r>
            <a:r>
              <a:rPr lang="en-US" sz="2600" spc="-10" dirty="0" smtClean="0">
                <a:latin typeface="Arial" pitchFamily="34" charset="0"/>
                <a:cs typeface="Arial" pitchFamily="34" charset="0"/>
              </a:rPr>
              <a:t>Million </a:t>
            </a:r>
            <a:r>
              <a:rPr lang="en-US" sz="2600" dirty="0" smtClean="0">
                <a:latin typeface="Arial" pitchFamily="34" charset="0"/>
                <a:cs typeface="Arial" pitchFamily="34" charset="0"/>
              </a:rPr>
              <a:t>only</a:t>
            </a:r>
            <a:r>
              <a:rPr lang="en-US" sz="2600" spc="-45" dirty="0" smtClean="0">
                <a:latin typeface="Arial" pitchFamily="34" charset="0"/>
                <a:cs typeface="Arial" pitchFamily="34" charset="0"/>
              </a:rPr>
              <a:t> </a:t>
            </a:r>
            <a:r>
              <a:rPr lang="en-US" sz="2600" dirty="0" smtClean="0">
                <a:latin typeface="Arial" pitchFamily="34" charset="0"/>
                <a:cs typeface="Arial" pitchFamily="34" charset="0"/>
              </a:rPr>
              <a:t>59%</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are</a:t>
            </a:r>
            <a:r>
              <a:rPr lang="en-US" sz="2600" spc="-5" dirty="0" smtClean="0">
                <a:latin typeface="Arial" pitchFamily="34" charset="0"/>
                <a:cs typeface="Arial" pitchFamily="34" charset="0"/>
              </a:rPr>
              <a:t> </a:t>
            </a:r>
            <a:r>
              <a:rPr lang="en-US" sz="2600" dirty="0" smtClean="0">
                <a:latin typeface="Arial" pitchFamily="34" charset="0"/>
                <a:cs typeface="Arial" pitchFamily="34" charset="0"/>
              </a:rPr>
              <a:t>verified </a:t>
            </a:r>
            <a:r>
              <a:rPr lang="en-US" sz="2600" spc="-20" dirty="0" smtClean="0">
                <a:latin typeface="Arial" pitchFamily="34" charset="0"/>
                <a:cs typeface="Arial" pitchFamily="34" charset="0"/>
              </a:rPr>
              <a:t>i.e.</a:t>
            </a:r>
            <a:r>
              <a:rPr lang="en-US" sz="2600" dirty="0" smtClean="0">
                <a:latin typeface="Arial" pitchFamily="34" charset="0"/>
                <a:cs typeface="Arial" pitchFamily="34" charset="0"/>
              </a:rPr>
              <a:t> </a:t>
            </a:r>
            <a:r>
              <a:rPr lang="en-US" sz="2600" spc="-10" dirty="0" smtClean="0">
                <a:latin typeface="Arial" pitchFamily="34" charset="0"/>
                <a:cs typeface="Arial" pitchFamily="34" charset="0"/>
              </a:rPr>
              <a:t>$220million</a:t>
            </a:r>
            <a:endParaRPr lang="en-US" sz="2600" dirty="0" smtClean="0">
              <a:latin typeface="Arial" pitchFamily="34" charset="0"/>
              <a:cs typeface="Arial" pitchFamily="34" charset="0"/>
            </a:endParaRPr>
          </a:p>
          <a:p>
            <a:pPr marL="526415" marR="480059" indent="-514350" algn="just">
              <a:lnSpc>
                <a:spcPct val="90200"/>
              </a:lnSpc>
              <a:spcBef>
                <a:spcPts val="315"/>
              </a:spcBef>
              <a:buClr>
                <a:schemeClr val="tx1"/>
              </a:buClr>
              <a:tabLst>
                <a:tab pos="295910" algn="l"/>
              </a:tabLst>
            </a:pPr>
            <a:r>
              <a:rPr lang="en-US" sz="2600" dirty="0" smtClean="0">
                <a:latin typeface="Arial" pitchFamily="34" charset="0"/>
                <a:cs typeface="Arial" pitchFamily="34" charset="0"/>
              </a:rPr>
              <a:t>41%</a:t>
            </a:r>
            <a:r>
              <a:rPr lang="en-US" sz="2600" spc="10" dirty="0" smtClean="0">
                <a:latin typeface="Arial" pitchFamily="34" charset="0"/>
                <a:cs typeface="Arial" pitchFamily="34" charset="0"/>
              </a:rPr>
              <a:t> </a:t>
            </a:r>
            <a:r>
              <a:rPr lang="en-US" sz="2600" dirty="0" smtClean="0">
                <a:latin typeface="Arial" pitchFamily="34" charset="0"/>
                <a:cs typeface="Arial" pitchFamily="34" charset="0"/>
              </a:rPr>
              <a:t>of</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$373</a:t>
            </a:r>
            <a:r>
              <a:rPr lang="en-US" sz="2600" spc="-40" dirty="0" smtClean="0">
                <a:latin typeface="Arial" pitchFamily="34" charset="0"/>
                <a:cs typeface="Arial" pitchFamily="34" charset="0"/>
              </a:rPr>
              <a:t> </a:t>
            </a:r>
            <a:r>
              <a:rPr lang="en-US" sz="2600" dirty="0" smtClean="0">
                <a:latin typeface="Arial" pitchFamily="34" charset="0"/>
                <a:cs typeface="Arial" pitchFamily="34" charset="0"/>
              </a:rPr>
              <a:t>Million</a:t>
            </a:r>
            <a:r>
              <a:rPr lang="en-US" sz="2600" spc="-110" dirty="0" smtClean="0">
                <a:latin typeface="Arial" pitchFamily="34" charset="0"/>
                <a:cs typeface="Arial" pitchFamily="34" charset="0"/>
              </a:rPr>
              <a:t> </a:t>
            </a:r>
            <a:r>
              <a:rPr lang="en-US" sz="2600" dirty="0" smtClean="0">
                <a:latin typeface="Arial" pitchFamily="34" charset="0"/>
                <a:cs typeface="Arial" pitchFamily="34" charset="0"/>
              </a:rPr>
              <a:t>are</a:t>
            </a:r>
            <a:r>
              <a:rPr lang="en-US" sz="2600" spc="40" dirty="0" smtClean="0">
                <a:latin typeface="Arial" pitchFamily="34" charset="0"/>
                <a:cs typeface="Arial" pitchFamily="34" charset="0"/>
              </a:rPr>
              <a:t> </a:t>
            </a:r>
            <a:r>
              <a:rPr lang="en-US" sz="2600" spc="-25" dirty="0" smtClean="0">
                <a:latin typeface="Arial" pitchFamily="34" charset="0"/>
                <a:cs typeface="Arial" pitchFamily="34" charset="0"/>
              </a:rPr>
              <a:t>not </a:t>
            </a:r>
            <a:r>
              <a:rPr lang="en-US" sz="2600" dirty="0" smtClean="0">
                <a:latin typeface="Arial" pitchFamily="34" charset="0"/>
                <a:cs typeface="Arial" pitchFamily="34" charset="0"/>
              </a:rPr>
              <a:t>verified</a:t>
            </a:r>
            <a:r>
              <a:rPr lang="en-US" sz="2600" spc="95" dirty="0" smtClean="0">
                <a:latin typeface="Arial" pitchFamily="34" charset="0"/>
                <a:cs typeface="Arial" pitchFamily="34" charset="0"/>
              </a:rPr>
              <a:t> </a:t>
            </a:r>
            <a:r>
              <a:rPr lang="en-US" sz="2600" dirty="0" smtClean="0">
                <a:latin typeface="Arial" pitchFamily="34" charset="0"/>
                <a:cs typeface="Arial" pitchFamily="34" charset="0"/>
              </a:rPr>
              <a:t>i.e.</a:t>
            </a:r>
            <a:r>
              <a:rPr lang="en-US" sz="2600" spc="-50" dirty="0" smtClean="0">
                <a:latin typeface="Arial" pitchFamily="34" charset="0"/>
                <a:cs typeface="Arial" pitchFamily="34" charset="0"/>
              </a:rPr>
              <a:t> </a:t>
            </a:r>
            <a:r>
              <a:rPr lang="en-US" sz="2600" dirty="0" smtClean="0">
                <a:latin typeface="Arial" pitchFamily="34" charset="0"/>
                <a:cs typeface="Arial" pitchFamily="34" charset="0"/>
              </a:rPr>
              <a:t>$</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154</a:t>
            </a:r>
            <a:r>
              <a:rPr lang="en-US" sz="2600" spc="-45" dirty="0" smtClean="0">
                <a:latin typeface="Arial" pitchFamily="34" charset="0"/>
                <a:cs typeface="Arial" pitchFamily="34" charset="0"/>
              </a:rPr>
              <a:t> </a:t>
            </a:r>
            <a:r>
              <a:rPr lang="en-US" sz="2600" dirty="0" smtClean="0">
                <a:latin typeface="Arial" pitchFamily="34" charset="0"/>
                <a:cs typeface="Arial" pitchFamily="34" charset="0"/>
              </a:rPr>
              <a:t>Million.</a:t>
            </a:r>
            <a:r>
              <a:rPr lang="en-US" sz="2600" spc="-120" dirty="0" smtClean="0">
                <a:latin typeface="Arial" pitchFamily="34" charset="0"/>
                <a:cs typeface="Arial" pitchFamily="34" charset="0"/>
              </a:rPr>
              <a:t> </a:t>
            </a:r>
            <a:r>
              <a:rPr lang="en-US" sz="2600" spc="-120" dirty="0" err="1" smtClean="0">
                <a:latin typeface="Arial" pitchFamily="34" charset="0"/>
                <a:cs typeface="Arial" pitchFamily="34" charset="0"/>
              </a:rPr>
              <a:t>a</a:t>
            </a:r>
            <a:r>
              <a:rPr lang="en-US" sz="2600" spc="25" dirty="0" err="1" smtClean="0">
                <a:latin typeface="Arial" pitchFamily="34" charset="0"/>
                <a:cs typeface="Arial" pitchFamily="34" charset="0"/>
              </a:rPr>
              <a:t>Which</a:t>
            </a:r>
            <a:r>
              <a:rPr lang="en-US" sz="2600" spc="25" dirty="0" smtClean="0">
                <a:latin typeface="Arial" pitchFamily="34" charset="0"/>
                <a:cs typeface="Arial" pitchFamily="34" charset="0"/>
              </a:rPr>
              <a:t> </a:t>
            </a:r>
            <a:r>
              <a:rPr lang="en-US" sz="2600" dirty="0" smtClean="0">
                <a:latin typeface="Arial" pitchFamily="34" charset="0"/>
                <a:cs typeface="Arial" pitchFamily="34" charset="0"/>
              </a:rPr>
              <a:t>might</a:t>
            </a:r>
            <a:r>
              <a:rPr lang="en-US" sz="2600" spc="-125" dirty="0" smtClean="0">
                <a:latin typeface="Arial" pitchFamily="34" charset="0"/>
                <a:cs typeface="Arial" pitchFamily="34" charset="0"/>
              </a:rPr>
              <a:t> </a:t>
            </a:r>
            <a:r>
              <a:rPr lang="en-US" sz="2600" dirty="0" smtClean="0">
                <a:latin typeface="Arial" pitchFamily="34" charset="0"/>
                <a:cs typeface="Arial" pitchFamily="34" charset="0"/>
              </a:rPr>
              <a:t>be</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a</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threat</a:t>
            </a:r>
            <a:r>
              <a:rPr lang="en-US" sz="2600" spc="-50" dirty="0" smtClean="0">
                <a:latin typeface="Arial" pitchFamily="34" charset="0"/>
                <a:cs typeface="Arial" pitchFamily="34" charset="0"/>
              </a:rPr>
              <a:t> </a:t>
            </a:r>
            <a:r>
              <a:rPr lang="en-US" sz="2600" dirty="0" smtClean="0">
                <a:latin typeface="Arial" pitchFamily="34" charset="0"/>
                <a:cs typeface="Arial" pitchFamily="34" charset="0"/>
              </a:rPr>
              <a:t>to</a:t>
            </a:r>
            <a:r>
              <a:rPr lang="en-US" sz="2600" spc="30" dirty="0" smtClean="0">
                <a:latin typeface="Arial" pitchFamily="34" charset="0"/>
                <a:cs typeface="Arial" pitchFamily="34" charset="0"/>
              </a:rPr>
              <a:t> </a:t>
            </a:r>
            <a:r>
              <a:rPr lang="en-US" sz="2600" spc="-10" dirty="0" smtClean="0">
                <a:latin typeface="Arial" pitchFamily="34" charset="0"/>
                <a:cs typeface="Arial" pitchFamily="34" charset="0"/>
              </a:rPr>
              <a:t>company, </a:t>
            </a:r>
            <a:r>
              <a:rPr lang="en-US" sz="2600" dirty="0" smtClean="0">
                <a:latin typeface="Arial" pitchFamily="34" charset="0"/>
                <a:cs typeface="Arial" pitchFamily="34" charset="0"/>
              </a:rPr>
              <a:t>Should</a:t>
            </a:r>
            <a:r>
              <a:rPr lang="en-US" sz="2600" spc="-50" dirty="0" smtClean="0">
                <a:latin typeface="Arial" pitchFamily="34" charset="0"/>
                <a:cs typeface="Arial" pitchFamily="34" charset="0"/>
              </a:rPr>
              <a:t> </a:t>
            </a:r>
            <a:r>
              <a:rPr lang="en-US" sz="2600" dirty="0" smtClean="0">
                <a:latin typeface="Arial" pitchFamily="34" charset="0"/>
                <a:cs typeface="Arial" pitchFamily="34" charset="0"/>
              </a:rPr>
              <a:t>inform</a:t>
            </a:r>
            <a:r>
              <a:rPr lang="en-US" sz="2600" spc="-45" dirty="0" smtClean="0">
                <a:latin typeface="Arial" pitchFamily="34" charset="0"/>
                <a:cs typeface="Arial" pitchFamily="34" charset="0"/>
              </a:rPr>
              <a:t> </a:t>
            </a:r>
            <a:r>
              <a:rPr lang="en-US" sz="2600" dirty="0" smtClean="0">
                <a:latin typeface="Arial" pitchFamily="34" charset="0"/>
                <a:cs typeface="Arial" pitchFamily="34" charset="0"/>
              </a:rPr>
              <a:t>the</a:t>
            </a:r>
            <a:r>
              <a:rPr lang="en-US" sz="2600" spc="25" dirty="0" smtClean="0">
                <a:latin typeface="Arial" pitchFamily="34" charset="0"/>
                <a:cs typeface="Arial" pitchFamily="34" charset="0"/>
              </a:rPr>
              <a:t> </a:t>
            </a:r>
            <a:r>
              <a:rPr lang="en-US" sz="2600" dirty="0" smtClean="0">
                <a:latin typeface="Arial" pitchFamily="34" charset="0"/>
                <a:cs typeface="Arial" pitchFamily="34" charset="0"/>
              </a:rPr>
              <a:t>verification</a:t>
            </a:r>
            <a:r>
              <a:rPr lang="en-US" sz="2600" spc="-45" dirty="0" smtClean="0">
                <a:latin typeface="Arial" pitchFamily="34" charset="0"/>
                <a:cs typeface="Arial" pitchFamily="34" charset="0"/>
              </a:rPr>
              <a:t> </a:t>
            </a:r>
            <a:r>
              <a:rPr lang="en-US" sz="2600" spc="-20" dirty="0" smtClean="0">
                <a:latin typeface="Arial" pitchFamily="34" charset="0"/>
                <a:cs typeface="Arial" pitchFamily="34" charset="0"/>
              </a:rPr>
              <a:t>team </a:t>
            </a:r>
            <a:r>
              <a:rPr lang="en-US" sz="2600" dirty="0" smtClean="0">
                <a:latin typeface="Arial" pitchFamily="34" charset="0"/>
                <a:cs typeface="Arial" pitchFamily="34" charset="0"/>
              </a:rPr>
              <a:t>to</a:t>
            </a:r>
            <a:r>
              <a:rPr lang="en-US" sz="2600" spc="30" dirty="0" smtClean="0">
                <a:latin typeface="Arial" pitchFamily="34" charset="0"/>
                <a:cs typeface="Arial" pitchFamily="34" charset="0"/>
              </a:rPr>
              <a:t> </a:t>
            </a:r>
            <a:r>
              <a:rPr lang="en-US" sz="2600" dirty="0" smtClean="0">
                <a:latin typeface="Arial" pitchFamily="34" charset="0"/>
                <a:cs typeface="Arial" pitchFamily="34" charset="0"/>
              </a:rPr>
              <a:t>take</a:t>
            </a:r>
            <a:r>
              <a:rPr lang="en-US" sz="2600" spc="-40" dirty="0" smtClean="0">
                <a:latin typeface="Arial" pitchFamily="34" charset="0"/>
                <a:cs typeface="Arial" pitchFamily="34" charset="0"/>
              </a:rPr>
              <a:t> </a:t>
            </a:r>
            <a:r>
              <a:rPr lang="en-US" sz="2600" dirty="0" smtClean="0">
                <a:latin typeface="Arial" pitchFamily="34" charset="0"/>
                <a:cs typeface="Arial" pitchFamily="34" charset="0"/>
              </a:rPr>
              <a:t>required</a:t>
            </a:r>
            <a:r>
              <a:rPr lang="en-US" sz="2600" spc="35" dirty="0" smtClean="0">
                <a:latin typeface="Arial" pitchFamily="34" charset="0"/>
                <a:cs typeface="Arial" pitchFamily="34" charset="0"/>
              </a:rPr>
              <a:t> </a:t>
            </a:r>
            <a:r>
              <a:rPr lang="en-US" sz="2600" dirty="0" smtClean="0">
                <a:latin typeface="Arial" pitchFamily="34" charset="0"/>
                <a:cs typeface="Arial" pitchFamily="34" charset="0"/>
              </a:rPr>
              <a:t>action</a:t>
            </a:r>
            <a:r>
              <a:rPr lang="en-US" sz="2600" spc="-110" dirty="0" smtClean="0">
                <a:latin typeface="Arial" pitchFamily="34" charset="0"/>
                <a:cs typeface="Arial" pitchFamily="34" charset="0"/>
              </a:rPr>
              <a:t> </a:t>
            </a:r>
            <a:r>
              <a:rPr lang="en-US" sz="2600" spc="-10" dirty="0" smtClean="0">
                <a:latin typeface="Arial" pitchFamily="34" charset="0"/>
                <a:cs typeface="Arial" pitchFamily="34" charset="0"/>
              </a:rPr>
              <a:t>regarding that.</a:t>
            </a:r>
            <a:endParaRPr lang="en-US" sz="2600" dirty="0" smtClean="0">
              <a:latin typeface="Arial" pitchFamily="34" charset="0"/>
              <a:cs typeface="Arial" pitchFamily="34" charset="0"/>
            </a:endParaRPr>
          </a:p>
          <a:p>
            <a:pPr marL="526415" marR="480059" indent="-514350" algn="just">
              <a:lnSpc>
                <a:spcPct val="90200"/>
              </a:lnSpc>
              <a:spcBef>
                <a:spcPts val="315"/>
              </a:spcBef>
              <a:buClr>
                <a:schemeClr val="tx1"/>
              </a:buClr>
              <a:tabLst>
                <a:tab pos="295910" algn="l"/>
              </a:tabLst>
            </a:pPr>
            <a:endParaRPr lang="en-US" spc="-10" dirty="0" smtClean="0">
              <a:latin typeface="Arial" pitchFamily="34" charset="0"/>
              <a:cs typeface="Arial" pitchFamily="34" charset="0"/>
            </a:endParaRPr>
          </a:p>
        </p:txBody>
      </p:sp>
      <p:pic>
        <p:nvPicPr>
          <p:cNvPr id="4" name="Picture 3">
            <a:extLst>
              <a:ext uri="{FF2B5EF4-FFF2-40B4-BE49-F238E27FC236}">
                <a16:creationId xmlns:a16="http://schemas.microsoft.com/office/drawing/2014/main" xmlns="" id="{9D575C3E-3A53-D363-F3A5-90922D4DDF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85448" y="1905000"/>
            <a:ext cx="4076672" cy="3573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225" dirty="0" smtClean="0"/>
              <a:t>KPI-</a:t>
            </a:r>
            <a:r>
              <a:rPr lang="en-US" sz="3200" dirty="0" smtClean="0"/>
              <a:t>4</a:t>
            </a:r>
            <a:r>
              <a:rPr lang="en-US" sz="3200" spc="-110" dirty="0" smtClean="0"/>
              <a:t> </a:t>
            </a:r>
            <a:r>
              <a:rPr lang="en-US" sz="3200" spc="-240" dirty="0" smtClean="0"/>
              <a:t>:</a:t>
            </a:r>
            <a:r>
              <a:rPr lang="en-US" sz="3200" spc="-45" dirty="0" smtClean="0"/>
              <a:t> </a:t>
            </a:r>
            <a:r>
              <a:rPr lang="en-US" sz="3200" spc="-525" dirty="0" smtClean="0"/>
              <a:t>S T A T E</a:t>
            </a:r>
            <a:r>
              <a:rPr lang="en-US" sz="3200" spc="120" dirty="0" smtClean="0"/>
              <a:t> </a:t>
            </a:r>
            <a:r>
              <a:rPr lang="en-US" sz="3200" spc="-440" dirty="0" smtClean="0"/>
              <a:t>W I </a:t>
            </a:r>
            <a:r>
              <a:rPr lang="en-US" sz="3200" spc="-440" dirty="0" smtClean="0"/>
              <a:t>S E</a:t>
            </a:r>
            <a:r>
              <a:rPr lang="en-US" sz="3200" spc="55" dirty="0" smtClean="0"/>
              <a:t> </a:t>
            </a:r>
            <a:r>
              <a:rPr lang="en-US" sz="3200" spc="-100" dirty="0" smtClean="0"/>
              <a:t>AND</a:t>
            </a:r>
            <a:r>
              <a:rPr lang="en-US" sz="3200" spc="100" dirty="0" smtClean="0"/>
              <a:t> </a:t>
            </a:r>
            <a:r>
              <a:rPr lang="en-US" sz="3200" spc="-190" dirty="0" smtClean="0"/>
              <a:t>MONTH</a:t>
            </a:r>
            <a:r>
              <a:rPr lang="en-US" sz="3200" spc="20" dirty="0" smtClean="0"/>
              <a:t> </a:t>
            </a:r>
            <a:r>
              <a:rPr lang="en-US" sz="3200" spc="-440" dirty="0" smtClean="0"/>
              <a:t>W I </a:t>
            </a:r>
            <a:r>
              <a:rPr lang="en-US" sz="3200" spc="-440" dirty="0" smtClean="0"/>
              <a:t>S  E</a:t>
            </a:r>
            <a:r>
              <a:rPr lang="en-US" sz="3200" spc="55" dirty="0" smtClean="0"/>
              <a:t> </a:t>
            </a:r>
            <a:r>
              <a:rPr lang="en-US" sz="3200" spc="-285" dirty="0" smtClean="0"/>
              <a:t>LOAN</a:t>
            </a:r>
            <a:r>
              <a:rPr lang="en-US" sz="3200" spc="-35" dirty="0" smtClean="0"/>
              <a:t> </a:t>
            </a:r>
            <a:r>
              <a:rPr lang="en-US" sz="3200" spc="-495" dirty="0" smtClean="0"/>
              <a:t>S  T A T  </a:t>
            </a:r>
            <a:r>
              <a:rPr lang="en-US" sz="3200" spc="-495" dirty="0" smtClean="0"/>
              <a:t>U </a:t>
            </a:r>
            <a:r>
              <a:rPr lang="en-US" sz="3200" spc="-495" dirty="0" smtClean="0"/>
              <a:t>S</a:t>
            </a:r>
            <a:endParaRPr lang="en-US" sz="3200" dirty="0"/>
          </a:p>
        </p:txBody>
      </p:sp>
      <p:sp>
        <p:nvSpPr>
          <p:cNvPr id="3" name="Content Placeholder 2"/>
          <p:cNvSpPr>
            <a:spLocks noGrp="1"/>
          </p:cNvSpPr>
          <p:nvPr>
            <p:ph idx="1"/>
          </p:nvPr>
        </p:nvSpPr>
        <p:spPr>
          <a:xfrm>
            <a:off x="838200" y="1825625"/>
            <a:ext cx="4918788" cy="4351338"/>
          </a:xfrm>
        </p:spPr>
        <p:txBody>
          <a:bodyPr>
            <a:normAutofit/>
          </a:bodyPr>
          <a:lstStyle/>
          <a:p>
            <a:pPr marL="241300" marR="13970" indent="-229235" algn="just">
              <a:lnSpc>
                <a:spcPts val="1950"/>
              </a:lnSpc>
              <a:spcBef>
                <a:spcPts val="340"/>
              </a:spcBef>
              <a:tabLst>
                <a:tab pos="241300" algn="l"/>
              </a:tabLst>
            </a:pPr>
            <a:r>
              <a:rPr lang="en-US" sz="2400" dirty="0" smtClean="0">
                <a:latin typeface="Arial" pitchFamily="34" charset="0"/>
                <a:cs typeface="Arial" pitchFamily="34" charset="0"/>
              </a:rPr>
              <a:t>In</a:t>
            </a:r>
            <a:r>
              <a:rPr lang="en-US" sz="2400" spc="425"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430" dirty="0" smtClean="0">
                <a:latin typeface="Arial" pitchFamily="34" charset="0"/>
                <a:cs typeface="Arial" pitchFamily="34" charset="0"/>
              </a:rPr>
              <a:t> </a:t>
            </a:r>
            <a:r>
              <a:rPr lang="en-US" sz="2400" dirty="0" smtClean="0">
                <a:latin typeface="Arial" pitchFamily="34" charset="0"/>
                <a:cs typeface="Arial" pitchFamily="34" charset="0"/>
              </a:rPr>
              <a:t>data</a:t>
            </a:r>
            <a:r>
              <a:rPr lang="en-US" sz="2400" spc="434" dirty="0" smtClean="0">
                <a:latin typeface="Arial" pitchFamily="34" charset="0"/>
                <a:cs typeface="Arial" pitchFamily="34" charset="0"/>
              </a:rPr>
              <a:t> </a:t>
            </a:r>
            <a:r>
              <a:rPr lang="en-US" sz="2400" dirty="0" smtClean="0">
                <a:latin typeface="Arial" pitchFamily="34" charset="0"/>
                <a:cs typeface="Arial" pitchFamily="34" charset="0"/>
              </a:rPr>
              <a:t>set</a:t>
            </a:r>
            <a:r>
              <a:rPr lang="en-US" sz="2400" spc="430" dirty="0" smtClean="0">
                <a:latin typeface="Arial" pitchFamily="34" charset="0"/>
                <a:cs typeface="Arial" pitchFamily="34" charset="0"/>
              </a:rPr>
              <a:t> </a:t>
            </a:r>
            <a:r>
              <a:rPr lang="en-US" sz="2400" dirty="0" smtClean="0">
                <a:latin typeface="Arial" pitchFamily="34" charset="0"/>
                <a:cs typeface="Arial" pitchFamily="34" charset="0"/>
              </a:rPr>
              <a:t>we</a:t>
            </a:r>
            <a:r>
              <a:rPr lang="en-US" sz="2400" spc="425" dirty="0" smtClean="0">
                <a:latin typeface="Arial" pitchFamily="34" charset="0"/>
                <a:cs typeface="Arial" pitchFamily="34" charset="0"/>
              </a:rPr>
              <a:t> </a:t>
            </a:r>
            <a:r>
              <a:rPr lang="en-US" sz="2400" dirty="0" smtClean="0">
                <a:latin typeface="Arial" pitchFamily="34" charset="0"/>
                <a:cs typeface="Arial" pitchFamily="34" charset="0"/>
              </a:rPr>
              <a:t>have</a:t>
            </a:r>
            <a:r>
              <a:rPr lang="en-US" sz="2400" spc="434" dirty="0" smtClean="0">
                <a:latin typeface="Arial" pitchFamily="34" charset="0"/>
                <a:cs typeface="Arial" pitchFamily="34" charset="0"/>
              </a:rPr>
              <a:t> </a:t>
            </a:r>
            <a:r>
              <a:rPr lang="en-US" sz="2400" spc="-10" dirty="0" smtClean="0">
                <a:latin typeface="Arial" pitchFamily="34" charset="0"/>
                <a:cs typeface="Arial" pitchFamily="34" charset="0"/>
              </a:rPr>
              <a:t>different </a:t>
            </a:r>
            <a:r>
              <a:rPr lang="en-US" sz="2400" dirty="0" smtClean="0">
                <a:latin typeface="Arial" pitchFamily="34" charset="0"/>
                <a:cs typeface="Arial" pitchFamily="34" charset="0"/>
              </a:rPr>
              <a:t>states</a:t>
            </a:r>
            <a:r>
              <a:rPr lang="en-US" sz="2400" spc="409" dirty="0" smtClean="0">
                <a:latin typeface="Arial" pitchFamily="34" charset="0"/>
                <a:cs typeface="Arial" pitchFamily="34" charset="0"/>
              </a:rPr>
              <a:t> </a:t>
            </a:r>
            <a:r>
              <a:rPr lang="en-US" sz="2400" dirty="0" smtClean="0">
                <a:latin typeface="Arial" pitchFamily="34" charset="0"/>
                <a:cs typeface="Arial" pitchFamily="34" charset="0"/>
              </a:rPr>
              <a:t>and</a:t>
            </a:r>
            <a:r>
              <a:rPr lang="en-US" sz="2400" spc="370"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370" dirty="0" smtClean="0">
                <a:latin typeface="Arial" pitchFamily="34" charset="0"/>
                <a:cs typeface="Arial" pitchFamily="34" charset="0"/>
              </a:rPr>
              <a:t> </a:t>
            </a:r>
            <a:r>
              <a:rPr lang="en-US" sz="2400" dirty="0" smtClean="0">
                <a:latin typeface="Arial" pitchFamily="34" charset="0"/>
                <a:cs typeface="Arial" pitchFamily="34" charset="0"/>
              </a:rPr>
              <a:t>months</a:t>
            </a:r>
            <a:r>
              <a:rPr lang="en-US" sz="2400" spc="409" dirty="0" smtClean="0">
                <a:latin typeface="Arial" pitchFamily="34" charset="0"/>
                <a:cs typeface="Arial" pitchFamily="34" charset="0"/>
              </a:rPr>
              <a:t> </a:t>
            </a:r>
            <a:r>
              <a:rPr lang="en-US" sz="2400" dirty="0" smtClean="0">
                <a:latin typeface="Arial" pitchFamily="34" charset="0"/>
                <a:cs typeface="Arial" pitchFamily="34" charset="0"/>
              </a:rPr>
              <a:t>along</a:t>
            </a:r>
            <a:r>
              <a:rPr lang="en-US" sz="2400" spc="385" dirty="0" smtClean="0">
                <a:latin typeface="Arial" pitchFamily="34" charset="0"/>
                <a:cs typeface="Arial" pitchFamily="34" charset="0"/>
              </a:rPr>
              <a:t> </a:t>
            </a:r>
            <a:r>
              <a:rPr lang="en-US" sz="2400" spc="-20" dirty="0" smtClean="0">
                <a:latin typeface="Arial" pitchFamily="34" charset="0"/>
                <a:cs typeface="Arial" pitchFamily="34" charset="0"/>
              </a:rPr>
              <a:t>with </a:t>
            </a:r>
            <a:r>
              <a:rPr lang="en-US" sz="2400" dirty="0" smtClean="0">
                <a:latin typeface="Arial" pitchFamily="34" charset="0"/>
                <a:cs typeface="Arial" pitchFamily="34" charset="0"/>
              </a:rPr>
              <a:t>the</a:t>
            </a:r>
            <a:r>
              <a:rPr lang="en-US" sz="2400" spc="15" dirty="0" smtClean="0">
                <a:latin typeface="Arial" pitchFamily="34" charset="0"/>
                <a:cs typeface="Arial" pitchFamily="34" charset="0"/>
              </a:rPr>
              <a:t> </a:t>
            </a:r>
            <a:r>
              <a:rPr lang="en-US" sz="2400" dirty="0" smtClean="0">
                <a:latin typeface="Arial" pitchFamily="34" charset="0"/>
                <a:cs typeface="Arial" pitchFamily="34" charset="0"/>
              </a:rPr>
              <a:t>3</a:t>
            </a:r>
            <a:r>
              <a:rPr lang="en-US" sz="2400" spc="10" dirty="0" smtClean="0">
                <a:latin typeface="Arial" pitchFamily="34" charset="0"/>
                <a:cs typeface="Arial" pitchFamily="34" charset="0"/>
              </a:rPr>
              <a:t> </a:t>
            </a:r>
            <a:r>
              <a:rPr lang="en-US" sz="2400" dirty="0" smtClean="0">
                <a:latin typeface="Arial" pitchFamily="34" charset="0"/>
                <a:cs typeface="Arial" pitchFamily="34" charset="0"/>
              </a:rPr>
              <a:t>types</a:t>
            </a:r>
            <a:r>
              <a:rPr lang="en-US" sz="2400" spc="-35" dirty="0" smtClean="0">
                <a:latin typeface="Arial" pitchFamily="34" charset="0"/>
                <a:cs typeface="Arial" pitchFamily="34" charset="0"/>
              </a:rPr>
              <a:t> </a:t>
            </a:r>
            <a:r>
              <a:rPr lang="en-US" sz="2400" dirty="0" smtClean="0">
                <a:latin typeface="Arial" pitchFamily="34" charset="0"/>
                <a:cs typeface="Arial" pitchFamily="34" charset="0"/>
              </a:rPr>
              <a:t>of</a:t>
            </a:r>
            <a:r>
              <a:rPr lang="en-US" sz="2400" spc="10" dirty="0" smtClean="0">
                <a:latin typeface="Arial" pitchFamily="34" charset="0"/>
                <a:cs typeface="Arial" pitchFamily="34" charset="0"/>
              </a:rPr>
              <a:t> </a:t>
            </a:r>
            <a:r>
              <a:rPr lang="en-US" sz="2400" dirty="0" smtClean="0">
                <a:latin typeface="Arial" pitchFamily="34" charset="0"/>
                <a:cs typeface="Arial" pitchFamily="34" charset="0"/>
              </a:rPr>
              <a:t>loan</a:t>
            </a:r>
            <a:r>
              <a:rPr lang="en-US" sz="2400" spc="-60" dirty="0" smtClean="0">
                <a:latin typeface="Arial" pitchFamily="34" charset="0"/>
                <a:cs typeface="Arial" pitchFamily="34" charset="0"/>
              </a:rPr>
              <a:t> </a:t>
            </a:r>
            <a:r>
              <a:rPr lang="en-US" sz="2400" spc="-10" dirty="0" smtClean="0">
                <a:latin typeface="Arial" pitchFamily="34" charset="0"/>
                <a:cs typeface="Arial" pitchFamily="34" charset="0"/>
              </a:rPr>
              <a:t>status.</a:t>
            </a:r>
            <a:endParaRPr lang="en-US" sz="2400" dirty="0" smtClean="0">
              <a:latin typeface="Arial" pitchFamily="34" charset="0"/>
              <a:cs typeface="Arial" pitchFamily="34" charset="0"/>
            </a:endParaRPr>
          </a:p>
          <a:p>
            <a:pPr marL="241300" marR="5080" indent="-229235" algn="just">
              <a:lnSpc>
                <a:spcPct val="90100"/>
              </a:lnSpc>
              <a:spcBef>
                <a:spcPts val="975"/>
              </a:spcBef>
              <a:tabLst>
                <a:tab pos="241300" algn="l"/>
              </a:tabLst>
            </a:pPr>
            <a:r>
              <a:rPr lang="en-US" sz="2400" dirty="0" smtClean="0">
                <a:latin typeface="Arial" pitchFamily="34" charset="0"/>
                <a:cs typeface="Arial" pitchFamily="34" charset="0"/>
              </a:rPr>
              <a:t>In</a:t>
            </a:r>
            <a:r>
              <a:rPr lang="en-US" sz="2400" spc="35"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35" dirty="0" smtClean="0">
                <a:latin typeface="Arial" pitchFamily="34" charset="0"/>
                <a:cs typeface="Arial" pitchFamily="34" charset="0"/>
              </a:rPr>
              <a:t>  </a:t>
            </a:r>
            <a:r>
              <a:rPr lang="en-US" sz="2400" dirty="0" smtClean="0">
                <a:latin typeface="Arial" pitchFamily="34" charset="0"/>
                <a:cs typeface="Arial" pitchFamily="34" charset="0"/>
              </a:rPr>
              <a:t>state</a:t>
            </a:r>
            <a:r>
              <a:rPr lang="en-US" sz="2400" spc="5" dirty="0" smtClean="0">
                <a:latin typeface="Arial" pitchFamily="34" charset="0"/>
                <a:cs typeface="Arial" pitchFamily="34" charset="0"/>
              </a:rPr>
              <a:t>  </a:t>
            </a:r>
            <a:r>
              <a:rPr lang="en-US" sz="2400" dirty="0" smtClean="0">
                <a:latin typeface="Arial" pitchFamily="34" charset="0"/>
                <a:cs typeface="Arial" pitchFamily="34" charset="0"/>
              </a:rPr>
              <a:t>wise</a:t>
            </a:r>
            <a:r>
              <a:rPr lang="en-US" sz="2400" spc="35" dirty="0" smtClean="0">
                <a:latin typeface="Arial" pitchFamily="34" charset="0"/>
                <a:cs typeface="Arial" pitchFamily="34" charset="0"/>
              </a:rPr>
              <a:t>  </a:t>
            </a:r>
            <a:r>
              <a:rPr lang="en-US" sz="2400" dirty="0" smtClean="0">
                <a:latin typeface="Arial" pitchFamily="34" charset="0"/>
                <a:cs typeface="Arial" pitchFamily="34" charset="0"/>
              </a:rPr>
              <a:t>loan</a:t>
            </a:r>
            <a:r>
              <a:rPr lang="en-US" sz="2400" spc="5" dirty="0" smtClean="0">
                <a:latin typeface="Arial" pitchFamily="34" charset="0"/>
                <a:cs typeface="Arial" pitchFamily="34" charset="0"/>
              </a:rPr>
              <a:t>  </a:t>
            </a:r>
            <a:r>
              <a:rPr lang="en-US" sz="2400" dirty="0" smtClean="0">
                <a:latin typeface="Arial" pitchFamily="34" charset="0"/>
                <a:cs typeface="Arial" pitchFamily="34" charset="0"/>
              </a:rPr>
              <a:t>status</a:t>
            </a:r>
            <a:r>
              <a:rPr lang="en-US" sz="2400" spc="465" dirty="0" smtClean="0">
                <a:latin typeface="Arial" pitchFamily="34" charset="0"/>
                <a:cs typeface="Arial" pitchFamily="34" charset="0"/>
              </a:rPr>
              <a:t> </a:t>
            </a:r>
            <a:r>
              <a:rPr lang="en-US" sz="2400" spc="40" dirty="0" smtClean="0">
                <a:latin typeface="Arial" pitchFamily="34" charset="0"/>
                <a:cs typeface="Arial" pitchFamily="34" charset="0"/>
              </a:rPr>
              <a:t>we </a:t>
            </a:r>
            <a:r>
              <a:rPr lang="en-US" sz="2400" dirty="0" smtClean="0">
                <a:latin typeface="Arial" pitchFamily="34" charset="0"/>
                <a:cs typeface="Arial" pitchFamily="34" charset="0"/>
              </a:rPr>
              <a:t>can</a:t>
            </a:r>
            <a:r>
              <a:rPr lang="en-US" sz="2400" spc="465" dirty="0" smtClean="0">
                <a:latin typeface="Arial" pitchFamily="34" charset="0"/>
                <a:cs typeface="Arial" pitchFamily="34" charset="0"/>
              </a:rPr>
              <a:t> </a:t>
            </a:r>
            <a:r>
              <a:rPr lang="en-US" sz="2400" dirty="0" smtClean="0">
                <a:latin typeface="Arial" pitchFamily="34" charset="0"/>
                <a:cs typeface="Arial" pitchFamily="34" charset="0"/>
              </a:rPr>
              <a:t>observe</a:t>
            </a:r>
            <a:r>
              <a:rPr lang="en-US" sz="2400" spc="459" dirty="0" smtClean="0">
                <a:latin typeface="Arial" pitchFamily="34" charset="0"/>
                <a:cs typeface="Arial" pitchFamily="34" charset="0"/>
              </a:rPr>
              <a:t> </a:t>
            </a:r>
            <a:r>
              <a:rPr lang="en-US" sz="2400" dirty="0" smtClean="0">
                <a:latin typeface="Arial" pitchFamily="34" charset="0"/>
                <a:cs typeface="Arial" pitchFamily="34" charset="0"/>
              </a:rPr>
              <a:t>that</a:t>
            </a:r>
            <a:r>
              <a:rPr lang="en-US" sz="2400" spc="459" dirty="0" smtClean="0">
                <a:latin typeface="Arial" pitchFamily="34" charset="0"/>
                <a:cs typeface="Arial" pitchFamily="34" charset="0"/>
              </a:rPr>
              <a:t> </a:t>
            </a:r>
            <a:r>
              <a:rPr lang="en-US" sz="2400" dirty="0" smtClean="0">
                <a:latin typeface="Arial" pitchFamily="34" charset="0"/>
                <a:cs typeface="Arial" pitchFamily="34" charset="0"/>
              </a:rPr>
              <a:t>CA,NY,TX,FL</a:t>
            </a:r>
            <a:r>
              <a:rPr lang="en-US" sz="2400" spc="409" dirty="0" smtClean="0">
                <a:latin typeface="Arial" pitchFamily="34" charset="0"/>
                <a:cs typeface="Arial" pitchFamily="34" charset="0"/>
              </a:rPr>
              <a:t> </a:t>
            </a:r>
            <a:r>
              <a:rPr lang="en-US" sz="2400" spc="-50" dirty="0" smtClean="0">
                <a:latin typeface="Arial" pitchFamily="34" charset="0"/>
                <a:cs typeface="Arial" pitchFamily="34" charset="0"/>
              </a:rPr>
              <a:t>&amp; </a:t>
            </a:r>
            <a:r>
              <a:rPr lang="en-US" sz="2400" dirty="0" smtClean="0">
                <a:latin typeface="Arial" pitchFamily="34" charset="0"/>
                <a:cs typeface="Arial" pitchFamily="34" charset="0"/>
              </a:rPr>
              <a:t>NJ</a:t>
            </a:r>
            <a:r>
              <a:rPr lang="en-US" sz="2400" spc="310" dirty="0" smtClean="0">
                <a:latin typeface="Arial" pitchFamily="34" charset="0"/>
                <a:cs typeface="Arial" pitchFamily="34" charset="0"/>
              </a:rPr>
              <a:t> </a:t>
            </a:r>
            <a:r>
              <a:rPr lang="en-US" sz="2400" dirty="0" smtClean="0">
                <a:latin typeface="Arial" pitchFamily="34" charset="0"/>
                <a:cs typeface="Arial" pitchFamily="34" charset="0"/>
              </a:rPr>
              <a:t>are</a:t>
            </a:r>
            <a:r>
              <a:rPr lang="en-US" sz="2400" spc="290"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290" dirty="0" smtClean="0">
                <a:latin typeface="Arial" pitchFamily="34" charset="0"/>
                <a:cs typeface="Arial" pitchFamily="34" charset="0"/>
              </a:rPr>
              <a:t> </a:t>
            </a:r>
            <a:r>
              <a:rPr lang="en-US" sz="2400" dirty="0" smtClean="0">
                <a:latin typeface="Arial" pitchFamily="34" charset="0"/>
                <a:cs typeface="Arial" pitchFamily="34" charset="0"/>
              </a:rPr>
              <a:t>top</a:t>
            </a:r>
            <a:r>
              <a:rPr lang="en-US" sz="2400" spc="285" dirty="0" smtClean="0">
                <a:latin typeface="Arial" pitchFamily="34" charset="0"/>
                <a:cs typeface="Arial" pitchFamily="34" charset="0"/>
              </a:rPr>
              <a:t> </a:t>
            </a:r>
            <a:r>
              <a:rPr lang="en-US" sz="2400" dirty="0" smtClean="0">
                <a:latin typeface="Arial" pitchFamily="34" charset="0"/>
                <a:cs typeface="Arial" pitchFamily="34" charset="0"/>
              </a:rPr>
              <a:t>states</a:t>
            </a:r>
            <a:r>
              <a:rPr lang="en-US" sz="2400" spc="325" dirty="0" smtClean="0">
                <a:latin typeface="Arial" pitchFamily="34" charset="0"/>
                <a:cs typeface="Arial" pitchFamily="34" charset="0"/>
              </a:rPr>
              <a:t> </a:t>
            </a:r>
            <a:r>
              <a:rPr lang="en-US" sz="2400" dirty="0" smtClean="0">
                <a:latin typeface="Arial" pitchFamily="34" charset="0"/>
                <a:cs typeface="Arial" pitchFamily="34" charset="0"/>
              </a:rPr>
              <a:t>to</a:t>
            </a:r>
            <a:r>
              <a:rPr lang="en-US" sz="2400" spc="285" dirty="0" smtClean="0">
                <a:latin typeface="Arial" pitchFamily="34" charset="0"/>
                <a:cs typeface="Arial" pitchFamily="34" charset="0"/>
              </a:rPr>
              <a:t> </a:t>
            </a:r>
            <a:r>
              <a:rPr lang="en-US" sz="2400" dirty="0" smtClean="0">
                <a:latin typeface="Arial" pitchFamily="34" charset="0"/>
                <a:cs typeface="Arial" pitchFamily="34" charset="0"/>
              </a:rPr>
              <a:t>fully</a:t>
            </a:r>
            <a:r>
              <a:rPr lang="en-US" sz="2400" spc="240" dirty="0" smtClean="0">
                <a:latin typeface="Arial" pitchFamily="34" charset="0"/>
                <a:cs typeface="Arial" pitchFamily="34" charset="0"/>
              </a:rPr>
              <a:t> </a:t>
            </a:r>
            <a:r>
              <a:rPr lang="en-US" sz="2400" spc="-20" dirty="0" smtClean="0">
                <a:latin typeface="Arial" pitchFamily="34" charset="0"/>
                <a:cs typeface="Arial" pitchFamily="34" charset="0"/>
              </a:rPr>
              <a:t>paid </a:t>
            </a:r>
            <a:r>
              <a:rPr lang="en-US" sz="2400" spc="-10" dirty="0" smtClean="0">
                <a:latin typeface="Arial" pitchFamily="34" charset="0"/>
                <a:cs typeface="Arial" pitchFamily="34" charset="0"/>
              </a:rPr>
              <a:t>amount.</a:t>
            </a:r>
            <a:endParaRPr lang="en-US" sz="2400" dirty="0" smtClean="0">
              <a:latin typeface="Arial" pitchFamily="34" charset="0"/>
              <a:cs typeface="Arial" pitchFamily="34" charset="0"/>
            </a:endParaRPr>
          </a:p>
          <a:p>
            <a:pPr marL="240029" marR="5080" indent="-227965" algn="just">
              <a:lnSpc>
                <a:spcPct val="90200"/>
              </a:lnSpc>
              <a:spcBef>
                <a:spcPts val="1005"/>
              </a:spcBef>
              <a:tabLst>
                <a:tab pos="241300" algn="l"/>
              </a:tabLst>
            </a:pPr>
            <a:r>
              <a:rPr lang="en-US" sz="2400" dirty="0" smtClean="0">
                <a:latin typeface="Arial" pitchFamily="34" charset="0"/>
                <a:cs typeface="Arial" pitchFamily="34" charset="0"/>
              </a:rPr>
              <a:t>In</a:t>
            </a:r>
            <a:r>
              <a:rPr lang="en-US" sz="2400" spc="360"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360" dirty="0" smtClean="0">
                <a:latin typeface="Arial" pitchFamily="34" charset="0"/>
                <a:cs typeface="Arial" pitchFamily="34" charset="0"/>
              </a:rPr>
              <a:t> </a:t>
            </a:r>
            <a:r>
              <a:rPr lang="en-US" sz="2400" dirty="0" smtClean="0">
                <a:latin typeface="Arial" pitchFamily="34" charset="0"/>
                <a:cs typeface="Arial" pitchFamily="34" charset="0"/>
              </a:rPr>
              <a:t>month</a:t>
            </a:r>
            <a:r>
              <a:rPr lang="en-US" sz="2400" spc="300" dirty="0" smtClean="0">
                <a:latin typeface="Arial" pitchFamily="34" charset="0"/>
                <a:cs typeface="Arial" pitchFamily="34" charset="0"/>
              </a:rPr>
              <a:t> </a:t>
            </a:r>
            <a:r>
              <a:rPr lang="en-US" sz="2400" dirty="0" smtClean="0">
                <a:latin typeface="Arial" pitchFamily="34" charset="0"/>
                <a:cs typeface="Arial" pitchFamily="34" charset="0"/>
              </a:rPr>
              <a:t>wise</a:t>
            </a:r>
            <a:r>
              <a:rPr lang="en-US" sz="2400" spc="360" dirty="0" smtClean="0">
                <a:latin typeface="Arial" pitchFamily="34" charset="0"/>
                <a:cs typeface="Arial" pitchFamily="34" charset="0"/>
              </a:rPr>
              <a:t> </a:t>
            </a:r>
            <a:r>
              <a:rPr lang="en-US" sz="2400" dirty="0" smtClean="0">
                <a:latin typeface="Arial" pitchFamily="34" charset="0"/>
                <a:cs typeface="Arial" pitchFamily="34" charset="0"/>
              </a:rPr>
              <a:t>loan</a:t>
            </a:r>
            <a:r>
              <a:rPr lang="en-US" sz="2400" spc="365" dirty="0" smtClean="0">
                <a:latin typeface="Arial" pitchFamily="34" charset="0"/>
                <a:cs typeface="Arial" pitchFamily="34" charset="0"/>
              </a:rPr>
              <a:t> </a:t>
            </a:r>
            <a:r>
              <a:rPr lang="en-US" sz="2400" dirty="0" smtClean="0">
                <a:latin typeface="Arial" pitchFamily="34" charset="0"/>
                <a:cs typeface="Arial" pitchFamily="34" charset="0"/>
              </a:rPr>
              <a:t>status</a:t>
            </a:r>
            <a:r>
              <a:rPr lang="en-US" sz="2400" spc="320" dirty="0" smtClean="0">
                <a:latin typeface="Arial" pitchFamily="34" charset="0"/>
                <a:cs typeface="Arial" pitchFamily="34" charset="0"/>
              </a:rPr>
              <a:t> </a:t>
            </a:r>
            <a:r>
              <a:rPr lang="en-US" sz="2400" spc="35" dirty="0" smtClean="0">
                <a:latin typeface="Arial" pitchFamily="34" charset="0"/>
                <a:cs typeface="Arial" pitchFamily="34" charset="0"/>
              </a:rPr>
              <a:t>we 	</a:t>
            </a:r>
            <a:r>
              <a:rPr lang="en-US" sz="2400" dirty="0" smtClean="0">
                <a:latin typeface="Arial" pitchFamily="34" charset="0"/>
                <a:cs typeface="Arial" pitchFamily="34" charset="0"/>
              </a:rPr>
              <a:t>can</a:t>
            </a:r>
            <a:r>
              <a:rPr lang="en-US" sz="2400" spc="140" dirty="0" smtClean="0">
                <a:latin typeface="Arial" pitchFamily="34" charset="0"/>
                <a:cs typeface="Arial" pitchFamily="34" charset="0"/>
              </a:rPr>
              <a:t> </a:t>
            </a:r>
            <a:r>
              <a:rPr lang="en-US" sz="2400" dirty="0" smtClean="0">
                <a:latin typeface="Arial" pitchFamily="34" charset="0"/>
                <a:cs typeface="Arial" pitchFamily="34" charset="0"/>
              </a:rPr>
              <a:t>observe</a:t>
            </a:r>
            <a:r>
              <a:rPr lang="en-US" sz="2400" spc="145" dirty="0" smtClean="0">
                <a:latin typeface="Arial" pitchFamily="34" charset="0"/>
                <a:cs typeface="Arial" pitchFamily="34" charset="0"/>
              </a:rPr>
              <a:t> </a:t>
            </a:r>
            <a:r>
              <a:rPr lang="en-US" sz="2400" dirty="0" smtClean="0">
                <a:latin typeface="Arial" pitchFamily="34" charset="0"/>
                <a:cs typeface="Arial" pitchFamily="34" charset="0"/>
              </a:rPr>
              <a:t>that</a:t>
            </a:r>
            <a:r>
              <a:rPr lang="en-US" sz="2400" spc="135" dirty="0" smtClean="0">
                <a:latin typeface="Arial" pitchFamily="34" charset="0"/>
                <a:cs typeface="Arial" pitchFamily="34" charset="0"/>
              </a:rPr>
              <a:t> </a:t>
            </a:r>
            <a:r>
              <a:rPr lang="en-US" sz="2400" dirty="0" smtClean="0">
                <a:latin typeface="Arial" pitchFamily="34" charset="0"/>
                <a:cs typeface="Arial" pitchFamily="34" charset="0"/>
              </a:rPr>
              <a:t>Dec,</a:t>
            </a:r>
            <a:r>
              <a:rPr lang="en-US" sz="2400" spc="60" dirty="0" smtClean="0">
                <a:latin typeface="Arial" pitchFamily="34" charset="0"/>
                <a:cs typeface="Arial" pitchFamily="34" charset="0"/>
              </a:rPr>
              <a:t> </a:t>
            </a:r>
            <a:r>
              <a:rPr lang="en-US" sz="2400" dirty="0" smtClean="0">
                <a:latin typeface="Arial" pitchFamily="34" charset="0"/>
                <a:cs typeface="Arial" pitchFamily="34" charset="0"/>
              </a:rPr>
              <a:t>Nov</a:t>
            </a:r>
            <a:r>
              <a:rPr lang="en-US" sz="2400" spc="30" dirty="0" smtClean="0">
                <a:latin typeface="Arial" pitchFamily="34" charset="0"/>
                <a:cs typeface="Arial" pitchFamily="34" charset="0"/>
              </a:rPr>
              <a:t> </a:t>
            </a:r>
            <a:r>
              <a:rPr lang="en-US" sz="2400" dirty="0" smtClean="0">
                <a:latin typeface="Arial" pitchFamily="34" charset="0"/>
                <a:cs typeface="Arial" pitchFamily="34" charset="0"/>
              </a:rPr>
              <a:t>and</a:t>
            </a:r>
            <a:r>
              <a:rPr lang="en-US" sz="2400" spc="140" dirty="0" smtClean="0">
                <a:latin typeface="Arial" pitchFamily="34" charset="0"/>
                <a:cs typeface="Arial" pitchFamily="34" charset="0"/>
              </a:rPr>
              <a:t> </a:t>
            </a:r>
            <a:r>
              <a:rPr lang="en-US" sz="2400" spc="-25" dirty="0" err="1" smtClean="0">
                <a:latin typeface="Arial" pitchFamily="34" charset="0"/>
                <a:cs typeface="Arial" pitchFamily="34" charset="0"/>
              </a:rPr>
              <a:t>oct</a:t>
            </a:r>
            <a:r>
              <a:rPr lang="en-US" sz="2400" spc="-25" dirty="0" smtClean="0">
                <a:latin typeface="Arial" pitchFamily="34" charset="0"/>
                <a:cs typeface="Arial" pitchFamily="34" charset="0"/>
              </a:rPr>
              <a:t> 	</a:t>
            </a:r>
            <a:r>
              <a:rPr lang="en-US" sz="2400" dirty="0" smtClean="0">
                <a:latin typeface="Arial" pitchFamily="34" charset="0"/>
                <a:cs typeface="Arial" pitchFamily="34" charset="0"/>
              </a:rPr>
              <a:t>are</a:t>
            </a:r>
            <a:r>
              <a:rPr lang="en-US" sz="2400" spc="25" dirty="0" smtClean="0">
                <a:latin typeface="Arial" pitchFamily="34" charset="0"/>
                <a:cs typeface="Arial" pitchFamily="34" charset="0"/>
              </a:rPr>
              <a:t> </a:t>
            </a:r>
            <a:r>
              <a:rPr lang="en-US" sz="2400" dirty="0" smtClean="0">
                <a:latin typeface="Arial" pitchFamily="34" charset="0"/>
                <a:cs typeface="Arial" pitchFamily="34" charset="0"/>
              </a:rPr>
              <a:t>the</a:t>
            </a:r>
            <a:r>
              <a:rPr lang="en-US" sz="2400" spc="30" dirty="0" smtClean="0">
                <a:latin typeface="Arial" pitchFamily="34" charset="0"/>
                <a:cs typeface="Arial" pitchFamily="34" charset="0"/>
              </a:rPr>
              <a:t> </a:t>
            </a:r>
            <a:r>
              <a:rPr lang="en-US" sz="2400" dirty="0" smtClean="0">
                <a:latin typeface="Arial" pitchFamily="34" charset="0"/>
                <a:cs typeface="Arial" pitchFamily="34" charset="0"/>
              </a:rPr>
              <a:t>fully</a:t>
            </a:r>
            <a:r>
              <a:rPr lang="en-US" sz="2400" spc="-90" dirty="0" smtClean="0">
                <a:latin typeface="Arial" pitchFamily="34" charset="0"/>
                <a:cs typeface="Arial" pitchFamily="34" charset="0"/>
              </a:rPr>
              <a:t> </a:t>
            </a:r>
            <a:r>
              <a:rPr lang="en-US" sz="2400" dirty="0" smtClean="0">
                <a:latin typeface="Arial" pitchFamily="34" charset="0"/>
                <a:cs typeface="Arial" pitchFamily="34" charset="0"/>
              </a:rPr>
              <a:t>paid</a:t>
            </a:r>
            <a:r>
              <a:rPr lang="en-US" sz="2400" spc="-35" dirty="0" smtClean="0">
                <a:latin typeface="Arial" pitchFamily="34" charset="0"/>
                <a:cs typeface="Arial" pitchFamily="34" charset="0"/>
              </a:rPr>
              <a:t> </a:t>
            </a:r>
            <a:r>
              <a:rPr lang="en-US" sz="2400" spc="-10" dirty="0" smtClean="0">
                <a:latin typeface="Arial" pitchFamily="34" charset="0"/>
                <a:cs typeface="Arial" pitchFamily="34" charset="0"/>
              </a:rPr>
              <a:t>amount</a:t>
            </a:r>
            <a:endParaRPr lang="en-US" sz="2400" dirty="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5914247" y="4057748"/>
            <a:ext cx="5926138" cy="19335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6448554" y="1641897"/>
            <a:ext cx="4467225" cy="18573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Arial" pitchFamily="34" charset="0"/>
                <a:cs typeface="Arial" pitchFamily="34" charset="0"/>
              </a:rPr>
              <a:t>KPI 5:</a:t>
            </a:r>
            <a:r>
              <a:rPr lang="en-US" sz="2800" spc="-270" dirty="0" smtClean="0">
                <a:latin typeface="Aptos" panose="020B0004020202020204" pitchFamily="34" charset="0"/>
              </a:rPr>
              <a:t>HOME</a:t>
            </a:r>
            <a:r>
              <a:rPr lang="en-US" sz="2800" spc="55" dirty="0" smtClean="0">
                <a:latin typeface="Aptos" panose="020B0004020202020204" pitchFamily="34" charset="0"/>
              </a:rPr>
              <a:t> </a:t>
            </a:r>
            <a:r>
              <a:rPr lang="en-US" sz="2800" spc="-345" dirty="0" smtClean="0">
                <a:latin typeface="Aptos" panose="020B0004020202020204" pitchFamily="34" charset="0"/>
              </a:rPr>
              <a:t>O W N E R S H I P</a:t>
            </a:r>
            <a:r>
              <a:rPr lang="en-US" sz="2800" spc="100" dirty="0" smtClean="0">
                <a:latin typeface="Aptos" panose="020B0004020202020204" pitchFamily="34" charset="0"/>
              </a:rPr>
              <a:t> </a:t>
            </a:r>
            <a:r>
              <a:rPr lang="en-US" sz="2800" spc="-360" dirty="0" smtClean="0">
                <a:latin typeface="Aptos" panose="020B0004020202020204" pitchFamily="34" charset="0"/>
              </a:rPr>
              <a:t>V S</a:t>
            </a:r>
            <a:r>
              <a:rPr lang="en-US" sz="2800" spc="-15" dirty="0" smtClean="0">
                <a:latin typeface="Aptos" panose="020B0004020202020204" pitchFamily="34" charset="0"/>
              </a:rPr>
              <a:t> </a:t>
            </a:r>
            <a:r>
              <a:rPr lang="en-US" sz="2800" spc="-430" dirty="0" smtClean="0">
                <a:latin typeface="Aptos" panose="020B0004020202020204" pitchFamily="34" charset="0"/>
              </a:rPr>
              <a:t>L A S T </a:t>
            </a:r>
            <a:r>
              <a:rPr lang="en-US" sz="2800" spc="50" dirty="0" smtClean="0">
                <a:latin typeface="Aptos" panose="020B0004020202020204" pitchFamily="34" charset="0"/>
              </a:rPr>
              <a:t> </a:t>
            </a:r>
            <a:r>
              <a:rPr lang="en-US" sz="2800" spc="-395" dirty="0" smtClean="0">
                <a:latin typeface="Aptos" panose="020B0004020202020204" pitchFamily="34" charset="0"/>
              </a:rPr>
              <a:t>P A Y M  E N T </a:t>
            </a:r>
            <a:r>
              <a:rPr lang="en-US" sz="2800" spc="-465" dirty="0" smtClean="0">
                <a:latin typeface="Aptos" panose="020B0004020202020204" pitchFamily="34" charset="0"/>
              </a:rPr>
              <a:t>D A T  E </a:t>
            </a:r>
            <a:r>
              <a:rPr lang="en-US" sz="2800" spc="120" dirty="0" smtClean="0">
                <a:latin typeface="Aptos" panose="020B0004020202020204" pitchFamily="34" charset="0"/>
              </a:rPr>
              <a:t> </a:t>
            </a:r>
            <a:r>
              <a:rPr lang="en-US" sz="2800" spc="-550" dirty="0" smtClean="0">
                <a:latin typeface="Aptos" panose="020B0004020202020204" pitchFamily="34" charset="0"/>
              </a:rPr>
              <a:t>S   T A   T   S </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828869" y="1573698"/>
            <a:ext cx="10515600" cy="2867673"/>
          </a:xfrm>
        </p:spPr>
        <p:txBody>
          <a:bodyPr>
            <a:normAutofit/>
          </a:bodyPr>
          <a:lstStyle/>
          <a:p>
            <a:pPr marL="241300">
              <a:lnSpc>
                <a:spcPct val="100000"/>
              </a:lnSpc>
              <a:spcBef>
                <a:spcPts val="894"/>
              </a:spcBef>
              <a:buFont typeface="Courier New"/>
              <a:buChar char="o"/>
              <a:tabLst>
                <a:tab pos="241300" algn="l"/>
              </a:tabLst>
            </a:pPr>
            <a:r>
              <a:rPr lang="en-US" dirty="0" smtClean="0">
                <a:latin typeface="Segoe UI Light"/>
                <a:cs typeface="Segoe UI Light"/>
              </a:rPr>
              <a:t>I</a:t>
            </a:r>
            <a:r>
              <a:rPr lang="en-US" dirty="0" smtClean="0">
                <a:latin typeface="Arial MT"/>
                <a:cs typeface="Arial MT"/>
              </a:rPr>
              <a:t>n</a:t>
            </a:r>
            <a:r>
              <a:rPr lang="en-US" spc="10" dirty="0" smtClean="0">
                <a:latin typeface="Arial MT"/>
                <a:cs typeface="Arial MT"/>
              </a:rPr>
              <a:t> </a:t>
            </a:r>
            <a:r>
              <a:rPr lang="en-US" dirty="0" smtClean="0">
                <a:latin typeface="Arial MT"/>
                <a:cs typeface="Arial MT"/>
              </a:rPr>
              <a:t>this</a:t>
            </a:r>
            <a:r>
              <a:rPr lang="en-US" spc="-100" dirty="0" smtClean="0">
                <a:latin typeface="Arial MT"/>
                <a:cs typeface="Arial MT"/>
              </a:rPr>
              <a:t> </a:t>
            </a:r>
            <a:r>
              <a:rPr lang="en-US" dirty="0" smtClean="0">
                <a:latin typeface="Arial MT"/>
                <a:cs typeface="Arial MT"/>
              </a:rPr>
              <a:t>chart</a:t>
            </a:r>
            <a:r>
              <a:rPr lang="en-US" spc="15" dirty="0" smtClean="0">
                <a:latin typeface="Arial MT"/>
                <a:cs typeface="Arial MT"/>
              </a:rPr>
              <a:t> </a:t>
            </a:r>
            <a:r>
              <a:rPr lang="en-US" dirty="0" smtClean="0">
                <a:latin typeface="Arial MT"/>
                <a:cs typeface="Arial MT"/>
              </a:rPr>
              <a:t>is</a:t>
            </a:r>
            <a:r>
              <a:rPr lang="en-US" spc="-30" dirty="0" smtClean="0">
                <a:latin typeface="Arial MT"/>
                <a:cs typeface="Arial MT"/>
              </a:rPr>
              <a:t> </a:t>
            </a:r>
            <a:r>
              <a:rPr lang="en-US" dirty="0" smtClean="0">
                <a:latin typeface="Arial MT"/>
                <a:cs typeface="Arial MT"/>
              </a:rPr>
              <a:t>shown</a:t>
            </a:r>
            <a:r>
              <a:rPr lang="en-US" spc="-130" dirty="0" smtClean="0">
                <a:latin typeface="Arial MT"/>
                <a:cs typeface="Arial MT"/>
              </a:rPr>
              <a:t> </a:t>
            </a:r>
            <a:r>
              <a:rPr lang="en-US" dirty="0" smtClean="0">
                <a:latin typeface="Arial MT"/>
                <a:cs typeface="Arial MT"/>
              </a:rPr>
              <a:t>by</a:t>
            </a:r>
            <a:r>
              <a:rPr lang="en-US" spc="-30" dirty="0" smtClean="0">
                <a:latin typeface="Arial MT"/>
                <a:cs typeface="Arial MT"/>
              </a:rPr>
              <a:t> </a:t>
            </a:r>
            <a:r>
              <a:rPr lang="en-US" dirty="0" smtClean="0">
                <a:latin typeface="Arial MT"/>
                <a:cs typeface="Arial MT"/>
              </a:rPr>
              <a:t>the</a:t>
            </a:r>
            <a:r>
              <a:rPr lang="en-US" spc="15" dirty="0" smtClean="0">
                <a:latin typeface="Arial MT"/>
                <a:cs typeface="Arial MT"/>
              </a:rPr>
              <a:t> </a:t>
            </a:r>
            <a:r>
              <a:rPr lang="en-US" dirty="0" smtClean="0">
                <a:latin typeface="Arial MT"/>
                <a:cs typeface="Arial MT"/>
              </a:rPr>
              <a:t>types</a:t>
            </a:r>
            <a:r>
              <a:rPr lang="en-US" spc="45" dirty="0" smtClean="0">
                <a:latin typeface="Arial MT"/>
                <a:cs typeface="Arial MT"/>
              </a:rPr>
              <a:t> </a:t>
            </a:r>
            <a:r>
              <a:rPr lang="en-US" dirty="0" smtClean="0">
                <a:latin typeface="Arial MT"/>
                <a:cs typeface="Arial MT"/>
              </a:rPr>
              <a:t>of</a:t>
            </a:r>
            <a:r>
              <a:rPr lang="en-US" spc="10" dirty="0" smtClean="0">
                <a:latin typeface="Arial MT"/>
                <a:cs typeface="Arial MT"/>
              </a:rPr>
              <a:t> </a:t>
            </a:r>
            <a:r>
              <a:rPr lang="en-US" dirty="0" smtClean="0">
                <a:latin typeface="Arial MT"/>
                <a:cs typeface="Arial MT"/>
              </a:rPr>
              <a:t>home</a:t>
            </a:r>
            <a:r>
              <a:rPr lang="en-US" spc="-130" dirty="0" smtClean="0">
                <a:latin typeface="Arial MT"/>
                <a:cs typeface="Arial MT"/>
              </a:rPr>
              <a:t> </a:t>
            </a:r>
            <a:r>
              <a:rPr lang="en-US" dirty="0" smtClean="0">
                <a:latin typeface="Arial MT"/>
                <a:cs typeface="Arial MT"/>
              </a:rPr>
              <a:t>ownerships</a:t>
            </a:r>
            <a:r>
              <a:rPr lang="en-US" spc="-170" dirty="0" smtClean="0">
                <a:latin typeface="Arial MT"/>
                <a:cs typeface="Arial MT"/>
              </a:rPr>
              <a:t> </a:t>
            </a:r>
            <a:r>
              <a:rPr lang="en-US" dirty="0" smtClean="0">
                <a:latin typeface="Arial MT"/>
                <a:cs typeface="Arial MT"/>
              </a:rPr>
              <a:t>varies</a:t>
            </a:r>
            <a:r>
              <a:rPr lang="en-US" spc="120" dirty="0" smtClean="0">
                <a:latin typeface="Arial MT"/>
                <a:cs typeface="Arial MT"/>
              </a:rPr>
              <a:t> </a:t>
            </a:r>
            <a:r>
              <a:rPr lang="en-US" dirty="0" smtClean="0">
                <a:latin typeface="Arial MT"/>
                <a:cs typeface="Arial MT"/>
              </a:rPr>
              <a:t>from</a:t>
            </a:r>
            <a:r>
              <a:rPr lang="en-US" spc="25" dirty="0" smtClean="0">
                <a:latin typeface="Arial MT"/>
                <a:cs typeface="Arial MT"/>
              </a:rPr>
              <a:t> </a:t>
            </a:r>
            <a:r>
              <a:rPr lang="en-US" dirty="0" smtClean="0">
                <a:latin typeface="Arial MT"/>
                <a:cs typeface="Arial MT"/>
              </a:rPr>
              <a:t>2008</a:t>
            </a:r>
            <a:r>
              <a:rPr lang="en-US" spc="-55" dirty="0" smtClean="0">
                <a:latin typeface="Arial MT"/>
                <a:cs typeface="Arial MT"/>
              </a:rPr>
              <a:t> </a:t>
            </a:r>
            <a:r>
              <a:rPr lang="en-US" dirty="0" smtClean="0">
                <a:latin typeface="Arial MT"/>
                <a:cs typeface="Arial MT"/>
              </a:rPr>
              <a:t>to</a:t>
            </a:r>
            <a:r>
              <a:rPr lang="en-US" spc="20" dirty="0" smtClean="0">
                <a:latin typeface="Arial MT"/>
                <a:cs typeface="Arial MT"/>
              </a:rPr>
              <a:t> </a:t>
            </a:r>
            <a:r>
              <a:rPr lang="en-US" spc="-10" dirty="0" smtClean="0">
                <a:latin typeface="Arial MT"/>
                <a:cs typeface="Arial MT"/>
              </a:rPr>
              <a:t>2016.</a:t>
            </a:r>
            <a:endParaRPr lang="en-US" dirty="0" smtClean="0">
              <a:latin typeface="Arial MT"/>
              <a:cs typeface="Arial MT"/>
            </a:endParaRPr>
          </a:p>
          <a:p>
            <a:pPr marL="241300" marR="5080" indent="-229235">
              <a:lnSpc>
                <a:spcPct val="100000"/>
              </a:lnSpc>
              <a:spcBef>
                <a:spcPts val="1035"/>
              </a:spcBef>
              <a:buFont typeface="Courier New"/>
              <a:buChar char="o"/>
              <a:tabLst>
                <a:tab pos="241300" algn="l"/>
              </a:tabLst>
            </a:pPr>
            <a:r>
              <a:rPr lang="en-US" dirty="0" smtClean="0">
                <a:latin typeface="Arial MT"/>
                <a:cs typeface="Arial MT"/>
              </a:rPr>
              <a:t>In</a:t>
            </a:r>
            <a:r>
              <a:rPr lang="en-US" spc="85" dirty="0" smtClean="0">
                <a:latin typeface="Arial MT"/>
                <a:cs typeface="Arial MT"/>
              </a:rPr>
              <a:t> </a:t>
            </a:r>
            <a:r>
              <a:rPr lang="en-US" dirty="0" smtClean="0">
                <a:latin typeface="Arial MT"/>
                <a:cs typeface="Arial MT"/>
              </a:rPr>
              <a:t>maximum</a:t>
            </a:r>
            <a:r>
              <a:rPr lang="en-US" spc="-130" dirty="0" smtClean="0">
                <a:latin typeface="Arial MT"/>
                <a:cs typeface="Arial MT"/>
              </a:rPr>
              <a:t> </a:t>
            </a:r>
            <a:r>
              <a:rPr lang="en-US" dirty="0" smtClean="0">
                <a:latin typeface="Arial MT"/>
                <a:cs typeface="Arial MT"/>
              </a:rPr>
              <a:t>amount</a:t>
            </a:r>
            <a:r>
              <a:rPr lang="en-US" spc="-130" dirty="0" smtClean="0">
                <a:latin typeface="Arial MT"/>
                <a:cs typeface="Arial MT"/>
              </a:rPr>
              <a:t> </a:t>
            </a:r>
            <a:r>
              <a:rPr lang="en-US" dirty="0" smtClean="0">
                <a:latin typeface="Arial MT"/>
                <a:cs typeface="Arial MT"/>
              </a:rPr>
              <a:t>reaches</a:t>
            </a:r>
            <a:r>
              <a:rPr lang="en-US" spc="-30" dirty="0" smtClean="0">
                <a:latin typeface="Arial MT"/>
                <a:cs typeface="Arial MT"/>
              </a:rPr>
              <a:t> </a:t>
            </a:r>
            <a:r>
              <a:rPr lang="en-US" dirty="0" smtClean="0">
                <a:latin typeface="Arial MT"/>
                <a:cs typeface="Arial MT"/>
              </a:rPr>
              <a:t>in</a:t>
            </a:r>
            <a:r>
              <a:rPr lang="en-US" spc="10" dirty="0" smtClean="0">
                <a:latin typeface="Arial MT"/>
                <a:cs typeface="Arial MT"/>
              </a:rPr>
              <a:t> </a:t>
            </a:r>
            <a:r>
              <a:rPr lang="en-US" dirty="0" smtClean="0">
                <a:latin typeface="Arial MT"/>
                <a:cs typeface="Arial MT"/>
              </a:rPr>
              <a:t>the</a:t>
            </a:r>
            <a:r>
              <a:rPr lang="en-US" spc="-55" dirty="0" smtClean="0">
                <a:latin typeface="Arial MT"/>
                <a:cs typeface="Arial MT"/>
              </a:rPr>
              <a:t> </a:t>
            </a:r>
            <a:r>
              <a:rPr lang="en-US" dirty="0" smtClean="0">
                <a:latin typeface="Arial MT"/>
                <a:cs typeface="Arial MT"/>
              </a:rPr>
              <a:t>year</a:t>
            </a:r>
            <a:r>
              <a:rPr lang="en-US" spc="60" dirty="0" smtClean="0">
                <a:latin typeface="Arial MT"/>
                <a:cs typeface="Arial MT"/>
              </a:rPr>
              <a:t> </a:t>
            </a:r>
            <a:r>
              <a:rPr lang="en-US" dirty="0" smtClean="0">
                <a:latin typeface="Arial MT"/>
                <a:cs typeface="Arial MT"/>
              </a:rPr>
              <a:t>2012</a:t>
            </a:r>
            <a:r>
              <a:rPr lang="en-US" spc="-55" dirty="0" smtClean="0">
                <a:latin typeface="Arial MT"/>
                <a:cs typeface="Arial MT"/>
              </a:rPr>
              <a:t> </a:t>
            </a:r>
            <a:r>
              <a:rPr lang="en-US" dirty="0" smtClean="0">
                <a:latin typeface="Arial MT"/>
                <a:cs typeface="Arial MT"/>
              </a:rPr>
              <a:t>who</a:t>
            </a:r>
            <a:r>
              <a:rPr lang="en-US" spc="-55" dirty="0" smtClean="0">
                <a:latin typeface="Arial MT"/>
                <a:cs typeface="Arial MT"/>
              </a:rPr>
              <a:t> </a:t>
            </a:r>
            <a:r>
              <a:rPr lang="en-US" dirty="0" smtClean="0">
                <a:latin typeface="Arial MT"/>
                <a:cs typeface="Arial MT"/>
              </a:rPr>
              <a:t>Rent</a:t>
            </a:r>
            <a:r>
              <a:rPr lang="en-US" spc="10" dirty="0" smtClean="0">
                <a:latin typeface="Arial MT"/>
                <a:cs typeface="Arial MT"/>
              </a:rPr>
              <a:t> </a:t>
            </a:r>
            <a:r>
              <a:rPr lang="en-US" dirty="0" smtClean="0">
                <a:latin typeface="Arial MT"/>
                <a:cs typeface="Arial MT"/>
              </a:rPr>
              <a:t>and</a:t>
            </a:r>
            <a:r>
              <a:rPr lang="en-US" spc="-60" dirty="0" smtClean="0">
                <a:latin typeface="Arial MT"/>
                <a:cs typeface="Arial MT"/>
              </a:rPr>
              <a:t> </a:t>
            </a:r>
            <a:r>
              <a:rPr lang="en-US" dirty="0" smtClean="0">
                <a:latin typeface="Arial MT"/>
                <a:cs typeface="Arial MT"/>
              </a:rPr>
              <a:t>Mortgage</a:t>
            </a:r>
            <a:r>
              <a:rPr lang="en-US" spc="15" dirty="0" smtClean="0">
                <a:latin typeface="Arial MT"/>
                <a:cs typeface="Arial MT"/>
              </a:rPr>
              <a:t> </a:t>
            </a:r>
            <a:r>
              <a:rPr lang="en-US" spc="-10" dirty="0" smtClean="0">
                <a:latin typeface="Arial MT"/>
                <a:cs typeface="Arial MT"/>
              </a:rPr>
              <a:t>house </a:t>
            </a:r>
            <a:r>
              <a:rPr lang="en-US" dirty="0" smtClean="0">
                <a:latin typeface="Arial MT"/>
                <a:cs typeface="Arial MT"/>
              </a:rPr>
              <a:t>owners</a:t>
            </a:r>
            <a:r>
              <a:rPr lang="en-US" spc="10" dirty="0" smtClean="0">
                <a:latin typeface="Arial MT"/>
                <a:cs typeface="Arial MT"/>
              </a:rPr>
              <a:t> </a:t>
            </a:r>
            <a:r>
              <a:rPr lang="en-US" dirty="0" smtClean="0">
                <a:latin typeface="Arial MT"/>
                <a:cs typeface="Arial MT"/>
              </a:rPr>
              <a:t>has</a:t>
            </a:r>
            <a:r>
              <a:rPr lang="en-US" spc="10" dirty="0" smtClean="0">
                <a:latin typeface="Arial MT"/>
                <a:cs typeface="Arial MT"/>
              </a:rPr>
              <a:t> </a:t>
            </a:r>
            <a:r>
              <a:rPr lang="en-US" dirty="0" smtClean="0">
                <a:latin typeface="Arial MT"/>
                <a:cs typeface="Arial MT"/>
              </a:rPr>
              <a:t>paid</a:t>
            </a:r>
            <a:r>
              <a:rPr lang="en-US" spc="-15" dirty="0" smtClean="0">
                <a:latin typeface="Arial MT"/>
                <a:cs typeface="Arial MT"/>
              </a:rPr>
              <a:t> </a:t>
            </a:r>
            <a:r>
              <a:rPr lang="en-US" dirty="0" smtClean="0">
                <a:latin typeface="Arial MT"/>
                <a:cs typeface="Arial MT"/>
              </a:rPr>
              <a:t>their</a:t>
            </a:r>
            <a:r>
              <a:rPr lang="en-US" spc="-50" dirty="0" smtClean="0">
                <a:latin typeface="Arial MT"/>
                <a:cs typeface="Arial MT"/>
              </a:rPr>
              <a:t> </a:t>
            </a:r>
            <a:r>
              <a:rPr lang="en-US" dirty="0" smtClean="0">
                <a:latin typeface="Arial MT"/>
                <a:cs typeface="Arial MT"/>
              </a:rPr>
              <a:t>last</a:t>
            </a:r>
            <a:r>
              <a:rPr lang="en-US" spc="-20" dirty="0" smtClean="0">
                <a:latin typeface="Arial MT"/>
                <a:cs typeface="Arial MT"/>
              </a:rPr>
              <a:t> </a:t>
            </a:r>
            <a:r>
              <a:rPr lang="en-US" dirty="0" smtClean="0">
                <a:latin typeface="Arial MT"/>
                <a:cs typeface="Arial MT"/>
              </a:rPr>
              <a:t>Payment</a:t>
            </a:r>
            <a:r>
              <a:rPr lang="en-US" spc="-25" dirty="0" smtClean="0">
                <a:latin typeface="Arial MT"/>
                <a:cs typeface="Arial MT"/>
              </a:rPr>
              <a:t> </a:t>
            </a:r>
            <a:r>
              <a:rPr lang="en-US" dirty="0" smtClean="0">
                <a:latin typeface="Arial MT"/>
                <a:cs typeface="Arial MT"/>
              </a:rPr>
              <a:t>is</a:t>
            </a:r>
            <a:r>
              <a:rPr lang="en-US" spc="15" dirty="0" smtClean="0">
                <a:latin typeface="Arial MT"/>
                <a:cs typeface="Arial MT"/>
              </a:rPr>
              <a:t> </a:t>
            </a:r>
            <a:r>
              <a:rPr lang="en-US" dirty="0" smtClean="0">
                <a:latin typeface="Arial MT"/>
                <a:cs typeface="Arial MT"/>
              </a:rPr>
              <a:t>12</a:t>
            </a:r>
            <a:r>
              <a:rPr lang="en-US" spc="55" dirty="0" smtClean="0">
                <a:latin typeface="Arial MT"/>
                <a:cs typeface="Arial MT"/>
              </a:rPr>
              <a:t> </a:t>
            </a:r>
            <a:r>
              <a:rPr lang="en-US" dirty="0" smtClean="0">
                <a:latin typeface="Arial MT"/>
                <a:cs typeface="Arial MT"/>
              </a:rPr>
              <a:t>million</a:t>
            </a:r>
            <a:r>
              <a:rPr lang="en-US" spc="-254" dirty="0" smtClean="0">
                <a:latin typeface="Arial MT"/>
                <a:cs typeface="Arial MT"/>
              </a:rPr>
              <a:t> </a:t>
            </a:r>
            <a:r>
              <a:rPr lang="en-US" dirty="0" smtClean="0">
                <a:latin typeface="Arial MT"/>
                <a:cs typeface="Arial MT"/>
              </a:rPr>
              <a:t>and</a:t>
            </a:r>
            <a:r>
              <a:rPr lang="en-US" spc="55" dirty="0" smtClean="0">
                <a:latin typeface="Arial MT"/>
                <a:cs typeface="Arial MT"/>
              </a:rPr>
              <a:t> </a:t>
            </a:r>
            <a:r>
              <a:rPr lang="en-US" dirty="0" smtClean="0">
                <a:latin typeface="Arial MT"/>
                <a:cs typeface="Arial MT"/>
              </a:rPr>
              <a:t>15</a:t>
            </a:r>
            <a:r>
              <a:rPr lang="en-US" spc="55" dirty="0" smtClean="0">
                <a:latin typeface="Arial MT"/>
                <a:cs typeface="Arial MT"/>
              </a:rPr>
              <a:t> </a:t>
            </a:r>
            <a:r>
              <a:rPr lang="en-US" dirty="0" smtClean="0">
                <a:latin typeface="Arial MT"/>
                <a:cs typeface="Arial MT"/>
              </a:rPr>
              <a:t>million.</a:t>
            </a:r>
            <a:r>
              <a:rPr lang="en-US" spc="-260" dirty="0" smtClean="0">
                <a:latin typeface="Arial MT"/>
                <a:cs typeface="Arial MT"/>
              </a:rPr>
              <a:t> </a:t>
            </a:r>
            <a:r>
              <a:rPr lang="en-US" dirty="0" smtClean="0">
                <a:latin typeface="Arial MT"/>
                <a:cs typeface="Arial MT"/>
              </a:rPr>
              <a:t>And</a:t>
            </a:r>
            <a:r>
              <a:rPr lang="en-US" spc="-100" dirty="0" smtClean="0">
                <a:latin typeface="Arial MT"/>
                <a:cs typeface="Arial MT"/>
              </a:rPr>
              <a:t> </a:t>
            </a:r>
            <a:r>
              <a:rPr lang="en-US" dirty="0" smtClean="0">
                <a:latin typeface="Arial MT"/>
                <a:cs typeface="Arial MT"/>
              </a:rPr>
              <a:t>the</a:t>
            </a:r>
            <a:r>
              <a:rPr lang="en-US" spc="60" dirty="0" smtClean="0">
                <a:latin typeface="Arial MT"/>
                <a:cs typeface="Arial MT"/>
              </a:rPr>
              <a:t> </a:t>
            </a:r>
            <a:r>
              <a:rPr lang="en-US" spc="-10" dirty="0" smtClean="0">
                <a:latin typeface="Arial MT"/>
                <a:cs typeface="Arial MT"/>
              </a:rPr>
              <a:t>minimum </a:t>
            </a:r>
            <a:r>
              <a:rPr lang="en-US" dirty="0" smtClean="0">
                <a:latin typeface="Arial MT"/>
                <a:cs typeface="Arial MT"/>
              </a:rPr>
              <a:t>amount</a:t>
            </a:r>
            <a:r>
              <a:rPr lang="en-US" spc="-130" dirty="0" smtClean="0">
                <a:latin typeface="Arial MT"/>
                <a:cs typeface="Arial MT"/>
              </a:rPr>
              <a:t> </a:t>
            </a:r>
            <a:r>
              <a:rPr lang="en-US" dirty="0" smtClean="0">
                <a:latin typeface="Arial MT"/>
                <a:cs typeface="Arial MT"/>
              </a:rPr>
              <a:t>reaches</a:t>
            </a:r>
            <a:r>
              <a:rPr lang="en-US" spc="-15" dirty="0" smtClean="0">
                <a:latin typeface="Arial MT"/>
                <a:cs typeface="Arial MT"/>
              </a:rPr>
              <a:t> </a:t>
            </a:r>
            <a:r>
              <a:rPr lang="en-US" dirty="0" smtClean="0">
                <a:latin typeface="Arial MT"/>
                <a:cs typeface="Arial MT"/>
              </a:rPr>
              <a:t>in</a:t>
            </a:r>
            <a:r>
              <a:rPr lang="en-US" spc="30" dirty="0" smtClean="0">
                <a:latin typeface="Arial MT"/>
                <a:cs typeface="Arial MT"/>
              </a:rPr>
              <a:t> </a:t>
            </a:r>
            <a:r>
              <a:rPr lang="en-US" dirty="0" smtClean="0">
                <a:latin typeface="Arial MT"/>
                <a:cs typeface="Arial MT"/>
              </a:rPr>
              <a:t>year</a:t>
            </a:r>
            <a:r>
              <a:rPr lang="en-US" spc="5" dirty="0" smtClean="0">
                <a:latin typeface="Arial MT"/>
                <a:cs typeface="Arial MT"/>
              </a:rPr>
              <a:t> </a:t>
            </a:r>
            <a:r>
              <a:rPr lang="en-US" dirty="0" smtClean="0">
                <a:latin typeface="Arial MT"/>
                <a:cs typeface="Arial MT"/>
              </a:rPr>
              <a:t>2008</a:t>
            </a:r>
            <a:r>
              <a:rPr lang="en-US" spc="30" dirty="0" smtClean="0">
                <a:latin typeface="Arial MT"/>
                <a:cs typeface="Arial MT"/>
              </a:rPr>
              <a:t> </a:t>
            </a:r>
            <a:r>
              <a:rPr lang="en-US" dirty="0" smtClean="0">
                <a:latin typeface="Arial MT"/>
                <a:cs typeface="Arial MT"/>
              </a:rPr>
              <a:t>and</a:t>
            </a:r>
            <a:r>
              <a:rPr lang="en-US" spc="-40" dirty="0" smtClean="0">
                <a:latin typeface="Arial MT"/>
                <a:cs typeface="Arial MT"/>
              </a:rPr>
              <a:t> </a:t>
            </a:r>
            <a:r>
              <a:rPr lang="en-US" dirty="0" smtClean="0">
                <a:latin typeface="Arial MT"/>
                <a:cs typeface="Arial MT"/>
              </a:rPr>
              <a:t>payment</a:t>
            </a:r>
            <a:r>
              <a:rPr lang="en-US" spc="-45" dirty="0" smtClean="0">
                <a:latin typeface="Arial MT"/>
                <a:cs typeface="Arial MT"/>
              </a:rPr>
              <a:t> </a:t>
            </a:r>
            <a:r>
              <a:rPr lang="en-US" dirty="0" smtClean="0">
                <a:latin typeface="Arial MT"/>
                <a:cs typeface="Arial MT"/>
              </a:rPr>
              <a:t>is</a:t>
            </a:r>
            <a:r>
              <a:rPr lang="en-US" spc="-10" dirty="0" smtClean="0">
                <a:latin typeface="Arial MT"/>
                <a:cs typeface="Arial MT"/>
              </a:rPr>
              <a:t> </a:t>
            </a:r>
            <a:r>
              <a:rPr lang="en-US" dirty="0" smtClean="0">
                <a:latin typeface="Arial MT"/>
                <a:cs typeface="Arial MT"/>
              </a:rPr>
              <a:t>0.29</a:t>
            </a:r>
            <a:r>
              <a:rPr lang="en-US" spc="30" dirty="0" smtClean="0">
                <a:latin typeface="Arial MT"/>
                <a:cs typeface="Arial MT"/>
              </a:rPr>
              <a:t> </a:t>
            </a:r>
            <a:r>
              <a:rPr lang="en-US" dirty="0" smtClean="0">
                <a:latin typeface="Arial MT"/>
                <a:cs typeface="Arial MT"/>
              </a:rPr>
              <a:t>million</a:t>
            </a:r>
            <a:r>
              <a:rPr lang="en-US" spc="-190" dirty="0" smtClean="0">
                <a:latin typeface="Arial MT"/>
                <a:cs typeface="Arial MT"/>
              </a:rPr>
              <a:t> </a:t>
            </a:r>
            <a:r>
              <a:rPr lang="en-US" dirty="0" smtClean="0">
                <a:latin typeface="Arial MT"/>
                <a:cs typeface="Arial MT"/>
              </a:rPr>
              <a:t>and</a:t>
            </a:r>
            <a:r>
              <a:rPr lang="en-US" spc="30" dirty="0" smtClean="0">
                <a:latin typeface="Arial MT"/>
                <a:cs typeface="Arial MT"/>
              </a:rPr>
              <a:t> </a:t>
            </a:r>
            <a:r>
              <a:rPr lang="en-US" spc="-10" dirty="0" smtClean="0">
                <a:latin typeface="Arial MT"/>
                <a:cs typeface="Arial MT"/>
              </a:rPr>
              <a:t>0.31million.</a:t>
            </a:r>
            <a:endParaRPr lang="en-US" dirty="0" smtClean="0">
              <a:latin typeface="Arial MT"/>
              <a:cs typeface="Arial MT"/>
            </a:endParaRPr>
          </a:p>
          <a:p>
            <a:pPr>
              <a:lnSpc>
                <a:spcPct val="100000"/>
              </a:lnSpc>
              <a:buNone/>
            </a:pP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063690" y="4420087"/>
            <a:ext cx="10179698" cy="20859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21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838200" y="262912"/>
            <a:ext cx="9448800" cy="1050925"/>
          </a:xfrm>
        </p:spPr>
        <p:txBody>
          <a:bodyPr>
            <a:noAutofit/>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b="1" dirty="0">
                <a:solidFill>
                  <a:srgbClr val="C00000"/>
                </a:solidFill>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9" name="Content Placeholder 8"/>
          <p:cNvSpPr>
            <a:spLocks noGrp="1"/>
          </p:cNvSpPr>
          <p:nvPr>
            <p:ph idx="1"/>
          </p:nvPr>
        </p:nvSpPr>
        <p:spPr>
          <a:xfrm>
            <a:off x="828869" y="1321772"/>
            <a:ext cx="10515600" cy="4808440"/>
          </a:xfrm>
        </p:spPr>
        <p:txBody>
          <a:bodyPr>
            <a:normAutofit fontScale="92500" lnSpcReduction="20000"/>
          </a:bodyPr>
          <a:lstStyle/>
          <a:p>
            <a:pPr algn="just"/>
            <a:r>
              <a:rPr lang="en-US" dirty="0" smtClean="0"/>
              <a:t>Analyzing bank loan data provides valuable insights for decision-making and risk management. Through thorough examination of various parameters such as applicant demographics, credit history, loan amount, and purpose, banks can better understand their customer base and tailor their lending strategies accordingly.</a:t>
            </a:r>
          </a:p>
          <a:p>
            <a:pPr algn="just"/>
            <a:r>
              <a:rPr lang="en-US" dirty="0" smtClean="0"/>
              <a:t>By leveraging advanced analytics techniques such as machine learning algorithms, banks can predict creditworthiness more accurately, thereby reducing default rates and optimizing their loan portfolios. Additionally, analyzing historical loan performance data enables banks to identify trends, assess the effectiveness of their lending policies, and make informed adjustments as needed.</a:t>
            </a:r>
          </a:p>
          <a:p>
            <a:pPr algn="just"/>
            <a:r>
              <a:rPr lang="en-US" dirty="0" smtClean="0"/>
              <a:t>In conclusion, bank loan analytics not only enhances credit risk assessment but also improves operational efficiency and profitability for financial institutions. By harnessing the power of data-driven insights, banks can mitigate risks, seize opportunities, and better serve their customers in a rapidly evolving financial landscape.</a:t>
            </a:r>
          </a:p>
          <a:p>
            <a:pPr algn="just"/>
            <a:endParaRPr lang="en-US" dirty="0"/>
          </a:p>
        </p:txBody>
      </p:sp>
    </p:spTree>
    <p:extLst>
      <p:ext uri="{BB962C8B-B14F-4D97-AF65-F5344CB8AC3E}">
        <p14:creationId xmlns:p14="http://schemas.microsoft.com/office/powerpoint/2010/main" xmlns="" val="54284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166"/>
            <a:ext cx="9214340" cy="1182189"/>
          </a:xfrm>
        </p:spPr>
        <p:txBody>
          <a:bodyPr>
            <a:normAutofit/>
          </a:bodyPr>
          <a:lstStyle/>
          <a:p>
            <a:pPr algn="l"/>
            <a:r>
              <a:rPr lang="en-US" dirty="0">
                <a:solidFill>
                  <a:srgbClr val="C00000"/>
                </a:solidFill>
                <a:latin typeface="Arial" pitchFamily="34" charset="0"/>
                <a:cs typeface="Arial" pitchFamily="34" charset="0"/>
              </a:rPr>
              <a:t>References</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21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Content Placeholder 6"/>
          <p:cNvSpPr>
            <a:spLocks noGrp="1"/>
          </p:cNvSpPr>
          <p:nvPr>
            <p:ph idx="1"/>
          </p:nvPr>
        </p:nvSpPr>
        <p:spPr>
          <a:xfrm>
            <a:off x="838200" y="1528355"/>
            <a:ext cx="10515600" cy="4351338"/>
          </a:xfrm>
        </p:spPr>
        <p:txBody>
          <a:bodyPr>
            <a:normAutofit fontScale="92500" lnSpcReduction="20000"/>
          </a:bodyPr>
          <a:lstStyle/>
          <a:p>
            <a:pPr marL="514350" indent="-514350" algn="just">
              <a:buFont typeface="+mj-lt"/>
              <a:buAutoNum type="arabicPeriod"/>
            </a:pPr>
            <a:r>
              <a:rPr lang="en-US" sz="3300" b="1" dirty="0"/>
              <a:t>Websites and Blogs</a:t>
            </a:r>
            <a:r>
              <a:rPr lang="en-US" sz="3300" dirty="0"/>
              <a:t>:</a:t>
            </a:r>
          </a:p>
          <a:p>
            <a:pPr algn="just"/>
            <a:r>
              <a:rPr lang="en-US" sz="3300" b="1" dirty="0"/>
              <a:t>Kaggle</a:t>
            </a:r>
            <a:r>
              <a:rPr lang="en-US" sz="3300" dirty="0"/>
              <a:t> (</a:t>
            </a:r>
            <a:r>
              <a:rPr lang="en-US" sz="3300" u="sng" dirty="0">
                <a:hlinkClick r:id="rId2"/>
              </a:rPr>
              <a:t>www.kaggle.com</a:t>
            </a:r>
            <a:r>
              <a:rPr lang="en-US" sz="3300" dirty="0"/>
              <a:t>): Kaggle offers datasets, competitions, and kernels (code notebooks) related </a:t>
            </a:r>
            <a:r>
              <a:rPr lang="en-US" sz="3300" dirty="0" smtClean="0"/>
              <a:t>to bank loan analytics.</a:t>
            </a:r>
            <a:endParaRPr lang="en-US" sz="3300" dirty="0"/>
          </a:p>
          <a:p>
            <a:pPr marL="514350" indent="-514350" algn="just">
              <a:buAutoNum type="arabicPeriod" startAt="2"/>
            </a:pPr>
            <a:r>
              <a:rPr lang="en-US" sz="3300" b="1" dirty="0"/>
              <a:t>Books</a:t>
            </a:r>
            <a:r>
              <a:rPr lang="en-US" sz="3300" dirty="0"/>
              <a:t>:</a:t>
            </a:r>
          </a:p>
          <a:p>
            <a:pPr marL="0" indent="0" algn="just">
              <a:buNone/>
            </a:pPr>
            <a:r>
              <a:rPr lang="en-US" sz="3300" dirty="0"/>
              <a:t>	</a:t>
            </a:r>
            <a:r>
              <a:rPr lang="en-US" dirty="0" smtClean="0"/>
              <a:t>"Financial Risk Management: Models, History, and Institutions" by Allan M. </a:t>
            </a:r>
            <a:r>
              <a:rPr lang="en-US" dirty="0" err="1" smtClean="0"/>
              <a:t>Malz</a:t>
            </a:r>
            <a:endParaRPr lang="en-US" dirty="0"/>
          </a:p>
          <a:p>
            <a:pPr marL="514350" indent="-514350" algn="just">
              <a:buAutoNum type="arabicPeriod" startAt="3"/>
            </a:pPr>
            <a:r>
              <a:rPr lang="en-US" sz="3300" b="1" dirty="0"/>
              <a:t>Research Papers</a:t>
            </a:r>
            <a:r>
              <a:rPr lang="en-US" sz="3300" dirty="0"/>
              <a:t>: </a:t>
            </a:r>
          </a:p>
          <a:p>
            <a:pPr marL="0" indent="0" algn="just">
              <a:buNone/>
            </a:pPr>
            <a:r>
              <a:rPr lang="en-US" sz="3300" dirty="0" smtClean="0"/>
              <a:t>	</a:t>
            </a:r>
            <a:r>
              <a:rPr lang="en-US" dirty="0" smtClean="0"/>
              <a:t>Berger, A. N., &amp; </a:t>
            </a:r>
            <a:r>
              <a:rPr lang="en-US" dirty="0" err="1" smtClean="0"/>
              <a:t>Udell</a:t>
            </a:r>
            <a:r>
              <a:rPr lang="en-US" dirty="0" smtClean="0"/>
              <a:t>, G. F. (1995). Relationship Lending and Lines of Credit in Small Firm Finance. Journal of Business, 68(3), 351–381.</a:t>
            </a:r>
          </a:p>
          <a:p>
            <a:pPr marL="0" indent="0" algn="just">
              <a:buNone/>
            </a:pPr>
            <a:endParaRPr lang="en-US" dirty="0" smtClean="0"/>
          </a:p>
          <a:p>
            <a:pPr marL="0" indent="0">
              <a:buNone/>
            </a:pPr>
            <a:endParaRPr lang="en-IN" dirty="0"/>
          </a:p>
        </p:txBody>
      </p:sp>
    </p:spTree>
    <p:extLst>
      <p:ext uri="{BB962C8B-B14F-4D97-AF65-F5344CB8AC3E}">
        <p14:creationId xmlns:p14="http://schemas.microsoft.com/office/powerpoint/2010/main" xmlns="" val="418632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6200"/>
            <a:ext cx="12192000" cy="6781800"/>
          </a:xfrm>
        </p:spPr>
        <p:txBody>
          <a:bodyPr>
            <a:normAutofit/>
          </a:bodyPr>
          <a:lstStyle/>
          <a:p>
            <a:pPr algn="just"/>
            <a:r>
              <a:rPr lang="en-US" sz="7200" dirty="0">
                <a:solidFill>
                  <a:srgbClr val="C00000"/>
                </a:solidFill>
              </a:rPr>
              <a:t>				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21 April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xmlns=""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normAutofit/>
          </a:bodyPr>
          <a:lstStyle/>
          <a:p>
            <a:r>
              <a:rPr lang="en-IN" dirty="0" smtClean="0"/>
              <a:t>Introduction</a:t>
            </a:r>
          </a:p>
          <a:p>
            <a:r>
              <a:rPr lang="en-IN" dirty="0" smtClean="0"/>
              <a:t>Objectives</a:t>
            </a:r>
          </a:p>
          <a:p>
            <a:r>
              <a:rPr lang="en-IN" dirty="0" err="1" smtClean="0"/>
              <a:t>SystemArchitecture</a:t>
            </a:r>
            <a:r>
              <a:rPr lang="en-IN" dirty="0" smtClean="0"/>
              <a:t> / Ideation map</a:t>
            </a:r>
          </a:p>
          <a:p>
            <a:r>
              <a:rPr lang="en-IN" dirty="0" smtClean="0"/>
              <a:t>Application Snapshots</a:t>
            </a:r>
          </a:p>
          <a:p>
            <a:r>
              <a:rPr lang="en-IN" dirty="0" smtClean="0"/>
              <a:t>KPI’s Lists</a:t>
            </a:r>
          </a:p>
          <a:p>
            <a:r>
              <a:rPr lang="en-IN" dirty="0" smtClean="0"/>
              <a:t>Conclusion</a:t>
            </a:r>
          </a:p>
          <a:p>
            <a:r>
              <a:rPr lang="en-IN" dirty="0" smtClean="0"/>
              <a:t>References</a:t>
            </a:r>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21 April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229600" cy="1198744"/>
          </a:xfrm>
        </p:spPr>
        <p:txBody>
          <a:bodyPr>
            <a:normAutofit/>
          </a:bodyPr>
          <a:lstStyle/>
          <a:p>
            <a:pPr algn="l"/>
            <a:r>
              <a:rPr lang="en-US" b="1" dirty="0">
                <a:solidFill>
                  <a:srgbClr val="C00000"/>
                </a:solidFill>
                <a:cs typeface="Arial" pitchFamily="34" charset="0"/>
              </a:rPr>
              <a:t>Introduction</a:t>
            </a:r>
            <a:endParaRPr lang="en-IN" b="1" dirty="0"/>
          </a:p>
        </p:txBody>
      </p:sp>
      <p:sp>
        <p:nvSpPr>
          <p:cNvPr id="3" name="Content Placeholder 2"/>
          <p:cNvSpPr>
            <a:spLocks noGrp="1"/>
          </p:cNvSpPr>
          <p:nvPr>
            <p:ph idx="1"/>
          </p:nvPr>
        </p:nvSpPr>
        <p:spPr>
          <a:xfrm>
            <a:off x="838200" y="1427344"/>
            <a:ext cx="10515600" cy="4570232"/>
          </a:xfrm>
        </p:spPr>
        <p:txBody>
          <a:bodyPr>
            <a:normAutofit fontScale="77500" lnSpcReduction="20000"/>
          </a:bodyPr>
          <a:lstStyle/>
          <a:p>
            <a:r>
              <a:rPr lang="en-US" dirty="0" smtClean="0"/>
              <a:t>In today's dynamic financial landscape, banks are constantly seeking ways to optimize lending practices, minimize risks, and enhance customer experience. The ability to harness the power of data analytics has become paramount in achieving these objectives. This project aims to leverage Tableau, a leading business intelligence and data visualization platform, to delve into the realm of bank loan analytics.</a:t>
            </a:r>
          </a:p>
          <a:p>
            <a:r>
              <a:rPr lang="en-US" dirty="0" smtClean="0"/>
              <a:t>Through a comprehensive analysis of loan data, we endeavor to uncover insights that will empower banks to make informed decisions, streamline processes, and ultimately drive profitability. By utilizing Tableau's intuitive interface and powerful visualization capabilities, we will explore key metrics, detect patterns, and identify trends within the loan portfolio.</a:t>
            </a:r>
          </a:p>
          <a:p>
            <a:r>
              <a:rPr lang="en-US" dirty="0" smtClean="0"/>
              <a:t>From assessing credit risk and predicting default probabilities to optimizing loan approval processes and enhancing customer segmentation, the potential applications of bank loan analytics are vast and varied. With Tableau as our tool of choice, we embark on a journey to transform raw data into actionable insights, enabling banks to thrive in an increasingly competitive marketplace.</a:t>
            </a:r>
          </a:p>
          <a:p>
            <a:r>
              <a:rPr lang="en-US" dirty="0" smtClean="0"/>
              <a:t>Join us as we navigate the intricate landscape of bank loan analytics, where data meets innovation to shape the future of lending.</a:t>
            </a:r>
          </a:p>
          <a:p>
            <a:pPr algn="just"/>
            <a:endParaRPr lang="en-US" dirty="0"/>
          </a:p>
          <a:p>
            <a:pPr algn="just"/>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21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xmlns=""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21 April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838201" y="380456"/>
            <a:ext cx="9372600" cy="763588"/>
          </a:xfrm>
        </p:spPr>
        <p:txBody>
          <a:bodyPr>
            <a:noAutofit/>
          </a:bodyPr>
          <a:lstStyle/>
          <a:p>
            <a:pPr algn="l"/>
            <a:r>
              <a:rPr lang="en-US" b="1" dirty="0">
                <a:solidFill>
                  <a:srgbClr val="D74027"/>
                </a:solidFill>
                <a:cs typeface="Arial" pitchFamily="34" charset="0"/>
              </a:rPr>
              <a:t>Objectives</a:t>
            </a:r>
          </a:p>
        </p:txBody>
      </p:sp>
      <p:sp>
        <p:nvSpPr>
          <p:cNvPr id="11" name="Content Placeholder 2"/>
          <p:cNvSpPr>
            <a:spLocks noGrp="1"/>
          </p:cNvSpPr>
          <p:nvPr>
            <p:ph idx="1"/>
          </p:nvPr>
        </p:nvSpPr>
        <p:spPr>
          <a:xfrm>
            <a:off x="2057400" y="1524000"/>
            <a:ext cx="8153400" cy="4724400"/>
          </a:xfrm>
        </p:spPr>
        <p:txBody>
          <a:bodyPr>
            <a:normAutofit/>
          </a:bodyPr>
          <a:lstStyle/>
          <a:p>
            <a:pPr algn="just">
              <a:lnSpc>
                <a:spcPct val="80000"/>
              </a:lnSpc>
            </a:pPr>
            <a:endParaRPr lang="en-US" sz="2000" dirty="0"/>
          </a:p>
          <a:p>
            <a:pPr marL="0" indent="0">
              <a:buNone/>
            </a:pPr>
            <a:endParaRPr lang="en-IN" sz="2000" dirty="0"/>
          </a:p>
          <a:p>
            <a:pPr algn="just"/>
            <a:endParaRPr lang="en-US" sz="2000" dirty="0"/>
          </a:p>
        </p:txBody>
      </p:sp>
      <p:sp>
        <p:nvSpPr>
          <p:cNvPr id="2" name="Rectangle 1"/>
          <p:cNvSpPr/>
          <p:nvPr/>
        </p:nvSpPr>
        <p:spPr>
          <a:xfrm>
            <a:off x="838200" y="1334151"/>
            <a:ext cx="10515599" cy="6124754"/>
          </a:xfrm>
          <a:prstGeom prst="rect">
            <a:avLst/>
          </a:prstGeom>
        </p:spPr>
        <p:txBody>
          <a:bodyPr wrap="square">
            <a:spAutoFit/>
          </a:bodyPr>
          <a:lstStyle/>
          <a:p>
            <a:r>
              <a:rPr lang="en-US" sz="2800" dirty="0" smtClean="0"/>
              <a:t>Objectives for bank loan analytics typically revolve around optimizing lending processes, managing risks, and enhancing profitability. Here are some common objectives:</a:t>
            </a:r>
          </a:p>
          <a:p>
            <a:pPr>
              <a:buFont typeface="Arial" pitchFamily="34" charset="0"/>
              <a:buChar char="•"/>
            </a:pPr>
            <a:r>
              <a:rPr lang="en-US" sz="2800" b="1" dirty="0" smtClean="0"/>
              <a:t>Risk Assessment</a:t>
            </a:r>
            <a:r>
              <a:rPr lang="en-US" sz="2800" dirty="0" smtClean="0"/>
              <a:t>: Develop models to accurately assess the creditworthiness of loan applicants, reducing the risk of defaults and non-performing loans.</a:t>
            </a:r>
          </a:p>
          <a:p>
            <a:pPr>
              <a:buFont typeface="Arial" pitchFamily="34" charset="0"/>
              <a:buChar char="•"/>
            </a:pPr>
            <a:r>
              <a:rPr lang="en-US" sz="2800" b="1" dirty="0" smtClean="0"/>
              <a:t>Fraud Detection</a:t>
            </a:r>
            <a:r>
              <a:rPr lang="en-US" sz="2800" dirty="0" smtClean="0"/>
              <a:t>: Implement algorithms and analytics to detect fraudulent loan applications and transactions, safeguarding the bank's assets and reputation.</a:t>
            </a:r>
          </a:p>
          <a:p>
            <a:pPr>
              <a:buFont typeface="Arial" pitchFamily="34" charset="0"/>
              <a:buChar char="•"/>
            </a:pPr>
            <a:r>
              <a:rPr lang="en-US" sz="2800" b="1" dirty="0" smtClean="0"/>
              <a:t>Customer Segmentation</a:t>
            </a:r>
            <a:r>
              <a:rPr lang="en-US" sz="2800" dirty="0" smtClean="0"/>
              <a:t>: Analyze customer data to segment borrowers based on various criteria such as credit history, income levels, and risk profiles, allowing for targeted marketing and tailored loan products.</a:t>
            </a:r>
          </a:p>
          <a:p>
            <a:pPr algn="just">
              <a:buFont typeface="Wingdings" panose="05000000000000000000" pitchFamily="2" charset="2"/>
              <a:buChar char="Ø"/>
            </a:pPr>
            <a:endParaRPr lang="en-US" sz="2800" dirty="0">
              <a:cs typeface="Calibri" panose="020F0502020204030204" pitchFamily="34" charset="0"/>
            </a:endParaRPr>
          </a:p>
        </p:txBody>
      </p:sp>
    </p:spTree>
    <p:extLst>
      <p:ext uri="{BB962C8B-B14F-4D97-AF65-F5344CB8AC3E}">
        <p14:creationId xmlns:p14="http://schemas.microsoft.com/office/powerpoint/2010/main" xmlns=""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51B17-1547-466A-AF55-27AD20A3E6D7}"/>
              </a:ext>
            </a:extLst>
          </p:cNvPr>
          <p:cNvSpPr>
            <a:spLocks noGrp="1"/>
          </p:cNvSpPr>
          <p:nvPr>
            <p:ph type="title"/>
          </p:nvPr>
        </p:nvSpPr>
        <p:spPr>
          <a:xfrm>
            <a:off x="905690" y="129581"/>
            <a:ext cx="9810738" cy="1477150"/>
          </a:xfrm>
        </p:spPr>
        <p:txBody>
          <a:bodyPr>
            <a:noAutofit/>
          </a:bodyPr>
          <a:lstStyle/>
          <a:p>
            <a:pPr algn="l"/>
            <a:r>
              <a:rPr lang="en-US" b="1" dirty="0">
                <a:solidFill>
                  <a:srgbClr val="C00000"/>
                </a:solidFill>
                <a:cs typeface="Arial" panose="020B0604020202020204" pitchFamily="34" charset="0"/>
              </a:rPr>
              <a:t>System</a:t>
            </a: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cs typeface="Arial" panose="020B0604020202020204" pitchFamily="34" charset="0"/>
              </a:rPr>
              <a:t>Architecture/ Ideation Map</a:t>
            </a:r>
            <a:endParaRPr lang="en-IN" b="1" dirty="0">
              <a:cs typeface="Arial" panose="020B0604020202020204" pitchFamily="34" charset="0"/>
            </a:endParaRPr>
          </a:p>
        </p:txBody>
      </p:sp>
      <p:sp>
        <p:nvSpPr>
          <p:cNvPr id="4" name="Date Placeholder 3">
            <a:extLst>
              <a:ext uri="{FF2B5EF4-FFF2-40B4-BE49-F238E27FC236}">
                <a16:creationId xmlns:a16="http://schemas.microsoft.com/office/drawing/2014/main" xmlns="" id="{2FF5702B-C066-449A-A2E2-319540402B8D}"/>
              </a:ext>
            </a:extLst>
          </p:cNvPr>
          <p:cNvSpPr>
            <a:spLocks noGrp="1"/>
          </p:cNvSpPr>
          <p:nvPr>
            <p:ph type="dt" sz="half" idx="10"/>
          </p:nvPr>
        </p:nvSpPr>
        <p:spPr/>
        <p:txBody>
          <a:bodyPr/>
          <a:lstStyle/>
          <a:p>
            <a:fld id="{A2414E9F-A237-4082-B37B-D926ADB268EE}" type="datetime3">
              <a:rPr lang="en-US" smtClean="0"/>
              <a:pPr/>
              <a:t>21 April 2024</a:t>
            </a:fld>
            <a:endParaRPr lang="en-US"/>
          </a:p>
        </p:txBody>
      </p:sp>
      <p:sp>
        <p:nvSpPr>
          <p:cNvPr id="5" name="Footer Placeholder 4">
            <a:extLst>
              <a:ext uri="{FF2B5EF4-FFF2-40B4-BE49-F238E27FC236}">
                <a16:creationId xmlns:a16="http://schemas.microsoft.com/office/drawing/2014/main" xmlns=""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55C376F6-CA8A-42BB-9178-52529FD96770}"/>
              </a:ext>
            </a:extLst>
          </p:cNvPr>
          <p:cNvSpPr>
            <a:spLocks noGrp="1"/>
          </p:cNvSpPr>
          <p:nvPr>
            <p:ph type="sldNum" sz="quarter" idx="12"/>
          </p:nvPr>
        </p:nvSpPr>
        <p:spPr/>
        <p:txBody>
          <a:bodyPr/>
          <a:lstStyle/>
          <a:p>
            <a:fld id="{7B28076C-CE04-4A00-BFAA-A90EA8355859}" type="slidenum">
              <a:rPr lang="en-US" smtClean="0"/>
              <a:pPr/>
              <a:t>5</a:t>
            </a:fld>
            <a:endParaRPr lang="en-US"/>
          </a:p>
        </p:txBody>
      </p:sp>
      <p:sp>
        <p:nvSpPr>
          <p:cNvPr id="9" name="Footer Placeholder 4">
            <a:extLst>
              <a:ext uri="{FF2B5EF4-FFF2-40B4-BE49-F238E27FC236}">
                <a16:creationId xmlns:a16="http://schemas.microsoft.com/office/drawing/2014/main" xmlns=""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rPr dirty="0"/>
              <a:t>Department of CSE</a:t>
            </a:r>
          </a:p>
        </p:txBody>
      </p:sp>
      <p:sp>
        <p:nvSpPr>
          <p:cNvPr id="38" name="Date Placeholder 3">
            <a:extLst>
              <a:ext uri="{FF2B5EF4-FFF2-40B4-BE49-F238E27FC236}">
                <a16:creationId xmlns:a16="http://schemas.microsoft.com/office/drawing/2014/main" xmlns=""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endParaRPr dirty="0"/>
          </a:p>
        </p:txBody>
      </p:sp>
      <p:sp>
        <p:nvSpPr>
          <p:cNvPr id="39" name="Title 1">
            <a:extLst>
              <a:ext uri="{FF2B5EF4-FFF2-40B4-BE49-F238E27FC236}">
                <a16:creationId xmlns:a16="http://schemas.microsoft.com/office/drawing/2014/main" xmlns=""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sp>
        <p:nvSpPr>
          <p:cNvPr id="10" name="Rectangle 9">
            <a:extLst>
              <a:ext uri="{FF2B5EF4-FFF2-40B4-BE49-F238E27FC236}">
                <a16:creationId xmlns:a16="http://schemas.microsoft.com/office/drawing/2014/main" xmlns="" id="{5266D394-5094-BA24-3315-EF3E2D2364EC}"/>
              </a:ext>
            </a:extLst>
          </p:cNvPr>
          <p:cNvSpPr/>
          <p:nvPr/>
        </p:nvSpPr>
        <p:spPr>
          <a:xfrm>
            <a:off x="4146175" y="1459277"/>
            <a:ext cx="2949388" cy="59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sources</a:t>
            </a:r>
          </a:p>
        </p:txBody>
      </p:sp>
      <p:sp>
        <p:nvSpPr>
          <p:cNvPr id="11" name="Arrow: Down 10">
            <a:extLst>
              <a:ext uri="{FF2B5EF4-FFF2-40B4-BE49-F238E27FC236}">
                <a16:creationId xmlns:a16="http://schemas.microsoft.com/office/drawing/2014/main" xmlns="" id="{E3A7ED9A-1582-D013-55A5-2B36A078120A}"/>
              </a:ext>
            </a:extLst>
          </p:cNvPr>
          <p:cNvSpPr/>
          <p:nvPr/>
        </p:nvSpPr>
        <p:spPr>
          <a:xfrm>
            <a:off x="5450540" y="2090263"/>
            <a:ext cx="340659" cy="61308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xmlns="" id="{11D002D8-D824-896C-3639-8DEE6BAB32FF}"/>
              </a:ext>
            </a:extLst>
          </p:cNvPr>
          <p:cNvSpPr/>
          <p:nvPr/>
        </p:nvSpPr>
        <p:spPr>
          <a:xfrm>
            <a:off x="4146175" y="2703347"/>
            <a:ext cx="2949388" cy="595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storage</a:t>
            </a:r>
          </a:p>
        </p:txBody>
      </p:sp>
      <p:sp>
        <p:nvSpPr>
          <p:cNvPr id="13" name="Arrow: Down 12">
            <a:extLst>
              <a:ext uri="{FF2B5EF4-FFF2-40B4-BE49-F238E27FC236}">
                <a16:creationId xmlns:a16="http://schemas.microsoft.com/office/drawing/2014/main" xmlns="" id="{99199CC8-1108-C13F-0D45-FA61E12BC4AB}"/>
              </a:ext>
            </a:extLst>
          </p:cNvPr>
          <p:cNvSpPr/>
          <p:nvPr/>
        </p:nvSpPr>
        <p:spPr>
          <a:xfrm>
            <a:off x="5443504" y="3295271"/>
            <a:ext cx="340659" cy="5241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xmlns="" id="{BA698EFE-791E-9AF2-EED2-8461A5DE0A1A}"/>
              </a:ext>
            </a:extLst>
          </p:cNvPr>
          <p:cNvSpPr/>
          <p:nvPr/>
        </p:nvSpPr>
        <p:spPr>
          <a:xfrm>
            <a:off x="4146175" y="3819375"/>
            <a:ext cx="2949388" cy="669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processing</a:t>
            </a:r>
          </a:p>
        </p:txBody>
      </p:sp>
      <p:sp>
        <p:nvSpPr>
          <p:cNvPr id="15" name="Arrow: Down 14">
            <a:extLst>
              <a:ext uri="{FF2B5EF4-FFF2-40B4-BE49-F238E27FC236}">
                <a16:creationId xmlns:a16="http://schemas.microsoft.com/office/drawing/2014/main" xmlns="" id="{E0DEC78B-B0DD-31EF-75B4-08D9003D1555}"/>
              </a:ext>
            </a:extLst>
          </p:cNvPr>
          <p:cNvSpPr/>
          <p:nvPr/>
        </p:nvSpPr>
        <p:spPr>
          <a:xfrm>
            <a:off x="5450540" y="4501707"/>
            <a:ext cx="340659" cy="52410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xmlns="" id="{7DB81247-77DF-6A9C-F63D-61B646D159AC}"/>
              </a:ext>
            </a:extLst>
          </p:cNvPr>
          <p:cNvSpPr/>
          <p:nvPr/>
        </p:nvSpPr>
        <p:spPr>
          <a:xfrm>
            <a:off x="4150659" y="5017935"/>
            <a:ext cx="2949388" cy="6560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Data Visualization and Reporting</a:t>
            </a:r>
          </a:p>
        </p:txBody>
      </p:sp>
    </p:spTree>
    <p:extLst>
      <p:ext uri="{BB962C8B-B14F-4D97-AF65-F5344CB8AC3E}">
        <p14:creationId xmlns:p14="http://schemas.microsoft.com/office/powerpoint/2010/main" xmlns="" val="83631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189355"/>
          </a:xfrm>
        </p:spPr>
        <p:txBody>
          <a:bodyPr/>
          <a:lstStyle/>
          <a:p>
            <a:pPr algn="l"/>
            <a:r>
              <a:rPr lang="en-US" b="1" dirty="0">
                <a:solidFill>
                  <a:srgbClr val="C00000"/>
                </a:solidFill>
                <a:cs typeface="Arial" pitchFamily="34" charset="0"/>
              </a:rPr>
              <a:t>Project Implementation</a:t>
            </a:r>
            <a:endParaRPr lang="en-IN" b="1" dirty="0"/>
          </a:p>
        </p:txBody>
      </p:sp>
      <p:sp>
        <p:nvSpPr>
          <p:cNvPr id="4" name="Date Placeholder 3"/>
          <p:cNvSpPr>
            <a:spLocks noGrp="1"/>
          </p:cNvSpPr>
          <p:nvPr>
            <p:ph type="dt" sz="half" idx="10"/>
          </p:nvPr>
        </p:nvSpPr>
        <p:spPr/>
        <p:txBody>
          <a:bodyPr/>
          <a:lstStyle/>
          <a:p>
            <a:fld id="{A2414E9F-A237-4082-B37B-D926ADB268EE}" type="datetime3">
              <a:rPr lang="en-US" smtClean="0"/>
              <a:pPr/>
              <a:t>21 April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Content Placeholder 6"/>
          <p:cNvSpPr>
            <a:spLocks noGrp="1"/>
          </p:cNvSpPr>
          <p:nvPr>
            <p:ph idx="1"/>
          </p:nvPr>
        </p:nvSpPr>
        <p:spPr>
          <a:xfrm>
            <a:off x="838200" y="1348423"/>
            <a:ext cx="10515600" cy="5057231"/>
          </a:xfrm>
        </p:spPr>
        <p:txBody>
          <a:bodyPr>
            <a:noAutofit/>
          </a:bodyPr>
          <a:lstStyle/>
          <a:p>
            <a:pPr marL="0" indent="0" algn="just">
              <a:buNone/>
            </a:pPr>
            <a:r>
              <a:rPr lang="en-US" sz="1600" b="1" dirty="0"/>
              <a:t>1. </a:t>
            </a:r>
            <a:r>
              <a:rPr lang="en-US" sz="1800" b="1" dirty="0"/>
              <a:t>Data Collection and Integration:</a:t>
            </a:r>
          </a:p>
          <a:p>
            <a:pPr algn="just"/>
            <a:r>
              <a:rPr lang="en-US" sz="1800" dirty="0"/>
              <a:t>Identify and collect relevant </a:t>
            </a:r>
            <a:r>
              <a:rPr lang="en-US" sz="1800" dirty="0" smtClean="0"/>
              <a:t>bank loan</a:t>
            </a:r>
            <a:r>
              <a:rPr lang="en-US" sz="1800" dirty="0" smtClean="0"/>
              <a:t> </a:t>
            </a:r>
            <a:r>
              <a:rPr lang="en-US" sz="1800" dirty="0"/>
              <a:t>data from various sources such as </a:t>
            </a:r>
            <a:r>
              <a:rPr lang="en-US" sz="1800" dirty="0" smtClean="0"/>
              <a:t>customer name ,loan </a:t>
            </a:r>
            <a:r>
              <a:rPr lang="en-US" sz="1800" dirty="0" err="1" smtClean="0"/>
              <a:t>amount,interst</a:t>
            </a:r>
            <a:r>
              <a:rPr lang="en-US" sz="1800" dirty="0" smtClean="0"/>
              <a:t> rate and due date</a:t>
            </a:r>
            <a:r>
              <a:rPr lang="en-US" sz="1800" dirty="0" smtClean="0"/>
              <a:t> </a:t>
            </a:r>
            <a:r>
              <a:rPr lang="en-US" sz="1800" dirty="0"/>
              <a:t>data. Develop data </a:t>
            </a:r>
            <a:r>
              <a:rPr lang="en-US" sz="1800" dirty="0" smtClean="0"/>
              <a:t>integration </a:t>
            </a:r>
            <a:r>
              <a:rPr lang="en-US" sz="1800" dirty="0"/>
              <a:t>processes to cleanse, standardize, and harmonize disparate data sources. </a:t>
            </a:r>
          </a:p>
          <a:p>
            <a:pPr algn="just"/>
            <a:r>
              <a:rPr lang="en-US" sz="1800" dirty="0"/>
              <a:t> Ensure compliance with data privacy regulations (e.g., HIPAA) and implement appropriate security measures.</a:t>
            </a:r>
          </a:p>
          <a:p>
            <a:pPr marL="0" indent="0" algn="just">
              <a:buNone/>
            </a:pPr>
            <a:r>
              <a:rPr lang="en-US" sz="1800" dirty="0"/>
              <a:t>2</a:t>
            </a:r>
            <a:r>
              <a:rPr lang="en-US" sz="1800" b="1" dirty="0"/>
              <a:t>.  Analytics Model Development: </a:t>
            </a:r>
          </a:p>
          <a:p>
            <a:pPr algn="just"/>
            <a:r>
              <a:rPr lang="en-US" sz="1800" dirty="0"/>
              <a:t>Identify appropriate analytics techniques and machine learning algorithms based on project objectives.</a:t>
            </a:r>
          </a:p>
          <a:p>
            <a:pPr algn="just"/>
            <a:r>
              <a:rPr lang="en-US" sz="1800" dirty="0"/>
              <a:t>Develop predictive models </a:t>
            </a:r>
            <a:r>
              <a:rPr lang="en-US" sz="1800" dirty="0" smtClean="0"/>
              <a:t>for year wise loan </a:t>
            </a:r>
            <a:r>
              <a:rPr lang="en-US" sz="1800" dirty="0" err="1" smtClean="0"/>
              <a:t>amout</a:t>
            </a:r>
            <a:r>
              <a:rPr lang="en-US" sz="1800" spc="-420" dirty="0" smtClean="0">
                <a:latin typeface="Aptos" panose="020B0004020202020204" pitchFamily="34" charset="0"/>
              </a:rPr>
              <a:t> </a:t>
            </a:r>
            <a:r>
              <a:rPr lang="en-US" sz="1800" dirty="0" smtClean="0"/>
              <a:t>,state wise loan amount </a:t>
            </a:r>
            <a:r>
              <a:rPr lang="en-US" sz="1800" dirty="0"/>
              <a:t>etc.</a:t>
            </a:r>
          </a:p>
          <a:p>
            <a:pPr marL="0" indent="0" algn="just">
              <a:buNone/>
            </a:pPr>
            <a:r>
              <a:rPr lang="en-US" sz="1800" dirty="0"/>
              <a:t>3. </a:t>
            </a:r>
            <a:r>
              <a:rPr lang="en-US" sz="1800" b="1" dirty="0"/>
              <a:t>Dashboard and Report Development:</a:t>
            </a:r>
          </a:p>
          <a:p>
            <a:pPr algn="just"/>
            <a:r>
              <a:rPr lang="en-US" sz="1800" dirty="0"/>
              <a:t>Design intuitive dashboards, reports, and visualizations to present insights derived from healthcare data.</a:t>
            </a:r>
          </a:p>
          <a:p>
            <a:pPr algn="just"/>
            <a:r>
              <a:rPr lang="en-US" sz="1800" dirty="0"/>
              <a:t>Customize dashboards for different user groups </a:t>
            </a:r>
            <a:r>
              <a:rPr lang="en-US" sz="1800" dirty="0" smtClean="0"/>
              <a:t>to </a:t>
            </a:r>
            <a:r>
              <a:rPr lang="en-US" sz="1800" dirty="0"/>
              <a:t>meet their specific needs.</a:t>
            </a:r>
          </a:p>
          <a:p>
            <a:pPr algn="just"/>
            <a:r>
              <a:rPr lang="en-US" sz="1800" dirty="0"/>
              <a:t>Ensure interactive features and drill-down capabilities for deeper data exploration.</a:t>
            </a:r>
          </a:p>
          <a:p>
            <a:pPr marL="0" indent="0" algn="just">
              <a:buNone/>
            </a:pPr>
            <a:r>
              <a:rPr lang="en-US" sz="1600" dirty="0"/>
              <a:t>	</a:t>
            </a:r>
            <a:endParaRPr lang="en-IN" sz="1600" dirty="0"/>
          </a:p>
        </p:txBody>
      </p:sp>
    </p:spTree>
    <p:extLst>
      <p:ext uri="{BB962C8B-B14F-4D97-AF65-F5344CB8AC3E}">
        <p14:creationId xmlns:p14="http://schemas.microsoft.com/office/powerpoint/2010/main" xmlns="" val="27261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699"/>
            <a:ext cx="8621229" cy="940525"/>
          </a:xfrm>
        </p:spPr>
        <p:txBody>
          <a:bodyPr>
            <a:noAutofit/>
          </a:bodyPr>
          <a:lstStyle/>
          <a:p>
            <a:r>
              <a:rPr lang="en-US" b="1" dirty="0">
                <a:solidFill>
                  <a:srgbClr val="C00000"/>
                </a:solidFill>
                <a:cs typeface="Arial" pitchFamily="34" charset="0"/>
              </a:rPr>
              <a:t>Sample Snapshot</a:t>
            </a:r>
            <a:endParaRPr lang="en-IN"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A2414E9F-A237-4082-B37B-D926ADB268EE}" type="datetime3">
              <a:rPr lang="en-US" smtClean="0"/>
              <a:pPr/>
              <a:t>21 April 2024</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pic>
        <p:nvPicPr>
          <p:cNvPr id="8" name="Picture 7">
            <a:extLst>
              <a:ext uri="{FF2B5EF4-FFF2-40B4-BE49-F238E27FC236}">
                <a16:creationId xmlns:a16="http://schemas.microsoft.com/office/drawing/2014/main" xmlns="" id="{8AE5BCC2-5AEB-5E86-73A8-B75A6B8B817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2000" y="1219200"/>
            <a:ext cx="10915270" cy="5372289"/>
          </a:xfrm>
          <a:prstGeom prst="rect">
            <a:avLst/>
          </a:prstGeom>
        </p:spPr>
      </p:pic>
    </p:spTree>
    <p:extLst>
      <p:ext uri="{BB962C8B-B14F-4D97-AF65-F5344CB8AC3E}">
        <p14:creationId xmlns:p14="http://schemas.microsoft.com/office/powerpoint/2010/main" xmlns="" val="158092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229" dirty="0" smtClean="0">
                <a:latin typeface="Arial" pitchFamily="34" charset="0"/>
                <a:cs typeface="Arial" pitchFamily="34" charset="0"/>
              </a:rPr>
              <a:t>KPI-</a:t>
            </a:r>
            <a:r>
              <a:rPr lang="en-US" sz="4000" dirty="0" smtClean="0">
                <a:latin typeface="Arial" pitchFamily="34" charset="0"/>
                <a:cs typeface="Arial" pitchFamily="34" charset="0"/>
              </a:rPr>
              <a:t>1</a:t>
            </a:r>
            <a:r>
              <a:rPr lang="en-US" sz="4000" spc="-135" dirty="0" smtClean="0">
                <a:latin typeface="Arial" pitchFamily="34" charset="0"/>
                <a:cs typeface="Arial" pitchFamily="34" charset="0"/>
              </a:rPr>
              <a:t> </a:t>
            </a:r>
            <a:r>
              <a:rPr lang="en-US" sz="4000" spc="-265" dirty="0" smtClean="0">
                <a:latin typeface="Arial" pitchFamily="34" charset="0"/>
                <a:cs typeface="Arial" pitchFamily="34" charset="0"/>
              </a:rPr>
              <a:t>:</a:t>
            </a:r>
            <a:r>
              <a:rPr lang="en-US" sz="4000" spc="-70" dirty="0" smtClean="0">
                <a:latin typeface="Arial" pitchFamily="34" charset="0"/>
                <a:cs typeface="Arial" pitchFamily="34" charset="0"/>
              </a:rPr>
              <a:t> </a:t>
            </a:r>
            <a:r>
              <a:rPr lang="en-US" sz="4000" spc="-420" dirty="0" smtClean="0">
                <a:latin typeface="Arial" pitchFamily="34" charset="0"/>
                <a:cs typeface="Arial" pitchFamily="34" charset="0"/>
              </a:rPr>
              <a:t>Y E A R</a:t>
            </a:r>
            <a:r>
              <a:rPr lang="en-US" sz="4000" spc="-10" dirty="0" smtClean="0">
                <a:latin typeface="Arial" pitchFamily="34" charset="0"/>
                <a:cs typeface="Arial" pitchFamily="34" charset="0"/>
              </a:rPr>
              <a:t>  </a:t>
            </a:r>
            <a:r>
              <a:rPr lang="en-US" sz="4000" spc="-500" dirty="0" smtClean="0">
                <a:latin typeface="Arial" pitchFamily="34" charset="0"/>
                <a:cs typeface="Arial" pitchFamily="34" charset="0"/>
              </a:rPr>
              <a:t>W I S E</a:t>
            </a:r>
            <a:r>
              <a:rPr lang="en-US" sz="4000" spc="-60" dirty="0" smtClean="0">
                <a:latin typeface="Arial" pitchFamily="34" charset="0"/>
                <a:cs typeface="Arial" pitchFamily="34" charset="0"/>
              </a:rPr>
              <a:t>  </a:t>
            </a:r>
            <a:r>
              <a:rPr lang="en-US" sz="4000" spc="-340" dirty="0" smtClean="0">
                <a:latin typeface="Arial" pitchFamily="34" charset="0"/>
                <a:cs typeface="Arial" pitchFamily="34" charset="0"/>
              </a:rPr>
              <a:t>LOAN</a:t>
            </a:r>
            <a:r>
              <a:rPr lang="en-US" sz="4000" spc="-25" dirty="0" smtClean="0">
                <a:latin typeface="Arial" pitchFamily="34" charset="0"/>
                <a:cs typeface="Arial" pitchFamily="34" charset="0"/>
              </a:rPr>
              <a:t>  </a:t>
            </a:r>
            <a:r>
              <a:rPr lang="en-US" sz="4000" spc="-240" dirty="0" smtClean="0">
                <a:latin typeface="Arial" pitchFamily="34" charset="0"/>
                <a:cs typeface="Arial" pitchFamily="34" charset="0"/>
              </a:rPr>
              <a:t>AMOUNT</a:t>
            </a:r>
            <a:r>
              <a:rPr lang="en-US" sz="4000" spc="-60" dirty="0" smtClean="0">
                <a:latin typeface="Arial" pitchFamily="34" charset="0"/>
                <a:cs typeface="Arial" pitchFamily="34" charset="0"/>
              </a:rPr>
              <a:t> </a:t>
            </a:r>
            <a:r>
              <a:rPr lang="en-US" sz="4000" spc="-615" dirty="0" smtClean="0">
                <a:latin typeface="Arial" pitchFamily="34" charset="0"/>
                <a:cs typeface="Arial" pitchFamily="34" charset="0"/>
              </a:rPr>
              <a:t>S  </a:t>
            </a:r>
            <a:r>
              <a:rPr lang="en-US" sz="4000" spc="-615" dirty="0" smtClean="0">
                <a:latin typeface="Arial" pitchFamily="34" charset="0"/>
                <a:cs typeface="Arial" pitchFamily="34" charset="0"/>
              </a:rPr>
              <a:t>T  </a:t>
            </a:r>
            <a:r>
              <a:rPr lang="en-US" sz="4000" spc="-615" dirty="0" smtClean="0">
                <a:latin typeface="Arial" pitchFamily="34" charset="0"/>
                <a:cs typeface="Arial" pitchFamily="34" charset="0"/>
              </a:rPr>
              <a:t>A  T  </a:t>
            </a:r>
            <a:r>
              <a:rPr lang="en-US" sz="4000" spc="-615" dirty="0" smtClean="0">
                <a:latin typeface="Arial" pitchFamily="34" charset="0"/>
                <a:cs typeface="Arial" pitchFamily="34" charset="0"/>
              </a:rPr>
              <a:t>S</a:t>
            </a:r>
            <a:endParaRPr lang="en-US" sz="4000" dirty="0">
              <a:latin typeface="Arial" pitchFamily="34" charset="0"/>
              <a:cs typeface="Arial" pitchFamily="34" charset="0"/>
            </a:endParaRPr>
          </a:p>
        </p:txBody>
      </p:sp>
      <p:sp>
        <p:nvSpPr>
          <p:cNvPr id="3" name="Content Placeholder 2"/>
          <p:cNvSpPr>
            <a:spLocks noGrp="1"/>
          </p:cNvSpPr>
          <p:nvPr>
            <p:ph idx="1"/>
          </p:nvPr>
        </p:nvSpPr>
        <p:spPr>
          <a:xfrm>
            <a:off x="838199" y="1825625"/>
            <a:ext cx="5236030" cy="3520816"/>
          </a:xfrm>
        </p:spPr>
        <p:txBody>
          <a:bodyPr>
            <a:normAutofit/>
          </a:bodyPr>
          <a:lstStyle/>
          <a:p>
            <a:r>
              <a:rPr lang="en-US" sz="1600" dirty="0" smtClean="0">
                <a:latin typeface="Arial MT"/>
                <a:cs typeface="Arial MT"/>
              </a:rPr>
              <a:t>By</a:t>
            </a:r>
            <a:r>
              <a:rPr lang="en-US" sz="1600" spc="-15" dirty="0" smtClean="0">
                <a:latin typeface="Arial MT"/>
                <a:cs typeface="Arial MT"/>
              </a:rPr>
              <a:t> </a:t>
            </a:r>
            <a:r>
              <a:rPr lang="en-US" sz="1600" dirty="0" smtClean="0">
                <a:latin typeface="Arial MT"/>
                <a:cs typeface="Arial MT"/>
              </a:rPr>
              <a:t>observing</a:t>
            </a:r>
            <a:r>
              <a:rPr lang="en-US" sz="1600" spc="30" dirty="0" smtClean="0">
                <a:latin typeface="Arial MT"/>
                <a:cs typeface="Arial MT"/>
              </a:rPr>
              <a:t> </a:t>
            </a:r>
            <a:r>
              <a:rPr lang="en-US" sz="1600" dirty="0" smtClean="0">
                <a:latin typeface="Arial MT"/>
                <a:cs typeface="Arial MT"/>
              </a:rPr>
              <a:t>this</a:t>
            </a:r>
            <a:r>
              <a:rPr lang="en-US" sz="1600" spc="-5" dirty="0" smtClean="0">
                <a:latin typeface="Arial MT"/>
                <a:cs typeface="Arial MT"/>
              </a:rPr>
              <a:t> </a:t>
            </a:r>
            <a:r>
              <a:rPr lang="en-US" sz="1600" dirty="0" smtClean="0">
                <a:latin typeface="Arial MT"/>
                <a:cs typeface="Arial MT"/>
              </a:rPr>
              <a:t>chart</a:t>
            </a:r>
            <a:r>
              <a:rPr lang="en-US" sz="1600" spc="35" dirty="0" smtClean="0">
                <a:latin typeface="Arial MT"/>
                <a:cs typeface="Arial MT"/>
              </a:rPr>
              <a:t> </a:t>
            </a:r>
            <a:r>
              <a:rPr lang="en-US" sz="1600" dirty="0" smtClean="0">
                <a:latin typeface="Arial MT"/>
                <a:cs typeface="Arial MT"/>
              </a:rPr>
              <a:t>we</a:t>
            </a:r>
            <a:r>
              <a:rPr lang="en-US" sz="1600" spc="-35" dirty="0" smtClean="0">
                <a:latin typeface="Arial MT"/>
                <a:cs typeface="Arial MT"/>
              </a:rPr>
              <a:t> </a:t>
            </a:r>
            <a:r>
              <a:rPr lang="en-US" sz="1600" dirty="0" smtClean="0">
                <a:latin typeface="Arial MT"/>
                <a:cs typeface="Arial MT"/>
              </a:rPr>
              <a:t>can</a:t>
            </a:r>
            <a:r>
              <a:rPr lang="en-US" sz="1600" spc="-40" dirty="0" smtClean="0">
                <a:latin typeface="Arial MT"/>
                <a:cs typeface="Arial MT"/>
              </a:rPr>
              <a:t> </a:t>
            </a:r>
            <a:r>
              <a:rPr lang="en-US" sz="1600" dirty="0" smtClean="0">
                <a:latin typeface="Arial MT"/>
                <a:cs typeface="Arial MT"/>
              </a:rPr>
              <a:t>see how </a:t>
            </a:r>
            <a:r>
              <a:rPr lang="en-US" sz="1600" spc="-20" dirty="0" smtClean="0">
                <a:latin typeface="Arial MT"/>
                <a:cs typeface="Arial MT"/>
              </a:rPr>
              <a:t>loan </a:t>
            </a:r>
            <a:r>
              <a:rPr lang="en-US" sz="1600" dirty="0" smtClean="0">
                <a:latin typeface="Arial MT"/>
                <a:cs typeface="Arial MT"/>
              </a:rPr>
              <a:t>amount</a:t>
            </a:r>
            <a:r>
              <a:rPr lang="en-US" sz="1600" spc="-85" dirty="0" smtClean="0">
                <a:latin typeface="Arial MT"/>
                <a:cs typeface="Arial MT"/>
              </a:rPr>
              <a:t> </a:t>
            </a:r>
            <a:r>
              <a:rPr lang="en-US" sz="1600" dirty="0" smtClean="0">
                <a:latin typeface="Arial MT"/>
                <a:cs typeface="Arial MT"/>
              </a:rPr>
              <a:t>is</a:t>
            </a:r>
            <a:r>
              <a:rPr lang="en-US" sz="1600" spc="45" dirty="0" smtClean="0">
                <a:latin typeface="Arial MT"/>
                <a:cs typeface="Arial MT"/>
              </a:rPr>
              <a:t> </a:t>
            </a:r>
            <a:r>
              <a:rPr lang="en-US" sz="1600" dirty="0" smtClean="0">
                <a:latin typeface="Arial MT"/>
                <a:cs typeface="Arial MT"/>
              </a:rPr>
              <a:t>increasing</a:t>
            </a:r>
            <a:r>
              <a:rPr lang="en-US" sz="1600" spc="-80" dirty="0" smtClean="0">
                <a:latin typeface="Arial MT"/>
                <a:cs typeface="Arial MT"/>
              </a:rPr>
              <a:t> </a:t>
            </a:r>
            <a:r>
              <a:rPr lang="en-US" sz="1600" dirty="0" smtClean="0">
                <a:latin typeface="Arial MT"/>
                <a:cs typeface="Arial MT"/>
              </a:rPr>
              <a:t>by</a:t>
            </a:r>
            <a:r>
              <a:rPr lang="en-US" sz="1600" spc="40" dirty="0" smtClean="0">
                <a:latin typeface="Arial MT"/>
                <a:cs typeface="Arial MT"/>
              </a:rPr>
              <a:t> </a:t>
            </a:r>
            <a:r>
              <a:rPr lang="en-US" sz="1600" spc="-20" dirty="0" smtClean="0">
                <a:latin typeface="Arial MT"/>
                <a:cs typeface="Arial MT"/>
              </a:rPr>
              <a:t>year.</a:t>
            </a:r>
            <a:endParaRPr lang="en-US" sz="1600" dirty="0" smtClean="0">
              <a:latin typeface="Arial MT"/>
              <a:cs typeface="Arial MT"/>
            </a:endParaRPr>
          </a:p>
          <a:p>
            <a:pPr algn="just"/>
            <a:r>
              <a:rPr lang="en-US" sz="1600" dirty="0" smtClean="0">
                <a:latin typeface="Arial MT"/>
                <a:cs typeface="Arial MT"/>
              </a:rPr>
              <a:t>It</a:t>
            </a:r>
            <a:r>
              <a:rPr lang="en-US" sz="1600" spc="150" dirty="0" smtClean="0">
                <a:latin typeface="Arial MT"/>
                <a:cs typeface="Arial MT"/>
              </a:rPr>
              <a:t> </a:t>
            </a:r>
            <a:r>
              <a:rPr lang="en-US" sz="1600" dirty="0" smtClean="0">
                <a:latin typeface="Arial MT"/>
                <a:cs typeface="Arial MT"/>
              </a:rPr>
              <a:t>is</a:t>
            </a:r>
            <a:r>
              <a:rPr lang="en-US" sz="1600" spc="180" dirty="0" smtClean="0">
                <a:latin typeface="Arial MT"/>
                <a:cs typeface="Arial MT"/>
              </a:rPr>
              <a:t> </a:t>
            </a:r>
            <a:r>
              <a:rPr lang="en-US" sz="1600" dirty="0" smtClean="0">
                <a:latin typeface="Arial MT"/>
                <a:cs typeface="Arial MT"/>
              </a:rPr>
              <a:t>continuously</a:t>
            </a:r>
            <a:r>
              <a:rPr lang="en-US" sz="1600" spc="100" dirty="0" smtClean="0">
                <a:latin typeface="Arial MT"/>
                <a:cs typeface="Arial MT"/>
              </a:rPr>
              <a:t> </a:t>
            </a:r>
            <a:r>
              <a:rPr lang="en-US" sz="1600" dirty="0" smtClean="0">
                <a:latin typeface="Arial MT"/>
                <a:cs typeface="Arial MT"/>
              </a:rPr>
              <a:t>increasing</a:t>
            </a:r>
            <a:r>
              <a:rPr lang="en-US" sz="1600" spc="95" dirty="0" smtClean="0">
                <a:latin typeface="Arial MT"/>
                <a:cs typeface="Arial MT"/>
              </a:rPr>
              <a:t> </a:t>
            </a:r>
            <a:r>
              <a:rPr lang="en-US" sz="1600" dirty="0" smtClean="0">
                <a:latin typeface="Arial MT"/>
                <a:cs typeface="Arial MT"/>
              </a:rPr>
              <a:t>by</a:t>
            </a:r>
            <a:r>
              <a:rPr lang="en-US" sz="1600" spc="105" dirty="0" smtClean="0">
                <a:latin typeface="Arial MT"/>
                <a:cs typeface="Arial MT"/>
              </a:rPr>
              <a:t> </a:t>
            </a:r>
            <a:r>
              <a:rPr lang="en-US" sz="1600" dirty="0" smtClean="0">
                <a:latin typeface="Arial MT"/>
                <a:cs typeface="Arial MT"/>
              </a:rPr>
              <a:t>each</a:t>
            </a:r>
            <a:r>
              <a:rPr lang="en-US" sz="1600" spc="165" dirty="0" smtClean="0">
                <a:latin typeface="Arial MT"/>
                <a:cs typeface="Arial MT"/>
              </a:rPr>
              <a:t> </a:t>
            </a:r>
            <a:r>
              <a:rPr lang="en-US" sz="1600" dirty="0" smtClean="0">
                <a:latin typeface="Arial MT"/>
                <a:cs typeface="Arial MT"/>
              </a:rPr>
              <a:t>year</a:t>
            </a:r>
            <a:r>
              <a:rPr lang="en-US" sz="1600" spc="130" dirty="0" smtClean="0">
                <a:latin typeface="Arial MT"/>
                <a:cs typeface="Arial MT"/>
              </a:rPr>
              <a:t> </a:t>
            </a:r>
            <a:r>
              <a:rPr lang="en-US" sz="1600" spc="-25" dirty="0" smtClean="0">
                <a:latin typeface="Arial MT"/>
                <a:cs typeface="Arial MT"/>
              </a:rPr>
              <a:t>as </a:t>
            </a:r>
            <a:r>
              <a:rPr lang="en-US" sz="1600" dirty="0" smtClean="0">
                <a:latin typeface="Arial MT"/>
                <a:cs typeface="Arial MT"/>
              </a:rPr>
              <a:t>you</a:t>
            </a:r>
            <a:r>
              <a:rPr lang="en-US" sz="1600" spc="140" dirty="0" smtClean="0">
                <a:latin typeface="Arial MT"/>
                <a:cs typeface="Arial MT"/>
              </a:rPr>
              <a:t>  </a:t>
            </a:r>
            <a:r>
              <a:rPr lang="en-US" sz="1600" dirty="0" smtClean="0">
                <a:latin typeface="Arial MT"/>
                <a:cs typeface="Arial MT"/>
              </a:rPr>
              <a:t>see</a:t>
            </a:r>
            <a:r>
              <a:rPr lang="en-US" sz="1600" spc="110" dirty="0" smtClean="0">
                <a:latin typeface="Arial MT"/>
                <a:cs typeface="Arial MT"/>
              </a:rPr>
              <a:t>  </a:t>
            </a:r>
            <a:r>
              <a:rPr lang="en-US" sz="1600" dirty="0" smtClean="0">
                <a:latin typeface="Arial MT"/>
                <a:cs typeface="Arial MT"/>
              </a:rPr>
              <a:t>it‘s</a:t>
            </a:r>
            <a:r>
              <a:rPr lang="en-US" sz="1600" spc="125" dirty="0" smtClean="0">
                <a:latin typeface="Arial MT"/>
                <a:cs typeface="Arial MT"/>
              </a:rPr>
              <a:t>  </a:t>
            </a:r>
            <a:r>
              <a:rPr lang="en-US" sz="1600" dirty="0" smtClean="0">
                <a:latin typeface="Arial MT"/>
                <a:cs typeface="Arial MT"/>
              </a:rPr>
              <a:t>varies</a:t>
            </a:r>
            <a:r>
              <a:rPr lang="en-US" sz="1600" spc="160" dirty="0" smtClean="0">
                <a:latin typeface="Arial MT"/>
                <a:cs typeface="Arial MT"/>
              </a:rPr>
              <a:t>  </a:t>
            </a:r>
            <a:r>
              <a:rPr lang="en-US" sz="1600" dirty="0" smtClean="0">
                <a:latin typeface="Arial MT"/>
                <a:cs typeface="Arial MT"/>
              </a:rPr>
              <a:t>from</a:t>
            </a:r>
            <a:r>
              <a:rPr lang="en-US" sz="1600" spc="145" dirty="0" smtClean="0">
                <a:latin typeface="Arial MT"/>
                <a:cs typeface="Arial MT"/>
              </a:rPr>
              <a:t>  </a:t>
            </a:r>
            <a:r>
              <a:rPr lang="en-US" sz="1600" dirty="0" smtClean="0">
                <a:latin typeface="Arial MT"/>
                <a:cs typeface="Arial MT"/>
              </a:rPr>
              <a:t>2M</a:t>
            </a:r>
            <a:r>
              <a:rPr lang="en-US" sz="1600" spc="145" dirty="0" smtClean="0">
                <a:latin typeface="Arial MT"/>
                <a:cs typeface="Arial MT"/>
              </a:rPr>
              <a:t>  </a:t>
            </a:r>
            <a:r>
              <a:rPr lang="en-US" sz="1600" dirty="0" smtClean="0">
                <a:latin typeface="Arial MT"/>
                <a:cs typeface="Arial MT"/>
              </a:rPr>
              <a:t>to</a:t>
            </a:r>
            <a:r>
              <a:rPr lang="en-US" sz="1600" spc="105" dirty="0" smtClean="0">
                <a:latin typeface="Arial MT"/>
                <a:cs typeface="Arial MT"/>
              </a:rPr>
              <a:t>  </a:t>
            </a:r>
            <a:r>
              <a:rPr lang="en-US" sz="1600" dirty="0" smtClean="0">
                <a:latin typeface="Arial MT"/>
                <a:cs typeface="Arial MT"/>
              </a:rPr>
              <a:t>261</a:t>
            </a:r>
            <a:r>
              <a:rPr lang="en-US" sz="1600" spc="-50" dirty="0" smtClean="0">
                <a:latin typeface="Arial MT"/>
                <a:cs typeface="Arial MT"/>
              </a:rPr>
              <a:t>M </a:t>
            </a:r>
            <a:r>
              <a:rPr lang="en-US" sz="1600" dirty="0" smtClean="0">
                <a:latin typeface="Arial MT"/>
                <a:cs typeface="Arial MT"/>
              </a:rPr>
              <a:t>between</a:t>
            </a:r>
            <a:r>
              <a:rPr lang="en-US" sz="1600" spc="-130" dirty="0" smtClean="0">
                <a:latin typeface="Arial MT"/>
                <a:cs typeface="Arial MT"/>
              </a:rPr>
              <a:t> </a:t>
            </a:r>
            <a:r>
              <a:rPr lang="en-US" sz="1600" dirty="0" smtClean="0">
                <a:latin typeface="Arial MT"/>
                <a:cs typeface="Arial MT"/>
              </a:rPr>
              <a:t>the</a:t>
            </a:r>
            <a:r>
              <a:rPr lang="en-US" sz="1600" spc="20" dirty="0" smtClean="0">
                <a:latin typeface="Arial MT"/>
                <a:cs typeface="Arial MT"/>
              </a:rPr>
              <a:t> </a:t>
            </a:r>
            <a:r>
              <a:rPr lang="en-US" sz="1600" dirty="0" smtClean="0">
                <a:latin typeface="Arial MT"/>
                <a:cs typeface="Arial MT"/>
              </a:rPr>
              <a:t>years</a:t>
            </a:r>
            <a:r>
              <a:rPr lang="en-US" sz="1600" spc="45" dirty="0" smtClean="0">
                <a:latin typeface="Arial MT"/>
                <a:cs typeface="Arial MT"/>
              </a:rPr>
              <a:t> </a:t>
            </a:r>
            <a:r>
              <a:rPr lang="en-US" sz="1600" dirty="0" smtClean="0">
                <a:latin typeface="Arial MT"/>
                <a:cs typeface="Arial MT"/>
              </a:rPr>
              <a:t>2007</a:t>
            </a:r>
            <a:r>
              <a:rPr lang="en-US" sz="1600" spc="25" dirty="0" smtClean="0">
                <a:latin typeface="Arial MT"/>
                <a:cs typeface="Arial MT"/>
              </a:rPr>
              <a:t> </a:t>
            </a:r>
            <a:r>
              <a:rPr lang="en-US" sz="1600" dirty="0" smtClean="0">
                <a:latin typeface="Arial MT"/>
                <a:cs typeface="Arial MT"/>
              </a:rPr>
              <a:t>to</a:t>
            </a:r>
            <a:r>
              <a:rPr lang="en-US" sz="1600" spc="-50" dirty="0" smtClean="0">
                <a:latin typeface="Arial MT"/>
                <a:cs typeface="Arial MT"/>
              </a:rPr>
              <a:t> </a:t>
            </a:r>
            <a:r>
              <a:rPr lang="en-US" sz="1600" spc="-10" dirty="0" smtClean="0">
                <a:latin typeface="Arial MT"/>
                <a:cs typeface="Arial MT"/>
              </a:rPr>
              <a:t>2011.</a:t>
            </a:r>
            <a:endParaRPr lang="en-US" sz="1600" dirty="0" smtClean="0">
              <a:latin typeface="Arial MT"/>
              <a:cs typeface="Arial MT"/>
            </a:endParaRPr>
          </a:p>
          <a:p>
            <a:pPr algn="just"/>
            <a:r>
              <a:rPr lang="en-US" sz="1600" dirty="0" smtClean="0">
                <a:latin typeface="Arial MT"/>
                <a:cs typeface="Arial MT"/>
              </a:rPr>
              <a:t>From</a:t>
            </a:r>
            <a:r>
              <a:rPr lang="en-US" sz="1600" spc="30" dirty="0" smtClean="0">
                <a:latin typeface="Arial MT"/>
                <a:cs typeface="Arial MT"/>
              </a:rPr>
              <a:t>  </a:t>
            </a:r>
            <a:r>
              <a:rPr lang="en-US" sz="1600" dirty="0" smtClean="0">
                <a:latin typeface="Arial MT"/>
                <a:cs typeface="Arial MT"/>
              </a:rPr>
              <a:t>the</a:t>
            </a:r>
            <a:r>
              <a:rPr lang="en-US" sz="1600" spc="425" dirty="0" smtClean="0">
                <a:latin typeface="Arial MT"/>
                <a:cs typeface="Arial MT"/>
              </a:rPr>
              <a:t> </a:t>
            </a:r>
            <a:r>
              <a:rPr lang="en-US" sz="1600" dirty="0" smtClean="0">
                <a:latin typeface="Arial MT"/>
                <a:cs typeface="Arial MT"/>
              </a:rPr>
              <a:t>year</a:t>
            </a:r>
            <a:r>
              <a:rPr lang="en-US" sz="1600" spc="470" dirty="0" smtClean="0">
                <a:latin typeface="Arial MT"/>
                <a:cs typeface="Arial MT"/>
              </a:rPr>
              <a:t> </a:t>
            </a:r>
            <a:r>
              <a:rPr lang="en-US" sz="1600" dirty="0" smtClean="0">
                <a:latin typeface="Arial MT"/>
                <a:cs typeface="Arial MT"/>
              </a:rPr>
              <a:t>2009,</a:t>
            </a:r>
            <a:r>
              <a:rPr lang="en-US" sz="1600" spc="415" dirty="0" smtClean="0">
                <a:latin typeface="Arial MT"/>
                <a:cs typeface="Arial MT"/>
              </a:rPr>
              <a:t> </a:t>
            </a:r>
            <a:r>
              <a:rPr lang="en-US" sz="1600" dirty="0" smtClean="0">
                <a:latin typeface="Arial MT"/>
                <a:cs typeface="Arial MT"/>
              </a:rPr>
              <a:t>The</a:t>
            </a:r>
            <a:r>
              <a:rPr lang="en-US" sz="1600" spc="495" dirty="0" smtClean="0">
                <a:latin typeface="Arial MT"/>
                <a:cs typeface="Arial MT"/>
              </a:rPr>
              <a:t> </a:t>
            </a:r>
            <a:r>
              <a:rPr lang="en-US" sz="1600" dirty="0" smtClean="0">
                <a:latin typeface="Arial MT"/>
                <a:cs typeface="Arial MT"/>
              </a:rPr>
              <a:t>changes</a:t>
            </a:r>
            <a:r>
              <a:rPr lang="en-US" sz="1600" spc="445" dirty="0" smtClean="0">
                <a:latin typeface="Arial MT"/>
                <a:cs typeface="Arial MT"/>
              </a:rPr>
              <a:t> </a:t>
            </a:r>
            <a:r>
              <a:rPr lang="en-US" sz="1600" dirty="0" smtClean="0">
                <a:latin typeface="Arial MT"/>
                <a:cs typeface="Arial MT"/>
              </a:rPr>
              <a:t>in</a:t>
            </a:r>
            <a:r>
              <a:rPr lang="en-US" sz="1600" spc="420" dirty="0" smtClean="0">
                <a:latin typeface="Arial MT"/>
                <a:cs typeface="Arial MT"/>
              </a:rPr>
              <a:t> </a:t>
            </a:r>
            <a:r>
              <a:rPr lang="en-US" sz="1600" spc="-20" dirty="0" smtClean="0">
                <a:latin typeface="Arial MT"/>
                <a:cs typeface="Arial MT"/>
              </a:rPr>
              <a:t>loan </a:t>
            </a:r>
            <a:r>
              <a:rPr lang="en-US" sz="1600" dirty="0" smtClean="0">
                <a:latin typeface="Arial MT"/>
                <a:cs typeface="Arial MT"/>
              </a:rPr>
              <a:t>amount</a:t>
            </a:r>
            <a:r>
              <a:rPr lang="en-US" sz="1600" spc="285" dirty="0" smtClean="0">
                <a:latin typeface="Arial MT"/>
                <a:cs typeface="Arial MT"/>
              </a:rPr>
              <a:t> </a:t>
            </a:r>
            <a:r>
              <a:rPr lang="en-US" sz="1600" dirty="0" smtClean="0">
                <a:latin typeface="Arial MT"/>
                <a:cs typeface="Arial MT"/>
              </a:rPr>
              <a:t>is</a:t>
            </a:r>
            <a:r>
              <a:rPr lang="en-US" sz="1600" spc="320" dirty="0" smtClean="0">
                <a:latin typeface="Arial MT"/>
                <a:cs typeface="Arial MT"/>
              </a:rPr>
              <a:t> </a:t>
            </a:r>
            <a:r>
              <a:rPr lang="en-US" sz="1600" dirty="0" smtClean="0">
                <a:latin typeface="Arial MT"/>
                <a:cs typeface="Arial MT"/>
              </a:rPr>
              <a:t>suddenly</a:t>
            </a:r>
            <a:r>
              <a:rPr lang="en-US" sz="1600" spc="260" dirty="0" smtClean="0">
                <a:latin typeface="Arial MT"/>
                <a:cs typeface="Arial MT"/>
              </a:rPr>
              <a:t> </a:t>
            </a:r>
            <a:r>
              <a:rPr lang="en-US" sz="1600" dirty="0" smtClean="0">
                <a:latin typeface="Arial MT"/>
                <a:cs typeface="Arial MT"/>
              </a:rPr>
              <a:t>increased</a:t>
            </a:r>
            <a:r>
              <a:rPr lang="en-US" sz="1600" spc="215" dirty="0" smtClean="0">
                <a:latin typeface="Arial MT"/>
                <a:cs typeface="Arial MT"/>
              </a:rPr>
              <a:t> </a:t>
            </a:r>
            <a:r>
              <a:rPr lang="en-US" sz="1600" dirty="0" smtClean="0">
                <a:latin typeface="Arial MT"/>
                <a:cs typeface="Arial MT"/>
              </a:rPr>
              <a:t>with</a:t>
            </a:r>
            <a:r>
              <a:rPr lang="en-US" sz="1600" spc="295" dirty="0" smtClean="0">
                <a:latin typeface="Arial MT"/>
                <a:cs typeface="Arial MT"/>
              </a:rPr>
              <a:t> </a:t>
            </a:r>
            <a:r>
              <a:rPr lang="en-US" sz="1600" dirty="0" smtClean="0">
                <a:latin typeface="Arial MT"/>
                <a:cs typeface="Arial MT"/>
              </a:rPr>
              <a:t>a</a:t>
            </a:r>
            <a:r>
              <a:rPr lang="en-US" sz="1600" spc="225" dirty="0" smtClean="0">
                <a:latin typeface="Arial MT"/>
                <a:cs typeface="Arial MT"/>
              </a:rPr>
              <a:t> </a:t>
            </a:r>
            <a:r>
              <a:rPr lang="en-US" sz="1600" spc="-10" dirty="0" smtClean="0">
                <a:latin typeface="Arial MT"/>
                <a:cs typeface="Arial MT"/>
              </a:rPr>
              <a:t>higher </a:t>
            </a:r>
            <a:r>
              <a:rPr lang="en-US" sz="1600" dirty="0" smtClean="0">
                <a:latin typeface="Arial MT"/>
                <a:cs typeface="Arial MT"/>
              </a:rPr>
              <a:t>rate</a:t>
            </a:r>
            <a:r>
              <a:rPr lang="en-US" sz="1600" spc="-10" dirty="0" smtClean="0">
                <a:latin typeface="Arial MT"/>
                <a:cs typeface="Arial MT"/>
              </a:rPr>
              <a:t> </a:t>
            </a:r>
            <a:r>
              <a:rPr lang="en-US" sz="1600" dirty="0" smtClean="0">
                <a:latin typeface="Arial MT"/>
                <a:cs typeface="Arial MT"/>
              </a:rPr>
              <a:t>that</a:t>
            </a:r>
            <a:r>
              <a:rPr lang="en-US" sz="1600" spc="-20" dirty="0" smtClean="0">
                <a:latin typeface="Arial MT"/>
                <a:cs typeface="Arial MT"/>
              </a:rPr>
              <a:t> </a:t>
            </a:r>
            <a:r>
              <a:rPr lang="en-US" sz="1600" dirty="0" smtClean="0">
                <a:latin typeface="Arial MT"/>
                <a:cs typeface="Arial MT"/>
              </a:rPr>
              <a:t>is</a:t>
            </a:r>
            <a:r>
              <a:rPr lang="en-US" sz="1600" spc="15" dirty="0" smtClean="0">
                <a:latin typeface="Arial MT"/>
                <a:cs typeface="Arial MT"/>
              </a:rPr>
              <a:t> </a:t>
            </a:r>
            <a:r>
              <a:rPr lang="en-US" sz="1600" dirty="0" smtClean="0">
                <a:latin typeface="Arial MT"/>
                <a:cs typeface="Arial MT"/>
              </a:rPr>
              <a:t>around 5</a:t>
            </a:r>
            <a:r>
              <a:rPr lang="en-US" sz="1600" spc="-15" dirty="0" smtClean="0">
                <a:latin typeface="Arial MT"/>
                <a:cs typeface="Arial MT"/>
              </a:rPr>
              <a:t> </a:t>
            </a:r>
            <a:r>
              <a:rPr lang="en-US" sz="1600" dirty="0" smtClean="0">
                <a:latin typeface="Arial MT"/>
                <a:cs typeface="Arial MT"/>
              </a:rPr>
              <a:t>times</a:t>
            </a:r>
            <a:r>
              <a:rPr lang="en-US" sz="1600" spc="15" dirty="0" smtClean="0">
                <a:latin typeface="Arial MT"/>
                <a:cs typeface="Arial MT"/>
              </a:rPr>
              <a:t> </a:t>
            </a:r>
            <a:r>
              <a:rPr lang="en-US" sz="1600" dirty="0" smtClean="0">
                <a:latin typeface="Arial MT"/>
                <a:cs typeface="Arial MT"/>
              </a:rPr>
              <a:t>for</a:t>
            </a:r>
            <a:r>
              <a:rPr lang="en-US" sz="1600" spc="-40" dirty="0" smtClean="0">
                <a:latin typeface="Arial MT"/>
                <a:cs typeface="Arial MT"/>
              </a:rPr>
              <a:t> </a:t>
            </a:r>
            <a:r>
              <a:rPr lang="en-US" sz="1600" dirty="0" smtClean="0">
                <a:latin typeface="Arial MT"/>
                <a:cs typeface="Arial MT"/>
              </a:rPr>
              <a:t>next</a:t>
            </a:r>
            <a:r>
              <a:rPr lang="en-US" sz="1600" spc="-5" dirty="0" smtClean="0">
                <a:latin typeface="Arial MT"/>
                <a:cs typeface="Arial MT"/>
              </a:rPr>
              <a:t> </a:t>
            </a:r>
            <a:r>
              <a:rPr lang="en-US" sz="1600" dirty="0" smtClean="0">
                <a:latin typeface="Arial MT"/>
                <a:cs typeface="Arial MT"/>
              </a:rPr>
              <a:t>2</a:t>
            </a:r>
            <a:r>
              <a:rPr lang="en-US" sz="1600" spc="-10" dirty="0" smtClean="0">
                <a:latin typeface="Arial MT"/>
                <a:cs typeface="Arial MT"/>
              </a:rPr>
              <a:t> </a:t>
            </a:r>
            <a:r>
              <a:rPr lang="en-US" sz="1600" dirty="0" smtClean="0">
                <a:latin typeface="Arial MT"/>
                <a:cs typeface="Arial MT"/>
              </a:rPr>
              <a:t>years</a:t>
            </a:r>
            <a:r>
              <a:rPr lang="en-US" sz="1600" spc="15" dirty="0" smtClean="0">
                <a:latin typeface="Arial MT"/>
                <a:cs typeface="Arial MT"/>
              </a:rPr>
              <a:t> </a:t>
            </a:r>
            <a:r>
              <a:rPr lang="en-US" sz="1600" spc="-25" dirty="0" smtClean="0">
                <a:latin typeface="Arial MT"/>
                <a:cs typeface="Arial MT"/>
              </a:rPr>
              <a:t>as </a:t>
            </a:r>
            <a:r>
              <a:rPr lang="en-US" sz="1600" dirty="0" smtClean="0">
                <a:latin typeface="Arial MT"/>
                <a:cs typeface="Arial MT"/>
              </a:rPr>
              <a:t>compared</a:t>
            </a:r>
            <a:r>
              <a:rPr lang="en-US" sz="1600" spc="-140" dirty="0" smtClean="0">
                <a:latin typeface="Arial MT"/>
                <a:cs typeface="Arial MT"/>
              </a:rPr>
              <a:t> </a:t>
            </a:r>
            <a:r>
              <a:rPr lang="en-US" sz="1600" dirty="0" smtClean="0">
                <a:latin typeface="Arial MT"/>
                <a:cs typeface="Arial MT"/>
              </a:rPr>
              <a:t>to</a:t>
            </a:r>
            <a:r>
              <a:rPr lang="en-US" sz="1600" spc="10" dirty="0" smtClean="0">
                <a:latin typeface="Arial MT"/>
                <a:cs typeface="Arial MT"/>
              </a:rPr>
              <a:t> </a:t>
            </a:r>
            <a:r>
              <a:rPr lang="en-US" sz="1600" dirty="0" smtClean="0">
                <a:latin typeface="Arial MT"/>
                <a:cs typeface="Arial MT"/>
              </a:rPr>
              <a:t>pervious</a:t>
            </a:r>
            <a:r>
              <a:rPr lang="en-US" sz="1600" spc="55" dirty="0" smtClean="0">
                <a:latin typeface="Arial MT"/>
                <a:cs typeface="Arial MT"/>
              </a:rPr>
              <a:t> </a:t>
            </a:r>
            <a:r>
              <a:rPr lang="en-US" sz="1600" spc="-10" dirty="0" smtClean="0">
                <a:latin typeface="Arial MT"/>
                <a:cs typeface="Arial MT"/>
              </a:rPr>
              <a:t>years.</a:t>
            </a:r>
            <a:endParaRPr lang="en-US" sz="1600" dirty="0" smtClean="0">
              <a:latin typeface="Arial MT"/>
              <a:cs typeface="Arial MT"/>
            </a:endParaRPr>
          </a:p>
          <a:p>
            <a:pPr algn="just"/>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6881360" y="1895184"/>
            <a:ext cx="3657600" cy="26384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3200" spc="-225" dirty="0" smtClean="0">
                <a:latin typeface="Arial" pitchFamily="34" charset="0"/>
                <a:cs typeface="Arial" pitchFamily="34" charset="0"/>
              </a:rPr>
              <a:t>KPI-</a:t>
            </a:r>
            <a:r>
              <a:rPr lang="pt-BR" sz="3200" dirty="0" smtClean="0">
                <a:latin typeface="Arial" pitchFamily="34" charset="0"/>
                <a:cs typeface="Arial" pitchFamily="34" charset="0"/>
              </a:rPr>
              <a:t>2</a:t>
            </a:r>
            <a:r>
              <a:rPr lang="pt-BR" sz="3200" spc="5" dirty="0" smtClean="0">
                <a:latin typeface="Arial" pitchFamily="34" charset="0"/>
                <a:cs typeface="Arial" pitchFamily="34" charset="0"/>
              </a:rPr>
              <a:t> </a:t>
            </a:r>
            <a:r>
              <a:rPr lang="pt-BR" sz="3200" spc="-240" dirty="0" smtClean="0">
                <a:latin typeface="Arial" pitchFamily="34" charset="0"/>
                <a:cs typeface="Arial" pitchFamily="34" charset="0"/>
              </a:rPr>
              <a:t>:</a:t>
            </a:r>
            <a:r>
              <a:rPr lang="pt-BR" sz="3200" spc="-50" dirty="0" smtClean="0">
                <a:latin typeface="Arial" pitchFamily="34" charset="0"/>
                <a:cs typeface="Arial" pitchFamily="34" charset="0"/>
              </a:rPr>
              <a:t> </a:t>
            </a:r>
            <a:r>
              <a:rPr lang="pt-BR" sz="3200" spc="-345" dirty="0" smtClean="0">
                <a:latin typeface="Arial" pitchFamily="34" charset="0"/>
                <a:cs typeface="Arial" pitchFamily="34" charset="0"/>
              </a:rPr>
              <a:t>G R A D E  </a:t>
            </a:r>
            <a:r>
              <a:rPr lang="pt-BR" sz="3200" spc="120" dirty="0" smtClean="0">
                <a:latin typeface="Arial" pitchFamily="34" charset="0"/>
                <a:cs typeface="Arial" pitchFamily="34" charset="0"/>
              </a:rPr>
              <a:t> </a:t>
            </a:r>
            <a:r>
              <a:rPr lang="pt-BR" sz="3200" spc="-135" dirty="0" smtClean="0">
                <a:latin typeface="Arial" pitchFamily="34" charset="0"/>
                <a:cs typeface="Arial" pitchFamily="34" charset="0"/>
              </a:rPr>
              <a:t>AND</a:t>
            </a:r>
            <a:r>
              <a:rPr lang="pt-BR" sz="3200" spc="45" dirty="0" smtClean="0">
                <a:latin typeface="Arial" pitchFamily="34" charset="0"/>
                <a:cs typeface="Arial" pitchFamily="34" charset="0"/>
              </a:rPr>
              <a:t> </a:t>
            </a:r>
            <a:r>
              <a:rPr lang="pt-BR" sz="3200" spc="-490" dirty="0" smtClean="0">
                <a:latin typeface="Arial" pitchFamily="34" charset="0"/>
                <a:cs typeface="Arial" pitchFamily="34" charset="0"/>
              </a:rPr>
              <a:t>S </a:t>
            </a:r>
            <a:r>
              <a:rPr lang="pt-BR" sz="3200" spc="-490" dirty="0" smtClean="0">
                <a:latin typeface="Arial" pitchFamily="34" charset="0"/>
                <a:cs typeface="Arial" pitchFamily="34" charset="0"/>
              </a:rPr>
              <a:t>U B</a:t>
            </a:r>
            <a:r>
              <a:rPr lang="pt-BR" sz="3200" spc="35" dirty="0" smtClean="0">
                <a:latin typeface="Arial" pitchFamily="34" charset="0"/>
                <a:cs typeface="Arial" pitchFamily="34" charset="0"/>
              </a:rPr>
              <a:t> </a:t>
            </a:r>
            <a:r>
              <a:rPr lang="pt-BR" sz="3200" spc="-345" dirty="0" smtClean="0">
                <a:latin typeface="Arial" pitchFamily="34" charset="0"/>
                <a:cs typeface="Arial" pitchFamily="34" charset="0"/>
              </a:rPr>
              <a:t>G R A D E</a:t>
            </a:r>
            <a:r>
              <a:rPr lang="pt-BR" sz="3200" spc="50" dirty="0" smtClean="0">
                <a:latin typeface="Arial" pitchFamily="34" charset="0"/>
                <a:cs typeface="Arial" pitchFamily="34" charset="0"/>
              </a:rPr>
              <a:t>  </a:t>
            </a:r>
            <a:r>
              <a:rPr lang="pt-BR" sz="3200" spc="-440" dirty="0" smtClean="0">
                <a:latin typeface="Arial" pitchFamily="34" charset="0"/>
                <a:cs typeface="Arial" pitchFamily="34" charset="0"/>
              </a:rPr>
              <a:t>W I S E</a:t>
            </a:r>
            <a:r>
              <a:rPr lang="pt-BR" sz="3200" spc="135" dirty="0" smtClean="0">
                <a:latin typeface="Arial" pitchFamily="34" charset="0"/>
                <a:cs typeface="Arial" pitchFamily="34" charset="0"/>
              </a:rPr>
              <a:t>  </a:t>
            </a:r>
            <a:r>
              <a:rPr lang="pt-BR" sz="3200" spc="-390" dirty="0" smtClean="0">
                <a:latin typeface="Arial" pitchFamily="34" charset="0"/>
                <a:cs typeface="Arial" pitchFamily="34" charset="0"/>
              </a:rPr>
              <a:t>R E V O L_B A L</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838199" y="1825625"/>
            <a:ext cx="5450633" cy="3726089"/>
          </a:xfrm>
        </p:spPr>
        <p:txBody>
          <a:bodyPr>
            <a:normAutofit/>
          </a:bodyPr>
          <a:lstStyle/>
          <a:p>
            <a:r>
              <a:rPr lang="en-US" sz="2000" dirty="0" smtClean="0"/>
              <a:t>In</a:t>
            </a:r>
            <a:r>
              <a:rPr lang="en-US" sz="2000" spc="70" dirty="0" smtClean="0"/>
              <a:t> </a:t>
            </a:r>
            <a:r>
              <a:rPr lang="en-US" sz="2000" dirty="0" smtClean="0"/>
              <a:t>this</a:t>
            </a:r>
            <a:r>
              <a:rPr lang="en-US" sz="2000" spc="-35" dirty="0" smtClean="0"/>
              <a:t> </a:t>
            </a:r>
            <a:r>
              <a:rPr lang="en-US" sz="2000" dirty="0" smtClean="0"/>
              <a:t>Grade</a:t>
            </a:r>
            <a:r>
              <a:rPr lang="en-US" sz="2000" spc="5" dirty="0" smtClean="0"/>
              <a:t> </a:t>
            </a:r>
            <a:r>
              <a:rPr lang="en-US" sz="2000" dirty="0" smtClean="0"/>
              <a:t>and</a:t>
            </a:r>
            <a:r>
              <a:rPr lang="en-US" sz="2000" spc="5" dirty="0" smtClean="0"/>
              <a:t> </a:t>
            </a:r>
            <a:r>
              <a:rPr lang="en-US" sz="2000" dirty="0" err="1" smtClean="0"/>
              <a:t>subgrade</a:t>
            </a:r>
            <a:r>
              <a:rPr lang="en-US" sz="2000" spc="-60" dirty="0" smtClean="0"/>
              <a:t> </a:t>
            </a:r>
            <a:r>
              <a:rPr lang="en-US" sz="2000" dirty="0" smtClean="0"/>
              <a:t>wise</a:t>
            </a:r>
            <a:r>
              <a:rPr lang="en-US" sz="2000" spc="-70" dirty="0" smtClean="0"/>
              <a:t> </a:t>
            </a:r>
            <a:r>
              <a:rPr lang="en-US" sz="2000" spc="-10" dirty="0" err="1" smtClean="0"/>
              <a:t>revol</a:t>
            </a:r>
            <a:r>
              <a:rPr lang="en-US" sz="2000" spc="-10" dirty="0" smtClean="0"/>
              <a:t> </a:t>
            </a:r>
            <a:r>
              <a:rPr lang="en-US" sz="2000" dirty="0" smtClean="0"/>
              <a:t>balance</a:t>
            </a:r>
            <a:r>
              <a:rPr lang="en-US" sz="2000" spc="-150" dirty="0" smtClean="0"/>
              <a:t> </a:t>
            </a:r>
            <a:r>
              <a:rPr lang="en-US" sz="2000" dirty="0" smtClean="0"/>
              <a:t>we</a:t>
            </a:r>
            <a:r>
              <a:rPr lang="en-US" sz="2000" spc="-60" dirty="0" smtClean="0"/>
              <a:t> </a:t>
            </a:r>
            <a:r>
              <a:rPr lang="en-US" sz="2000" dirty="0" smtClean="0"/>
              <a:t>can</a:t>
            </a:r>
            <a:r>
              <a:rPr lang="en-US" sz="2000" spc="10" dirty="0" smtClean="0"/>
              <a:t> </a:t>
            </a:r>
            <a:r>
              <a:rPr lang="en-US" sz="2000" dirty="0" smtClean="0"/>
              <a:t>notice</a:t>
            </a:r>
            <a:r>
              <a:rPr lang="en-US" sz="2000" spc="-135" dirty="0" smtClean="0"/>
              <a:t> </a:t>
            </a:r>
            <a:r>
              <a:rPr lang="en-US" sz="2000" dirty="0" smtClean="0"/>
              <a:t>Grade</a:t>
            </a:r>
            <a:r>
              <a:rPr lang="en-US" sz="2000" spc="80" dirty="0" smtClean="0"/>
              <a:t> </a:t>
            </a:r>
            <a:r>
              <a:rPr lang="en-US" sz="2000" dirty="0" smtClean="0"/>
              <a:t>B</a:t>
            </a:r>
            <a:r>
              <a:rPr lang="en-US" sz="2000" spc="-45" dirty="0" smtClean="0"/>
              <a:t> </a:t>
            </a:r>
            <a:r>
              <a:rPr lang="en-US" sz="2000" dirty="0" smtClean="0"/>
              <a:t>have</a:t>
            </a:r>
            <a:r>
              <a:rPr lang="en-US" sz="2000" spc="85" dirty="0" smtClean="0"/>
              <a:t> </a:t>
            </a:r>
            <a:r>
              <a:rPr lang="en-US" sz="2000" spc="-20" dirty="0" smtClean="0"/>
              <a:t>more </a:t>
            </a:r>
            <a:r>
              <a:rPr lang="en-US" sz="2000" dirty="0" err="1" smtClean="0"/>
              <a:t>revol</a:t>
            </a:r>
            <a:r>
              <a:rPr lang="en-US" sz="2000" spc="90" dirty="0" smtClean="0"/>
              <a:t> </a:t>
            </a:r>
            <a:r>
              <a:rPr lang="en-US" sz="2000" dirty="0" smtClean="0"/>
              <a:t>balance</a:t>
            </a:r>
            <a:r>
              <a:rPr lang="en-US" sz="2000" spc="-65" dirty="0" smtClean="0"/>
              <a:t> </a:t>
            </a:r>
            <a:r>
              <a:rPr lang="en-US" sz="2000" dirty="0" smtClean="0"/>
              <a:t>then</a:t>
            </a:r>
            <a:r>
              <a:rPr lang="en-US" sz="2000" spc="-70" dirty="0" smtClean="0"/>
              <a:t> </a:t>
            </a:r>
            <a:r>
              <a:rPr lang="en-US" sz="2000" dirty="0" smtClean="0"/>
              <a:t>any</a:t>
            </a:r>
            <a:r>
              <a:rPr lang="en-US" sz="2000" spc="-40" dirty="0" smtClean="0"/>
              <a:t> </a:t>
            </a:r>
            <a:r>
              <a:rPr lang="en-US" sz="2000" dirty="0" smtClean="0"/>
              <a:t>other</a:t>
            </a:r>
            <a:r>
              <a:rPr lang="en-US" sz="2000" spc="-30" dirty="0" smtClean="0"/>
              <a:t> </a:t>
            </a:r>
            <a:r>
              <a:rPr lang="en-US" sz="2000" dirty="0" smtClean="0"/>
              <a:t>grades</a:t>
            </a:r>
            <a:r>
              <a:rPr lang="en-US" sz="2000" spc="30" dirty="0" smtClean="0"/>
              <a:t> </a:t>
            </a:r>
            <a:r>
              <a:rPr lang="en-US" sz="2000" dirty="0" smtClean="0"/>
              <a:t>&amp;</a:t>
            </a:r>
            <a:r>
              <a:rPr lang="en-US" sz="2000" spc="-45" dirty="0" smtClean="0"/>
              <a:t> </a:t>
            </a:r>
            <a:r>
              <a:rPr lang="en-US" sz="2000" spc="-10" dirty="0" smtClean="0"/>
              <a:t>Grade </a:t>
            </a:r>
            <a:r>
              <a:rPr lang="en-US" sz="2000" dirty="0" smtClean="0"/>
              <a:t>G</a:t>
            </a:r>
            <a:r>
              <a:rPr lang="en-US" sz="2000" spc="-95" dirty="0" smtClean="0"/>
              <a:t> </a:t>
            </a:r>
            <a:r>
              <a:rPr lang="en-US" sz="2000" dirty="0" smtClean="0"/>
              <a:t>have</a:t>
            </a:r>
            <a:r>
              <a:rPr lang="en-US" sz="2000" spc="70" dirty="0" smtClean="0"/>
              <a:t> </a:t>
            </a:r>
            <a:r>
              <a:rPr lang="en-US" sz="2000" dirty="0" smtClean="0"/>
              <a:t>very</a:t>
            </a:r>
            <a:r>
              <a:rPr lang="en-US" sz="2000" spc="30" dirty="0" smtClean="0"/>
              <a:t> </a:t>
            </a:r>
            <a:r>
              <a:rPr lang="en-US" sz="2000" dirty="0" smtClean="0"/>
              <a:t>low</a:t>
            </a:r>
            <a:r>
              <a:rPr lang="en-US" sz="2000" spc="-110" dirty="0" smtClean="0"/>
              <a:t> </a:t>
            </a:r>
            <a:r>
              <a:rPr lang="en-US" sz="2000" dirty="0" err="1" smtClean="0"/>
              <a:t>revol</a:t>
            </a:r>
            <a:r>
              <a:rPr lang="en-US" sz="2000" spc="35" dirty="0" smtClean="0"/>
              <a:t> </a:t>
            </a:r>
            <a:r>
              <a:rPr lang="en-US" sz="2000" spc="-10" dirty="0" smtClean="0"/>
              <a:t>balance.</a:t>
            </a:r>
          </a:p>
          <a:p>
            <a:r>
              <a:rPr lang="en-US" sz="2000" dirty="0" smtClean="0"/>
              <a:t>The</a:t>
            </a:r>
            <a:r>
              <a:rPr lang="en-US" sz="2000" spc="215" dirty="0" smtClean="0"/>
              <a:t> </a:t>
            </a:r>
            <a:r>
              <a:rPr lang="en-US" sz="2000" dirty="0" smtClean="0"/>
              <a:t>average</a:t>
            </a:r>
            <a:r>
              <a:rPr lang="en-US" sz="2000" spc="204" dirty="0" smtClean="0"/>
              <a:t> </a:t>
            </a:r>
            <a:r>
              <a:rPr lang="en-US" sz="2000" dirty="0" smtClean="0"/>
              <a:t>revolving</a:t>
            </a:r>
            <a:r>
              <a:rPr lang="en-US" sz="2000" spc="200" dirty="0" smtClean="0"/>
              <a:t> </a:t>
            </a:r>
            <a:r>
              <a:rPr lang="en-US" sz="2000" dirty="0" smtClean="0"/>
              <a:t>balance</a:t>
            </a:r>
            <a:r>
              <a:rPr lang="en-US" sz="2000" spc="155" dirty="0" smtClean="0"/>
              <a:t> </a:t>
            </a:r>
            <a:r>
              <a:rPr lang="en-US" sz="2000" dirty="0" smtClean="0"/>
              <a:t>is</a:t>
            </a:r>
            <a:r>
              <a:rPr lang="en-US" sz="2000" spc="170" dirty="0" smtClean="0"/>
              <a:t> </a:t>
            </a:r>
            <a:r>
              <a:rPr lang="en-US" sz="2000" dirty="0" smtClean="0"/>
              <a:t>higher</a:t>
            </a:r>
            <a:r>
              <a:rPr lang="en-US" sz="2000" spc="125" dirty="0" smtClean="0"/>
              <a:t> </a:t>
            </a:r>
            <a:r>
              <a:rPr lang="en-US" sz="2000" dirty="0" smtClean="0"/>
              <a:t>in</a:t>
            </a:r>
            <a:r>
              <a:rPr lang="en-US" sz="2000" spc="145" dirty="0" smtClean="0"/>
              <a:t> </a:t>
            </a:r>
            <a:r>
              <a:rPr lang="en-US" sz="2000" spc="-25" dirty="0" smtClean="0"/>
              <a:t>the </a:t>
            </a:r>
            <a:r>
              <a:rPr lang="en-US" sz="2000" dirty="0" smtClean="0"/>
              <a:t>‘grade</a:t>
            </a:r>
            <a:r>
              <a:rPr lang="en-US" sz="2000" spc="45" dirty="0" smtClean="0"/>
              <a:t>  </a:t>
            </a:r>
            <a:r>
              <a:rPr lang="en-US" sz="2000" dirty="0" smtClean="0"/>
              <a:t>B’</a:t>
            </a:r>
            <a:r>
              <a:rPr lang="en-US" sz="2000" spc="465" dirty="0" smtClean="0"/>
              <a:t> </a:t>
            </a:r>
            <a:r>
              <a:rPr lang="en-US" sz="2000" dirty="0" smtClean="0"/>
              <a:t>its</a:t>
            </a:r>
            <a:r>
              <a:rPr lang="en-US" sz="2000" spc="20" dirty="0" smtClean="0"/>
              <a:t>  </a:t>
            </a:r>
            <a:r>
              <a:rPr lang="en-US" sz="2000" dirty="0" smtClean="0"/>
              <a:t>around</a:t>
            </a:r>
            <a:r>
              <a:rPr lang="en-US" sz="2000" spc="45" dirty="0" smtClean="0"/>
              <a:t>  </a:t>
            </a:r>
            <a:r>
              <a:rPr lang="en-US" sz="2000" dirty="0" smtClean="0"/>
              <a:t>29M</a:t>
            </a:r>
            <a:r>
              <a:rPr lang="en-US" sz="2000" spc="10" dirty="0" smtClean="0"/>
              <a:t>  </a:t>
            </a:r>
            <a:r>
              <a:rPr lang="en-US" sz="2000" dirty="0" smtClean="0"/>
              <a:t>and</a:t>
            </a:r>
            <a:r>
              <a:rPr lang="en-US" sz="2000" spc="5" dirty="0" smtClean="0"/>
              <a:t>  </a:t>
            </a:r>
            <a:r>
              <a:rPr lang="en-US" sz="2000" dirty="0" smtClean="0"/>
              <a:t>the</a:t>
            </a:r>
            <a:r>
              <a:rPr lang="en-US" sz="2000" spc="5" dirty="0" smtClean="0"/>
              <a:t>  </a:t>
            </a:r>
            <a:r>
              <a:rPr lang="en-US" sz="2000" spc="-10" dirty="0" smtClean="0"/>
              <a:t>maximum </a:t>
            </a:r>
            <a:r>
              <a:rPr lang="en-US" sz="2000" dirty="0" smtClean="0"/>
              <a:t>reaches</a:t>
            </a:r>
            <a:r>
              <a:rPr lang="en-US" sz="2000" spc="100" dirty="0" smtClean="0"/>
              <a:t>  </a:t>
            </a:r>
            <a:r>
              <a:rPr lang="en-US" sz="2000" dirty="0" smtClean="0"/>
              <a:t>in</a:t>
            </a:r>
            <a:r>
              <a:rPr lang="en-US" sz="2000" spc="110" dirty="0" smtClean="0"/>
              <a:t>  </a:t>
            </a:r>
            <a:r>
              <a:rPr lang="en-US" sz="2000" dirty="0" smtClean="0"/>
              <a:t>the</a:t>
            </a:r>
            <a:r>
              <a:rPr lang="en-US" sz="2000" spc="80" dirty="0" smtClean="0"/>
              <a:t>  </a:t>
            </a:r>
            <a:r>
              <a:rPr lang="en-US" sz="2000" spc="-10" dirty="0" smtClean="0"/>
              <a:t>‘sub-</a:t>
            </a:r>
            <a:r>
              <a:rPr lang="en-US" sz="2000" dirty="0" smtClean="0"/>
              <a:t>grade</a:t>
            </a:r>
            <a:r>
              <a:rPr lang="en-US" sz="2000" spc="120" dirty="0" smtClean="0"/>
              <a:t>  </a:t>
            </a:r>
            <a:r>
              <a:rPr lang="en-US" sz="2000" dirty="0" smtClean="0"/>
              <a:t>B1’</a:t>
            </a:r>
            <a:r>
              <a:rPr lang="en-US" sz="2000" spc="95" dirty="0" smtClean="0"/>
              <a:t>  </a:t>
            </a:r>
            <a:r>
              <a:rPr lang="en-US" sz="2000" dirty="0" smtClean="0"/>
              <a:t>that</a:t>
            </a:r>
            <a:r>
              <a:rPr lang="en-US" sz="2000" spc="80" dirty="0" smtClean="0"/>
              <a:t>  </a:t>
            </a:r>
            <a:r>
              <a:rPr lang="en-US" sz="2000" dirty="0" smtClean="0"/>
              <a:t>is</a:t>
            </a:r>
            <a:r>
              <a:rPr lang="en-US" sz="2000" spc="90" dirty="0" smtClean="0"/>
              <a:t>  </a:t>
            </a:r>
            <a:r>
              <a:rPr lang="en-US" sz="2000" spc="-20" dirty="0" smtClean="0"/>
              <a:t>39M, </a:t>
            </a:r>
            <a:r>
              <a:rPr lang="en-US" sz="2000" dirty="0" smtClean="0"/>
              <a:t>Same</a:t>
            </a:r>
            <a:r>
              <a:rPr lang="en-US" sz="2000" spc="114" dirty="0" smtClean="0"/>
              <a:t> </a:t>
            </a:r>
            <a:r>
              <a:rPr lang="en-US" sz="2000" dirty="0" smtClean="0"/>
              <a:t>like</a:t>
            </a:r>
            <a:r>
              <a:rPr lang="en-US" sz="2000" spc="125" dirty="0" smtClean="0"/>
              <a:t> </a:t>
            </a:r>
            <a:r>
              <a:rPr lang="en-US" sz="2000" dirty="0" smtClean="0"/>
              <a:t>the</a:t>
            </a:r>
            <a:r>
              <a:rPr lang="en-US" sz="2000" spc="130" dirty="0" smtClean="0"/>
              <a:t> </a:t>
            </a:r>
            <a:r>
              <a:rPr lang="en-US" sz="2000" dirty="0" smtClean="0"/>
              <a:t>average</a:t>
            </a:r>
            <a:r>
              <a:rPr lang="en-US" sz="2000" spc="135" dirty="0" smtClean="0"/>
              <a:t> </a:t>
            </a:r>
            <a:r>
              <a:rPr lang="en-US" sz="2000" dirty="0" smtClean="0"/>
              <a:t>lower</a:t>
            </a:r>
            <a:r>
              <a:rPr lang="en-US" sz="2000" spc="105" dirty="0" smtClean="0"/>
              <a:t> </a:t>
            </a:r>
            <a:r>
              <a:rPr lang="en-US" sz="2000" dirty="0" smtClean="0"/>
              <a:t>revolving</a:t>
            </a:r>
            <a:r>
              <a:rPr lang="en-US" sz="2000" spc="120" dirty="0" smtClean="0"/>
              <a:t> </a:t>
            </a:r>
            <a:r>
              <a:rPr lang="en-US" sz="2000" spc="-10" dirty="0" smtClean="0"/>
              <a:t>balance </a:t>
            </a:r>
            <a:r>
              <a:rPr lang="en-US" sz="2000" dirty="0" smtClean="0"/>
              <a:t>is</a:t>
            </a:r>
            <a:r>
              <a:rPr lang="en-US" sz="2000" spc="160" dirty="0" smtClean="0"/>
              <a:t>  </a:t>
            </a:r>
            <a:r>
              <a:rPr lang="en-US" sz="2000" dirty="0" smtClean="0"/>
              <a:t>in</a:t>
            </a:r>
            <a:r>
              <a:rPr lang="en-US" sz="2000" spc="150" dirty="0" smtClean="0"/>
              <a:t>  </a:t>
            </a:r>
            <a:r>
              <a:rPr lang="en-US" sz="2000" dirty="0" smtClean="0"/>
              <a:t>‘grade</a:t>
            </a:r>
            <a:r>
              <a:rPr lang="en-US" sz="2000" spc="155" dirty="0" smtClean="0"/>
              <a:t>  </a:t>
            </a:r>
            <a:r>
              <a:rPr lang="en-US" sz="2000" dirty="0" smtClean="0"/>
              <a:t>G’</a:t>
            </a:r>
            <a:r>
              <a:rPr lang="en-US" sz="2000" spc="130" dirty="0" smtClean="0"/>
              <a:t>  </a:t>
            </a:r>
            <a:r>
              <a:rPr lang="en-US" sz="2000" dirty="0" smtClean="0"/>
              <a:t>its</a:t>
            </a:r>
            <a:r>
              <a:rPr lang="en-US" sz="2000" spc="165" dirty="0" smtClean="0"/>
              <a:t>  </a:t>
            </a:r>
            <a:r>
              <a:rPr lang="en-US" sz="2000" dirty="0" smtClean="0"/>
              <a:t>around</a:t>
            </a:r>
            <a:r>
              <a:rPr lang="en-US" sz="2000" spc="155" dirty="0" smtClean="0"/>
              <a:t>  </a:t>
            </a:r>
            <a:r>
              <a:rPr lang="en-US" sz="2000" dirty="0" smtClean="0"/>
              <a:t>1200K</a:t>
            </a:r>
            <a:r>
              <a:rPr lang="en-US" sz="2000" spc="155" dirty="0" smtClean="0"/>
              <a:t>  </a:t>
            </a:r>
            <a:r>
              <a:rPr lang="en-US" sz="2000" dirty="0" smtClean="0"/>
              <a:t>and</a:t>
            </a:r>
            <a:r>
              <a:rPr lang="en-US" sz="2000" spc="150" dirty="0" smtClean="0"/>
              <a:t>  </a:t>
            </a:r>
            <a:r>
              <a:rPr lang="en-US" sz="2000" spc="-25" dirty="0" smtClean="0"/>
              <a:t>the </a:t>
            </a:r>
            <a:r>
              <a:rPr lang="en-US" sz="2000" dirty="0" smtClean="0"/>
              <a:t>minimum</a:t>
            </a:r>
            <a:r>
              <a:rPr lang="en-US" sz="2000" spc="235" dirty="0" smtClean="0"/>
              <a:t> </a:t>
            </a:r>
            <a:r>
              <a:rPr lang="en-US" sz="2000" dirty="0" smtClean="0"/>
              <a:t>reaches</a:t>
            </a:r>
            <a:r>
              <a:rPr lang="en-US" sz="2000" spc="190" dirty="0" smtClean="0"/>
              <a:t> </a:t>
            </a:r>
            <a:r>
              <a:rPr lang="en-US" sz="2000" dirty="0" smtClean="0"/>
              <a:t>in</a:t>
            </a:r>
            <a:r>
              <a:rPr lang="en-US" sz="2000" spc="225" dirty="0" smtClean="0"/>
              <a:t> </a:t>
            </a:r>
            <a:r>
              <a:rPr lang="en-US" sz="2000" dirty="0" smtClean="0"/>
              <a:t>the</a:t>
            </a:r>
            <a:r>
              <a:rPr lang="en-US" sz="2000" spc="145" dirty="0" smtClean="0"/>
              <a:t> </a:t>
            </a:r>
            <a:r>
              <a:rPr lang="en-US" sz="2000" dirty="0" smtClean="0"/>
              <a:t>‘sub-grade</a:t>
            </a:r>
            <a:r>
              <a:rPr lang="en-US" sz="2000" spc="229" dirty="0" smtClean="0"/>
              <a:t> </a:t>
            </a:r>
            <a:r>
              <a:rPr lang="en-US" sz="2000" dirty="0" smtClean="0"/>
              <a:t>G5’</a:t>
            </a:r>
            <a:r>
              <a:rPr lang="en-US" sz="2000" spc="100" dirty="0" smtClean="0"/>
              <a:t> </a:t>
            </a:r>
            <a:r>
              <a:rPr lang="en-US" sz="2000" dirty="0" smtClean="0"/>
              <a:t>that</a:t>
            </a:r>
            <a:r>
              <a:rPr lang="en-US" sz="2000" spc="225" dirty="0" smtClean="0"/>
              <a:t> </a:t>
            </a:r>
            <a:r>
              <a:rPr lang="en-US" sz="2000" spc="-25" dirty="0" smtClean="0"/>
              <a:t>is </a:t>
            </a:r>
            <a:r>
              <a:rPr lang="en-US" sz="2000" spc="-10" dirty="0" smtClean="0"/>
              <a:t>701k.</a:t>
            </a:r>
          </a:p>
          <a:p>
            <a:endParaRPr lang="en-US" sz="2000" dirty="0"/>
          </a:p>
        </p:txBody>
      </p:sp>
      <p:pic>
        <p:nvPicPr>
          <p:cNvPr id="4" name="Picture 3">
            <a:extLst>
              <a:ext uri="{FF2B5EF4-FFF2-40B4-BE49-F238E27FC236}">
                <a16:creationId xmlns:a16="http://schemas.microsoft.com/office/drawing/2014/main" xmlns="" id="{BE7A1FD9-34F4-B314-1A45-648081FCF8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22902" y="1249982"/>
            <a:ext cx="3383974" cy="51680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1224</Words>
  <Application>Microsoft Office PowerPoint</Application>
  <PresentationFormat>Custom</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vt:lpstr>
      <vt:lpstr>Presentation Outline</vt:lpstr>
      <vt:lpstr>Introduction</vt:lpstr>
      <vt:lpstr>Objectives</vt:lpstr>
      <vt:lpstr>System Architecture/ Ideation Map</vt:lpstr>
      <vt:lpstr>Project Implementation</vt:lpstr>
      <vt:lpstr>Sample Snapshot</vt:lpstr>
      <vt:lpstr>KPI-1 : Y E A R  W I S E  LOAN  AMOUNT S  T  A  T  S</vt:lpstr>
      <vt:lpstr>KPI-2 : G R A D E   AND S U B G R A D E  W I S E  R E V O L_B A L</vt:lpstr>
      <vt:lpstr>KPI-3 : T O T  A   L   P A Y M E N T  F O R  V E R I F I E D  VS   NON V E R I F I E D  S  T    A    T   U   S </vt:lpstr>
      <vt:lpstr>KPI-4 : S T A T E W I S E AND MONTH W I S  E LOAN S  T A T  U S</vt:lpstr>
      <vt:lpstr>KPI 5:HOME O W N E R S H I P V S L A S T  P A Y M  E N T D A T  E  S   T A   T   S </vt:lpstr>
      <vt:lpstr> Conclusion </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fortune</cp:lastModifiedBy>
  <cp:revision>19</cp:revision>
  <dcterms:created xsi:type="dcterms:W3CDTF">2022-04-12T15:53:51Z</dcterms:created>
  <dcterms:modified xsi:type="dcterms:W3CDTF">2024-04-21T07:39:50Z</dcterms:modified>
</cp:coreProperties>
</file>