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8" r:id="rId4"/>
    <p:sldId id="267" r:id="rId5"/>
    <p:sldId id="275" r:id="rId6"/>
    <p:sldId id="261" r:id="rId7"/>
    <p:sldId id="271" r:id="rId8"/>
    <p:sldId id="262" r:id="rId9"/>
    <p:sldId id="272" r:id="rId10"/>
    <p:sldId id="266" r:id="rId11"/>
    <p:sldId id="263" r:id="rId12"/>
    <p:sldId id="268" r:id="rId13"/>
    <p:sldId id="273" r:id="rId14"/>
    <p:sldId id="274" r:id="rId15"/>
    <p:sldId id="269" r:id="rId16"/>
    <p:sldId id="270" r:id="rId17"/>
    <p:sldId id="265" r:id="rId18"/>
    <p:sldId id="26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456" y="-16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DDE319-8454-4E2E-80BE-7E8FDBFB82F6}" type="datetimeFigureOut">
              <a:rPr lang="en-US" smtClean="0"/>
              <a:pPr/>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85836-5F0C-4973-8E86-8E9B1EA1D0D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DDE319-8454-4E2E-80BE-7E8FDBFB82F6}" type="datetimeFigureOut">
              <a:rPr lang="en-US" smtClean="0"/>
              <a:pPr/>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85836-5F0C-4973-8E86-8E9B1EA1D0D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DDE319-8454-4E2E-80BE-7E8FDBFB82F6}" type="datetimeFigureOut">
              <a:rPr lang="en-US" smtClean="0"/>
              <a:pPr/>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85836-5F0C-4973-8E86-8E9B1EA1D0D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DDE319-8454-4E2E-80BE-7E8FDBFB82F6}" type="datetimeFigureOut">
              <a:rPr lang="en-US" smtClean="0"/>
              <a:pPr/>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85836-5F0C-4973-8E86-8E9B1EA1D0D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DDE319-8454-4E2E-80BE-7E8FDBFB82F6}" type="datetimeFigureOut">
              <a:rPr lang="en-US" smtClean="0"/>
              <a:pPr/>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85836-5F0C-4973-8E86-8E9B1EA1D0D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DDE319-8454-4E2E-80BE-7E8FDBFB82F6}" type="datetimeFigureOut">
              <a:rPr lang="en-US" smtClean="0"/>
              <a:pPr/>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885836-5F0C-4973-8E86-8E9B1EA1D0D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DDE319-8454-4E2E-80BE-7E8FDBFB82F6}" type="datetimeFigureOut">
              <a:rPr lang="en-US" smtClean="0"/>
              <a:pPr/>
              <a:t>10/7/2023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885836-5F0C-4973-8E86-8E9B1EA1D0D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DDE319-8454-4E2E-80BE-7E8FDBFB82F6}" type="datetimeFigureOut">
              <a:rPr lang="en-US" smtClean="0"/>
              <a:pPr/>
              <a:t>10/7/2023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885836-5F0C-4973-8E86-8E9B1EA1D0D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DDE319-8454-4E2E-80BE-7E8FDBFB82F6}" type="datetimeFigureOut">
              <a:rPr lang="en-US" smtClean="0"/>
              <a:pPr/>
              <a:t>10/7/2023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885836-5F0C-4973-8E86-8E9B1EA1D0D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DDE319-8454-4E2E-80BE-7E8FDBFB82F6}" type="datetimeFigureOut">
              <a:rPr lang="en-US" smtClean="0"/>
              <a:pPr/>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885836-5F0C-4973-8E86-8E9B1EA1D0D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DDE319-8454-4E2E-80BE-7E8FDBFB82F6}" type="datetimeFigureOut">
              <a:rPr lang="en-US" smtClean="0"/>
              <a:pPr/>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885836-5F0C-4973-8E86-8E9B1EA1D0D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DDE319-8454-4E2E-80BE-7E8FDBFB82F6}" type="datetimeFigureOut">
              <a:rPr lang="en-US" smtClean="0"/>
              <a:pPr/>
              <a:t>10/7/2023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885836-5F0C-4973-8E86-8E9B1EA1D0D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towardsdatascience.com/" TargetMode="External"/><Relationship Id="rId2" Type="http://schemas.openxmlformats.org/officeDocument/2006/relationships/hyperlink" Target="https://www.kaggle.com/" TargetMode="External"/><Relationship Id="rId1" Type="http://schemas.openxmlformats.org/officeDocument/2006/relationships/slideLayout" Target="../slideLayouts/slideLayout7.xml"/><Relationship Id="rId4" Type="http://schemas.openxmlformats.org/officeDocument/2006/relationships/hyperlink" Target="https://www.datasciencecentral.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2132856"/>
            <a:ext cx="7772400" cy="1470025"/>
          </a:xfrm>
        </p:spPr>
        <p:txBody>
          <a:bodyPr/>
          <a:lstStyle/>
          <a:p>
            <a:r>
              <a:rPr lang="en-IN" dirty="0" smtClean="0"/>
              <a:t>SALARY PREDICTION</a:t>
            </a:r>
            <a:endParaRPr lang="en-US" dirty="0"/>
          </a:p>
        </p:txBody>
      </p:sp>
      <p:sp>
        <p:nvSpPr>
          <p:cNvPr id="3" name="Subtitle 2"/>
          <p:cNvSpPr>
            <a:spLocks noGrp="1"/>
          </p:cNvSpPr>
          <p:nvPr>
            <p:ph type="subTitle" idx="1"/>
          </p:nvPr>
        </p:nvSpPr>
        <p:spPr>
          <a:xfrm>
            <a:off x="1043608" y="3429000"/>
            <a:ext cx="6584776" cy="2808312"/>
          </a:xfrm>
        </p:spPr>
        <p:txBody>
          <a:bodyPr>
            <a:normAutofit fontScale="70000" lnSpcReduction="20000"/>
          </a:bodyPr>
          <a:lstStyle/>
          <a:p>
            <a:pPr lvl="0" algn="l">
              <a:lnSpc>
                <a:spcPct val="150000"/>
              </a:lnSpc>
              <a:spcBef>
                <a:spcPts val="0"/>
              </a:spcBef>
            </a:pPr>
            <a:r>
              <a:rPr lang="en-US" b="1" dirty="0" smtClean="0">
                <a:solidFill>
                  <a:schemeClr val="dk1"/>
                </a:solidFill>
                <a:ea typeface="Calibri"/>
                <a:cs typeface="Calibri"/>
                <a:sym typeface="Calibri"/>
              </a:rPr>
              <a:t>           Project </a:t>
            </a:r>
            <a:r>
              <a:rPr lang="en-US" b="1" dirty="0">
                <a:solidFill>
                  <a:schemeClr val="dk1"/>
                </a:solidFill>
                <a:ea typeface="Calibri"/>
                <a:cs typeface="Calibri"/>
                <a:sym typeface="Calibri"/>
              </a:rPr>
              <a:t>Supervisor        :</a:t>
            </a:r>
            <a:r>
              <a:rPr lang="en-US" dirty="0">
                <a:solidFill>
                  <a:schemeClr val="dk1"/>
                </a:solidFill>
                <a:ea typeface="Calibri"/>
                <a:cs typeface="Calibri"/>
                <a:sym typeface="Calibri"/>
              </a:rPr>
              <a:t>  </a:t>
            </a:r>
            <a:r>
              <a:rPr lang="en-US" dirty="0" smtClean="0">
                <a:solidFill>
                  <a:schemeClr val="dk1"/>
                </a:solidFill>
                <a:ea typeface="Calibri"/>
                <a:cs typeface="Calibri"/>
                <a:sym typeface="Calibri"/>
              </a:rPr>
              <a:t>DR.N.S</a:t>
            </a:r>
            <a:r>
              <a:rPr lang="en-US" dirty="0">
                <a:solidFill>
                  <a:schemeClr val="dk1"/>
                </a:solidFill>
                <a:ea typeface="Calibri"/>
                <a:cs typeface="Calibri"/>
                <a:sym typeface="Calibri"/>
              </a:rPr>
              <a:t>. </a:t>
            </a:r>
            <a:r>
              <a:rPr lang="en-US" dirty="0" err="1">
                <a:solidFill>
                  <a:schemeClr val="dk1"/>
                </a:solidFill>
                <a:ea typeface="Calibri"/>
                <a:cs typeface="Calibri"/>
                <a:sym typeface="Calibri"/>
              </a:rPr>
              <a:t>Usha</a:t>
            </a:r>
            <a:r>
              <a:rPr lang="en-US" dirty="0">
                <a:solidFill>
                  <a:schemeClr val="dk1"/>
                </a:solidFill>
                <a:ea typeface="Calibri"/>
                <a:cs typeface="Calibri"/>
                <a:sym typeface="Calibri"/>
              </a:rPr>
              <a:t>, M.E., </a:t>
            </a:r>
            <a:r>
              <a:rPr lang="en-US" dirty="0" err="1">
                <a:solidFill>
                  <a:schemeClr val="dk1"/>
                </a:solidFill>
                <a:ea typeface="Calibri"/>
                <a:cs typeface="Calibri"/>
                <a:sym typeface="Calibri"/>
              </a:rPr>
              <a:t>Ph.D</a:t>
            </a:r>
            <a:endParaRPr lang="en-US" dirty="0">
              <a:solidFill>
                <a:schemeClr val="dk1"/>
              </a:solidFill>
              <a:ea typeface="Calibri"/>
              <a:cs typeface="Calibri"/>
              <a:sym typeface="Calibri"/>
            </a:endParaRPr>
          </a:p>
          <a:p>
            <a:pPr lvl="0" algn="l">
              <a:lnSpc>
                <a:spcPct val="150000"/>
              </a:lnSpc>
              <a:spcBef>
                <a:spcPts val="0"/>
              </a:spcBef>
            </a:pPr>
            <a:r>
              <a:rPr lang="en-US" dirty="0">
                <a:solidFill>
                  <a:schemeClr val="dk1"/>
                </a:solidFill>
                <a:ea typeface="Calibri"/>
                <a:cs typeface="Calibri"/>
                <a:sym typeface="Calibri"/>
              </a:rPr>
              <a:t>                                                        Assistant </a:t>
            </a:r>
            <a:r>
              <a:rPr lang="en-US" dirty="0" err="1">
                <a:solidFill>
                  <a:schemeClr val="dk1"/>
                </a:solidFill>
                <a:ea typeface="Calibri"/>
                <a:cs typeface="Calibri"/>
                <a:sym typeface="Calibri"/>
              </a:rPr>
              <a:t>Professor,CSE</a:t>
            </a:r>
            <a:endParaRPr lang="en-US" dirty="0">
              <a:solidFill>
                <a:schemeClr val="dk1"/>
              </a:solidFill>
              <a:ea typeface="Calibri"/>
              <a:cs typeface="Calibri"/>
              <a:sym typeface="Calibri"/>
            </a:endParaRPr>
          </a:p>
          <a:p>
            <a:pPr lvl="0" algn="l">
              <a:lnSpc>
                <a:spcPct val="150000"/>
              </a:lnSpc>
              <a:spcBef>
                <a:spcPts val="0"/>
              </a:spcBef>
            </a:pPr>
            <a:r>
              <a:rPr lang="en-US" b="1" dirty="0">
                <a:solidFill>
                  <a:schemeClr val="dk1"/>
                </a:solidFill>
                <a:ea typeface="Calibri"/>
                <a:cs typeface="Calibri"/>
                <a:sym typeface="Calibri"/>
              </a:rPr>
              <a:t>           Name of the Student   :  </a:t>
            </a:r>
            <a:r>
              <a:rPr lang="en-US" dirty="0" smtClean="0">
                <a:solidFill>
                  <a:schemeClr val="dk1"/>
                </a:solidFill>
                <a:ea typeface="Calibri"/>
                <a:cs typeface="Calibri"/>
                <a:sym typeface="Calibri"/>
              </a:rPr>
              <a:t>G.VISHWANTH</a:t>
            </a:r>
            <a:endParaRPr lang="en-US" dirty="0" smtClean="0"/>
          </a:p>
          <a:p>
            <a:pPr lvl="0" algn="l">
              <a:lnSpc>
                <a:spcPct val="150000"/>
              </a:lnSpc>
              <a:spcBef>
                <a:spcPts val="0"/>
              </a:spcBef>
            </a:pPr>
            <a:r>
              <a:rPr lang="en-US" dirty="0">
                <a:solidFill>
                  <a:schemeClr val="dk1"/>
                </a:solidFill>
                <a:ea typeface="Calibri"/>
                <a:cs typeface="Calibri"/>
                <a:sym typeface="Calibri"/>
              </a:rPr>
              <a:t>           </a:t>
            </a:r>
            <a:r>
              <a:rPr lang="en-US" b="1" dirty="0">
                <a:solidFill>
                  <a:schemeClr val="dk1"/>
                </a:solidFill>
                <a:ea typeface="Calibri"/>
                <a:cs typeface="Calibri"/>
                <a:sym typeface="Calibri"/>
              </a:rPr>
              <a:t>Register Number           :</a:t>
            </a:r>
            <a:r>
              <a:rPr lang="en-US" dirty="0">
                <a:solidFill>
                  <a:schemeClr val="dk1"/>
                </a:solidFill>
                <a:ea typeface="Calibri"/>
                <a:cs typeface="Calibri"/>
                <a:sym typeface="Calibri"/>
              </a:rPr>
              <a:t>  </a:t>
            </a:r>
            <a:r>
              <a:rPr lang="en-US" dirty="0" smtClean="0">
                <a:solidFill>
                  <a:schemeClr val="dk1"/>
                </a:solidFill>
                <a:ea typeface="Calibri"/>
                <a:cs typeface="Calibri"/>
                <a:sym typeface="Calibri"/>
              </a:rPr>
              <a:t>41111386</a:t>
            </a:r>
          </a:p>
          <a:p>
            <a:pPr lvl="0" algn="l">
              <a:lnSpc>
                <a:spcPct val="150000"/>
              </a:lnSpc>
              <a:spcBef>
                <a:spcPts val="0"/>
              </a:spcBef>
            </a:pPr>
            <a:r>
              <a:rPr lang="en-IN" b="1" dirty="0" smtClean="0">
                <a:solidFill>
                  <a:schemeClr val="dk1"/>
                </a:solidFill>
                <a:ea typeface="Calibri"/>
                <a:cs typeface="Calibri"/>
                <a:sym typeface="Calibri"/>
              </a:rPr>
              <a:t>           Guide Name                   :</a:t>
            </a:r>
            <a:r>
              <a:rPr lang="en-IN" dirty="0">
                <a:solidFill>
                  <a:schemeClr val="dk1"/>
                </a:solidFill>
                <a:ea typeface="Calibri"/>
                <a:cs typeface="Calibri"/>
                <a:sym typeface="Calibri"/>
              </a:rPr>
              <a:t> </a:t>
            </a:r>
            <a:r>
              <a:rPr lang="en-IN" dirty="0" smtClean="0">
                <a:solidFill>
                  <a:schemeClr val="dk1"/>
                </a:solidFill>
                <a:ea typeface="Calibri"/>
                <a:cs typeface="Calibri"/>
                <a:sym typeface="Calibri"/>
              </a:rPr>
              <a:t> </a:t>
            </a:r>
            <a:r>
              <a:rPr lang="en-IN" dirty="0" err="1" smtClean="0">
                <a:solidFill>
                  <a:schemeClr val="dk1"/>
                </a:solidFill>
                <a:ea typeface="Calibri"/>
                <a:cs typeface="Calibri"/>
                <a:sym typeface="Calibri"/>
              </a:rPr>
              <a:t>Dr.J.ALBERT</a:t>
            </a:r>
            <a:r>
              <a:rPr lang="en-IN" dirty="0" smtClean="0">
                <a:solidFill>
                  <a:schemeClr val="dk1"/>
                </a:solidFill>
                <a:ea typeface="Calibri"/>
                <a:cs typeface="Calibri"/>
                <a:sym typeface="Calibri"/>
              </a:rPr>
              <a:t> MAYAN</a:t>
            </a:r>
            <a:endParaRPr lang="en-US" b="1" dirty="0" smtClean="0">
              <a:solidFill>
                <a:schemeClr val="dk1"/>
              </a:solidFill>
              <a:ea typeface="Calibri"/>
              <a:cs typeface="Calibri"/>
              <a:sym typeface="Calibri"/>
            </a:endParaRPr>
          </a:p>
          <a:p>
            <a:pPr lvl="0" algn="l">
              <a:lnSpc>
                <a:spcPct val="150000"/>
              </a:lnSpc>
              <a:spcBef>
                <a:spcPts val="0"/>
              </a:spcBef>
            </a:pPr>
            <a:endParaRPr lang="en-US" dirty="0" smtClean="0"/>
          </a:p>
          <a:p>
            <a:endParaRPr lang="en-IN" b="1" dirty="0" smtClean="0"/>
          </a:p>
        </p:txBody>
      </p:sp>
      <p:pic>
        <p:nvPicPr>
          <p:cNvPr id="4" name="Google Shape;97;p1" descr="new letter head July30_2020.png"/>
          <p:cNvPicPr preferRelativeResize="0"/>
          <p:nvPr/>
        </p:nvPicPr>
        <p:blipFill rotWithShape="1">
          <a:blip r:embed="rId2" cstate="print">
            <a:alphaModFix/>
          </a:blip>
          <a:srcRect/>
          <a:stretch/>
        </p:blipFill>
        <p:spPr>
          <a:xfrm>
            <a:off x="228600" y="1"/>
            <a:ext cx="8686800" cy="17525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1772816"/>
            <a:ext cx="7416824" cy="3451201"/>
          </a:xfrm>
          <a:prstGeom prst="rect">
            <a:avLst/>
          </a:prstGeom>
          <a:noFill/>
        </p:spPr>
        <p:txBody>
          <a:bodyPr wrap="square" rtlCol="0">
            <a:spAutoFit/>
          </a:bodyPr>
          <a:lstStyle/>
          <a:p>
            <a:pPr marL="342900" lvl="0" indent="-342900" algn="just">
              <a:lnSpc>
                <a:spcPct val="170000"/>
              </a:lnSpc>
              <a:spcBef>
                <a:spcPts val="400"/>
              </a:spcBef>
              <a:buClr>
                <a:schemeClr val="dk1"/>
              </a:buClr>
              <a:buSzPct val="100000"/>
              <a:buFont typeface="Noto Sans Symbols"/>
              <a:buChar char="▪"/>
            </a:pPr>
            <a:r>
              <a:rPr lang="en-US" b="1" dirty="0" smtClean="0"/>
              <a:t>Software Requirements</a:t>
            </a:r>
            <a:endParaRPr lang="en-US" dirty="0" smtClean="0"/>
          </a:p>
          <a:p>
            <a:pPr lvl="0" algn="just">
              <a:lnSpc>
                <a:spcPct val="170000"/>
              </a:lnSpc>
              <a:spcBef>
                <a:spcPts val="400"/>
              </a:spcBef>
              <a:buClr>
                <a:schemeClr val="dk1"/>
              </a:buClr>
              <a:buSzPct val="100000"/>
            </a:pPr>
            <a:r>
              <a:rPr lang="en-US" b="1" dirty="0" smtClean="0"/>
              <a:t>      </a:t>
            </a:r>
            <a:r>
              <a:rPr lang="en-US" dirty="0" smtClean="0"/>
              <a:t> Operating System : Windows 8 and above (64-bit)</a:t>
            </a:r>
          </a:p>
          <a:p>
            <a:pPr lvl="0" algn="just">
              <a:lnSpc>
                <a:spcPct val="170000"/>
              </a:lnSpc>
              <a:spcBef>
                <a:spcPts val="400"/>
              </a:spcBef>
              <a:buClr>
                <a:schemeClr val="dk1"/>
              </a:buClr>
              <a:buSzPct val="100000"/>
            </a:pPr>
            <a:r>
              <a:rPr lang="en-US" dirty="0" smtClean="0"/>
              <a:t>       Software                 :  ANACONDA NAVIGATOR</a:t>
            </a:r>
          </a:p>
          <a:p>
            <a:pPr marL="342900" lvl="0" indent="-342900" algn="just">
              <a:lnSpc>
                <a:spcPct val="170000"/>
              </a:lnSpc>
              <a:spcBef>
                <a:spcPts val="400"/>
              </a:spcBef>
              <a:buClr>
                <a:schemeClr val="dk1"/>
              </a:buClr>
              <a:buSzPct val="100000"/>
              <a:buFont typeface="Noto Sans Symbols"/>
              <a:buChar char="▪"/>
            </a:pPr>
            <a:r>
              <a:rPr lang="en-US" b="1" dirty="0" smtClean="0"/>
              <a:t>Hardware Requirements</a:t>
            </a:r>
            <a:endParaRPr lang="en-US" dirty="0" smtClean="0"/>
          </a:p>
          <a:p>
            <a:pPr lvl="0" algn="just">
              <a:lnSpc>
                <a:spcPct val="170000"/>
              </a:lnSpc>
              <a:spcBef>
                <a:spcPts val="400"/>
              </a:spcBef>
              <a:buClr>
                <a:schemeClr val="dk1"/>
              </a:buClr>
              <a:buSzPct val="100000"/>
            </a:pPr>
            <a:r>
              <a:rPr lang="en-US" b="1" dirty="0" smtClean="0"/>
              <a:t>       </a:t>
            </a:r>
            <a:r>
              <a:rPr lang="en-US" dirty="0" smtClean="0"/>
              <a:t>Processor : i3 and above</a:t>
            </a:r>
          </a:p>
          <a:p>
            <a:pPr lvl="0" algn="just">
              <a:lnSpc>
                <a:spcPct val="170000"/>
              </a:lnSpc>
              <a:spcBef>
                <a:spcPts val="400"/>
              </a:spcBef>
              <a:buClr>
                <a:schemeClr val="dk1"/>
              </a:buClr>
              <a:buSzPct val="100000"/>
            </a:pPr>
            <a:r>
              <a:rPr lang="en-US" dirty="0" smtClean="0"/>
              <a:t>       RAM          : 4GB and above</a:t>
            </a:r>
          </a:p>
          <a:p>
            <a:endParaRPr lang="en-US" dirty="0"/>
          </a:p>
        </p:txBody>
      </p:sp>
      <p:sp>
        <p:nvSpPr>
          <p:cNvPr id="3" name="Rectangle 2"/>
          <p:cNvSpPr/>
          <p:nvPr/>
        </p:nvSpPr>
        <p:spPr>
          <a:xfrm>
            <a:off x="1043608" y="764704"/>
            <a:ext cx="6912768" cy="707886"/>
          </a:xfrm>
          <a:prstGeom prst="rect">
            <a:avLst/>
          </a:prstGeom>
        </p:spPr>
        <p:txBody>
          <a:bodyPr wrap="square">
            <a:spAutoFit/>
          </a:bodyPr>
          <a:lstStyle/>
          <a:p>
            <a:r>
              <a:rPr lang="en-US" sz="4000" b="1" dirty="0" smtClean="0">
                <a:solidFill>
                  <a:srgbClr val="C00000"/>
                </a:solidFill>
                <a:latin typeface="Arial"/>
                <a:ea typeface="Arial"/>
                <a:cs typeface="Arial"/>
                <a:sym typeface="Arial"/>
              </a:rPr>
              <a:t>Project Implementation</a:t>
            </a:r>
            <a:endParaRPr lang="en-US" sz="4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188640"/>
            <a:ext cx="6264696" cy="584775"/>
          </a:xfrm>
          <a:prstGeom prst="rect">
            <a:avLst/>
          </a:prstGeom>
        </p:spPr>
        <p:txBody>
          <a:bodyPr wrap="square">
            <a:spAutoFit/>
          </a:bodyPr>
          <a:lstStyle/>
          <a:p>
            <a:r>
              <a:rPr lang="en-US" sz="3200" b="1" dirty="0" smtClean="0">
                <a:solidFill>
                  <a:srgbClr val="C00000"/>
                </a:solidFill>
                <a:latin typeface="Arial"/>
                <a:ea typeface="Arial"/>
                <a:cs typeface="Arial"/>
                <a:sym typeface="Arial"/>
              </a:rPr>
              <a:t> Methodology</a:t>
            </a:r>
            <a:endParaRPr lang="en-US" sz="3200" dirty="0"/>
          </a:p>
        </p:txBody>
      </p:sp>
      <p:sp>
        <p:nvSpPr>
          <p:cNvPr id="8194" name="AutoShape 2" descr="https://www.researchgate.net/publication/354134028/figure/fig3/AS:1080248410087462@1634562699982/Training-flowchart-of-the-wage-prediction-model.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6" name="AutoShape 4" descr="https://www.researchgate.net/publication/354134028/figure/fig3/AS:1080248410087462@1634562699982/Training-flowchart-of-the-wage-prediction-model.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Training-flowchart-of-the-wage-prediction-model.png"/>
          <p:cNvPicPr>
            <a:picLocks noChangeAspect="1"/>
          </p:cNvPicPr>
          <p:nvPr/>
        </p:nvPicPr>
        <p:blipFill>
          <a:blip r:embed="rId2" cstate="print"/>
          <a:stretch>
            <a:fillRect/>
          </a:stretch>
        </p:blipFill>
        <p:spPr>
          <a:xfrm>
            <a:off x="1763688" y="980728"/>
            <a:ext cx="4248472" cy="552301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0"/>
            <a:ext cx="4572000" cy="1138773"/>
          </a:xfrm>
          <a:prstGeom prst="rect">
            <a:avLst/>
          </a:prstGeom>
        </p:spPr>
        <p:txBody>
          <a:bodyPr>
            <a:spAutoFit/>
          </a:bodyPr>
          <a:lstStyle/>
          <a:p>
            <a:pPr lvl="0">
              <a:buClr>
                <a:schemeClr val="dk1"/>
              </a:buClr>
              <a:buSzPts val="4000"/>
            </a:pPr>
            <a:endParaRPr lang="en-US" dirty="0" smtClean="0">
              <a:solidFill>
                <a:srgbClr val="C00000"/>
              </a:solidFill>
              <a:latin typeface="Arial"/>
              <a:ea typeface="Arial"/>
              <a:cs typeface="Arial"/>
              <a:sym typeface="Arial"/>
            </a:endParaRPr>
          </a:p>
          <a:p>
            <a:pPr lvl="0">
              <a:buClr>
                <a:srgbClr val="C00000"/>
              </a:buClr>
              <a:buSzPts val="4400"/>
            </a:pPr>
            <a:r>
              <a:rPr lang="en-US" sz="3200" b="1" dirty="0" smtClean="0">
                <a:solidFill>
                  <a:srgbClr val="C00000"/>
                </a:solidFill>
                <a:latin typeface="Arial"/>
                <a:ea typeface="Arial"/>
                <a:cs typeface="Arial"/>
                <a:sym typeface="Arial"/>
              </a:rPr>
              <a:t>Results &amp; </a:t>
            </a:r>
            <a:r>
              <a:rPr lang="en-US" sz="3200" b="1" dirty="0" err="1" smtClean="0">
                <a:solidFill>
                  <a:srgbClr val="C00000"/>
                </a:solidFill>
                <a:latin typeface="Arial"/>
                <a:ea typeface="Arial"/>
                <a:cs typeface="Arial"/>
                <a:sym typeface="Arial"/>
              </a:rPr>
              <a:t>Disscusion</a:t>
            </a:r>
            <a:r>
              <a:rPr lang="en-US" dirty="0" smtClean="0">
                <a:solidFill>
                  <a:schemeClr val="dk1"/>
                </a:solidFill>
                <a:latin typeface="Arial"/>
                <a:ea typeface="Arial"/>
                <a:cs typeface="Arial"/>
                <a:sym typeface="Arial"/>
              </a:rPr>
              <a:t/>
            </a:r>
            <a:br>
              <a:rPr lang="en-US" dirty="0" smtClean="0">
                <a:solidFill>
                  <a:schemeClr val="dk1"/>
                </a:solidFill>
                <a:latin typeface="Arial"/>
                <a:ea typeface="Arial"/>
                <a:cs typeface="Arial"/>
                <a:sym typeface="Arial"/>
              </a:rPr>
            </a:br>
            <a:endParaRPr lang="en-US" dirty="0">
              <a:solidFill>
                <a:schemeClr val="dk1"/>
              </a:solidFill>
              <a:latin typeface="Arial"/>
              <a:ea typeface="Arial"/>
              <a:cs typeface="Arial"/>
              <a:sym typeface="Arial"/>
            </a:endParaRPr>
          </a:p>
        </p:txBody>
      </p:sp>
      <p:sp>
        <p:nvSpPr>
          <p:cNvPr id="3" name="TextBox 2"/>
          <p:cNvSpPr txBox="1"/>
          <p:nvPr/>
        </p:nvSpPr>
        <p:spPr>
          <a:xfrm>
            <a:off x="467544" y="1052736"/>
            <a:ext cx="8136904" cy="5909310"/>
          </a:xfrm>
          <a:prstGeom prst="rect">
            <a:avLst/>
          </a:prstGeom>
          <a:noFill/>
        </p:spPr>
        <p:txBody>
          <a:bodyPr wrap="square" rtlCol="0">
            <a:spAutoFit/>
          </a:bodyPr>
          <a:lstStyle/>
          <a:p>
            <a:r>
              <a:rPr lang="en-US" b="1" dirty="0" smtClean="0"/>
              <a:t>Model Performance Metrics</a:t>
            </a:r>
            <a:r>
              <a:rPr lang="en-US" dirty="0" smtClean="0"/>
              <a:t>:</a:t>
            </a:r>
          </a:p>
          <a:p>
            <a:pPr lvl="1"/>
            <a:r>
              <a:rPr lang="en-US" b="1" dirty="0" smtClean="0"/>
              <a:t>Mean Absolute Error (MAE)</a:t>
            </a:r>
            <a:r>
              <a:rPr lang="en-US" dirty="0" smtClean="0"/>
              <a:t>: A common metric that measures the average absolute difference between predicted and actual salaries.</a:t>
            </a:r>
          </a:p>
          <a:p>
            <a:pPr lvl="1"/>
            <a:r>
              <a:rPr lang="en-US" b="1" dirty="0" smtClean="0"/>
              <a:t>Root Mean Square Error (RMSE)</a:t>
            </a:r>
            <a:r>
              <a:rPr lang="en-US" dirty="0" smtClean="0"/>
              <a:t>: Measures the square root of the average squared differences between predicted and actual salaries. It penalizes larger errors more heavily than MAE.</a:t>
            </a:r>
          </a:p>
          <a:p>
            <a:pPr lvl="1"/>
            <a:r>
              <a:rPr lang="en-US" b="1" dirty="0" smtClean="0"/>
              <a:t>R-squared (R2)</a:t>
            </a:r>
            <a:r>
              <a:rPr lang="en-US" dirty="0" smtClean="0"/>
              <a:t>: Indicates the proportion of variance in the salary that is explained by the model. A higher R2 suggests a better fit.</a:t>
            </a:r>
          </a:p>
          <a:p>
            <a:r>
              <a:rPr lang="en-US" b="1" dirty="0" smtClean="0"/>
              <a:t>Feature Importance</a:t>
            </a:r>
            <a:r>
              <a:rPr lang="en-US" dirty="0" smtClean="0"/>
              <a:t>:</a:t>
            </a:r>
          </a:p>
          <a:p>
            <a:pPr lvl="1"/>
            <a:r>
              <a:rPr lang="en-US" dirty="0" smtClean="0"/>
              <a:t>Identify which features have the most significant impact on salary predictions. This helps job seekers and employers understand what factors influence compensation the most.</a:t>
            </a:r>
          </a:p>
          <a:p>
            <a:r>
              <a:rPr lang="en-US" b="1" dirty="0" smtClean="0"/>
              <a:t>Visualization</a:t>
            </a:r>
            <a:r>
              <a:rPr lang="en-US" dirty="0" smtClean="0"/>
              <a:t>:</a:t>
            </a:r>
          </a:p>
          <a:p>
            <a:pPr lvl="1"/>
            <a:r>
              <a:rPr lang="en-US" dirty="0" smtClean="0"/>
              <a:t>Visual representations of model predictions compared to actual salaries can provide insights into the model's performance and potential areas of improvement.</a:t>
            </a:r>
          </a:p>
          <a:p>
            <a:r>
              <a:rPr lang="en-US" b="1" dirty="0" smtClean="0"/>
              <a:t>Fairness Analysis</a:t>
            </a:r>
            <a:r>
              <a:rPr lang="en-US" dirty="0" smtClean="0"/>
              <a:t>:</a:t>
            </a:r>
          </a:p>
          <a:p>
            <a:pPr lvl="1"/>
            <a:r>
              <a:rPr lang="en-US" dirty="0" smtClean="0"/>
              <a:t>Evaluate the fairness of the model's predictions by assessing any demographic or other biases. Results may show whether certain groups are disproportionately affected by the model's predictions.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1124744"/>
            <a:ext cx="8352928" cy="5909310"/>
          </a:xfrm>
          <a:prstGeom prst="rect">
            <a:avLst/>
          </a:prstGeom>
          <a:noFill/>
        </p:spPr>
        <p:txBody>
          <a:bodyPr wrap="square" rtlCol="0">
            <a:spAutoFit/>
          </a:bodyPr>
          <a:lstStyle/>
          <a:p>
            <a:pPr algn="just">
              <a:buFont typeface="Arial" pitchFamily="34" charset="0"/>
              <a:buChar char="•"/>
            </a:pPr>
            <a:r>
              <a:rPr lang="en-US" b="1" dirty="0" smtClean="0"/>
              <a:t>Error Analysis</a:t>
            </a:r>
            <a:r>
              <a:rPr lang="en-US" dirty="0" smtClean="0"/>
              <a:t>:</a:t>
            </a:r>
          </a:p>
          <a:p>
            <a:pPr lvl="1" algn="just">
              <a:buFont typeface="Arial" pitchFamily="34" charset="0"/>
              <a:buChar char="•"/>
            </a:pPr>
            <a:r>
              <a:rPr lang="en-US" dirty="0" smtClean="0"/>
              <a:t>Examine specific instances where the model's predictions deviate significantly from actual salaries. This can help identify potential issues or outliers in the data.</a:t>
            </a:r>
          </a:p>
          <a:p>
            <a:pPr algn="just">
              <a:buFont typeface="Arial" pitchFamily="34" charset="0"/>
              <a:buChar char="•"/>
            </a:pPr>
            <a:r>
              <a:rPr lang="en-US" b="1" dirty="0" smtClean="0"/>
              <a:t>Model Interpretability</a:t>
            </a:r>
            <a:r>
              <a:rPr lang="en-US" dirty="0" smtClean="0"/>
              <a:t>:</a:t>
            </a:r>
          </a:p>
          <a:p>
            <a:pPr lvl="1" algn="just">
              <a:buFont typeface="Arial" pitchFamily="34" charset="0"/>
              <a:buChar char="•"/>
            </a:pPr>
            <a:r>
              <a:rPr lang="en-US" dirty="0" smtClean="0"/>
              <a:t>Use techniques like SHAP values, partial dependence plots, or feature importance plots to explain how individual features impact salary predictions.</a:t>
            </a:r>
          </a:p>
          <a:p>
            <a:pPr algn="just">
              <a:buFont typeface="Arial" pitchFamily="34" charset="0"/>
              <a:buChar char="•"/>
            </a:pPr>
            <a:r>
              <a:rPr lang="en-US" b="1" dirty="0" smtClean="0"/>
              <a:t>Deployment Metrics</a:t>
            </a:r>
            <a:r>
              <a:rPr lang="en-US" dirty="0" smtClean="0"/>
              <a:t>:</a:t>
            </a:r>
          </a:p>
          <a:p>
            <a:pPr lvl="1" algn="just">
              <a:buFont typeface="Arial" pitchFamily="34" charset="0"/>
              <a:buChar char="•"/>
            </a:pPr>
            <a:r>
              <a:rPr lang="en-US" dirty="0" smtClean="0"/>
              <a:t>If the model is deployed, monitor its real-world performance by tracking prediction accuracy, fairness, and user feedback over time.</a:t>
            </a:r>
          </a:p>
          <a:p>
            <a:pPr algn="just">
              <a:buFont typeface="Arial" pitchFamily="34" charset="0"/>
              <a:buChar char="•"/>
            </a:pPr>
            <a:r>
              <a:rPr lang="en-US" b="1" dirty="0" smtClean="0"/>
              <a:t>Practical Implications</a:t>
            </a:r>
            <a:r>
              <a:rPr lang="en-US" dirty="0" smtClean="0"/>
              <a:t>:</a:t>
            </a:r>
          </a:p>
          <a:p>
            <a:pPr lvl="1" algn="just">
              <a:buFont typeface="Arial" pitchFamily="34" charset="0"/>
              <a:buChar char="•"/>
            </a:pPr>
            <a:r>
              <a:rPr lang="en-US" dirty="0" smtClean="0"/>
              <a:t>Discuss the practical implications of the model's predictions for job seekers and employers. Are the predictions useful for salary negotiations, career planning, or compensation strategy?</a:t>
            </a:r>
          </a:p>
          <a:p>
            <a:pPr algn="just">
              <a:buFont typeface="Arial" pitchFamily="34" charset="0"/>
              <a:buChar char="•"/>
            </a:pPr>
            <a:r>
              <a:rPr lang="en-US" b="1" dirty="0" smtClean="0"/>
              <a:t>Future Recommendations</a:t>
            </a:r>
            <a:r>
              <a:rPr lang="en-US" dirty="0" smtClean="0"/>
              <a:t>:</a:t>
            </a:r>
          </a:p>
          <a:p>
            <a:pPr lvl="1" algn="just">
              <a:buFont typeface="Arial" pitchFamily="34" charset="0"/>
              <a:buChar char="•"/>
            </a:pPr>
            <a:r>
              <a:rPr lang="en-US" dirty="0" smtClean="0"/>
              <a:t>Based on the results, provide recommendations for further model improvements or enhancements, such as refining fairness measures, including additional features, or scaling up the model.</a:t>
            </a:r>
          </a:p>
          <a:p>
            <a:pPr algn="just">
              <a:buFont typeface="Arial" pitchFamily="34" charset="0"/>
              <a:buChar char="•"/>
            </a:pPr>
            <a:r>
              <a:rPr lang="en-US" b="1" dirty="0" smtClean="0"/>
              <a:t>Visualization of Model Deployment</a:t>
            </a:r>
            <a:r>
              <a:rPr lang="en-US" dirty="0" smtClean="0"/>
              <a:t>:</a:t>
            </a:r>
          </a:p>
          <a:p>
            <a:pPr lvl="1" algn="just">
              <a:buFont typeface="Arial" pitchFamily="34" charset="0"/>
              <a:buChar char="•"/>
            </a:pPr>
            <a:r>
              <a:rPr lang="en-US" dirty="0" smtClean="0"/>
              <a:t>If applicable, visualize how the model is integrated into a web application, API, or other deployment methods. Highlight user interfaces and interaction flows.</a:t>
            </a:r>
          </a:p>
          <a:p>
            <a:pPr algn="just">
              <a:buFont typeface="Arial" pitchFamily="34" charset="0"/>
              <a:buChar char="•"/>
            </a:pPr>
            <a:endParaRPr lang="en-US" dirty="0" smtClean="0"/>
          </a:p>
        </p:txBody>
      </p:sp>
      <p:sp>
        <p:nvSpPr>
          <p:cNvPr id="4" name="Rectangle 3"/>
          <p:cNvSpPr/>
          <p:nvPr/>
        </p:nvSpPr>
        <p:spPr>
          <a:xfrm>
            <a:off x="179512" y="0"/>
            <a:ext cx="4572000" cy="1384995"/>
          </a:xfrm>
          <a:prstGeom prst="rect">
            <a:avLst/>
          </a:prstGeom>
        </p:spPr>
        <p:txBody>
          <a:bodyPr>
            <a:spAutoFit/>
          </a:bodyPr>
          <a:lstStyle/>
          <a:p>
            <a:pPr lvl="0">
              <a:buClr>
                <a:schemeClr val="dk1"/>
              </a:buClr>
              <a:buSzPts val="4000"/>
            </a:pPr>
            <a:endParaRPr lang="en-US" sz="2800" dirty="0" smtClean="0">
              <a:solidFill>
                <a:srgbClr val="C00000"/>
              </a:solidFill>
              <a:latin typeface="Arial"/>
              <a:ea typeface="Arial"/>
              <a:cs typeface="Arial"/>
              <a:sym typeface="Arial"/>
            </a:endParaRPr>
          </a:p>
          <a:p>
            <a:pPr lvl="0">
              <a:buClr>
                <a:srgbClr val="C00000"/>
              </a:buClr>
              <a:buSzPts val="4400"/>
            </a:pPr>
            <a:r>
              <a:rPr lang="en-US" sz="2800" b="1" dirty="0" smtClean="0">
                <a:solidFill>
                  <a:srgbClr val="C00000"/>
                </a:solidFill>
                <a:latin typeface="Arial"/>
                <a:ea typeface="Arial"/>
                <a:cs typeface="Arial"/>
                <a:sym typeface="Arial"/>
              </a:rPr>
              <a:t>Results &amp; </a:t>
            </a:r>
            <a:r>
              <a:rPr lang="en-US" sz="2800" b="1" dirty="0" err="1" smtClean="0">
                <a:solidFill>
                  <a:srgbClr val="C00000"/>
                </a:solidFill>
                <a:latin typeface="Arial"/>
                <a:ea typeface="Arial"/>
                <a:cs typeface="Arial"/>
                <a:sym typeface="Arial"/>
              </a:rPr>
              <a:t>Disscusion</a:t>
            </a:r>
            <a:r>
              <a:rPr lang="en-US" sz="2800" dirty="0" smtClean="0">
                <a:solidFill>
                  <a:schemeClr val="dk1"/>
                </a:solidFill>
                <a:latin typeface="Arial"/>
                <a:ea typeface="Arial"/>
                <a:cs typeface="Arial"/>
                <a:sym typeface="Arial"/>
              </a:rPr>
              <a:t/>
            </a:r>
            <a:br>
              <a:rPr lang="en-US" sz="2800" dirty="0" smtClean="0">
                <a:solidFill>
                  <a:schemeClr val="dk1"/>
                </a:solidFill>
                <a:latin typeface="Arial"/>
                <a:ea typeface="Arial"/>
                <a:cs typeface="Arial"/>
                <a:sym typeface="Arial"/>
              </a:rPr>
            </a:br>
            <a:endParaRPr lang="en-US" sz="2800" dirty="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1196752"/>
            <a:ext cx="8352928" cy="3970318"/>
          </a:xfrm>
          <a:prstGeom prst="rect">
            <a:avLst/>
          </a:prstGeom>
          <a:noFill/>
        </p:spPr>
        <p:txBody>
          <a:bodyPr wrap="square" rtlCol="0">
            <a:spAutoFit/>
          </a:bodyPr>
          <a:lstStyle/>
          <a:p>
            <a:pPr algn="just">
              <a:buFont typeface="Arial" pitchFamily="34" charset="0"/>
              <a:buChar char="•"/>
            </a:pPr>
            <a:r>
              <a:rPr lang="en-US" b="1" dirty="0" smtClean="0"/>
              <a:t>Stakeholder Feedback</a:t>
            </a:r>
            <a:r>
              <a:rPr lang="en-US" dirty="0" smtClean="0"/>
              <a:t>:</a:t>
            </a:r>
          </a:p>
          <a:p>
            <a:pPr lvl="1" algn="just">
              <a:buFont typeface="Arial" pitchFamily="34" charset="0"/>
              <a:buChar char="•"/>
            </a:pPr>
            <a:r>
              <a:rPr lang="en-US" dirty="0" smtClean="0"/>
              <a:t>Gather feedback from job seekers and employers who have used the salary prediction tool, and include any testimonials or insights they provide.</a:t>
            </a:r>
          </a:p>
          <a:p>
            <a:pPr algn="just">
              <a:buFont typeface="Arial" pitchFamily="34" charset="0"/>
              <a:buChar char="•"/>
            </a:pPr>
            <a:r>
              <a:rPr lang="en-US" b="1" dirty="0" smtClean="0"/>
              <a:t>Comparison with Baseline</a:t>
            </a:r>
            <a:r>
              <a:rPr lang="en-US" dirty="0" smtClean="0"/>
              <a:t>:</a:t>
            </a:r>
          </a:p>
          <a:p>
            <a:pPr lvl="1" algn="just">
              <a:buFont typeface="Arial" pitchFamily="34" charset="0"/>
              <a:buChar char="•"/>
            </a:pPr>
            <a:r>
              <a:rPr lang="en-US" dirty="0" smtClean="0"/>
              <a:t>Compare the performance of your salary prediction model with a baseline model (e.g., a simple linear regression or a mean salary predictor) to demonstrate the improvement achieved.</a:t>
            </a:r>
          </a:p>
          <a:p>
            <a:pPr algn="just"/>
            <a:r>
              <a:rPr lang="en-US" dirty="0" smtClean="0"/>
              <a:t>Ultimately, </a:t>
            </a:r>
            <a:r>
              <a:rPr lang="en-US" dirty="0" smtClean="0"/>
              <a:t>the results should demonstrate the accuracy and usefulness of the salary prediction model, along with any measures taken to ensure fairness and mitigate bias. These insights can inform job seekers' career decisions and help organizations make more informed compensation decisions in a fair and transparent manner.</a:t>
            </a:r>
          </a:p>
          <a:p>
            <a:pPr algn="just">
              <a:buFont typeface="Arial" pitchFamily="34" charset="0"/>
              <a:buChar char="•"/>
            </a:pPr>
            <a:endParaRPr lang="en-IN" dirty="0" smtClean="0"/>
          </a:p>
          <a:p>
            <a:pPr algn="just">
              <a:buFont typeface="Arial" pitchFamily="34" charset="0"/>
              <a:buChar char="•"/>
            </a:pPr>
            <a:endParaRPr lang="en-IN" dirty="0" smtClean="0"/>
          </a:p>
          <a:p>
            <a:pPr algn="just"/>
            <a:r>
              <a:rPr lang="en-IN" dirty="0" smtClean="0"/>
              <a:t>Let us see some snapshots of how the model works:</a:t>
            </a:r>
            <a:endParaRPr lang="en-US" dirty="0"/>
          </a:p>
        </p:txBody>
      </p:sp>
      <p:sp>
        <p:nvSpPr>
          <p:cNvPr id="4" name="Rectangle 3"/>
          <p:cNvSpPr/>
          <p:nvPr/>
        </p:nvSpPr>
        <p:spPr>
          <a:xfrm>
            <a:off x="179512" y="0"/>
            <a:ext cx="4572000" cy="1569660"/>
          </a:xfrm>
          <a:prstGeom prst="rect">
            <a:avLst/>
          </a:prstGeom>
        </p:spPr>
        <p:txBody>
          <a:bodyPr>
            <a:spAutoFit/>
          </a:bodyPr>
          <a:lstStyle/>
          <a:p>
            <a:pPr lvl="0">
              <a:buClr>
                <a:schemeClr val="dk1"/>
              </a:buClr>
              <a:buSzPts val="4000"/>
            </a:pPr>
            <a:endParaRPr lang="en-US" sz="3200" dirty="0" smtClean="0">
              <a:solidFill>
                <a:srgbClr val="C00000"/>
              </a:solidFill>
              <a:latin typeface="Arial"/>
              <a:ea typeface="Arial"/>
              <a:cs typeface="Arial"/>
              <a:sym typeface="Arial"/>
            </a:endParaRPr>
          </a:p>
          <a:p>
            <a:pPr lvl="0">
              <a:buClr>
                <a:srgbClr val="C00000"/>
              </a:buClr>
              <a:buSzPts val="4400"/>
            </a:pPr>
            <a:r>
              <a:rPr lang="en-US" sz="3200" b="1" dirty="0" smtClean="0">
                <a:solidFill>
                  <a:srgbClr val="C00000"/>
                </a:solidFill>
                <a:latin typeface="Arial"/>
                <a:ea typeface="Arial"/>
                <a:cs typeface="Arial"/>
                <a:sym typeface="Arial"/>
              </a:rPr>
              <a:t>Results &amp; </a:t>
            </a:r>
            <a:r>
              <a:rPr lang="en-US" sz="3200" b="1" dirty="0" err="1" smtClean="0">
                <a:solidFill>
                  <a:srgbClr val="C00000"/>
                </a:solidFill>
                <a:latin typeface="Arial"/>
                <a:ea typeface="Arial"/>
                <a:cs typeface="Arial"/>
                <a:sym typeface="Arial"/>
              </a:rPr>
              <a:t>Disscusion</a:t>
            </a:r>
            <a:r>
              <a:rPr lang="en-US" sz="3200" dirty="0" smtClean="0">
                <a:solidFill>
                  <a:schemeClr val="dk1"/>
                </a:solidFill>
                <a:latin typeface="Arial"/>
                <a:ea typeface="Arial"/>
                <a:cs typeface="Arial"/>
                <a:sym typeface="Arial"/>
              </a:rPr>
              <a:t/>
            </a:r>
            <a:br>
              <a:rPr lang="en-US" sz="3200" dirty="0" smtClean="0">
                <a:solidFill>
                  <a:schemeClr val="dk1"/>
                </a:solidFill>
                <a:latin typeface="Arial"/>
                <a:ea typeface="Arial"/>
                <a:cs typeface="Arial"/>
                <a:sym typeface="Arial"/>
              </a:rPr>
            </a:br>
            <a:endParaRPr lang="en-US" sz="3200" dirty="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23528" y="2204864"/>
            <a:ext cx="8820472" cy="2590800"/>
          </a:xfrm>
          <a:prstGeom prst="rect">
            <a:avLst/>
          </a:prstGeom>
          <a:noFill/>
          <a:ln w="9525">
            <a:noFill/>
            <a:miter lim="800000"/>
            <a:headEnd/>
            <a:tailEnd/>
          </a:ln>
          <a:effectLst/>
        </p:spPr>
      </p:pic>
      <p:sp>
        <p:nvSpPr>
          <p:cNvPr id="3" name="Rectangle 2"/>
          <p:cNvSpPr/>
          <p:nvPr/>
        </p:nvSpPr>
        <p:spPr>
          <a:xfrm>
            <a:off x="0" y="-315416"/>
            <a:ext cx="4572000" cy="1569660"/>
          </a:xfrm>
          <a:prstGeom prst="rect">
            <a:avLst/>
          </a:prstGeom>
        </p:spPr>
        <p:txBody>
          <a:bodyPr>
            <a:spAutoFit/>
          </a:bodyPr>
          <a:lstStyle/>
          <a:p>
            <a:pPr lvl="0">
              <a:buClr>
                <a:schemeClr val="dk1"/>
              </a:buClr>
              <a:buSzPts val="4000"/>
            </a:pPr>
            <a:endParaRPr lang="en-US" sz="3200" dirty="0" smtClean="0">
              <a:solidFill>
                <a:srgbClr val="C00000"/>
              </a:solidFill>
              <a:latin typeface="Arial"/>
              <a:ea typeface="Arial"/>
              <a:cs typeface="Arial"/>
              <a:sym typeface="Arial"/>
            </a:endParaRPr>
          </a:p>
          <a:p>
            <a:pPr lvl="0">
              <a:buClr>
                <a:srgbClr val="C00000"/>
              </a:buClr>
              <a:buSzPts val="4400"/>
            </a:pPr>
            <a:r>
              <a:rPr lang="en-US" sz="3200" b="1" dirty="0" smtClean="0">
                <a:solidFill>
                  <a:srgbClr val="C00000"/>
                </a:solidFill>
                <a:latin typeface="Arial"/>
                <a:ea typeface="Arial"/>
                <a:cs typeface="Arial"/>
                <a:sym typeface="Arial"/>
              </a:rPr>
              <a:t>Snapshots:</a:t>
            </a:r>
            <a:r>
              <a:rPr lang="en-US" sz="3200" dirty="0" smtClean="0">
                <a:solidFill>
                  <a:schemeClr val="dk1"/>
                </a:solidFill>
                <a:latin typeface="Arial"/>
                <a:ea typeface="Arial"/>
                <a:cs typeface="Arial"/>
                <a:sym typeface="Arial"/>
              </a:rPr>
              <a:t/>
            </a:r>
            <a:br>
              <a:rPr lang="en-US" sz="3200" dirty="0" smtClean="0">
                <a:solidFill>
                  <a:schemeClr val="dk1"/>
                </a:solidFill>
                <a:latin typeface="Arial"/>
                <a:ea typeface="Arial"/>
                <a:cs typeface="Arial"/>
                <a:sym typeface="Arial"/>
              </a:rPr>
            </a:br>
            <a:endParaRPr lang="en-US" sz="3200" dirty="0">
              <a:solidFill>
                <a:schemeClr val="dk1"/>
              </a:solidFill>
              <a:latin typeface="Arial"/>
              <a:ea typeface="Arial"/>
              <a:cs typeface="Arial"/>
              <a:sym typeface="Arial"/>
            </a:endParaRPr>
          </a:p>
        </p:txBody>
      </p:sp>
      <p:sp>
        <p:nvSpPr>
          <p:cNvPr id="4" name="TextBox 3"/>
          <p:cNvSpPr txBox="1"/>
          <p:nvPr/>
        </p:nvSpPr>
        <p:spPr>
          <a:xfrm>
            <a:off x="179512" y="1340768"/>
            <a:ext cx="6264696" cy="369332"/>
          </a:xfrm>
          <a:prstGeom prst="rect">
            <a:avLst/>
          </a:prstGeom>
          <a:noFill/>
        </p:spPr>
        <p:txBody>
          <a:bodyPr wrap="square" rtlCol="0">
            <a:spAutoFit/>
          </a:bodyPr>
          <a:lstStyle/>
          <a:p>
            <a:r>
              <a:rPr lang="en-IN" dirty="0" smtClean="0"/>
              <a:t>Before prediction(Uploading values to the model</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cstate="print"/>
          <a:srcRect/>
          <a:stretch>
            <a:fillRect/>
          </a:stretch>
        </p:blipFill>
        <p:spPr bwMode="auto">
          <a:xfrm>
            <a:off x="107504" y="2420888"/>
            <a:ext cx="8568952" cy="2870200"/>
          </a:xfrm>
          <a:prstGeom prst="rect">
            <a:avLst/>
          </a:prstGeom>
          <a:noFill/>
          <a:ln w="9525">
            <a:noFill/>
            <a:miter lim="800000"/>
            <a:headEnd/>
            <a:tailEnd/>
          </a:ln>
          <a:effectLst/>
        </p:spPr>
      </p:pic>
      <p:sp>
        <p:nvSpPr>
          <p:cNvPr id="3" name="TextBox 2"/>
          <p:cNvSpPr txBox="1"/>
          <p:nvPr/>
        </p:nvSpPr>
        <p:spPr>
          <a:xfrm>
            <a:off x="323528" y="908720"/>
            <a:ext cx="5760640" cy="369332"/>
          </a:xfrm>
          <a:prstGeom prst="rect">
            <a:avLst/>
          </a:prstGeom>
          <a:noFill/>
        </p:spPr>
        <p:txBody>
          <a:bodyPr wrap="square" rtlCol="0">
            <a:spAutoFit/>
          </a:bodyPr>
          <a:lstStyle/>
          <a:p>
            <a:r>
              <a:rPr lang="en-IN" dirty="0" smtClean="0"/>
              <a:t>After prediction: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512" y="0"/>
            <a:ext cx="4572000" cy="2123658"/>
          </a:xfrm>
          <a:prstGeom prst="rect">
            <a:avLst/>
          </a:prstGeom>
        </p:spPr>
        <p:txBody>
          <a:bodyPr wrap="square">
            <a:spAutoFit/>
          </a:bodyPr>
          <a:lstStyle/>
          <a:p>
            <a:pPr lvl="0">
              <a:buClr>
                <a:schemeClr val="dk1"/>
              </a:buClr>
              <a:buSzPts val="4000"/>
            </a:pPr>
            <a:endParaRPr lang="en-US" sz="4400" b="0" i="0" u="none" strike="noStrike" cap="none" dirty="0" smtClean="0">
              <a:solidFill>
                <a:srgbClr val="C00000"/>
              </a:solidFill>
              <a:latin typeface="Arial"/>
              <a:ea typeface="Arial"/>
              <a:cs typeface="Arial"/>
              <a:sym typeface="Arial"/>
            </a:endParaRPr>
          </a:p>
          <a:p>
            <a:pPr lvl="0">
              <a:buClr>
                <a:srgbClr val="C00000"/>
              </a:buClr>
              <a:buSzPts val="4400"/>
            </a:pPr>
            <a:r>
              <a:rPr lang="en-US" sz="4400" b="1" i="0" u="none" strike="noStrike" cap="none" dirty="0" smtClean="0">
                <a:solidFill>
                  <a:srgbClr val="C00000"/>
                </a:solidFill>
                <a:latin typeface="Arial"/>
                <a:ea typeface="Arial"/>
                <a:cs typeface="Arial"/>
                <a:sym typeface="Arial"/>
              </a:rPr>
              <a:t>References</a:t>
            </a:r>
            <a:r>
              <a:rPr lang="en-US" sz="4400" b="0" i="0" u="none" strike="noStrike" cap="none" dirty="0" smtClean="0">
                <a:solidFill>
                  <a:schemeClr val="dk1"/>
                </a:solidFill>
                <a:latin typeface="Arial"/>
                <a:ea typeface="Arial"/>
                <a:cs typeface="Arial"/>
                <a:sym typeface="Arial"/>
              </a:rPr>
              <a:t/>
            </a:r>
            <a:br>
              <a:rPr lang="en-US" sz="4400" b="0" i="0" u="none" strike="noStrike" cap="none" dirty="0" smtClean="0">
                <a:solidFill>
                  <a:schemeClr val="dk1"/>
                </a:solidFill>
                <a:latin typeface="Arial"/>
                <a:ea typeface="Arial"/>
                <a:cs typeface="Arial"/>
                <a:sym typeface="Arial"/>
              </a:rPr>
            </a:br>
            <a:endParaRPr lang="en-US" sz="4400" b="0" i="0" u="none" strike="noStrike" cap="none" dirty="0">
              <a:solidFill>
                <a:schemeClr val="dk1"/>
              </a:solidFill>
              <a:latin typeface="Arial"/>
              <a:ea typeface="Arial"/>
              <a:cs typeface="Arial"/>
              <a:sym typeface="Arial"/>
            </a:endParaRPr>
          </a:p>
        </p:txBody>
      </p:sp>
      <p:sp>
        <p:nvSpPr>
          <p:cNvPr id="4" name="TextBox 3"/>
          <p:cNvSpPr txBox="1"/>
          <p:nvPr/>
        </p:nvSpPr>
        <p:spPr>
          <a:xfrm>
            <a:off x="539552" y="1844824"/>
            <a:ext cx="8017836" cy="1477328"/>
          </a:xfrm>
          <a:prstGeom prst="rect">
            <a:avLst/>
          </a:prstGeom>
          <a:noFill/>
        </p:spPr>
        <p:txBody>
          <a:bodyPr wrap="square" rtlCol="0">
            <a:spAutoFit/>
          </a:bodyPr>
          <a:lstStyle/>
          <a:p>
            <a:r>
              <a:rPr lang="en-IN" dirty="0" smtClean="0"/>
              <a:t>DATASET:- </a:t>
            </a:r>
            <a:r>
              <a:rPr lang="en-IN" dirty="0" smtClean="0">
                <a:hlinkClick r:id="rId2"/>
              </a:rPr>
              <a:t>https://www.kaggle.com</a:t>
            </a:r>
            <a:r>
              <a:rPr lang="en-IN" dirty="0" smtClean="0"/>
              <a:t> </a:t>
            </a:r>
          </a:p>
          <a:p>
            <a:r>
              <a:rPr lang="en-IN" dirty="0" smtClean="0"/>
              <a:t>                   </a:t>
            </a:r>
            <a:r>
              <a:rPr lang="en-IN" dirty="0" smtClean="0">
                <a:hlinkClick r:id="rId3"/>
              </a:rPr>
              <a:t>https://towardsdatascience.com</a:t>
            </a:r>
            <a:endParaRPr lang="en-IN" dirty="0" smtClean="0"/>
          </a:p>
          <a:p>
            <a:r>
              <a:rPr lang="en-IN" dirty="0" smtClean="0"/>
              <a:t>                   </a:t>
            </a:r>
            <a:r>
              <a:rPr lang="en-IN" dirty="0" smtClean="0">
                <a:hlinkClick r:id="rId4"/>
              </a:rPr>
              <a:t>https://www.datasciencecentral.com</a:t>
            </a:r>
            <a:endParaRPr lang="en-IN" dirty="0" smtClean="0"/>
          </a:p>
          <a:p>
            <a:endParaRPr lang="en-IN"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620688"/>
            <a:ext cx="5040560" cy="830997"/>
          </a:xfrm>
          <a:prstGeom prst="rect">
            <a:avLst/>
          </a:prstGeom>
        </p:spPr>
        <p:txBody>
          <a:bodyPr wrap="square">
            <a:spAutoFit/>
          </a:bodyPr>
          <a:lstStyle/>
          <a:p>
            <a:pPr>
              <a:buClr>
                <a:srgbClr val="C00000"/>
              </a:buClr>
              <a:buSzPct val="100000"/>
            </a:pPr>
            <a:r>
              <a:rPr lang="en-US" sz="4800" b="1" dirty="0" smtClean="0">
                <a:solidFill>
                  <a:srgbClr val="FF0000"/>
                </a:solidFill>
              </a:rPr>
              <a:t>Conclusion</a:t>
            </a:r>
            <a:endParaRPr lang="en-US" sz="4800" b="1" dirty="0">
              <a:solidFill>
                <a:srgbClr val="FF0000"/>
              </a:solidFill>
            </a:endParaRPr>
          </a:p>
        </p:txBody>
      </p:sp>
      <p:sp>
        <p:nvSpPr>
          <p:cNvPr id="19457" name="Rectangle 1"/>
          <p:cNvSpPr>
            <a:spLocks noChangeArrowheads="1"/>
          </p:cNvSpPr>
          <p:nvPr/>
        </p:nvSpPr>
        <p:spPr bwMode="auto">
          <a:xfrm>
            <a:off x="0" y="43934"/>
            <a:ext cx="184731" cy="369332"/>
          </a:xfrm>
          <a:prstGeom prst="rect">
            <a:avLst/>
          </a:prstGeom>
          <a:solidFill>
            <a:srgbClr val="F7F7F8"/>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TextBox 4"/>
          <p:cNvSpPr txBox="1"/>
          <p:nvPr/>
        </p:nvSpPr>
        <p:spPr>
          <a:xfrm>
            <a:off x="467544" y="1556792"/>
            <a:ext cx="7992888" cy="5078313"/>
          </a:xfrm>
          <a:prstGeom prst="rect">
            <a:avLst/>
          </a:prstGeom>
          <a:noFill/>
        </p:spPr>
        <p:txBody>
          <a:bodyPr wrap="square" rtlCol="0">
            <a:spAutoFit/>
          </a:bodyPr>
          <a:lstStyle/>
          <a:p>
            <a:r>
              <a:rPr lang="en-US" dirty="0"/>
              <a:t>The "Salary Prediction Using Linear Regression" project addresses a critical need in the job market by harnessing the capabilities of machine learning to provide accurate salary estimates. Linear regression offers transparency and interpretability, making it an ideal choice for this task. By helping individuals and organizations make data-driven decisions about salaries, this project contributes to improved career planning, negotiation, and workforce management. It underscores the potential of machine learning to empower individuals and organizations in the realm of compensation and career development</a:t>
            </a:r>
            <a:r>
              <a:rPr lang="en-US" dirty="0" smtClean="0"/>
              <a:t>.</a:t>
            </a:r>
          </a:p>
          <a:p>
            <a:endParaRPr lang="en-US" dirty="0" smtClean="0"/>
          </a:p>
          <a:p>
            <a:r>
              <a:rPr lang="en-US" dirty="0" smtClean="0"/>
              <a:t>In summary, salary prediction using machine learning serves as a powerful tool for enhancing transparency, fairness, and efficiency in the job market. It empowers individuals to make informed career decisions and assists organizations in making equitable compensation decisions. This project not only achieves its immediate goals but also sets the stage for ongoing advancements in the field of salary prediction and data-driven compensation practices. As the job market evolves, these models will play a vital role in ensuring that compensation remains competitive, unbiased, and reflective of the diverse talent pool.</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2696" y="260648"/>
            <a:ext cx="10044608" cy="769441"/>
          </a:xfrm>
          <a:prstGeom prst="rect">
            <a:avLst/>
          </a:prstGeom>
        </p:spPr>
        <p:txBody>
          <a:bodyPr wrap="square">
            <a:spAutoFit/>
          </a:bodyPr>
          <a:lstStyle/>
          <a:p>
            <a:pPr lvl="8">
              <a:buClr>
                <a:srgbClr val="C00000"/>
              </a:buClr>
              <a:buSzPts val="4400"/>
            </a:pPr>
            <a:r>
              <a:rPr lang="en-US" sz="4400" b="1" i="0" u="none" strike="noStrike" cap="none" dirty="0" smtClean="0">
                <a:solidFill>
                  <a:srgbClr val="C00000"/>
                </a:solidFill>
                <a:latin typeface="Arial"/>
                <a:ea typeface="Arial"/>
                <a:cs typeface="Arial"/>
                <a:sym typeface="Arial"/>
              </a:rPr>
              <a:t>Course Certificate</a:t>
            </a:r>
            <a:endParaRPr lang="en-US" dirty="0"/>
          </a:p>
        </p:txBody>
      </p:sp>
      <p:pic>
        <p:nvPicPr>
          <p:cNvPr id="3" name="Picture 2" descr="WhatsApp Image 2023-09-25 at 12.52.03 PM.jpeg"/>
          <p:cNvPicPr>
            <a:picLocks noChangeAspect="1"/>
          </p:cNvPicPr>
          <p:nvPr/>
        </p:nvPicPr>
        <p:blipFill>
          <a:blip r:embed="rId2" cstate="print"/>
          <a:stretch>
            <a:fillRect/>
          </a:stretch>
        </p:blipFill>
        <p:spPr>
          <a:xfrm>
            <a:off x="1979712" y="1124744"/>
            <a:ext cx="4894898" cy="50405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404664"/>
            <a:ext cx="6912768" cy="707886"/>
          </a:xfrm>
          <a:prstGeom prst="rect">
            <a:avLst/>
          </a:prstGeom>
        </p:spPr>
        <p:txBody>
          <a:bodyPr wrap="square">
            <a:spAutoFit/>
          </a:bodyPr>
          <a:lstStyle/>
          <a:p>
            <a:r>
              <a:rPr lang="en-US" sz="4000" b="1" dirty="0" smtClean="0">
                <a:solidFill>
                  <a:srgbClr val="C00000"/>
                </a:solidFill>
                <a:latin typeface="Arial"/>
                <a:ea typeface="Arial"/>
                <a:cs typeface="Arial"/>
                <a:sym typeface="Arial"/>
              </a:rPr>
              <a:t>Presentation Outline</a:t>
            </a:r>
            <a:endParaRPr lang="en-US" sz="4000" dirty="0"/>
          </a:p>
        </p:txBody>
      </p:sp>
      <p:sp>
        <p:nvSpPr>
          <p:cNvPr id="3" name="Rectangle 2"/>
          <p:cNvSpPr/>
          <p:nvPr/>
        </p:nvSpPr>
        <p:spPr>
          <a:xfrm>
            <a:off x="827584" y="1196752"/>
            <a:ext cx="4572000" cy="5529719"/>
          </a:xfrm>
          <a:prstGeom prst="rect">
            <a:avLst/>
          </a:prstGeom>
        </p:spPr>
        <p:txBody>
          <a:bodyPr wrap="square">
            <a:spAutoFit/>
          </a:bodyPr>
          <a:lstStyle/>
          <a:p>
            <a:pPr marL="342900" lvl="0" indent="-342900">
              <a:buClr>
                <a:schemeClr val="dk1"/>
              </a:buClr>
              <a:buSzPts val="2400"/>
              <a:buChar char="•"/>
            </a:pPr>
            <a:r>
              <a:rPr lang="en-US" sz="3200" dirty="0">
                <a:ea typeface="Calibri"/>
                <a:cs typeface="Calibri"/>
                <a:sym typeface="Calibri"/>
              </a:rPr>
              <a:t>Course </a:t>
            </a:r>
            <a:r>
              <a:rPr lang="en-US" sz="3200" dirty="0" smtClean="0">
                <a:ea typeface="Calibri"/>
                <a:cs typeface="Calibri"/>
                <a:sym typeface="Calibri"/>
              </a:rPr>
              <a:t>Certificate</a:t>
            </a:r>
          </a:p>
          <a:p>
            <a:pPr marL="342900" lvl="0" indent="-342900">
              <a:buClr>
                <a:schemeClr val="dk1"/>
              </a:buClr>
              <a:buSzPts val="2400"/>
              <a:buChar char="•"/>
            </a:pPr>
            <a:r>
              <a:rPr lang="en-IN" sz="3200" dirty="0" smtClean="0">
                <a:cs typeface="Calibri"/>
                <a:sym typeface="Calibri"/>
              </a:rPr>
              <a:t>Abstract</a:t>
            </a:r>
            <a:endParaRPr lang="en-US" sz="3200" dirty="0" smtClean="0"/>
          </a:p>
          <a:p>
            <a:pPr marL="342900" lvl="0" indent="-342900">
              <a:spcBef>
                <a:spcPts val="480"/>
              </a:spcBef>
              <a:buClr>
                <a:schemeClr val="dk1"/>
              </a:buClr>
              <a:buSzPts val="2400"/>
              <a:buChar char="•"/>
            </a:pPr>
            <a:r>
              <a:rPr lang="en-US" sz="3200" dirty="0">
                <a:ea typeface="Calibri"/>
                <a:cs typeface="Calibri"/>
                <a:sym typeface="Calibri"/>
              </a:rPr>
              <a:t>Introduction</a:t>
            </a:r>
            <a:endParaRPr lang="en-US" sz="3200" dirty="0" smtClean="0"/>
          </a:p>
          <a:p>
            <a:pPr marL="342900" lvl="0" indent="-342900">
              <a:spcBef>
                <a:spcPts val="480"/>
              </a:spcBef>
              <a:buClr>
                <a:schemeClr val="dk1"/>
              </a:buClr>
              <a:buSzPts val="2400"/>
              <a:buChar char="•"/>
            </a:pPr>
            <a:r>
              <a:rPr lang="en-US" sz="3200" dirty="0">
                <a:ea typeface="Calibri"/>
                <a:cs typeface="Calibri"/>
                <a:sym typeface="Calibri"/>
              </a:rPr>
              <a:t>Objectives</a:t>
            </a:r>
            <a:endParaRPr lang="en-US" sz="3200" dirty="0" smtClean="0"/>
          </a:p>
          <a:p>
            <a:pPr marL="342900" lvl="0" indent="-342900">
              <a:spcBef>
                <a:spcPts val="480"/>
              </a:spcBef>
              <a:buClr>
                <a:schemeClr val="dk1"/>
              </a:buClr>
              <a:buSzPts val="2400"/>
              <a:buChar char="•"/>
            </a:pPr>
            <a:r>
              <a:rPr lang="en-IN" sz="3200" dirty="0" smtClean="0">
                <a:cs typeface="Calibri"/>
                <a:sym typeface="Calibri"/>
              </a:rPr>
              <a:t>Project implementation</a:t>
            </a:r>
            <a:endParaRPr lang="en-US" sz="3200" dirty="0" smtClean="0"/>
          </a:p>
          <a:p>
            <a:pPr marL="342900" lvl="0" indent="-342900">
              <a:spcBef>
                <a:spcPts val="480"/>
              </a:spcBef>
              <a:buClr>
                <a:schemeClr val="dk1"/>
              </a:buClr>
              <a:buSzPts val="2400"/>
              <a:buFont typeface="Arial" pitchFamily="34" charset="0"/>
              <a:buChar char="•"/>
            </a:pPr>
            <a:r>
              <a:rPr lang="en-IN" sz="3200" dirty="0" smtClean="0">
                <a:ea typeface="Calibri"/>
                <a:cs typeface="Calibri"/>
                <a:sym typeface="Calibri"/>
              </a:rPr>
              <a:t>Methodology</a:t>
            </a:r>
          </a:p>
          <a:p>
            <a:pPr marL="342900" lvl="0" indent="-342900">
              <a:spcBef>
                <a:spcPts val="480"/>
              </a:spcBef>
              <a:buClr>
                <a:schemeClr val="dk1"/>
              </a:buClr>
              <a:buSzPts val="2400"/>
              <a:buFont typeface="Arial" pitchFamily="34" charset="0"/>
              <a:buChar char="•"/>
            </a:pPr>
            <a:r>
              <a:rPr lang="en-IN" sz="3200" dirty="0" smtClean="0">
                <a:ea typeface="Calibri"/>
                <a:cs typeface="Calibri"/>
                <a:sym typeface="Calibri"/>
              </a:rPr>
              <a:t>Results and discussion</a:t>
            </a:r>
          </a:p>
          <a:p>
            <a:pPr marL="342900" lvl="0" indent="-342900">
              <a:spcBef>
                <a:spcPts val="480"/>
              </a:spcBef>
              <a:buClr>
                <a:schemeClr val="dk1"/>
              </a:buClr>
              <a:buSzPts val="2400"/>
              <a:buFont typeface="Arial" pitchFamily="34" charset="0"/>
              <a:buChar char="•"/>
            </a:pPr>
            <a:r>
              <a:rPr lang="en-IN" sz="3200" dirty="0" smtClean="0">
                <a:ea typeface="Calibri"/>
                <a:cs typeface="Calibri"/>
                <a:sym typeface="Calibri"/>
              </a:rPr>
              <a:t>Snapshots</a:t>
            </a:r>
            <a:endParaRPr lang="en-US" sz="3200" dirty="0">
              <a:ea typeface="Calibri"/>
              <a:cs typeface="Calibri"/>
              <a:sym typeface="Calibri"/>
            </a:endParaRPr>
          </a:p>
          <a:p>
            <a:pPr marL="342900" lvl="0" indent="-342900">
              <a:spcBef>
                <a:spcPts val="480"/>
              </a:spcBef>
              <a:buClr>
                <a:schemeClr val="dk1"/>
              </a:buClr>
              <a:buSzPts val="2400"/>
              <a:buChar char="•"/>
            </a:pPr>
            <a:r>
              <a:rPr lang="en-US" sz="3200" dirty="0" smtClean="0"/>
              <a:t>Conclusion</a:t>
            </a:r>
          </a:p>
          <a:p>
            <a:pPr marL="342900" lvl="0" indent="-342900">
              <a:spcBef>
                <a:spcPts val="480"/>
              </a:spcBef>
              <a:buClr>
                <a:schemeClr val="dk1"/>
              </a:buClr>
              <a:buSzPts val="2400"/>
              <a:buChar char="•"/>
            </a:pPr>
            <a:r>
              <a:rPr lang="en-US" sz="3200" dirty="0">
                <a:ea typeface="Calibri"/>
                <a:cs typeface="Calibri"/>
                <a:sym typeface="Calibri"/>
              </a:rPr>
              <a:t>References</a:t>
            </a:r>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404664"/>
            <a:ext cx="4968552" cy="830997"/>
          </a:xfrm>
          <a:prstGeom prst="rect">
            <a:avLst/>
          </a:prstGeom>
        </p:spPr>
        <p:txBody>
          <a:bodyPr wrap="square">
            <a:spAutoFit/>
          </a:bodyPr>
          <a:lstStyle/>
          <a:p>
            <a:r>
              <a:rPr lang="en-US" sz="4800" b="1" dirty="0" smtClean="0">
                <a:solidFill>
                  <a:srgbClr val="C00000"/>
                </a:solidFill>
                <a:latin typeface="Arial"/>
                <a:ea typeface="Arial"/>
                <a:cs typeface="Arial"/>
                <a:sym typeface="Arial"/>
              </a:rPr>
              <a:t>Abstract</a:t>
            </a:r>
            <a:endParaRPr lang="en-US" sz="4800" dirty="0"/>
          </a:p>
        </p:txBody>
      </p:sp>
      <p:sp>
        <p:nvSpPr>
          <p:cNvPr id="3" name="TextBox 2"/>
          <p:cNvSpPr txBox="1"/>
          <p:nvPr/>
        </p:nvSpPr>
        <p:spPr>
          <a:xfrm>
            <a:off x="539552" y="1484784"/>
            <a:ext cx="8064896" cy="5078313"/>
          </a:xfrm>
          <a:prstGeom prst="rect">
            <a:avLst/>
          </a:prstGeom>
          <a:noFill/>
        </p:spPr>
        <p:txBody>
          <a:bodyPr wrap="square" rtlCol="0">
            <a:spAutoFit/>
          </a:bodyPr>
          <a:lstStyle/>
          <a:p>
            <a:pPr algn="just"/>
            <a:r>
              <a:rPr lang="en-US" dirty="0" smtClean="0"/>
              <a:t>Machine learning is a technology which allows a software program to became more accurate at pretending more accurate results without being explicitly programmed and also ML algorithms uses historic data to predicts the new outputs. Because of this ML gets a distinguish attention. Now a day’s prediction engine has become so popular that they are generating accurate and affordable predictions just like a human, and being using industry to solve many of the problems. Predicting justified salary for employee is always being a challenging job for an employer. In this paper and proposing a salary prediction model with suitable algorithm using key features required to predict the salary of employee.</a:t>
            </a:r>
          </a:p>
          <a:p>
            <a:pPr algn="just"/>
            <a:endParaRPr lang="en-US" b="1" u="sng" dirty="0" smtClean="0"/>
          </a:p>
          <a:p>
            <a:pPr algn="just"/>
            <a:r>
              <a:rPr lang="en-US" b="1" u="sng" dirty="0" smtClean="0"/>
              <a:t>KEYWORDS</a:t>
            </a:r>
            <a:r>
              <a:rPr lang="en-US" b="1" u="sng" dirty="0" smtClean="0"/>
              <a:t>:</a:t>
            </a:r>
            <a:endParaRPr lang="en-US" dirty="0" smtClean="0"/>
          </a:p>
          <a:p>
            <a:pPr lvl="0" algn="just"/>
            <a:r>
              <a:rPr lang="en-US" b="1" dirty="0" smtClean="0"/>
              <a:t>Salary Prediction</a:t>
            </a:r>
            <a:r>
              <a:rPr lang="en-US" dirty="0" smtClean="0"/>
              <a:t>: This refers to the process of using data and mathematical models, particularly machine learning algorithms, to estimate or predict an individual's expected salary based on various factors or features.</a:t>
            </a:r>
          </a:p>
          <a:p>
            <a:pPr lvl="0" algn="just"/>
            <a:r>
              <a:rPr lang="en-US" b="1" dirty="0" smtClean="0"/>
              <a:t>Machine Learning</a:t>
            </a:r>
            <a:r>
              <a:rPr lang="en-US" dirty="0" smtClean="0"/>
              <a:t>:. In the context of salary prediction, machine learning algorithms are used to learn the relationship between various features (such as education, experience, location, etc.) and salary.</a:t>
            </a:r>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1700808"/>
            <a:ext cx="8136904" cy="2585323"/>
          </a:xfrm>
          <a:prstGeom prst="rect">
            <a:avLst/>
          </a:prstGeom>
          <a:noFill/>
        </p:spPr>
        <p:txBody>
          <a:bodyPr wrap="square" rtlCol="0">
            <a:spAutoFit/>
          </a:bodyPr>
          <a:lstStyle/>
          <a:p>
            <a:pPr lvl="0" algn="just"/>
            <a:r>
              <a:rPr lang="en-US" b="1" dirty="0" smtClean="0"/>
              <a:t>Gradient Boosting</a:t>
            </a:r>
            <a:r>
              <a:rPr lang="en-US" dirty="0" smtClean="0"/>
              <a:t>: Gradient boosting is a machine learning technique that belongs to the ensemble learning family. Each new model corrects the errors of the previous ones Gradient boosting is known for its high predictive power and is frequently used in regression tasks like salary prediction.</a:t>
            </a:r>
          </a:p>
          <a:p>
            <a:pPr lvl="0" algn="just"/>
            <a:r>
              <a:rPr lang="en-US" b="1" dirty="0" smtClean="0"/>
              <a:t>Feature Importance</a:t>
            </a:r>
            <a:r>
              <a:rPr lang="en-US" dirty="0" smtClean="0"/>
              <a:t>: In machine learning, feature importance refers to the assessment of the significance of each input variable (feature) in predicting the target variable (in this case, salary).. It's crucial for model interpretation and can guide decisions, such as salary negotiation strategies.</a:t>
            </a:r>
          </a:p>
          <a:p>
            <a:pPr algn="just"/>
            <a:endParaRPr lang="en-US" dirty="0"/>
          </a:p>
        </p:txBody>
      </p:sp>
      <p:sp>
        <p:nvSpPr>
          <p:cNvPr id="3" name="Rectangle 2"/>
          <p:cNvSpPr/>
          <p:nvPr/>
        </p:nvSpPr>
        <p:spPr>
          <a:xfrm>
            <a:off x="683568" y="692696"/>
            <a:ext cx="2880320" cy="830997"/>
          </a:xfrm>
          <a:prstGeom prst="rect">
            <a:avLst/>
          </a:prstGeom>
        </p:spPr>
        <p:txBody>
          <a:bodyPr wrap="square">
            <a:spAutoFit/>
          </a:bodyPr>
          <a:lstStyle/>
          <a:p>
            <a:r>
              <a:rPr lang="en-US" sz="4800" b="1" dirty="0" smtClean="0">
                <a:solidFill>
                  <a:srgbClr val="C00000"/>
                </a:solidFill>
                <a:latin typeface="Arial"/>
                <a:ea typeface="Arial"/>
                <a:cs typeface="Arial"/>
                <a:sym typeface="Arial"/>
              </a:rPr>
              <a:t>Abstract</a:t>
            </a:r>
            <a:endParaRPr lang="en-US" sz="4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332656"/>
            <a:ext cx="4680520" cy="923330"/>
          </a:xfrm>
          <a:prstGeom prst="rect">
            <a:avLst/>
          </a:prstGeom>
        </p:spPr>
        <p:txBody>
          <a:bodyPr wrap="square">
            <a:spAutoFit/>
          </a:bodyPr>
          <a:lstStyle/>
          <a:p>
            <a:pPr lvl="0">
              <a:buClr>
                <a:srgbClr val="C00000"/>
              </a:buClr>
              <a:buSzPts val="4300"/>
            </a:pPr>
            <a:r>
              <a:rPr lang="en-US" sz="5400" b="1" i="0" u="none" strike="noStrike" cap="none" dirty="0" smtClean="0">
                <a:solidFill>
                  <a:srgbClr val="C00000"/>
                </a:solidFill>
                <a:latin typeface="Arial"/>
                <a:ea typeface="Arial"/>
                <a:cs typeface="Arial"/>
                <a:sym typeface="Arial"/>
              </a:rPr>
              <a:t>Introduction</a:t>
            </a:r>
            <a:endParaRPr lang="en-US" sz="5400" dirty="0"/>
          </a:p>
        </p:txBody>
      </p:sp>
      <p:sp>
        <p:nvSpPr>
          <p:cNvPr id="4" name="TextBox 3"/>
          <p:cNvSpPr txBox="1"/>
          <p:nvPr/>
        </p:nvSpPr>
        <p:spPr>
          <a:xfrm>
            <a:off x="467544" y="1412776"/>
            <a:ext cx="7920880" cy="5632311"/>
          </a:xfrm>
          <a:prstGeom prst="rect">
            <a:avLst/>
          </a:prstGeom>
          <a:noFill/>
        </p:spPr>
        <p:txBody>
          <a:bodyPr wrap="square" rtlCol="0">
            <a:spAutoFit/>
          </a:bodyPr>
          <a:lstStyle/>
          <a:p>
            <a:r>
              <a:rPr lang="en-US" sz="2000" dirty="0" smtClean="0"/>
              <a:t>In today's rapidly evolving job market, both job seekers and employers are keenly interested in understanding and predicting salaries. Salary prediction using machine learning has emerged as a valuable tool in this endeavor. This approach leverages the power of data science and artificial intelligence to estimate future earnings based on various factors and historical data, providing valuable insights for both job candidates and organizations.</a:t>
            </a:r>
          </a:p>
          <a:p>
            <a:r>
              <a:rPr lang="en-US" sz="2000" dirty="0" smtClean="0"/>
              <a:t>The process of salary prediction involves collecting and analyzing a wide range of features or variables that can influence an individual's income. These variables may include educational qualifications, years of experience, location, industry, job title, skills, and more. By building predictive models using historical salary data, machine learning algorithms can identify patterns and relationships between these variables, enabling us to make accurate salary predictions for new job openings or candidates.</a:t>
            </a:r>
          </a:p>
          <a:p>
            <a:r>
              <a:rPr lang="en-US" sz="2000" dirty="0" smtClean="0"/>
              <a:t>There are several key benefits to using machine learning for salary prediction:</a:t>
            </a:r>
          </a:p>
          <a:p>
            <a:endParaRPr lang="en-US" sz="2000" dirty="0" smtClean="0"/>
          </a:p>
          <a:p>
            <a:pPr algn="just"/>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836712"/>
            <a:ext cx="8568952" cy="6186309"/>
          </a:xfrm>
          <a:prstGeom prst="rect">
            <a:avLst/>
          </a:prstGeom>
          <a:noFill/>
        </p:spPr>
        <p:txBody>
          <a:bodyPr wrap="square" rtlCol="0">
            <a:spAutoFit/>
          </a:bodyPr>
          <a:lstStyle/>
          <a:p>
            <a:r>
              <a:rPr lang="en-US" b="1" dirty="0" smtClean="0"/>
              <a:t>Data-Driven Insights</a:t>
            </a:r>
            <a:r>
              <a:rPr lang="en-US" dirty="0" smtClean="0"/>
              <a:t>: Machine learning algorithms can uncover hidden patterns and relationships in large datasets, allowing for a more data-driven and objective approach to salary estimation.</a:t>
            </a:r>
          </a:p>
          <a:p>
            <a:r>
              <a:rPr lang="en-US" b="1" dirty="0" smtClean="0"/>
              <a:t>Customization</a:t>
            </a:r>
            <a:r>
              <a:rPr lang="en-US" dirty="0" smtClean="0"/>
              <a:t>: Models can be customized to specific industries, regions, or job roles, ensuring that predictions are tailored to the unique characteristics of a given job market.</a:t>
            </a:r>
          </a:p>
          <a:p>
            <a:r>
              <a:rPr lang="en-US" b="1" dirty="0" smtClean="0"/>
              <a:t>Fairness</a:t>
            </a:r>
            <a:r>
              <a:rPr lang="en-US" dirty="0" smtClean="0"/>
              <a:t>: By considering various factors, including demographic information, machine learning models can help identify and mitigate salary disparities and promote fairness in compensation.</a:t>
            </a:r>
          </a:p>
          <a:p>
            <a:r>
              <a:rPr lang="en-US" b="1" dirty="0" smtClean="0"/>
              <a:t>Efficiency</a:t>
            </a:r>
            <a:r>
              <a:rPr lang="en-US" dirty="0" smtClean="0"/>
              <a:t>: Automated salary prediction models save time for both job seekers and recruiters, streamlining the hiring process and reducing negotiation time.</a:t>
            </a:r>
          </a:p>
          <a:p>
            <a:r>
              <a:rPr lang="en-US" b="1" dirty="0" smtClean="0"/>
              <a:t>Informed Decision-Making</a:t>
            </a:r>
            <a:r>
              <a:rPr lang="en-US" dirty="0" smtClean="0"/>
              <a:t>: For job seekers, accurate salary predictions can help in making informed career decisions, while organizations can use these predictions to optimize their compensation strategies and budget allocation.</a:t>
            </a:r>
          </a:p>
          <a:p>
            <a:r>
              <a:rPr lang="en-US" dirty="0" smtClean="0"/>
              <a:t>To build a salary prediction model, one typically collects and preprocesses relevant data, selects an appropriate machine learning algorithm, and trains the model using historical salary data. </a:t>
            </a:r>
          </a:p>
          <a:p>
            <a:r>
              <a:rPr lang="en-US" dirty="0" smtClean="0"/>
              <a:t>In this era of data-driven decision-making, salary prediction using machine learning is a powerful tool that empowers job seekers and organizations to make more informed choices and ensure equitable compensation practices. This introduction sets the stage for exploring the various steps and techniques involved in building and deploying salary prediction models in the world of machine learning.</a:t>
            </a:r>
          </a:p>
          <a:p>
            <a:endParaRPr lang="en-US" dirty="0"/>
          </a:p>
        </p:txBody>
      </p:sp>
      <p:sp>
        <p:nvSpPr>
          <p:cNvPr id="3" name="Rectangle 2"/>
          <p:cNvSpPr/>
          <p:nvPr/>
        </p:nvSpPr>
        <p:spPr>
          <a:xfrm>
            <a:off x="251520" y="188640"/>
            <a:ext cx="5760640" cy="646331"/>
          </a:xfrm>
          <a:prstGeom prst="rect">
            <a:avLst/>
          </a:prstGeom>
        </p:spPr>
        <p:txBody>
          <a:bodyPr wrap="square">
            <a:spAutoFit/>
          </a:bodyPr>
          <a:lstStyle/>
          <a:p>
            <a:pPr lvl="0">
              <a:buClr>
                <a:srgbClr val="C00000"/>
              </a:buClr>
              <a:buSzPts val="4300"/>
            </a:pPr>
            <a:r>
              <a:rPr lang="en-US" sz="3600" b="1" dirty="0" smtClean="0">
                <a:solidFill>
                  <a:srgbClr val="C00000"/>
                </a:solidFill>
                <a:latin typeface="Arial"/>
                <a:ea typeface="Arial"/>
                <a:cs typeface="Arial"/>
                <a:sym typeface="Arial"/>
              </a:rPr>
              <a:t>Introduction</a:t>
            </a:r>
            <a:endParaRPr lang="en-US"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404664"/>
            <a:ext cx="3304110" cy="830997"/>
          </a:xfrm>
          <a:prstGeom prst="rect">
            <a:avLst/>
          </a:prstGeom>
        </p:spPr>
        <p:txBody>
          <a:bodyPr wrap="none">
            <a:spAutoFit/>
          </a:bodyPr>
          <a:lstStyle/>
          <a:p>
            <a:r>
              <a:rPr lang="en-US" sz="4800" b="1" dirty="0" smtClean="0">
                <a:solidFill>
                  <a:srgbClr val="C00000"/>
                </a:solidFill>
                <a:latin typeface="Arial"/>
                <a:ea typeface="Arial"/>
                <a:cs typeface="Arial"/>
                <a:sym typeface="Arial"/>
              </a:rPr>
              <a:t>Objectives</a:t>
            </a:r>
            <a:endParaRPr lang="en-US" sz="4800" dirty="0"/>
          </a:p>
        </p:txBody>
      </p:sp>
      <p:sp>
        <p:nvSpPr>
          <p:cNvPr id="17409" name="Rectangle 1"/>
          <p:cNvSpPr>
            <a:spLocks noChangeArrowheads="1"/>
          </p:cNvSpPr>
          <p:nvPr/>
        </p:nvSpPr>
        <p:spPr bwMode="auto">
          <a:xfrm>
            <a:off x="0" y="43934"/>
            <a:ext cx="0" cy="369332"/>
          </a:xfrm>
          <a:prstGeom prst="rect">
            <a:avLst/>
          </a:prstGeom>
          <a:solidFill>
            <a:srgbClr val="F7F7F8"/>
          </a:solidFill>
          <a:ln w="9525">
            <a:noFill/>
            <a:miter lim="800000"/>
            <a:headEnd/>
            <a:tailEnd/>
          </a:ln>
          <a:effectLst/>
        </p:spPr>
        <p:txBody>
          <a:bodyPr vert="horz" wrap="none" lIns="-228528"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4572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TextBox 3"/>
          <p:cNvSpPr txBox="1"/>
          <p:nvPr/>
        </p:nvSpPr>
        <p:spPr>
          <a:xfrm>
            <a:off x="467544" y="1225689"/>
            <a:ext cx="8136904" cy="5355312"/>
          </a:xfrm>
          <a:prstGeom prst="rect">
            <a:avLst/>
          </a:prstGeom>
          <a:noFill/>
        </p:spPr>
        <p:txBody>
          <a:bodyPr wrap="square" rtlCol="0">
            <a:spAutoFit/>
          </a:bodyPr>
          <a:lstStyle/>
          <a:p>
            <a:r>
              <a:rPr lang="en-US" b="1" dirty="0" smtClean="0"/>
              <a:t>Transparency and Fairness</a:t>
            </a:r>
            <a:r>
              <a:rPr lang="en-US" dirty="0" smtClean="0"/>
              <a:t>:</a:t>
            </a:r>
          </a:p>
          <a:p>
            <a:pPr lvl="1"/>
            <a:r>
              <a:rPr lang="en-US" dirty="0" smtClean="0"/>
              <a:t>Ensure fairness in compensation by identifying and addressing salary disparities based on factors such as gender, race, and age.</a:t>
            </a:r>
          </a:p>
          <a:p>
            <a:pPr lvl="1"/>
            <a:r>
              <a:rPr lang="en-US" dirty="0" smtClean="0"/>
              <a:t>Promote transparency in salary negotiations and compensation practices, making it easier for candidates and employees to understand how salaries are determined.</a:t>
            </a:r>
          </a:p>
          <a:p>
            <a:r>
              <a:rPr lang="en-US" b="1" dirty="0" smtClean="0"/>
              <a:t>Data-Driven Decision-Making</a:t>
            </a:r>
            <a:r>
              <a:rPr lang="en-US" dirty="0" smtClean="0"/>
              <a:t>:</a:t>
            </a:r>
          </a:p>
          <a:p>
            <a:pPr lvl="1"/>
            <a:r>
              <a:rPr lang="en-US" dirty="0" smtClean="0"/>
              <a:t>Enable job seekers to make informed career decisions by providing salary expectations based on their qualifications, skills, and industry standards.</a:t>
            </a:r>
          </a:p>
          <a:p>
            <a:pPr lvl="1"/>
            <a:r>
              <a:rPr lang="en-US" dirty="0" smtClean="0"/>
              <a:t>Empower employers to make data-driven decisions when setting salary ranges for job openings, considering factors such as location, job role, and candidate qualifications.</a:t>
            </a:r>
          </a:p>
          <a:p>
            <a:r>
              <a:rPr lang="en-US" b="1" dirty="0" smtClean="0"/>
              <a:t>Efficiency in Hiring</a:t>
            </a:r>
            <a:r>
              <a:rPr lang="en-US" dirty="0" smtClean="0"/>
              <a:t>:</a:t>
            </a:r>
          </a:p>
          <a:p>
            <a:pPr lvl="1"/>
            <a:r>
              <a:rPr lang="en-US" dirty="0" smtClean="0"/>
              <a:t>Streamline the hiring process by reducing the time spent on salary negotiations. Predictive models can help align candidate expectations with the employer's budget.</a:t>
            </a:r>
          </a:p>
          <a:p>
            <a:pPr lvl="1"/>
            <a:r>
              <a:rPr lang="en-US" dirty="0" smtClean="0"/>
              <a:t>Improve the efficiency of job matching by ensuring that candidates are presented with roles that align with their salary expectations.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836712"/>
            <a:ext cx="8352928" cy="6186309"/>
          </a:xfrm>
          <a:prstGeom prst="rect">
            <a:avLst/>
          </a:prstGeom>
          <a:noFill/>
        </p:spPr>
        <p:txBody>
          <a:bodyPr wrap="square" rtlCol="0">
            <a:spAutoFit/>
          </a:bodyPr>
          <a:lstStyle/>
          <a:p>
            <a:pPr algn="just">
              <a:buFont typeface="Arial" pitchFamily="34" charset="0"/>
              <a:buChar char="•"/>
            </a:pPr>
            <a:r>
              <a:rPr lang="en-US" b="1" dirty="0" smtClean="0"/>
              <a:t>Optimized Compensation Strategies</a:t>
            </a:r>
            <a:r>
              <a:rPr lang="en-US" dirty="0" smtClean="0"/>
              <a:t>:</a:t>
            </a:r>
          </a:p>
          <a:p>
            <a:pPr lvl="1" algn="just">
              <a:buFont typeface="Arial" pitchFamily="34" charset="0"/>
              <a:buChar char="•"/>
            </a:pPr>
            <a:r>
              <a:rPr lang="en-US" dirty="0" smtClean="0"/>
              <a:t>Assist organizations in optimizing their compensation strategies by analyzing historical data to identify trends and patterns in salary distributions.</a:t>
            </a:r>
          </a:p>
          <a:p>
            <a:pPr lvl="1" algn="just">
              <a:buFont typeface="Arial" pitchFamily="34" charset="0"/>
              <a:buChar char="•"/>
            </a:pPr>
            <a:r>
              <a:rPr lang="en-US" dirty="0" smtClean="0"/>
              <a:t>Enable organizations to allocate their compensation budgets more effectively by understanding how various factors impact salary levels.</a:t>
            </a:r>
          </a:p>
          <a:p>
            <a:pPr algn="just">
              <a:buFont typeface="Arial" pitchFamily="34" charset="0"/>
              <a:buChar char="•"/>
            </a:pPr>
            <a:r>
              <a:rPr lang="en-US" b="1" dirty="0" smtClean="0"/>
              <a:t>Improved Employee Retention</a:t>
            </a:r>
            <a:r>
              <a:rPr lang="en-US" dirty="0" smtClean="0"/>
              <a:t>:</a:t>
            </a:r>
          </a:p>
          <a:p>
            <a:pPr lvl="1" algn="just">
              <a:buFont typeface="Arial" pitchFamily="34" charset="0"/>
              <a:buChar char="•"/>
            </a:pPr>
            <a:r>
              <a:rPr lang="en-US" dirty="0" smtClean="0"/>
              <a:t>Help organizations retain talent by ensuring that employees are compensated fairly and competitively within their industry and region.</a:t>
            </a:r>
          </a:p>
          <a:p>
            <a:pPr lvl="1" algn="just">
              <a:buFont typeface="Arial" pitchFamily="34" charset="0"/>
              <a:buChar char="•"/>
            </a:pPr>
            <a:r>
              <a:rPr lang="en-US" dirty="0" smtClean="0"/>
              <a:t>Identify and address situations where existing employees may be underpaid relative to their qualifications and contributions.</a:t>
            </a:r>
          </a:p>
          <a:p>
            <a:pPr algn="just">
              <a:buFont typeface="Arial" pitchFamily="34" charset="0"/>
              <a:buChar char="•"/>
            </a:pPr>
            <a:r>
              <a:rPr lang="en-US" b="1" dirty="0" smtClean="0"/>
              <a:t>Compliance and Accountability</a:t>
            </a:r>
            <a:r>
              <a:rPr lang="en-US" dirty="0" smtClean="0"/>
              <a:t>:</a:t>
            </a:r>
          </a:p>
          <a:p>
            <a:pPr lvl="1" algn="just">
              <a:buFont typeface="Arial" pitchFamily="34" charset="0"/>
              <a:buChar char="•"/>
            </a:pPr>
            <a:r>
              <a:rPr lang="en-US" dirty="0" smtClean="0"/>
              <a:t>Ensure compliance with labor laws and regulations by identifying and addressing potential pay disparities that may result in legal challenges.</a:t>
            </a:r>
          </a:p>
          <a:p>
            <a:pPr lvl="1" algn="just">
              <a:buFont typeface="Arial" pitchFamily="34" charset="0"/>
              <a:buChar char="•"/>
            </a:pPr>
            <a:r>
              <a:rPr lang="en-US" dirty="0" smtClean="0"/>
              <a:t>Establish accountability in compensation practices, making it easier to track and justify salary decisions.</a:t>
            </a:r>
          </a:p>
          <a:p>
            <a:pPr algn="just">
              <a:buFont typeface="Arial" pitchFamily="34" charset="0"/>
              <a:buChar char="•"/>
            </a:pPr>
            <a:r>
              <a:rPr lang="en-US" b="1" dirty="0" smtClean="0"/>
              <a:t>Continuous Improvement</a:t>
            </a:r>
            <a:r>
              <a:rPr lang="en-US" dirty="0" smtClean="0"/>
              <a:t>:</a:t>
            </a:r>
          </a:p>
          <a:p>
            <a:pPr lvl="1" algn="just">
              <a:buFont typeface="Arial" pitchFamily="34" charset="0"/>
              <a:buChar char="•"/>
            </a:pPr>
            <a:r>
              <a:rPr lang="en-US" dirty="0" smtClean="0"/>
              <a:t>Enable organizations to continuously refine their salary prediction models and compensation strategies based on evolving market conditions and workforce trends.</a:t>
            </a:r>
          </a:p>
          <a:p>
            <a:pPr lvl="1" algn="just">
              <a:buFont typeface="Arial" pitchFamily="34" charset="0"/>
              <a:buChar char="•"/>
            </a:pPr>
            <a:r>
              <a:rPr lang="en-US" dirty="0" smtClean="0"/>
              <a:t>Encourage the development of more accurate and sophisticated machine learning models for salary prediction.</a:t>
            </a:r>
          </a:p>
          <a:p>
            <a:pPr algn="just">
              <a:buFont typeface="Arial" pitchFamily="34" charset="0"/>
              <a:buChar char="•"/>
            </a:pPr>
            <a:endParaRPr lang="en-US" dirty="0"/>
          </a:p>
        </p:txBody>
      </p:sp>
      <p:sp>
        <p:nvSpPr>
          <p:cNvPr id="3" name="Rectangle 2"/>
          <p:cNvSpPr/>
          <p:nvPr/>
        </p:nvSpPr>
        <p:spPr>
          <a:xfrm>
            <a:off x="323528" y="188640"/>
            <a:ext cx="6840760" cy="646331"/>
          </a:xfrm>
          <a:prstGeom prst="rect">
            <a:avLst/>
          </a:prstGeom>
        </p:spPr>
        <p:txBody>
          <a:bodyPr wrap="square">
            <a:spAutoFit/>
          </a:bodyPr>
          <a:lstStyle/>
          <a:p>
            <a:r>
              <a:rPr lang="en-US" sz="3600" b="1" dirty="0" smtClean="0">
                <a:solidFill>
                  <a:srgbClr val="C00000"/>
                </a:solidFill>
                <a:latin typeface="Arial"/>
                <a:ea typeface="Arial"/>
                <a:cs typeface="Arial"/>
                <a:sym typeface="Arial"/>
              </a:rPr>
              <a:t>Objectives</a:t>
            </a:r>
            <a:endParaRPr lang="en-US" sz="3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1791</Words>
  <Application>Microsoft Office PowerPoint</Application>
  <PresentationFormat>On-screen Show (4:3)</PresentationFormat>
  <Paragraphs>119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SALARY PREDICTION</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SALARY PREDICTION</dc:title>
  <dc:creator>fortune</dc:creator>
  <cp:lastModifiedBy>fortune</cp:lastModifiedBy>
  <cp:revision>20</cp:revision>
  <dcterms:created xsi:type="dcterms:W3CDTF">2023-09-25T07:30:48Z</dcterms:created>
  <dcterms:modified xsi:type="dcterms:W3CDTF">2023-10-07T04:47:33Z</dcterms:modified>
</cp:coreProperties>
</file>