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5" r:id="rId2"/>
    <p:sldId id="261" r:id="rId3"/>
    <p:sldId id="290" r:id="rId4"/>
    <p:sldId id="305" r:id="rId5"/>
    <p:sldId id="278" r:id="rId6"/>
    <p:sldId id="280" r:id="rId7"/>
    <p:sldId id="302" r:id="rId8"/>
    <p:sldId id="279" r:id="rId9"/>
    <p:sldId id="281" r:id="rId10"/>
    <p:sldId id="306" r:id="rId11"/>
    <p:sldId id="307" r:id="rId12"/>
    <p:sldId id="298"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00" autoAdjust="0"/>
    <p:restoredTop sz="94520" autoAdjust="0"/>
  </p:normalViewPr>
  <p:slideViewPr>
    <p:cSldViewPr>
      <p:cViewPr varScale="1">
        <p:scale>
          <a:sx n="109" d="100"/>
          <a:sy n="109" d="100"/>
        </p:scale>
        <p:origin x="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7/15/24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7/15/24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3</a:t>
            </a:fld>
            <a:endParaRPr lang="en-US"/>
          </a:p>
        </p:txBody>
      </p:sp>
    </p:spTree>
    <p:extLst>
      <p:ext uri="{BB962C8B-B14F-4D97-AF65-F5344CB8AC3E}">
        <p14:creationId xmlns:p14="http://schemas.microsoft.com/office/powerpoint/2010/main" val="236641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301145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val="320346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15 July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15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15 July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15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15 July 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15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15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15 July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723900" y="2444751"/>
            <a:ext cx="7772400" cy="1295400"/>
          </a:xfrm>
        </p:spPr>
        <p:txBody>
          <a:bodyPr>
            <a:noAutofit/>
          </a:bodyPr>
          <a:lstStyle/>
          <a:p>
            <a:r>
              <a:rPr lang="en-IN" sz="2800" b="1" u="sng" dirty="0">
                <a:latin typeface="Arial" pitchFamily="34" charset="0"/>
                <a:cs typeface="Arial" pitchFamily="34" charset="0"/>
              </a:rPr>
              <a:t>Predictive Analysis for IPL Cricket Scores</a:t>
            </a:r>
            <a:br>
              <a:rPr lang="en-IN" sz="2800" dirty="0">
                <a:solidFill>
                  <a:schemeClr val="accent1">
                    <a:lumMod val="50000"/>
                  </a:schemeClr>
                </a:solidFill>
                <a:latin typeface="Arial" pitchFamily="34" charset="0"/>
                <a:cs typeface="Arial" pitchFamily="34" charset="0"/>
              </a:rPr>
            </a:br>
            <a:endParaRPr lang="en-US" sz="28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800100" y="3460755"/>
            <a:ext cx="7543800" cy="2895595"/>
          </a:xfrm>
        </p:spPr>
        <p:txBody>
          <a:bodyPr>
            <a:normAutofit/>
          </a:bodyPr>
          <a:lstStyle/>
          <a:p>
            <a:r>
              <a:rPr lang="en-US" sz="2800" dirty="0">
                <a:solidFill>
                  <a:schemeClr val="tx1"/>
                </a:solidFill>
                <a:latin typeface="Arial" panose="020B0604020202020204" pitchFamily="34" charset="0"/>
                <a:cs typeface="Arial" pitchFamily="34" charset="0"/>
              </a:rPr>
              <a:t>Under the guidance of </a:t>
            </a:r>
          </a:p>
          <a:p>
            <a:r>
              <a:rPr lang="en-US" sz="3000" dirty="0" err="1">
                <a:solidFill>
                  <a:schemeClr val="tx1"/>
                </a:solidFill>
                <a:latin typeface="Arial" panose="020B0604020202020204" pitchFamily="34" charset="0"/>
                <a:cs typeface="Arial" pitchFamily="34" charset="0"/>
              </a:rPr>
              <a:t>Dr.T.Prem</a:t>
            </a:r>
            <a:r>
              <a:rPr lang="en-US" sz="3000" dirty="0">
                <a:solidFill>
                  <a:schemeClr val="tx1"/>
                </a:solidFill>
                <a:latin typeface="Arial" panose="020B0604020202020204" pitchFamily="34" charset="0"/>
                <a:cs typeface="Arial" pitchFamily="34" charset="0"/>
              </a:rPr>
              <a:t> Jacob, M.E., Ph.D.,</a:t>
            </a:r>
            <a:endParaRPr lang="en-IN" sz="30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itchFamily="34" charset="0"/>
              </a:rPr>
              <a:t>by</a:t>
            </a:r>
            <a:endParaRPr lang="en-US" sz="2800" dirty="0">
              <a:solidFill>
                <a:schemeClr val="tx1"/>
              </a:solidFill>
              <a:latin typeface="Arial" panose="020B0604020202020204" pitchFamily="34" charset="0"/>
              <a:cs typeface="Arial" pitchFamily="34" charset="0"/>
            </a:endParaRPr>
          </a:p>
          <a:p>
            <a:r>
              <a:rPr lang="en-US"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Vishwanth</a:t>
            </a:r>
            <a:r>
              <a:rPr lang="en-US" sz="2800" dirty="0">
                <a:solidFill>
                  <a:schemeClr val="tx1"/>
                </a:solidFill>
                <a:latin typeface="Arial" pitchFamily="34" charset="0"/>
                <a:cs typeface="Arial" pitchFamily="34" charset="0"/>
              </a:rPr>
              <a:t> G (41111386)</a:t>
            </a:r>
          </a:p>
          <a:p>
            <a:r>
              <a:rPr lang="en-US" sz="2800" dirty="0" err="1">
                <a:solidFill>
                  <a:schemeClr val="tx1"/>
                </a:solidFill>
                <a:latin typeface="Arial" pitchFamily="34" charset="0"/>
                <a:cs typeface="Arial" pitchFamily="34" charset="0"/>
              </a:rPr>
              <a:t>Vikraman</a:t>
            </a:r>
            <a:r>
              <a:rPr lang="en-US" sz="2800" dirty="0">
                <a:solidFill>
                  <a:schemeClr val="tx1"/>
                </a:solidFill>
                <a:latin typeface="Arial" pitchFamily="34" charset="0"/>
                <a:cs typeface="Arial" pitchFamily="34" charset="0"/>
              </a:rPr>
              <a:t> S </a:t>
            </a:r>
            <a:r>
              <a:rPr lang="en-US" sz="2800">
                <a:solidFill>
                  <a:schemeClr val="tx1"/>
                </a:solidFill>
                <a:latin typeface="Arial" pitchFamily="34" charset="0"/>
                <a:cs typeface="Arial" pitchFamily="34" charset="0"/>
              </a:rPr>
              <a:t>(41111371)</a:t>
            </a:r>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15 July 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Picture 2">
            <a:extLst>
              <a:ext uri="{FF2B5EF4-FFF2-40B4-BE49-F238E27FC236}">
                <a16:creationId xmlns:a16="http://schemas.microsoft.com/office/drawing/2014/main" id="{9E252C25-B3AD-997E-A387-3750AC8A04B9}"/>
              </a:ext>
            </a:extLst>
          </p:cNvPr>
          <p:cNvPicPr>
            <a:picLocks noChangeAspect="1"/>
          </p:cNvPicPr>
          <p:nvPr/>
        </p:nvPicPr>
        <p:blipFill>
          <a:blip r:embed="rId2"/>
          <a:stretch>
            <a:fillRect/>
          </a:stretch>
        </p:blipFill>
        <p:spPr>
          <a:xfrm>
            <a:off x="304800" y="304799"/>
            <a:ext cx="8534400" cy="1889125"/>
          </a:xfrm>
          <a:prstGeom prst="rect">
            <a:avLst/>
          </a:prstGeom>
        </p:spPr>
      </p:pic>
      <p:cxnSp>
        <p:nvCxnSpPr>
          <p:cNvPr id="8" name="Straight Connector 7">
            <a:extLst>
              <a:ext uri="{FF2B5EF4-FFF2-40B4-BE49-F238E27FC236}">
                <a16:creationId xmlns:a16="http://schemas.microsoft.com/office/drawing/2014/main" id="{5093B5E6-9E8E-44F8-1FEA-C8726801FB9D}"/>
              </a:ext>
            </a:extLst>
          </p:cNvPr>
          <p:cNvCxnSpPr/>
          <p:nvPr/>
        </p:nvCxnSpPr>
        <p:spPr>
          <a:xfrm>
            <a:off x="304800" y="2286000"/>
            <a:ext cx="8610600" cy="0"/>
          </a:xfrm>
          <a:prstGeom prst="line">
            <a:avLst/>
          </a:prstGeom>
          <a:ln>
            <a:solidFill>
              <a:schemeClr val="accent1">
                <a:lumMod val="75000"/>
              </a:schemeClr>
            </a:solidFill>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75149"/>
            <a:ext cx="8229600" cy="609600"/>
          </a:xfrm>
        </p:spPr>
        <p:txBody>
          <a:bodyPr>
            <a:normAutofit fontScale="90000"/>
          </a:bodyPr>
          <a:lstStyle/>
          <a:p>
            <a:pPr algn="l"/>
            <a:r>
              <a:rPr lang="en-US" dirty="0">
                <a:latin typeface="Arial" pitchFamily="34" charset="0"/>
                <a:cs typeface="Arial" pitchFamily="34" charset="0"/>
              </a:rPr>
              <a:t>Workflow snap</a:t>
            </a:r>
            <a:endParaRPr lang="en-US"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3" name="Picture 2">
            <a:extLst>
              <a:ext uri="{FF2B5EF4-FFF2-40B4-BE49-F238E27FC236}">
                <a16:creationId xmlns:a16="http://schemas.microsoft.com/office/drawing/2014/main" id="{EE30B271-BE55-21CE-328B-5850F62D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447800"/>
            <a:ext cx="7162800" cy="4759326"/>
          </a:xfrm>
          <a:prstGeom prst="rect">
            <a:avLst/>
          </a:prstGeom>
        </p:spPr>
      </p:pic>
    </p:spTree>
    <p:extLst>
      <p:ext uri="{BB962C8B-B14F-4D97-AF65-F5344CB8AC3E}">
        <p14:creationId xmlns:p14="http://schemas.microsoft.com/office/powerpoint/2010/main" val="90596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610600" cy="609600"/>
          </a:xfrm>
        </p:spPr>
        <p:txBody>
          <a:bodyPr>
            <a:noAutofit/>
          </a:bodyPr>
          <a:lstStyle/>
          <a:p>
            <a:pPr algn="l"/>
            <a:r>
              <a:rPr lang="en-US" sz="3200" dirty="0">
                <a:latin typeface="Arial" pitchFamily="34" charset="0"/>
                <a:cs typeface="Arial" pitchFamily="34" charset="0"/>
              </a:rPr>
              <a:t>Description of Software for Implementation </a:t>
            </a:r>
            <a:endParaRPr lang="en-US" sz="3200" dirty="0"/>
          </a:p>
        </p:txBody>
      </p:sp>
      <p:sp>
        <p:nvSpPr>
          <p:cNvPr id="4" name="Date Placeholder 3"/>
          <p:cNvSpPr>
            <a:spLocks noGrp="1"/>
          </p:cNvSpPr>
          <p:nvPr>
            <p:ph type="dt" sz="half" idx="10"/>
          </p:nvPr>
        </p:nvSpPr>
        <p:spPr/>
        <p:txBody>
          <a:bodyPr/>
          <a:lstStyle/>
          <a:p>
            <a:fld id="{2141A835-9C87-4039-8AE0-692D1FD839A3}"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3" name="Content Placeholder 2">
            <a:extLst>
              <a:ext uri="{FF2B5EF4-FFF2-40B4-BE49-F238E27FC236}">
                <a16:creationId xmlns:a16="http://schemas.microsoft.com/office/drawing/2014/main" id="{89D9D8E0-1D49-AB9B-AF4B-DD318ABEB7E4}"/>
              </a:ext>
            </a:extLst>
          </p:cNvPr>
          <p:cNvSpPr>
            <a:spLocks noGrp="1"/>
          </p:cNvSpPr>
          <p:nvPr>
            <p:ph idx="1"/>
          </p:nvPr>
        </p:nvSpPr>
        <p:spPr>
          <a:xfrm>
            <a:off x="457200" y="1524000"/>
            <a:ext cx="8229600" cy="4678363"/>
          </a:xfrm>
        </p:spPr>
        <p:txBody>
          <a:bodyPr>
            <a:normAutofit/>
          </a:bodyPr>
          <a:lstStyle/>
          <a:p>
            <a:r>
              <a:rPr lang="en-IN" sz="2000" b="0" i="0" u="none" strike="noStrike" dirty="0">
                <a:solidFill>
                  <a:srgbClr val="000000"/>
                </a:solidFill>
                <a:effectLst/>
                <a:latin typeface="Arial" panose="020B0604020202020204" pitchFamily="34" charset="0"/>
                <a:cs typeface="Arial" panose="020B0604020202020204" pitchFamily="34" charset="0"/>
              </a:rPr>
              <a:t>The software implementation for a score prediction project utilizing Google </a:t>
            </a:r>
            <a:r>
              <a:rPr lang="en-IN" sz="2000" b="0" i="0" u="none" strike="noStrike" dirty="0" err="1">
                <a:solidFill>
                  <a:srgbClr val="000000"/>
                </a:solidFill>
                <a:effectLst/>
                <a:latin typeface="Arial" panose="020B0604020202020204" pitchFamily="34" charset="0"/>
                <a:cs typeface="Arial" panose="020B0604020202020204" pitchFamily="34" charset="0"/>
              </a:rPr>
              <a:t>Colab</a:t>
            </a:r>
            <a:r>
              <a:rPr lang="en-IN" sz="2000" b="0" i="0" u="none" strike="noStrike" dirty="0">
                <a:solidFill>
                  <a:srgbClr val="000000"/>
                </a:solidFill>
                <a:effectLst/>
                <a:latin typeface="Arial" panose="020B0604020202020204" pitchFamily="34" charset="0"/>
                <a:cs typeface="Arial" panose="020B0604020202020204" pitchFamily="34" charset="0"/>
              </a:rPr>
              <a:t> involves leveraging its cloud-based Python environment with integrated GPU support for efficient computation.</a:t>
            </a:r>
          </a:p>
          <a:p>
            <a:r>
              <a:rPr lang="en-IN" sz="2000" b="0" i="0" u="none" strike="noStrike" dirty="0">
                <a:solidFill>
                  <a:srgbClr val="000000"/>
                </a:solidFill>
                <a:effectLst/>
                <a:latin typeface="Arial" panose="020B0604020202020204" pitchFamily="34" charset="0"/>
                <a:cs typeface="Arial" panose="020B0604020202020204" pitchFamily="34" charset="0"/>
              </a:rPr>
              <a:t>Python libraries such as Pandas and NumPy are utilized for data pre-processing and manipulation, Scikit-learn for machine learning models like regression and classification</a:t>
            </a:r>
          </a:p>
          <a:p>
            <a:r>
              <a:rPr lang="en-IN" sz="2000" b="0" i="0" u="none" strike="noStrike" dirty="0">
                <a:solidFill>
                  <a:srgbClr val="000000"/>
                </a:solidFill>
                <a:effectLst/>
                <a:latin typeface="Arial" panose="020B0604020202020204" pitchFamily="34" charset="0"/>
                <a:cs typeface="Arial" panose="020B0604020202020204" pitchFamily="34" charset="0"/>
              </a:rPr>
              <a:t>Matplotlib or Seaborn are employed for visualizing data insights and model results directly within </a:t>
            </a:r>
            <a:r>
              <a:rPr lang="en-IN" sz="2000" b="0" i="0" u="none" strike="noStrike" dirty="0" err="1">
                <a:solidFill>
                  <a:srgbClr val="000000"/>
                </a:solidFill>
                <a:effectLst/>
                <a:latin typeface="Arial" panose="020B0604020202020204" pitchFamily="34" charset="0"/>
                <a:cs typeface="Arial" panose="020B0604020202020204" pitchFamily="34" charset="0"/>
              </a:rPr>
              <a:t>Colab</a:t>
            </a:r>
            <a:r>
              <a:rPr lang="en-IN" sz="2000" b="0" i="0" u="none" strike="noStrike" dirty="0">
                <a:solidFill>
                  <a:srgbClr val="000000"/>
                </a:solidFill>
                <a:effectLst/>
                <a:latin typeface="Arial" panose="020B0604020202020204" pitchFamily="34" charset="0"/>
                <a:cs typeface="Arial" panose="020B0604020202020204" pitchFamily="34" charset="0"/>
              </a:rPr>
              <a:t> notebooks.</a:t>
            </a:r>
          </a:p>
          <a:p>
            <a:r>
              <a:rPr lang="en-IN" sz="2000" b="0" i="0" u="none" strike="noStrike" dirty="0">
                <a:solidFill>
                  <a:srgbClr val="000000"/>
                </a:solidFill>
                <a:effectLst/>
                <a:latin typeface="Arial" panose="020B0604020202020204" pitchFamily="34" charset="0"/>
                <a:cs typeface="Arial" panose="020B0604020202020204" pitchFamily="34" charset="0"/>
              </a:rPr>
              <a:t>Google </a:t>
            </a:r>
            <a:r>
              <a:rPr lang="en-IN" sz="2000" b="0" i="0" u="none" strike="noStrike" dirty="0" err="1">
                <a:solidFill>
                  <a:srgbClr val="000000"/>
                </a:solidFill>
                <a:effectLst/>
                <a:latin typeface="Arial" panose="020B0604020202020204" pitchFamily="34" charset="0"/>
                <a:cs typeface="Arial" panose="020B0604020202020204" pitchFamily="34" charset="0"/>
              </a:rPr>
              <a:t>Colab's</a:t>
            </a:r>
            <a:r>
              <a:rPr lang="en-IN" sz="2000" b="0" i="0" u="none" strike="noStrike" dirty="0">
                <a:solidFill>
                  <a:srgbClr val="000000"/>
                </a:solidFill>
                <a:effectLst/>
                <a:latin typeface="Arial" panose="020B0604020202020204" pitchFamily="34" charset="0"/>
                <a:cs typeface="Arial" panose="020B0604020202020204" pitchFamily="34" charset="0"/>
              </a:rPr>
              <a:t> integration with Google Drive allows seamless access to data storage and collaboration, while Git enables version control for collaborative development. This setup ensures flexibility, scalability, and accessibility in developing and deploying predictive models for score analysis.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26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Date Placeholder 2"/>
          <p:cNvSpPr>
            <a:spLocks noGrp="1"/>
          </p:cNvSpPr>
          <p:nvPr>
            <p:ph type="dt" sz="half" idx="10"/>
          </p:nvPr>
        </p:nvSpPr>
        <p:spPr/>
        <p:txBody>
          <a:bodyPr/>
          <a:lstStyle/>
          <a:p>
            <a:fld id="{90D305F7-9DF8-482F-A92F-377DE8B06454}" type="datetime3">
              <a:rPr lang="en-US" smtClean="0"/>
              <a:pPr/>
              <a:t>15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12</a:t>
            </a:fld>
            <a:endParaRPr lang="en-US"/>
          </a:p>
        </p:txBody>
      </p:sp>
      <p:sp>
        <p:nvSpPr>
          <p:cNvPr id="9" name="Rectangle 8"/>
          <p:cNvSpPr/>
          <p:nvPr/>
        </p:nvSpPr>
        <p:spPr>
          <a:xfrm>
            <a:off x="838200" y="1427718"/>
            <a:ext cx="7467600" cy="5293757"/>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[1] “</a:t>
            </a:r>
            <a:r>
              <a:rPr lang="en-IN" sz="2000" dirty="0" err="1">
                <a:latin typeface="Arial" panose="020B0604020202020204" pitchFamily="34" charset="0"/>
                <a:cs typeface="Arial" panose="020B0604020202020204" pitchFamily="34" charset="0"/>
              </a:rPr>
              <a:t>Ipl</a:t>
            </a:r>
            <a:r>
              <a:rPr lang="en-IN" sz="2000" dirty="0">
                <a:latin typeface="Arial" panose="020B0604020202020204" pitchFamily="34" charset="0"/>
                <a:cs typeface="Arial" panose="020B0604020202020204" pitchFamily="34" charset="0"/>
              </a:rPr>
              <a:t> Cricket Score and Winning Prediction Using Machine Learning Techniques” Nikhil </a:t>
            </a:r>
            <a:r>
              <a:rPr lang="en-IN" sz="2000" dirty="0" err="1">
                <a:latin typeface="Arial" panose="020B0604020202020204" pitchFamily="34" charset="0"/>
                <a:cs typeface="Arial" panose="020B0604020202020204" pitchFamily="34" charset="0"/>
              </a:rPr>
              <a:t>Dhonge</a:t>
            </a:r>
            <a:r>
              <a:rPr lang="en-IN" sz="2000" dirty="0">
                <a:latin typeface="Arial" panose="020B0604020202020204" pitchFamily="34" charset="0"/>
                <a:cs typeface="Arial" panose="020B0604020202020204" pitchFamily="34" charset="0"/>
              </a:rPr>
              <a:t> Shraddha Dhole, Nikita </a:t>
            </a:r>
            <a:r>
              <a:rPr lang="en-IN" sz="2000" dirty="0" err="1">
                <a:latin typeface="Arial" panose="020B0604020202020204" pitchFamily="34" charset="0"/>
                <a:cs typeface="Arial" panose="020B0604020202020204" pitchFamily="34" charset="0"/>
              </a:rPr>
              <a:t>Wavre</a:t>
            </a:r>
            <a:r>
              <a:rPr lang="en-IN" sz="2000" dirty="0">
                <a:latin typeface="Arial" panose="020B0604020202020204" pitchFamily="34" charset="0"/>
                <a:cs typeface="Arial" panose="020B0604020202020204" pitchFamily="34" charset="0"/>
              </a:rPr>
              <a:t>, Mandar </a:t>
            </a:r>
            <a:r>
              <a:rPr lang="en-IN" sz="2000" dirty="0" err="1">
                <a:latin typeface="Arial" panose="020B0604020202020204" pitchFamily="34" charset="0"/>
                <a:cs typeface="Arial" panose="020B0604020202020204" pitchFamily="34" charset="0"/>
              </a:rPr>
              <a:t>Pardakhe</a:t>
            </a:r>
            <a:r>
              <a:rPr lang="en-IN" sz="2000" dirty="0">
                <a:latin typeface="Arial" panose="020B0604020202020204" pitchFamily="34" charset="0"/>
                <a:cs typeface="Arial" panose="020B0604020202020204" pitchFamily="34" charset="0"/>
              </a:rPr>
              <a:t>, Department of Electrical Engineering, MIT Academy of Engineering (Affiliated to SPPU), Pune, Maharashtra, India Issue: 5 May, 2021.</a:t>
            </a:r>
          </a:p>
          <a:p>
            <a:pPr algn="just"/>
            <a:r>
              <a:rPr lang="en-IN" sz="2000" dirty="0">
                <a:latin typeface="Arial" panose="020B0604020202020204" pitchFamily="34" charset="0"/>
                <a:cs typeface="Arial" panose="020B0604020202020204" pitchFamily="34" charset="0"/>
              </a:rPr>
              <a:t>[2] </a:t>
            </a:r>
            <a:r>
              <a:rPr lang="en-IN" sz="2000" dirty="0" err="1">
                <a:latin typeface="Arial" panose="020B0604020202020204" pitchFamily="34" charset="0"/>
                <a:cs typeface="Arial" panose="020B0604020202020204" pitchFamily="34" charset="0"/>
              </a:rPr>
              <a:t>Lokhande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Chawan</a:t>
            </a:r>
            <a:r>
              <a:rPr lang="en-IN" sz="2000" dirty="0">
                <a:latin typeface="Arial" panose="020B0604020202020204" pitchFamily="34" charset="0"/>
                <a:cs typeface="Arial" panose="020B0604020202020204" pitchFamily="34" charset="0"/>
              </a:rPr>
              <a:t>, Pramila, “Prediction of Live Cricket Score and Winning,” International Journal of Trend in Research and Development, Volume 5(1), (2018).</a:t>
            </a:r>
          </a:p>
          <a:p>
            <a:pPr algn="just"/>
            <a:r>
              <a:rPr lang="en-IN" sz="2000" dirty="0">
                <a:latin typeface="Arial" panose="020B0604020202020204" pitchFamily="34" charset="0"/>
                <a:cs typeface="Arial" panose="020B0604020202020204" pitchFamily="34" charset="0"/>
              </a:rPr>
              <a:t>[3] I. </a:t>
            </a:r>
            <a:r>
              <a:rPr lang="en-IN" sz="2000" dirty="0" err="1">
                <a:latin typeface="Arial" panose="020B0604020202020204" pitchFamily="34" charset="0"/>
                <a:cs typeface="Arial" panose="020B0604020202020204" pitchFamily="34" charset="0"/>
              </a:rPr>
              <a:t>Anik</a:t>
            </a:r>
            <a:r>
              <a:rPr lang="en-IN" sz="2000" dirty="0">
                <a:latin typeface="Arial" panose="020B0604020202020204" pitchFamily="34" charset="0"/>
                <a:cs typeface="Arial" panose="020B0604020202020204" pitchFamily="34" charset="0"/>
              </a:rPr>
              <a:t>, S. </a:t>
            </a:r>
            <a:r>
              <a:rPr lang="en-IN" sz="2000" dirty="0" err="1">
                <a:latin typeface="Arial" panose="020B0604020202020204" pitchFamily="34" charset="0"/>
                <a:cs typeface="Arial" panose="020B0604020202020204" pitchFamily="34" charset="0"/>
              </a:rPr>
              <a:t>Yeaser</a:t>
            </a:r>
            <a:r>
              <a:rPr lang="en-IN" sz="2000" dirty="0">
                <a:latin typeface="Arial" panose="020B0604020202020204" pitchFamily="34" charset="0"/>
                <a:cs typeface="Arial" panose="020B0604020202020204" pitchFamily="34" charset="0"/>
              </a:rPr>
              <a:t>, A. G. M. I. Hossain and A. Chakrabarty, "Player’s Performance Prediction in ODI Cricket Using Machine Learning Algorithms," 2018 4th International Conference on Electrical Engineering and Information &amp; Communication Technology (</a:t>
            </a:r>
            <a:r>
              <a:rPr lang="en-IN" sz="2000" dirty="0" err="1">
                <a:latin typeface="Arial" panose="020B0604020202020204" pitchFamily="34" charset="0"/>
                <a:cs typeface="Arial" panose="020B0604020202020204" pitchFamily="34" charset="0"/>
              </a:rPr>
              <a:t>iCEEiCT</a:t>
            </a:r>
            <a:r>
              <a:rPr lang="en-IN" sz="2000" dirty="0">
                <a:latin typeface="Arial" panose="020B0604020202020204" pitchFamily="34" charset="0"/>
                <a:cs typeface="Arial" panose="020B0604020202020204" pitchFamily="34" charset="0"/>
              </a:rPr>
              <a:t>).</a:t>
            </a:r>
          </a:p>
          <a:p>
            <a:pPr algn="just"/>
            <a:r>
              <a:rPr lang="en-IN" sz="2000" dirty="0">
                <a:latin typeface="Arial" panose="020B0604020202020204" pitchFamily="34" charset="0"/>
                <a:cs typeface="Arial" panose="020B0604020202020204" pitchFamily="34" charset="0"/>
              </a:rPr>
              <a:t>[4] Omkar </a:t>
            </a:r>
            <a:r>
              <a:rPr lang="en-IN" sz="2000" dirty="0" err="1">
                <a:latin typeface="Arial" panose="020B0604020202020204" pitchFamily="34" charset="0"/>
                <a:cs typeface="Arial" panose="020B0604020202020204" pitchFamily="34" charset="0"/>
              </a:rPr>
              <a:t>Mozar</a:t>
            </a:r>
            <a:r>
              <a:rPr lang="en-IN" sz="2000" dirty="0">
                <a:latin typeface="Arial" panose="020B0604020202020204" pitchFamily="34" charset="0"/>
                <a:cs typeface="Arial" panose="020B0604020202020204" pitchFamily="34" charset="0"/>
              </a:rPr>
              <a:t>, Soham More, Shubham </a:t>
            </a:r>
            <a:r>
              <a:rPr lang="en-IN" sz="2000" dirty="0" err="1">
                <a:latin typeface="Arial" panose="020B0604020202020204" pitchFamily="34" charset="0"/>
                <a:cs typeface="Arial" panose="020B0604020202020204" pitchFamily="34" charset="0"/>
              </a:rPr>
              <a:t>Nagare</a:t>
            </a:r>
            <a:r>
              <a:rPr lang="en-IN" sz="2000" dirty="0">
                <a:latin typeface="Arial" panose="020B0604020202020204" pitchFamily="34" charset="0"/>
                <a:cs typeface="Arial" panose="020B0604020202020204" pitchFamily="34" charset="0"/>
              </a:rPr>
              <a:t> and Prof. </a:t>
            </a:r>
            <a:r>
              <a:rPr lang="en-IN" sz="2000" dirty="0" err="1">
                <a:latin typeface="Arial" panose="020B0604020202020204" pitchFamily="34" charset="0"/>
                <a:cs typeface="Arial" panose="020B0604020202020204" pitchFamily="34" charset="0"/>
              </a:rPr>
              <a:t>Nileema</a:t>
            </a:r>
            <a:r>
              <a:rPr lang="en-IN" sz="2000" dirty="0">
                <a:latin typeface="Arial" panose="020B0604020202020204" pitchFamily="34" charset="0"/>
                <a:cs typeface="Arial" panose="020B0604020202020204" pitchFamily="34" charset="0"/>
              </a:rPr>
              <a:t> Pathak (2022). “Cricket Score and Winning Prediction”</a:t>
            </a:r>
          </a:p>
          <a:p>
            <a:pPr algn="just"/>
            <a:endParaRPr lang="en-IN" sz="2000" dirty="0">
              <a:latin typeface="Arial" panose="020B0604020202020204" pitchFamily="34" charset="0"/>
              <a:cs typeface="Arial" panose="020B0604020202020204" pitchFamily="34"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331927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15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13</a:t>
            </a:fld>
            <a:endParaRPr lang="en-US"/>
          </a:p>
        </p:txBody>
      </p:sp>
      <p:sp>
        <p:nvSpPr>
          <p:cNvPr id="6" name="Rectangle 5"/>
          <p:cNvSpPr/>
          <p:nvPr/>
        </p:nvSpPr>
        <p:spPr>
          <a:xfrm>
            <a:off x="2286000" y="2521059"/>
            <a:ext cx="4572000" cy="1815882"/>
          </a:xfrm>
          <a:prstGeom prst="rect">
            <a:avLst/>
          </a:prstGeom>
        </p:spPr>
        <p:txBody>
          <a:bodyPr>
            <a:spAutoFit/>
          </a:bodyPr>
          <a:lstStyle/>
          <a:p>
            <a:pPr algn="ctr"/>
            <a:r>
              <a:rPr lang="en-IN" sz="2800" dirty="0"/>
              <a:t>We thank our guide and panel and all technical and non-technical staff who helped us in achieving this.</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solidFill>
                  <a:srgbClr val="002060"/>
                </a:solidFill>
                <a:latin typeface="Arial" pitchFamily="34" charset="0"/>
                <a:cs typeface="Arial" pitchFamily="34" charset="0"/>
              </a:rPr>
              <a:t>Introduction</a:t>
            </a:r>
          </a:p>
          <a:p>
            <a:r>
              <a:rPr lang="en-US" sz="2000" dirty="0">
                <a:solidFill>
                  <a:srgbClr val="002060"/>
                </a:solidFill>
                <a:latin typeface="Arial" pitchFamily="34" charset="0"/>
                <a:cs typeface="Arial" pitchFamily="34" charset="0"/>
              </a:rPr>
              <a:t>Abstract</a:t>
            </a:r>
          </a:p>
          <a:p>
            <a:r>
              <a:rPr lang="en-US" sz="2000" dirty="0">
                <a:solidFill>
                  <a:srgbClr val="002060"/>
                </a:solidFill>
                <a:latin typeface="Arial" pitchFamily="34" charset="0"/>
                <a:cs typeface="Arial" pitchFamily="34" charset="0"/>
              </a:rPr>
              <a:t>Literature survey</a:t>
            </a:r>
          </a:p>
          <a:p>
            <a:r>
              <a:rPr lang="en-US" sz="2000" dirty="0">
                <a:solidFill>
                  <a:srgbClr val="002060"/>
                </a:solidFill>
                <a:latin typeface="Arial" pitchFamily="34" charset="0"/>
                <a:cs typeface="Arial" pitchFamily="34" charset="0"/>
              </a:rPr>
              <a:t>Inferences from Literature Survey</a:t>
            </a:r>
          </a:p>
          <a:p>
            <a:r>
              <a:rPr lang="en-US" sz="2000" dirty="0">
                <a:solidFill>
                  <a:srgbClr val="002060"/>
                </a:solidFill>
                <a:latin typeface="Arial" pitchFamily="34" charset="0"/>
                <a:cs typeface="Arial" pitchFamily="34" charset="0"/>
              </a:rPr>
              <a:t>Objectives</a:t>
            </a:r>
          </a:p>
          <a:p>
            <a:r>
              <a:rPr lang="en-US" sz="2000" dirty="0">
                <a:solidFill>
                  <a:srgbClr val="002060"/>
                </a:solidFill>
                <a:latin typeface="Arial" pitchFamily="34" charset="0"/>
                <a:cs typeface="Arial" pitchFamily="34" charset="0"/>
              </a:rPr>
              <a:t>System Architecture </a:t>
            </a:r>
          </a:p>
          <a:p>
            <a:r>
              <a:rPr lang="en-US" sz="2000" dirty="0">
                <a:solidFill>
                  <a:srgbClr val="002060"/>
                </a:solidFill>
                <a:latin typeface="Arial" pitchFamily="34" charset="0"/>
                <a:cs typeface="Arial" pitchFamily="34" charset="0"/>
              </a:rPr>
              <a:t>Workflow Snap</a:t>
            </a:r>
          </a:p>
          <a:p>
            <a:r>
              <a:rPr lang="en-US" sz="2000" dirty="0">
                <a:solidFill>
                  <a:srgbClr val="002060"/>
                </a:solidFill>
                <a:latin typeface="Arial" pitchFamily="34" charset="0"/>
                <a:cs typeface="Arial" pitchFamily="34" charset="0"/>
              </a:rPr>
              <a:t>Description of Software for Implementation</a:t>
            </a:r>
          </a:p>
          <a:p>
            <a:r>
              <a:rPr lang="en-US" sz="2000" dirty="0">
                <a:solidFill>
                  <a:srgbClr val="002060"/>
                </a:solidFill>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EED79212-7225-48ED-BB41-E076A0C2A083}" type="datetime3">
              <a:rPr lang="en-US" smtClean="0"/>
              <a:pPr/>
              <a:t>15 July 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Introduction</a:t>
            </a:r>
          </a:p>
        </p:txBody>
      </p:sp>
      <p:sp>
        <p:nvSpPr>
          <p:cNvPr id="3" name="Content Placeholder 2"/>
          <p:cNvSpPr>
            <a:spLocks noGrp="1"/>
          </p:cNvSpPr>
          <p:nvPr>
            <p:ph idx="1"/>
          </p:nvPr>
        </p:nvSpPr>
        <p:spPr/>
        <p:txBody>
          <a:bodyPr>
            <a:normAutofit lnSpcReduction="10000"/>
          </a:bodyPr>
          <a:lstStyle/>
          <a:p>
            <a:pPr algn="just"/>
            <a:r>
              <a:rPr lang="en-IN" sz="2000" dirty="0">
                <a:latin typeface="Arial" panose="020B0604020202020204" pitchFamily="34" charset="0"/>
                <a:cs typeface="Arial" panose="020B0604020202020204" pitchFamily="34" charset="0"/>
              </a:rPr>
              <a:t>In recent years, the Indian Premier League (IPL) has become a fertile ground for the application of advanced analytics and machine learning (ML) techniques. Predicting the score in IPL matches is a complex problem that involves analysing various factors such as batting and bowling performances, player statistics, and historical match data.</a:t>
            </a:r>
          </a:p>
          <a:p>
            <a:pPr algn="just"/>
            <a:r>
              <a:rPr lang="en-IN" sz="2000" dirty="0">
                <a:latin typeface="Arial" panose="020B0604020202020204" pitchFamily="34" charset="0"/>
                <a:cs typeface="Arial" panose="020B0604020202020204" pitchFamily="34" charset="0"/>
              </a:rPr>
              <a:t>The primary objective is to develop robust ML models capable of predicting the total runs a team is likely to score based on various input variables such as batting team, bowling team, runs scored, wickets taken, overs played, and performance in the last five overs.</a:t>
            </a:r>
          </a:p>
          <a:p>
            <a:pPr algn="just"/>
            <a:r>
              <a:rPr lang="en-IN" sz="2000" dirty="0">
                <a:latin typeface="Arial" panose="020B0604020202020204" pitchFamily="34" charset="0"/>
                <a:cs typeface="Arial" panose="020B0604020202020204" pitchFamily="34" charset="0"/>
              </a:rPr>
              <a:t>This endeavours involves pre-processing the data to handle categorical variables, training multiple regression models including Random Forest, Gradient Boosting, and Linear Regression, and ultimately aggregating their predictions to achieve enhanced accuracy and reliability.</a:t>
            </a:r>
          </a:p>
          <a:p>
            <a:endParaRPr lang="en-IN" sz="2000" dirty="0">
              <a:solidFill>
                <a:schemeClr val="tx2">
                  <a:lumMod val="50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D1A6F9D-DD77-42A7-A6AB-57439E778FC8}"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Abstract</a:t>
            </a:r>
          </a:p>
        </p:txBody>
      </p:sp>
      <p:sp>
        <p:nvSpPr>
          <p:cNvPr id="3" name="Content Placeholder 2"/>
          <p:cNvSpPr>
            <a:spLocks noGrp="1"/>
          </p:cNvSpPr>
          <p:nvPr>
            <p:ph idx="1"/>
          </p:nvPr>
        </p:nvSpPr>
        <p:spPr/>
        <p:txBody>
          <a:bodyPr>
            <a:noAutofit/>
          </a:bodyPr>
          <a:lstStyle/>
          <a:p>
            <a:pPr algn="just"/>
            <a:r>
              <a:rPr lang="en-IN" sz="2000" dirty="0">
                <a:latin typeface="Arial" panose="020B0604020202020204" pitchFamily="34" charset="0"/>
                <a:cs typeface="Arial" panose="020B0604020202020204" pitchFamily="34" charset="0"/>
              </a:rPr>
              <a:t>This project explores the application of machine learning (ML) techniques to predict scores in Indian Premier League (IPL) cricket matches. We pre-process the data to encode categorical variables and train multiple regression models including Random Forest, Gradient Boosting, and Linear Regression. The models are integrated to aggregate predictions, leveraging features such as batting team, bowling team, runs, wickets, overs, and recent performance trends. Our approach aims to enhance predictive accuracy by capturing the complex interplay of factors influencing match outcomes in dynamic cricket settings. The outcomes not only facilitate informed decision-making for teams and analysts but also deepen understanding of game dynamics and contribute to the evolving field of sports analytics. This project underscores the transformative potential of ML in advancing predictive capabilities and strategic insights.</a:t>
            </a:r>
          </a:p>
          <a:p>
            <a:pPr algn="just"/>
            <a:endParaRPr lang="en-IN"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D1A6F9D-DD77-42A7-A6AB-57439E778FC8}" type="datetime3">
              <a:rPr lang="en-US" smtClean="0"/>
              <a:pPr/>
              <a:t>15 July 2024</a:t>
            </a:fld>
            <a:endParaRPr lang="en-US" dirty="0"/>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22275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itchFamily="34" charset="0"/>
                <a:cs typeface="Arial" pitchFamily="34" charset="0"/>
              </a:rPr>
              <a:t>Literature Review</a:t>
            </a:r>
          </a:p>
        </p:txBody>
      </p:sp>
      <p:sp>
        <p:nvSpPr>
          <p:cNvPr id="7" name="Date Placeholder 6"/>
          <p:cNvSpPr>
            <a:spLocks noGrp="1"/>
          </p:cNvSpPr>
          <p:nvPr>
            <p:ph type="dt" sz="half" idx="10"/>
          </p:nvPr>
        </p:nvSpPr>
        <p:spPr>
          <a:xfrm>
            <a:off x="457200" y="6411759"/>
            <a:ext cx="2133600" cy="365125"/>
          </a:xfrm>
        </p:spPr>
        <p:txBody>
          <a:bodyPr/>
          <a:lstStyle/>
          <a:p>
            <a:fld id="{005BC031-063B-4A3B-A350-F9B3921B0B20}" type="datetime3">
              <a:rPr lang="en-US" smtClean="0"/>
              <a:pPr/>
              <a:t>15 July 2024</a:t>
            </a:fld>
            <a:endParaRPr lang="en-US"/>
          </a:p>
        </p:txBody>
      </p:sp>
      <p:sp>
        <p:nvSpPr>
          <p:cNvPr id="8" name="Footer Placeholder 7"/>
          <p:cNvSpPr>
            <a:spLocks noGrp="1"/>
          </p:cNvSpPr>
          <p:nvPr>
            <p:ph type="ftr" sz="quarter" idx="11"/>
          </p:nvPr>
        </p:nvSpPr>
        <p:spPr>
          <a:xfrm>
            <a:off x="3124200" y="6439464"/>
            <a:ext cx="2895600" cy="365125"/>
          </a:xfrm>
        </p:spPr>
        <p:txBody>
          <a:bodyPr/>
          <a:lstStyle/>
          <a:p>
            <a:r>
              <a:rPr lang="en-US" dirty="0"/>
              <a:t>School of Computing</a:t>
            </a:r>
          </a:p>
        </p:txBody>
      </p:sp>
      <p:sp>
        <p:nvSpPr>
          <p:cNvPr id="9" name="Slide Number Placeholder 8"/>
          <p:cNvSpPr>
            <a:spLocks noGrp="1"/>
          </p:cNvSpPr>
          <p:nvPr>
            <p:ph type="sldNum" sz="quarter" idx="12"/>
          </p:nvPr>
        </p:nvSpPr>
        <p:spPr>
          <a:xfrm>
            <a:off x="6553200" y="6411758"/>
            <a:ext cx="2133600" cy="365125"/>
          </a:xfrm>
        </p:spPr>
        <p:txBody>
          <a:bodyPr/>
          <a:lstStyle/>
          <a:p>
            <a:fld id="{7B28076C-CE04-4A00-BFAA-A90EA8355859}" type="slidenum">
              <a:rPr lang="en-US" smtClean="0"/>
              <a:pPr/>
              <a:t>5</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629788898"/>
              </p:ext>
            </p:extLst>
          </p:nvPr>
        </p:nvGraphicFramePr>
        <p:xfrm>
          <a:off x="400665" y="1298576"/>
          <a:ext cx="8382000" cy="5000411"/>
        </p:xfrm>
        <a:graphic>
          <a:graphicData uri="http://schemas.openxmlformats.org/drawingml/2006/table">
            <a:tbl>
              <a:tblPr firstRow="1" bandRow="1">
                <a:tableStyleId>{8799B23B-EC83-4686-B30A-512413B5E67A}</a:tableStyleId>
              </a:tblPr>
              <a:tblGrid>
                <a:gridCol w="104713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696065">
                  <a:extLst>
                    <a:ext uri="{9D8B030D-6E8A-4147-A177-3AD203B41FA5}">
                      <a16:colId xmlns:a16="http://schemas.microsoft.com/office/drawing/2014/main" val="20004"/>
                    </a:ext>
                  </a:extLst>
                </a:gridCol>
              </a:tblGrid>
              <a:tr h="672251">
                <a:tc>
                  <a:txBody>
                    <a:bodyPr/>
                    <a:lstStyle/>
                    <a:p>
                      <a:pPr algn="ctr"/>
                      <a:r>
                        <a:rPr lang="en-US" dirty="0"/>
                        <a:t>AUTHOR</a:t>
                      </a:r>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p>
                  </a:txBody>
                  <a:tcPr anchor="ctr"/>
                </a:tc>
                <a:tc>
                  <a:txBody>
                    <a:bodyPr/>
                    <a:lstStyle/>
                    <a:p>
                      <a:pPr algn="ctr"/>
                      <a:r>
                        <a:rPr lang="en-US" dirty="0"/>
                        <a:t>PROS</a:t>
                      </a:r>
                    </a:p>
                  </a:txBody>
                  <a:tcPr anchor="ctr"/>
                </a:tc>
                <a:tc>
                  <a:txBody>
                    <a:bodyPr/>
                    <a:lstStyle/>
                    <a:p>
                      <a:pPr algn="ctr"/>
                      <a:r>
                        <a:rPr lang="en-US" dirty="0"/>
                        <a:t>CONS</a:t>
                      </a:r>
                    </a:p>
                  </a:txBody>
                  <a:tcPr anchor="ctr"/>
                </a:tc>
                <a:extLst>
                  <a:ext uri="{0D108BD9-81ED-4DB2-BD59-A6C34878D82A}">
                    <a16:rowId xmlns:a16="http://schemas.microsoft.com/office/drawing/2014/main" val="10000"/>
                  </a:ext>
                </a:extLst>
              </a:tr>
              <a:tr h="1400752">
                <a:tc>
                  <a:txBody>
                    <a:bodyPr/>
                    <a:lstStyle/>
                    <a:p>
                      <a:pPr algn="ctr"/>
                      <a:r>
                        <a:rPr lang="en-IN" sz="1600" dirty="0" err="1"/>
                        <a:t>Devanbu</a:t>
                      </a:r>
                      <a:r>
                        <a:rPr lang="en-IN" sz="1600" dirty="0"/>
                        <a:t> et al.</a:t>
                      </a:r>
                      <a:endParaRPr lang="en-US" sz="1700" dirty="0"/>
                    </a:p>
                  </a:txBody>
                  <a:tcPr/>
                </a:tc>
                <a:tc>
                  <a:txBody>
                    <a:bodyPr/>
                    <a:lstStyle/>
                    <a:p>
                      <a:pPr algn="ctr"/>
                      <a:r>
                        <a:rPr lang="en-IN" sz="1700" b="0" i="0" kern="1200" dirty="0">
                          <a:solidFill>
                            <a:schemeClr val="tx1"/>
                          </a:solidFill>
                          <a:effectLst/>
                          <a:latin typeface="+mn-lt"/>
                          <a:ea typeface="+mn-ea"/>
                          <a:cs typeface="+mn-cs"/>
                        </a:rPr>
                        <a:t>2018</a:t>
                      </a:r>
                      <a:endParaRPr lang="en-US" sz="1700" dirty="0"/>
                    </a:p>
                  </a:txBody>
                  <a:tcPr/>
                </a:tc>
                <a:tc>
                  <a:txBody>
                    <a:bodyPr/>
                    <a:lstStyle/>
                    <a:p>
                      <a:pPr algn="ctr"/>
                      <a:r>
                        <a:rPr lang="en-IN" sz="1600" dirty="0"/>
                        <a:t>This study applies machine learning algorithms to predict cricket scores based on historical match data, including player performance and match conditions.</a:t>
                      </a:r>
                      <a:endParaRPr lang="en-US" sz="1700" dirty="0"/>
                    </a:p>
                  </a:txBody>
                  <a:tcPr/>
                </a:tc>
                <a:tc>
                  <a:txBody>
                    <a:bodyPr/>
                    <a:lstStyle/>
                    <a:p>
                      <a:pPr algn="ctr"/>
                      <a:r>
                        <a:rPr lang="en-IN" sz="1600" dirty="0"/>
                        <a:t>Demonstrates the efficacy of machine learning in capturing complex patterns in cricket data, leading to accurate score predictions.</a:t>
                      </a:r>
                      <a:endParaRPr lang="en-US" sz="1700" dirty="0"/>
                    </a:p>
                  </a:txBody>
                  <a:tcPr/>
                </a:tc>
                <a:tc>
                  <a:txBody>
                    <a:bodyPr/>
                    <a:lstStyle/>
                    <a:p>
                      <a:pPr algn="ctr"/>
                      <a:r>
                        <a:rPr lang="en-IN" sz="1600" dirty="0"/>
                        <a:t>Limited discussion on the impact of external factors</a:t>
                      </a:r>
                      <a:endParaRPr lang="en-US" sz="1700" dirty="0"/>
                    </a:p>
                  </a:txBody>
                  <a:tcPr/>
                </a:tc>
                <a:extLst>
                  <a:ext uri="{0D108BD9-81ED-4DB2-BD59-A6C34878D82A}">
                    <a16:rowId xmlns:a16="http://schemas.microsoft.com/office/drawing/2014/main" val="10001"/>
                  </a:ext>
                </a:extLst>
              </a:tr>
              <a:tr h="1432196">
                <a:tc>
                  <a:txBody>
                    <a:bodyPr/>
                    <a:lstStyle/>
                    <a:p>
                      <a:r>
                        <a:rPr lang="en-IN" sz="1600" b="0" dirty="0"/>
                        <a:t>Kumar et al.</a:t>
                      </a:r>
                    </a:p>
                  </a:txBody>
                  <a:tcPr/>
                </a:tc>
                <a:tc>
                  <a:txBody>
                    <a:bodyPr/>
                    <a:lstStyle/>
                    <a:p>
                      <a:pPr algn="ctr"/>
                      <a:r>
                        <a:rPr lang="en-US" sz="1700" dirty="0"/>
                        <a:t>2020</a:t>
                      </a:r>
                    </a:p>
                  </a:txBody>
                  <a:tcPr/>
                </a:tc>
                <a:tc>
                  <a:txBody>
                    <a:bodyPr/>
                    <a:lstStyle/>
                    <a:p>
                      <a:pPr algn="ctr"/>
                      <a:r>
                        <a:rPr lang="en-IN" sz="1600" dirty="0"/>
                        <a:t>This research focuses on using ensemble learning techniques to predict cricket scores, integrating multiple regression models and data </a:t>
                      </a:r>
                      <a:r>
                        <a:rPr lang="en-IN" sz="1600" dirty="0" err="1"/>
                        <a:t>preprocessing</a:t>
                      </a:r>
                      <a:r>
                        <a:rPr lang="en-IN" sz="1600" dirty="0"/>
                        <a:t> strategies to enhance prediction accuracy.</a:t>
                      </a:r>
                      <a:endParaRPr lang="en-US" sz="1700" dirty="0"/>
                    </a:p>
                  </a:txBody>
                  <a:tcPr/>
                </a:tc>
                <a:tc>
                  <a:txBody>
                    <a:bodyPr/>
                    <a:lstStyle/>
                    <a:p>
                      <a:pPr algn="ctr"/>
                      <a:r>
                        <a:rPr lang="en-IN" sz="1600" dirty="0"/>
                        <a:t>Offers a comprehensive approach to model aggregation.</a:t>
                      </a:r>
                      <a:endParaRPr lang="en-US" sz="1700" dirty="0"/>
                    </a:p>
                  </a:txBody>
                  <a:tcPr/>
                </a:tc>
                <a:tc>
                  <a:txBody>
                    <a:bodyPr/>
                    <a:lstStyle/>
                    <a:p>
                      <a:pPr algn="ctr"/>
                      <a:r>
                        <a:rPr lang="en-IN" sz="1600" dirty="0"/>
                        <a:t>Limited discussion on the generalizability across different cricket formats and match conditions.</a:t>
                      </a:r>
                      <a:endParaRPr lang="en-US" sz="17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itchFamily="34" charset="0"/>
                <a:cs typeface="Arial" pitchFamily="34" charset="0"/>
              </a:rPr>
              <a:t>Literature Review</a:t>
            </a:r>
          </a:p>
        </p:txBody>
      </p:sp>
      <p:sp>
        <p:nvSpPr>
          <p:cNvPr id="7" name="Date Placeholder 6"/>
          <p:cNvSpPr>
            <a:spLocks noGrp="1"/>
          </p:cNvSpPr>
          <p:nvPr>
            <p:ph type="dt" sz="half" idx="10"/>
          </p:nvPr>
        </p:nvSpPr>
        <p:spPr>
          <a:xfrm>
            <a:off x="457200" y="6443714"/>
            <a:ext cx="2133600" cy="365125"/>
          </a:xfrm>
        </p:spPr>
        <p:txBody>
          <a:bodyPr/>
          <a:lstStyle/>
          <a:p>
            <a:fld id="{B818808B-3AC1-4B3E-83BD-5FDB5EEDBED8}" type="datetime3">
              <a:rPr lang="en-US" smtClean="0"/>
              <a:pPr/>
              <a:t>15 July 2024</a:t>
            </a:fld>
            <a:endParaRPr lang="en-US"/>
          </a:p>
        </p:txBody>
      </p:sp>
      <p:sp>
        <p:nvSpPr>
          <p:cNvPr id="8" name="Footer Placeholder 7"/>
          <p:cNvSpPr>
            <a:spLocks noGrp="1"/>
          </p:cNvSpPr>
          <p:nvPr>
            <p:ph type="ftr" sz="quarter" idx="11"/>
          </p:nvPr>
        </p:nvSpPr>
        <p:spPr>
          <a:xfrm>
            <a:off x="3124200" y="6447631"/>
            <a:ext cx="2895600" cy="365125"/>
          </a:xfrm>
        </p:spPr>
        <p:txBody>
          <a:bodyPr/>
          <a:lstStyle/>
          <a:p>
            <a:r>
              <a:rPr lang="en-US"/>
              <a:t>School of Computing</a:t>
            </a:r>
          </a:p>
        </p:txBody>
      </p:sp>
      <p:sp>
        <p:nvSpPr>
          <p:cNvPr id="9" name="Slide Number Placeholder 8"/>
          <p:cNvSpPr>
            <a:spLocks noGrp="1"/>
          </p:cNvSpPr>
          <p:nvPr>
            <p:ph type="sldNum" sz="quarter" idx="12"/>
          </p:nvPr>
        </p:nvSpPr>
        <p:spPr>
          <a:xfrm>
            <a:off x="6553200" y="6443713"/>
            <a:ext cx="2133600" cy="365125"/>
          </a:xfrm>
        </p:spPr>
        <p:txBody>
          <a:bodyPr/>
          <a:lstStyle/>
          <a:p>
            <a:fld id="{7B28076C-CE04-4A00-BFAA-A90EA8355859}" type="slidenum">
              <a:rPr lang="en-US" smtClean="0"/>
              <a:pPr/>
              <a:t>6</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099688103"/>
              </p:ext>
            </p:extLst>
          </p:nvPr>
        </p:nvGraphicFramePr>
        <p:xfrm>
          <a:off x="385916" y="1220152"/>
          <a:ext cx="8453284" cy="4968240"/>
        </p:xfrm>
        <a:graphic>
          <a:graphicData uri="http://schemas.openxmlformats.org/drawingml/2006/table">
            <a:tbl>
              <a:tblPr firstRow="1" bandRow="1">
                <a:tableStyleId>{8799B23B-EC83-4686-B30A-512413B5E67A}</a:tableStyleId>
              </a:tblPr>
              <a:tblGrid>
                <a:gridCol w="1061884">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618110">
                <a:tc>
                  <a:txBody>
                    <a:bodyPr/>
                    <a:lstStyle/>
                    <a:p>
                      <a:pPr algn="ctr"/>
                      <a:r>
                        <a:rPr lang="en-US" dirty="0"/>
                        <a:t>AUTHOR</a:t>
                      </a:r>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p>
                  </a:txBody>
                  <a:tcPr anchor="ctr"/>
                </a:tc>
                <a:tc>
                  <a:txBody>
                    <a:bodyPr/>
                    <a:lstStyle/>
                    <a:p>
                      <a:pPr algn="ctr"/>
                      <a:r>
                        <a:rPr lang="en-US" dirty="0"/>
                        <a:t>PROS</a:t>
                      </a:r>
                    </a:p>
                  </a:txBody>
                  <a:tcPr anchor="ctr"/>
                </a:tc>
                <a:tc>
                  <a:txBody>
                    <a:bodyPr/>
                    <a:lstStyle/>
                    <a:p>
                      <a:pPr algn="ctr"/>
                      <a:r>
                        <a:rPr lang="en-US" dirty="0"/>
                        <a:t>CONS</a:t>
                      </a:r>
                    </a:p>
                  </a:txBody>
                  <a:tcPr anchor="ctr"/>
                </a:tc>
                <a:extLst>
                  <a:ext uri="{0D108BD9-81ED-4DB2-BD59-A6C34878D82A}">
                    <a16:rowId xmlns:a16="http://schemas.microsoft.com/office/drawing/2014/main" val="10000"/>
                  </a:ext>
                </a:extLst>
              </a:tr>
              <a:tr h="1339238">
                <a:tc>
                  <a:txBody>
                    <a:bodyPr/>
                    <a:lstStyle/>
                    <a:p>
                      <a:pPr algn="ctr"/>
                      <a:r>
                        <a:rPr lang="en-IN" sz="1600" dirty="0"/>
                        <a:t>Patel and Desai</a:t>
                      </a:r>
                      <a:endParaRPr lang="en-US" sz="1700" dirty="0"/>
                    </a:p>
                  </a:txBody>
                  <a:tcPr/>
                </a:tc>
                <a:tc>
                  <a:txBody>
                    <a:bodyPr/>
                    <a:lstStyle/>
                    <a:p>
                      <a:pPr algn="ctr"/>
                      <a:r>
                        <a:rPr lang="en-US" sz="1700" dirty="0"/>
                        <a:t>2017</a:t>
                      </a:r>
                    </a:p>
                  </a:txBody>
                  <a:tcPr/>
                </a:tc>
                <a:tc>
                  <a:txBody>
                    <a:bodyPr/>
                    <a:lstStyle/>
                    <a:p>
                      <a:pPr algn="ctr"/>
                      <a:r>
                        <a:rPr lang="en-IN" sz="1600" dirty="0"/>
                        <a:t>Investigates the application of deep learning architectures, particularly Recurrent Neural Networks (RNNs), for time-series prediction of cricket scores.</a:t>
                      </a:r>
                      <a:endParaRPr lang="en-US" sz="1700" dirty="0"/>
                    </a:p>
                  </a:txBody>
                  <a:tcPr/>
                </a:tc>
                <a:tc>
                  <a:txBody>
                    <a:bodyPr/>
                    <a:lstStyle/>
                    <a:p>
                      <a:pPr algn="ctr"/>
                      <a:r>
                        <a:rPr lang="en-IN" sz="1600" dirty="0"/>
                        <a:t>Demonstrates the potential of RNNs in handling sequential cricket data, such as batting order and over-by-over performance.</a:t>
                      </a:r>
                      <a:endParaRPr lang="en-US" sz="1700" dirty="0"/>
                    </a:p>
                  </a:txBody>
                  <a:tcPr/>
                </a:tc>
                <a:tc>
                  <a:txBody>
                    <a:bodyPr/>
                    <a:lstStyle/>
                    <a:p>
                      <a:pPr algn="ctr"/>
                      <a:r>
                        <a:rPr lang="en-IN" sz="1600" dirty="0"/>
                        <a:t>Challenges include model complexity, training time, and the need for extensive data </a:t>
                      </a:r>
                      <a:r>
                        <a:rPr lang="en-IN" sz="1600" dirty="0" err="1"/>
                        <a:t>preprocessing</a:t>
                      </a:r>
                      <a:endParaRPr lang="en-US" sz="1700" dirty="0"/>
                    </a:p>
                  </a:txBody>
                  <a:tcPr/>
                </a:tc>
                <a:extLst>
                  <a:ext uri="{0D108BD9-81ED-4DB2-BD59-A6C34878D82A}">
                    <a16:rowId xmlns:a16="http://schemas.microsoft.com/office/drawing/2014/main" val="10001"/>
                  </a:ext>
                </a:extLst>
              </a:tr>
              <a:tr h="1589425">
                <a:tc>
                  <a:txBody>
                    <a:bodyPr/>
                    <a:lstStyle/>
                    <a:p>
                      <a:pPr algn="ctr"/>
                      <a:r>
                        <a:rPr lang="en-IN" sz="1600" dirty="0"/>
                        <a:t>Sharma et al.</a:t>
                      </a:r>
                      <a:endParaRPr lang="en-US" sz="1700" dirty="0"/>
                    </a:p>
                  </a:txBody>
                  <a:tcPr/>
                </a:tc>
                <a:tc>
                  <a:txBody>
                    <a:bodyPr/>
                    <a:lstStyle/>
                    <a:p>
                      <a:pPr algn="ctr"/>
                      <a:r>
                        <a:rPr lang="en-US" sz="1700" dirty="0"/>
                        <a:t>2019</a:t>
                      </a:r>
                    </a:p>
                  </a:txBody>
                  <a:tcPr/>
                </a:tc>
                <a:tc>
                  <a:txBody>
                    <a:bodyPr/>
                    <a:lstStyle/>
                    <a:p>
                      <a:pPr algn="ctr"/>
                      <a:r>
                        <a:rPr lang="en-IN" sz="1600" dirty="0"/>
                        <a:t>Explores Bayesian networks for probabilistic score prediction in cricket</a:t>
                      </a:r>
                      <a:endParaRPr lang="en-US" sz="1700" dirty="0"/>
                    </a:p>
                  </a:txBody>
                  <a:tcPr/>
                </a:tc>
                <a:tc>
                  <a:txBody>
                    <a:bodyPr/>
                    <a:lstStyle/>
                    <a:p>
                      <a:pPr algn="ctr"/>
                      <a:r>
                        <a:rPr lang="en-IN" sz="1600" dirty="0"/>
                        <a:t>Provides a probabilistic framework for score prediction and enabling risk assessment in decision-making processes for cricket teams.</a:t>
                      </a:r>
                      <a:endParaRPr lang="en-US" sz="1700" dirty="0"/>
                    </a:p>
                  </a:txBody>
                  <a:tcPr/>
                </a:tc>
                <a:tc>
                  <a:txBody>
                    <a:bodyPr/>
                    <a:lstStyle/>
                    <a:p>
                      <a:pPr lvl="0" algn="ctr"/>
                      <a:r>
                        <a:rPr lang="en-IN" dirty="0"/>
                        <a:t>Limited scalability in handling large datasets and real-time prediction scenarios.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961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IN" dirty="0"/>
              <a:t>Inferences from 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572290"/>
            <a:ext cx="8229600" cy="4754563"/>
          </a:xfrm>
        </p:spPr>
        <p:txBody>
          <a:bodyPr>
            <a:noAutofit/>
          </a:bodyPr>
          <a:lstStyle/>
          <a:p>
            <a:pPr algn="just"/>
            <a:r>
              <a:rPr lang="en-IN" sz="2000" dirty="0">
                <a:latin typeface="Arial" panose="020B0604020202020204" pitchFamily="34" charset="0"/>
                <a:cs typeface="Arial" panose="020B0604020202020204" pitchFamily="34" charset="0"/>
              </a:rPr>
              <a:t>Studies have shown that models such as Random Forest, Gradient Boosting, and deep learning architectures like Recurrent Neural Networks (RNNs) can effectively capture complex patterns in player performance, match conditions, and historical data to forecast match outcomes with notable accuracy.</a:t>
            </a:r>
          </a:p>
          <a:p>
            <a:pPr algn="just"/>
            <a:r>
              <a:rPr lang="en-IN" sz="2000" dirty="0">
                <a:latin typeface="Arial" panose="020B0604020202020204" pitchFamily="34" charset="0"/>
                <a:cs typeface="Arial" panose="020B0604020202020204" pitchFamily="34" charset="0"/>
              </a:rPr>
              <a:t>Ensemble methods and Bayesian approaches further enhance predictive reliability by aggregating multiple models and incorporating probabilistic reasoning, respectively.</a:t>
            </a:r>
          </a:p>
          <a:p>
            <a:pPr algn="just"/>
            <a:r>
              <a:rPr lang="en-IN" sz="2000" dirty="0">
                <a:latin typeface="Arial" panose="020B0604020202020204" pitchFamily="34" charset="0"/>
                <a:cs typeface="Arial" panose="020B0604020202020204" pitchFamily="34" charset="0"/>
              </a:rPr>
              <a:t>However, challenges such as model interpretability, computational complexity, and the need for extensive data </a:t>
            </a:r>
            <a:r>
              <a:rPr lang="en-IN" sz="2000" dirty="0" err="1">
                <a:latin typeface="Arial" panose="020B0604020202020204" pitchFamily="34" charset="0"/>
                <a:cs typeface="Arial" panose="020B0604020202020204" pitchFamily="34" charset="0"/>
              </a:rPr>
              <a:t>preprocessing</a:t>
            </a:r>
            <a:r>
              <a:rPr lang="en-IN" sz="2000" dirty="0">
                <a:latin typeface="Arial" panose="020B0604020202020204" pitchFamily="34" charset="0"/>
                <a:cs typeface="Arial" panose="020B0604020202020204" pitchFamily="34" charset="0"/>
              </a:rPr>
              <a:t> persist across methodologies.</a:t>
            </a:r>
          </a:p>
          <a:p>
            <a:pPr algn="just"/>
            <a:r>
              <a:rPr lang="en-IN" sz="2000" dirty="0">
                <a:latin typeface="Arial" panose="020B0604020202020204" pitchFamily="34" charset="0"/>
                <a:cs typeface="Arial" panose="020B0604020202020204" pitchFamily="34" charset="0"/>
              </a:rPr>
              <a:t>Despite these limitations, the literature underscores the transformative potential of machine learning in advancing predictive analytics in professional cricket.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DD1A6F9D-DD77-42A7-A6AB-57439E778FC8}" type="datetime3">
              <a:rPr lang="en-US" smtClean="0"/>
              <a:pPr/>
              <a:t>15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08756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71500" y="1409700"/>
            <a:ext cx="8001000" cy="4686300"/>
          </a:xfrm>
        </p:spPr>
        <p:txBody>
          <a:bodyPr>
            <a:noAutofit/>
          </a:bodyPr>
          <a:lstStyle/>
          <a:p>
            <a:pPr algn="just"/>
            <a:r>
              <a:rPr lang="en-IN" sz="2000" dirty="0">
                <a:latin typeface="Arial" panose="020B0604020202020204" pitchFamily="34" charset="0"/>
                <a:cs typeface="Arial" panose="020B0604020202020204" pitchFamily="34" charset="0"/>
              </a:rPr>
              <a:t>The objectives of this project are to develop and evaluate machine learning models for accurate prediction of cricket scores in IPL matches.</a:t>
            </a:r>
          </a:p>
          <a:p>
            <a:pPr algn="just"/>
            <a:r>
              <a:rPr lang="en-IN" sz="2000" dirty="0">
                <a:latin typeface="Arial" panose="020B0604020202020204" pitchFamily="34" charset="0"/>
                <a:cs typeface="Arial" panose="020B0604020202020204" pitchFamily="34" charset="0"/>
              </a:rPr>
              <a:t>Specifically, the project aims to pre-process and analyse historical match data to train models such as Random Forest, Gradient Boosting, and Linear Regression.</a:t>
            </a:r>
          </a:p>
          <a:p>
            <a:pPr algn="just"/>
            <a:r>
              <a:rPr lang="en-IN" sz="2000" dirty="0">
                <a:latin typeface="Arial" panose="020B0604020202020204" pitchFamily="34" charset="0"/>
                <a:cs typeface="Arial" panose="020B0604020202020204" pitchFamily="34" charset="0"/>
              </a:rPr>
              <a:t>By integrating multiple regression techniques and ensemble learning strategies, the project seeks to enhance predictive accuracy and robustness.</a:t>
            </a:r>
          </a:p>
          <a:p>
            <a:pPr algn="just"/>
            <a:r>
              <a:rPr lang="en-IN" sz="2000" dirty="0">
                <a:latin typeface="Arial" panose="020B0604020202020204" pitchFamily="34" charset="0"/>
                <a:cs typeface="Arial" panose="020B0604020202020204" pitchFamily="34" charset="0"/>
              </a:rPr>
              <a:t>Ultimately, the project aims to provide valuable insights into the application of machine learning in sports analytics, offering practical implications for cricket management, strategy formulation, and fan engagement during IPL tournaments.</a:t>
            </a:r>
            <a:endParaRPr lang="en-US" sz="20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2E65A3F0-0DA4-40CB-AEA1-7A2A56B62DF1}" type="datetime3">
              <a:rPr lang="en-US" smtClean="0"/>
              <a:pPr/>
              <a:t>15 July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318597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latin typeface="Arial" pitchFamily="34" charset="0"/>
                <a:cs typeface="Arial" pitchFamily="34" charset="0"/>
              </a:rPr>
              <a:t>System Architecture</a:t>
            </a:r>
            <a:endParaRPr lang="en-US" dirty="0"/>
          </a:p>
        </p:txBody>
      </p:sp>
      <p:sp>
        <p:nvSpPr>
          <p:cNvPr id="4" name="Date Placeholder 3"/>
          <p:cNvSpPr>
            <a:spLocks noGrp="1"/>
          </p:cNvSpPr>
          <p:nvPr>
            <p:ph type="dt" sz="half" idx="10"/>
          </p:nvPr>
        </p:nvSpPr>
        <p:spPr/>
        <p:txBody>
          <a:bodyPr/>
          <a:lstStyle/>
          <a:p>
            <a:fld id="{2141A835-9C87-4039-8AE0-692D1FD839A3}" type="datetime3">
              <a:rPr lang="en-US" smtClean="0"/>
              <a:pPr/>
              <a:t>15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Rounded Rectangle 6">
            <a:extLst>
              <a:ext uri="{FF2B5EF4-FFF2-40B4-BE49-F238E27FC236}">
                <a16:creationId xmlns:a16="http://schemas.microsoft.com/office/drawing/2014/main" id="{9A5FEF7B-870F-B548-09A8-58D92F09D6B7}"/>
              </a:ext>
            </a:extLst>
          </p:cNvPr>
          <p:cNvSpPr/>
          <p:nvPr/>
        </p:nvSpPr>
        <p:spPr>
          <a:xfrm>
            <a:off x="685800" y="1534756"/>
            <a:ext cx="3021605" cy="1061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Acquisition</a:t>
            </a:r>
          </a:p>
          <a:p>
            <a:pPr algn="ctr"/>
            <a:r>
              <a:rPr lang="en-US" sz="1400" dirty="0"/>
              <a:t>(Historical data of scores are collected)</a:t>
            </a:r>
          </a:p>
        </p:txBody>
      </p:sp>
      <p:sp>
        <p:nvSpPr>
          <p:cNvPr id="10" name="Rounded Rectangle 9">
            <a:extLst>
              <a:ext uri="{FF2B5EF4-FFF2-40B4-BE49-F238E27FC236}">
                <a16:creationId xmlns:a16="http://schemas.microsoft.com/office/drawing/2014/main" id="{0F9BB5A9-737E-14AA-8FA1-D06636944349}"/>
              </a:ext>
            </a:extLst>
          </p:cNvPr>
          <p:cNvSpPr/>
          <p:nvPr/>
        </p:nvSpPr>
        <p:spPr>
          <a:xfrm>
            <a:off x="5366255" y="1536241"/>
            <a:ext cx="3021605" cy="1061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Preprocessing</a:t>
            </a:r>
          </a:p>
          <a:p>
            <a:pPr algn="ctr"/>
            <a:r>
              <a:rPr lang="en-US" sz="1400" b="0" i="0" u="none" strike="noStrike" dirty="0">
                <a:solidFill>
                  <a:schemeClr val="bg1"/>
                </a:solidFill>
                <a:effectLst/>
                <a:latin typeface="-webkit-standard"/>
              </a:rPr>
              <a:t>(</a:t>
            </a:r>
            <a:r>
              <a:rPr lang="en-IN" sz="1400" b="0" i="0" u="none" strike="noStrike" dirty="0">
                <a:solidFill>
                  <a:schemeClr val="bg1"/>
                </a:solidFill>
                <a:effectLst/>
                <a:latin typeface="-webkit-standard"/>
              </a:rPr>
              <a:t>Cleanse the raw data by handling missing values, outliers, and errors)</a:t>
            </a:r>
            <a:endParaRPr lang="en-US" sz="1400" dirty="0">
              <a:solidFill>
                <a:schemeClr val="bg1"/>
              </a:solidFill>
            </a:endParaRPr>
          </a:p>
        </p:txBody>
      </p:sp>
      <p:sp>
        <p:nvSpPr>
          <p:cNvPr id="12" name="Rounded Rectangle 11">
            <a:extLst>
              <a:ext uri="{FF2B5EF4-FFF2-40B4-BE49-F238E27FC236}">
                <a16:creationId xmlns:a16="http://schemas.microsoft.com/office/drawing/2014/main" id="{6D224E12-EC32-BE09-8434-8E54B5DA7467}"/>
              </a:ext>
            </a:extLst>
          </p:cNvPr>
          <p:cNvSpPr/>
          <p:nvPr/>
        </p:nvSpPr>
        <p:spPr>
          <a:xfrm>
            <a:off x="5366255" y="4886081"/>
            <a:ext cx="3021605" cy="1069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Visualization and Widget</a:t>
            </a:r>
          </a:p>
          <a:p>
            <a:pPr algn="ctr"/>
            <a:r>
              <a:rPr lang="en-US" sz="1400" dirty="0">
                <a:solidFill>
                  <a:schemeClr val="bg1"/>
                </a:solidFill>
              </a:rPr>
              <a:t>(</a:t>
            </a:r>
            <a:r>
              <a:rPr lang="en-IN" sz="1400" b="0" i="0" u="none" strike="noStrike" dirty="0">
                <a:solidFill>
                  <a:schemeClr val="bg1"/>
                </a:solidFill>
                <a:effectLst/>
                <a:latin typeface="-webkit-standard"/>
              </a:rPr>
              <a:t>Developing interactive visualizations and widget to present model predictions and insights)</a:t>
            </a:r>
            <a:endParaRPr lang="en-US" sz="1400" dirty="0">
              <a:solidFill>
                <a:schemeClr val="bg1"/>
              </a:solidFill>
            </a:endParaRPr>
          </a:p>
        </p:txBody>
      </p:sp>
      <p:sp>
        <p:nvSpPr>
          <p:cNvPr id="13" name="Rounded Rectangle 12">
            <a:extLst>
              <a:ext uri="{FF2B5EF4-FFF2-40B4-BE49-F238E27FC236}">
                <a16:creationId xmlns:a16="http://schemas.microsoft.com/office/drawing/2014/main" id="{3AFFC0DF-D67A-49C7-7819-743C6401849F}"/>
              </a:ext>
            </a:extLst>
          </p:cNvPr>
          <p:cNvSpPr/>
          <p:nvPr/>
        </p:nvSpPr>
        <p:spPr>
          <a:xfrm>
            <a:off x="685799" y="4893666"/>
            <a:ext cx="3021605" cy="1061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Evaluation</a:t>
            </a:r>
          </a:p>
          <a:p>
            <a:pPr algn="ctr"/>
            <a:r>
              <a:rPr lang="en-US" sz="1400" dirty="0">
                <a:solidFill>
                  <a:schemeClr val="bg1"/>
                </a:solidFill>
              </a:rPr>
              <a:t>(</a:t>
            </a:r>
            <a:r>
              <a:rPr lang="en-IN" sz="1400" b="0" i="0" u="none" strike="noStrike" dirty="0">
                <a:solidFill>
                  <a:schemeClr val="bg1"/>
                </a:solidFill>
                <a:effectLst/>
                <a:latin typeface="-webkit-standard"/>
              </a:rPr>
              <a:t>Evaluate model performance using appropriate metrics (e.g., R2,MSE,MAE)</a:t>
            </a:r>
            <a:endParaRPr lang="en-US" sz="1400" dirty="0">
              <a:solidFill>
                <a:schemeClr val="bg1"/>
              </a:solidFill>
            </a:endParaRPr>
          </a:p>
        </p:txBody>
      </p:sp>
      <p:sp>
        <p:nvSpPr>
          <p:cNvPr id="14" name="Rounded Rectangle 13">
            <a:extLst>
              <a:ext uri="{FF2B5EF4-FFF2-40B4-BE49-F238E27FC236}">
                <a16:creationId xmlns:a16="http://schemas.microsoft.com/office/drawing/2014/main" id="{A304EDC3-682C-6606-8083-D42636AB4EC0}"/>
              </a:ext>
            </a:extLst>
          </p:cNvPr>
          <p:cNvSpPr/>
          <p:nvPr/>
        </p:nvSpPr>
        <p:spPr>
          <a:xfrm>
            <a:off x="685799" y="3210420"/>
            <a:ext cx="3021605" cy="1069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Selection and training</a:t>
            </a:r>
          </a:p>
          <a:p>
            <a:pPr algn="ctr"/>
            <a:r>
              <a:rPr lang="en-US" sz="1400" dirty="0">
                <a:solidFill>
                  <a:schemeClr val="bg1"/>
                </a:solidFill>
              </a:rPr>
              <a:t>(</a:t>
            </a:r>
            <a:r>
              <a:rPr lang="en-IN" sz="1400" b="0" i="0" u="none" strike="noStrike" dirty="0">
                <a:solidFill>
                  <a:schemeClr val="bg1"/>
                </a:solidFill>
                <a:effectLst/>
                <a:latin typeface="-webkit-standard"/>
              </a:rPr>
              <a:t>Choose appropriate statistical models and splitting the data)</a:t>
            </a:r>
            <a:endParaRPr lang="en-US" dirty="0">
              <a:solidFill>
                <a:schemeClr val="bg1"/>
              </a:solidFill>
            </a:endParaRPr>
          </a:p>
        </p:txBody>
      </p:sp>
      <p:sp>
        <p:nvSpPr>
          <p:cNvPr id="15" name="Rounded Rectangle 14">
            <a:extLst>
              <a:ext uri="{FF2B5EF4-FFF2-40B4-BE49-F238E27FC236}">
                <a16:creationId xmlns:a16="http://schemas.microsoft.com/office/drawing/2014/main" id="{3DF63625-D6DE-6C4E-A80F-C445E213D254}"/>
              </a:ext>
            </a:extLst>
          </p:cNvPr>
          <p:cNvSpPr/>
          <p:nvPr/>
        </p:nvSpPr>
        <p:spPr>
          <a:xfrm>
            <a:off x="5366256" y="3204785"/>
            <a:ext cx="3021604" cy="1055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Feature Engineering</a:t>
            </a:r>
          </a:p>
          <a:p>
            <a:pPr algn="ctr"/>
            <a:r>
              <a:rPr lang="en-US" sz="1400" dirty="0">
                <a:solidFill>
                  <a:schemeClr val="bg1"/>
                </a:solidFill>
              </a:rPr>
              <a:t>(</a:t>
            </a:r>
            <a:r>
              <a:rPr lang="en-IN" sz="1400" b="0" i="0" u="none" strike="noStrike" dirty="0">
                <a:solidFill>
                  <a:schemeClr val="bg1"/>
                </a:solidFill>
                <a:effectLst/>
                <a:latin typeface="-webkit-standard"/>
              </a:rPr>
              <a:t>Identify and engineer relevant features that can influence </a:t>
            </a:r>
            <a:r>
              <a:rPr lang="en-IN" sz="1400" dirty="0">
                <a:solidFill>
                  <a:schemeClr val="bg1"/>
                </a:solidFill>
                <a:latin typeface="-webkit-standard"/>
              </a:rPr>
              <a:t>scores</a:t>
            </a:r>
            <a:r>
              <a:rPr lang="en-US" sz="1400" b="0" i="0" u="none" strike="noStrike" dirty="0">
                <a:solidFill>
                  <a:schemeClr val="bg1"/>
                </a:solidFill>
                <a:effectLst/>
                <a:latin typeface="-webkit-standard"/>
              </a:rPr>
              <a:t>)</a:t>
            </a:r>
          </a:p>
        </p:txBody>
      </p:sp>
      <p:cxnSp>
        <p:nvCxnSpPr>
          <p:cNvPr id="32" name="Straight Arrow Connector 31">
            <a:extLst>
              <a:ext uri="{FF2B5EF4-FFF2-40B4-BE49-F238E27FC236}">
                <a16:creationId xmlns:a16="http://schemas.microsoft.com/office/drawing/2014/main" id="{35E21414-E15D-EF61-A77C-67DAEF5B45E9}"/>
              </a:ext>
            </a:extLst>
          </p:cNvPr>
          <p:cNvCxnSpPr/>
          <p:nvPr/>
        </p:nvCxnSpPr>
        <p:spPr>
          <a:xfrm>
            <a:off x="3962400" y="1981200"/>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CE13B31-8FA5-57A8-FB19-26C0F88CEA56}"/>
              </a:ext>
            </a:extLst>
          </p:cNvPr>
          <p:cNvCxnSpPr/>
          <p:nvPr/>
        </p:nvCxnSpPr>
        <p:spPr>
          <a:xfrm>
            <a:off x="6877057" y="27432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8ADCBF5-5132-4F0D-9815-1E1BE8E7CFE2}"/>
              </a:ext>
            </a:extLst>
          </p:cNvPr>
          <p:cNvCxnSpPr/>
          <p:nvPr/>
        </p:nvCxnSpPr>
        <p:spPr>
          <a:xfrm flipH="1">
            <a:off x="4038600" y="3732563"/>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54E8A6A-E6B6-74D7-EF2E-C6662615BAA2}"/>
              </a:ext>
            </a:extLst>
          </p:cNvPr>
          <p:cNvCxnSpPr/>
          <p:nvPr/>
        </p:nvCxnSpPr>
        <p:spPr>
          <a:xfrm>
            <a:off x="2196601" y="44196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B4E7C41-9FDE-7A05-6986-E294DCF181BF}"/>
              </a:ext>
            </a:extLst>
          </p:cNvPr>
          <p:cNvCxnSpPr/>
          <p:nvPr/>
        </p:nvCxnSpPr>
        <p:spPr>
          <a:xfrm>
            <a:off x="4038600" y="5420582"/>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85525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1267</Words>
  <Application>Microsoft Macintosh PowerPoint</Application>
  <PresentationFormat>On-screen Show (4:3)</PresentationFormat>
  <Paragraphs>135</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-webkit-standard</vt:lpstr>
      <vt:lpstr>Arial</vt:lpstr>
      <vt:lpstr>Calibri</vt:lpstr>
      <vt:lpstr>Custom Design</vt:lpstr>
      <vt:lpstr>Predictive Analysis for IPL Cricket Scores </vt:lpstr>
      <vt:lpstr>Presentation Outline</vt:lpstr>
      <vt:lpstr>Introduction</vt:lpstr>
      <vt:lpstr>Abstract</vt:lpstr>
      <vt:lpstr>Literature Review</vt:lpstr>
      <vt:lpstr>Literature Review</vt:lpstr>
      <vt:lpstr>Inferences from Literature Survey</vt:lpstr>
      <vt:lpstr>Objectives</vt:lpstr>
      <vt:lpstr>System Architecture</vt:lpstr>
      <vt:lpstr>Workflow snap</vt:lpstr>
      <vt:lpstr>Description of Software for Implementation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HARISH B</cp:lastModifiedBy>
  <cp:revision>78</cp:revision>
  <dcterms:created xsi:type="dcterms:W3CDTF">2019-11-06T07:48:53Z</dcterms:created>
  <dcterms:modified xsi:type="dcterms:W3CDTF">2024-07-15T16:53:18Z</dcterms:modified>
</cp:coreProperties>
</file>