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74" r:id="rId3"/>
    <p:sldId id="375" r:id="rId4"/>
    <p:sldId id="383" r:id="rId5"/>
    <p:sldId id="483" r:id="rId6"/>
    <p:sldId id="356" r:id="rId7"/>
    <p:sldId id="484" r:id="rId8"/>
    <p:sldId id="297" r:id="rId9"/>
    <p:sldId id="358" r:id="rId10"/>
    <p:sldId id="421" r:id="rId11"/>
    <p:sldId id="486" r:id="rId12"/>
    <p:sldId id="376" r:id="rId13"/>
    <p:sldId id="417" r:id="rId14"/>
    <p:sldId id="422" r:id="rId15"/>
    <p:sldId id="419" r:id="rId16"/>
    <p:sldId id="380" r:id="rId17"/>
    <p:sldId id="381" r:id="rId18"/>
    <p:sldId id="480" r:id="rId19"/>
    <p:sldId id="382" r:id="rId20"/>
    <p:sldId id="410" r:id="rId21"/>
    <p:sldId id="300" r:id="rId22"/>
    <p:sldId id="301" r:id="rId23"/>
    <p:sldId id="302" r:id="rId24"/>
    <p:sldId id="355" r:id="rId25"/>
    <p:sldId id="398" r:id="rId26"/>
    <p:sldId id="425" r:id="rId27"/>
    <p:sldId id="423" r:id="rId28"/>
    <p:sldId id="426" r:id="rId29"/>
    <p:sldId id="427" r:id="rId30"/>
    <p:sldId id="429" r:id="rId31"/>
    <p:sldId id="428" r:id="rId32"/>
    <p:sldId id="430" r:id="rId33"/>
    <p:sldId id="337" r:id="rId34"/>
    <p:sldId id="334" r:id="rId35"/>
    <p:sldId id="432" r:id="rId36"/>
    <p:sldId id="433" r:id="rId37"/>
    <p:sldId id="4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136DA-8E3A-49AA-AB4D-8C402781A0A4}"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27DAB-4F90-425C-9A59-34764F444262}" type="slidenum">
              <a:rPr lang="en-US" smtClean="0"/>
              <a:t>‹#›</a:t>
            </a:fld>
            <a:endParaRPr lang="en-US"/>
          </a:p>
        </p:txBody>
      </p:sp>
    </p:spTree>
    <p:extLst>
      <p:ext uri="{BB962C8B-B14F-4D97-AF65-F5344CB8AC3E}">
        <p14:creationId xmlns:p14="http://schemas.microsoft.com/office/powerpoint/2010/main" val="282957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262E711-8A5E-4695-B74F-3F760B61ED3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69635" name="Rectangle 3">
            <a:extLst>
              <a:ext uri="{FF2B5EF4-FFF2-40B4-BE49-F238E27FC236}">
                <a16:creationId xmlns:a16="http://schemas.microsoft.com/office/drawing/2014/main" id="{67D47CBC-8081-4CC4-AC01-79C0A673314C}"/>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2363722-16C0-47B0-B065-F3577A0CC07D}"/>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1683" name="Rectangle 3">
            <a:extLst>
              <a:ext uri="{FF2B5EF4-FFF2-40B4-BE49-F238E27FC236}">
                <a16:creationId xmlns:a16="http://schemas.microsoft.com/office/drawing/2014/main" id="{C9E4B5F6-1225-4519-92CD-307B64A560A5}"/>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extLst>
      <p:ext uri="{BB962C8B-B14F-4D97-AF65-F5344CB8AC3E}">
        <p14:creationId xmlns:p14="http://schemas.microsoft.com/office/powerpoint/2010/main" val="65014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AA0CDBF-16C0-48A7-AA98-0065B524E66A}"/>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4211" name="Rectangle 3">
            <a:extLst>
              <a:ext uri="{FF2B5EF4-FFF2-40B4-BE49-F238E27FC236}">
                <a16:creationId xmlns:a16="http://schemas.microsoft.com/office/drawing/2014/main" id="{72C58E7E-D2C1-424E-ADA6-85052FF6F1DA}"/>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14D4D7F-641A-4C38-AE6C-BA3D74E788D6}"/>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5235" name="Rectangle 3">
            <a:extLst>
              <a:ext uri="{FF2B5EF4-FFF2-40B4-BE49-F238E27FC236}">
                <a16:creationId xmlns:a16="http://schemas.microsoft.com/office/drawing/2014/main" id="{E4B0ED2C-1AA7-4608-84F0-CF5050A02FC4}"/>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CA72C4E-DA9C-4375-8195-C94D70CE77AE}"/>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6259" name="Rectangle 3">
            <a:extLst>
              <a:ext uri="{FF2B5EF4-FFF2-40B4-BE49-F238E27FC236}">
                <a16:creationId xmlns:a16="http://schemas.microsoft.com/office/drawing/2014/main" id="{DF50A9E2-4AD8-410B-AF17-72F0C5874A94}"/>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90869CF-FC1F-446C-B344-88E332B10155}"/>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7283" name="Rectangle 3">
            <a:extLst>
              <a:ext uri="{FF2B5EF4-FFF2-40B4-BE49-F238E27FC236}">
                <a16:creationId xmlns:a16="http://schemas.microsoft.com/office/drawing/2014/main" id="{CD029762-E9E7-4959-A25F-1B65E01CFD0D}"/>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4AD7A90-3196-4044-B79F-9DCD7D08BFF4}"/>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98307" name="Rectangle 3">
            <a:extLst>
              <a:ext uri="{FF2B5EF4-FFF2-40B4-BE49-F238E27FC236}">
                <a16:creationId xmlns:a16="http://schemas.microsoft.com/office/drawing/2014/main" id="{3591B2CC-1CFD-4C0A-B6EF-5DCC66E87513}"/>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8FED95D-EE8B-4804-9626-D2F2D4832A0A}"/>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00355" name="Rectangle 3">
            <a:extLst>
              <a:ext uri="{FF2B5EF4-FFF2-40B4-BE49-F238E27FC236}">
                <a16:creationId xmlns:a16="http://schemas.microsoft.com/office/drawing/2014/main" id="{AF8C45C5-4124-42D9-AD05-1B222559867C}"/>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EB6B437-717B-4668-AAAD-2FF2BEAC34A5}"/>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03427" name="Rectangle 3">
            <a:extLst>
              <a:ext uri="{FF2B5EF4-FFF2-40B4-BE49-F238E27FC236}">
                <a16:creationId xmlns:a16="http://schemas.microsoft.com/office/drawing/2014/main" id="{787CC448-E02D-4607-8F64-F3A84D19A1DA}"/>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EED5D4F-9EC6-434D-BD48-5326D6729AC7}"/>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04451" name="Rectangle 3">
            <a:extLst>
              <a:ext uri="{FF2B5EF4-FFF2-40B4-BE49-F238E27FC236}">
                <a16:creationId xmlns:a16="http://schemas.microsoft.com/office/drawing/2014/main" id="{49F0CFDC-0F09-4070-9852-EFFA072EA31D}"/>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1B72A60-7322-4019-894B-8C258B0ADAA6}"/>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05475" name="Rectangle 3">
            <a:extLst>
              <a:ext uri="{FF2B5EF4-FFF2-40B4-BE49-F238E27FC236}">
                <a16:creationId xmlns:a16="http://schemas.microsoft.com/office/drawing/2014/main" id="{0E2B71C8-5382-496A-A7DC-8389EE0A6B57}"/>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6561B1F-99FD-474F-9E6B-AADAEE9A6079}"/>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0659" name="Rectangle 3">
            <a:extLst>
              <a:ext uri="{FF2B5EF4-FFF2-40B4-BE49-F238E27FC236}">
                <a16:creationId xmlns:a16="http://schemas.microsoft.com/office/drawing/2014/main" id="{4813BE8F-30E1-4E52-9496-42FFFB366B43}"/>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1A82C68-5ACD-4DCF-B5CB-7F1B07BE9EF5}"/>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06499" name="Rectangle 3">
            <a:extLst>
              <a:ext uri="{FF2B5EF4-FFF2-40B4-BE49-F238E27FC236}">
                <a16:creationId xmlns:a16="http://schemas.microsoft.com/office/drawing/2014/main" id="{BC3697B1-0518-43D8-AC2C-C2F9ED241C99}"/>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C02B2201-4F72-4E39-A84B-B1AAF064DBBB}"/>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07523" name="Rectangle 3">
            <a:extLst>
              <a:ext uri="{FF2B5EF4-FFF2-40B4-BE49-F238E27FC236}">
                <a16:creationId xmlns:a16="http://schemas.microsoft.com/office/drawing/2014/main" id="{0C029E22-BCD4-499E-964F-008D0F164E48}"/>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AD97120-F4C7-4C9E-A006-F1BA52058F53}"/>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08547" name="Rectangle 3">
            <a:extLst>
              <a:ext uri="{FF2B5EF4-FFF2-40B4-BE49-F238E27FC236}">
                <a16:creationId xmlns:a16="http://schemas.microsoft.com/office/drawing/2014/main" id="{6656B82E-93C0-4B52-BC6A-C9A89EC19B5D}"/>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0EC2C63-6BE2-4A60-A77F-4548386EAF3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09571" name="Rectangle 3">
            <a:extLst>
              <a:ext uri="{FF2B5EF4-FFF2-40B4-BE49-F238E27FC236}">
                <a16:creationId xmlns:a16="http://schemas.microsoft.com/office/drawing/2014/main" id="{C8E31982-C2D0-467A-BF57-3094CEAEE01D}"/>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09ABD94-FBA2-4BE2-B325-5F0EA809F500}"/>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0595" name="Rectangle 3">
            <a:extLst>
              <a:ext uri="{FF2B5EF4-FFF2-40B4-BE49-F238E27FC236}">
                <a16:creationId xmlns:a16="http://schemas.microsoft.com/office/drawing/2014/main" id="{4932C8E3-D0C5-47F6-8DB0-391445BBFFD9}"/>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1A30965A-4DB6-4AAA-B297-F0510A1661B7}"/>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1619" name="Rectangle 3">
            <a:extLst>
              <a:ext uri="{FF2B5EF4-FFF2-40B4-BE49-F238E27FC236}">
                <a16:creationId xmlns:a16="http://schemas.microsoft.com/office/drawing/2014/main" id="{54E3573B-1B8F-4643-8D20-DA4C10B40563}"/>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280D7EA-A291-4B61-A404-528C1DF4ED70}"/>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43" name="Rectangle 3">
            <a:extLst>
              <a:ext uri="{FF2B5EF4-FFF2-40B4-BE49-F238E27FC236}">
                <a16:creationId xmlns:a16="http://schemas.microsoft.com/office/drawing/2014/main" id="{7068EF46-7C9B-42C6-ACF0-294E71F4A08C}"/>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C9B2F7B-36B1-425B-83C9-8F404F8F79BF}"/>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3667" name="Rectangle 3">
            <a:extLst>
              <a:ext uri="{FF2B5EF4-FFF2-40B4-BE49-F238E27FC236}">
                <a16:creationId xmlns:a16="http://schemas.microsoft.com/office/drawing/2014/main" id="{A47AD501-7E20-4D33-9AEA-280FBB38755A}"/>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699DFF5-5EAC-4226-BCBC-FBDFC7C7D1D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4691" name="Rectangle 3">
            <a:extLst>
              <a:ext uri="{FF2B5EF4-FFF2-40B4-BE49-F238E27FC236}">
                <a16:creationId xmlns:a16="http://schemas.microsoft.com/office/drawing/2014/main" id="{2F4825EE-D9EF-4D4C-95B9-F792FD2C8A7B}"/>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820DEE2-5CEE-4CA4-B816-98BC0B6824BC}"/>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5715" name="Rectangle 3">
            <a:extLst>
              <a:ext uri="{FF2B5EF4-FFF2-40B4-BE49-F238E27FC236}">
                <a16:creationId xmlns:a16="http://schemas.microsoft.com/office/drawing/2014/main" id="{AFDC2244-BE2C-46C8-860B-AB3740523399}"/>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2363722-16C0-47B0-B065-F3577A0CC07D}"/>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1683" name="Rectangle 3">
            <a:extLst>
              <a:ext uri="{FF2B5EF4-FFF2-40B4-BE49-F238E27FC236}">
                <a16:creationId xmlns:a16="http://schemas.microsoft.com/office/drawing/2014/main" id="{C9E4B5F6-1225-4519-92CD-307B64A560A5}"/>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D0B9575-6B77-41F7-9918-646D7079D919}"/>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6739" name="Rectangle 3">
            <a:extLst>
              <a:ext uri="{FF2B5EF4-FFF2-40B4-BE49-F238E27FC236}">
                <a16:creationId xmlns:a16="http://schemas.microsoft.com/office/drawing/2014/main" id="{8EAD93CB-B66F-424E-B960-03867D64EFEF}"/>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9BD603D-05F5-44DC-9571-3710DE2352A7}"/>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7763" name="Rectangle 3">
            <a:extLst>
              <a:ext uri="{FF2B5EF4-FFF2-40B4-BE49-F238E27FC236}">
                <a16:creationId xmlns:a16="http://schemas.microsoft.com/office/drawing/2014/main" id="{2314912A-CD4E-43B2-B127-F4EB605E9034}"/>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AB2C932-5BC2-47EB-8D5D-D985FB9C35FF}"/>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8787" name="Rectangle 3">
            <a:extLst>
              <a:ext uri="{FF2B5EF4-FFF2-40B4-BE49-F238E27FC236}">
                <a16:creationId xmlns:a16="http://schemas.microsoft.com/office/drawing/2014/main" id="{272D7794-C060-4989-8C21-F6BAECF7AAE9}"/>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t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2363722-16C0-47B0-B065-F3577A0CC07D}"/>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1683" name="Rectangle 3">
            <a:extLst>
              <a:ext uri="{FF2B5EF4-FFF2-40B4-BE49-F238E27FC236}">
                <a16:creationId xmlns:a16="http://schemas.microsoft.com/office/drawing/2014/main" id="{C9E4B5F6-1225-4519-92CD-307B64A560A5}"/>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extLst>
      <p:ext uri="{BB962C8B-B14F-4D97-AF65-F5344CB8AC3E}">
        <p14:creationId xmlns:p14="http://schemas.microsoft.com/office/powerpoint/2010/main" val="178498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E52CA89-85B7-41FF-BAA5-9A86AF5B0EF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2707" name="Rectangle 3">
            <a:extLst>
              <a:ext uri="{FF2B5EF4-FFF2-40B4-BE49-F238E27FC236}">
                <a16:creationId xmlns:a16="http://schemas.microsoft.com/office/drawing/2014/main" id="{EAAB9F8D-5C4E-4DD0-AA94-70CEE0638C85}"/>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E52CA89-85B7-41FF-BAA5-9A86AF5B0EF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2707" name="Rectangle 3">
            <a:extLst>
              <a:ext uri="{FF2B5EF4-FFF2-40B4-BE49-F238E27FC236}">
                <a16:creationId xmlns:a16="http://schemas.microsoft.com/office/drawing/2014/main" id="{EAAB9F8D-5C4E-4DD0-AA94-70CEE0638C85}"/>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extLst>
      <p:ext uri="{BB962C8B-B14F-4D97-AF65-F5344CB8AC3E}">
        <p14:creationId xmlns:p14="http://schemas.microsoft.com/office/powerpoint/2010/main" val="172532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58E155A-FECB-4D38-A8B4-36FEEFFA82E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5779" name="Rectangle 3">
            <a:extLst>
              <a:ext uri="{FF2B5EF4-FFF2-40B4-BE49-F238E27FC236}">
                <a16:creationId xmlns:a16="http://schemas.microsoft.com/office/drawing/2014/main" id="{C0B065DF-13B8-4349-8B4A-D76B1F55DFCB}"/>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4551316-A84E-45F0-8F59-A609D228412D}"/>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7827" name="Rectangle 3">
            <a:extLst>
              <a:ext uri="{FF2B5EF4-FFF2-40B4-BE49-F238E27FC236}">
                <a16:creationId xmlns:a16="http://schemas.microsoft.com/office/drawing/2014/main" id="{3D15E061-AE12-4B09-A301-3B7F8F61ECF2}"/>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5479819-76A9-4CEA-B622-E1A470C2CA0C}"/>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78851" name="Rectangle 3">
            <a:extLst>
              <a:ext uri="{FF2B5EF4-FFF2-40B4-BE49-F238E27FC236}">
                <a16:creationId xmlns:a16="http://schemas.microsoft.com/office/drawing/2014/main" id="{40AB60F8-C30D-410B-88B2-F3004F139263}"/>
              </a:ext>
            </a:extLst>
          </p:cNvPr>
          <p:cNvSpPr>
            <a:spLocks noGrp="1" noChangeArrowheads="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AB6-4468-2E21-2FD7-D50455674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65BAF-720F-844B-6CB6-026B42F79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D3BBE9-97B4-CB7F-5B2C-F1619CCB727C}"/>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5" name="Footer Placeholder 4">
            <a:extLst>
              <a:ext uri="{FF2B5EF4-FFF2-40B4-BE49-F238E27FC236}">
                <a16:creationId xmlns:a16="http://schemas.microsoft.com/office/drawing/2014/main" id="{4FD268B5-2025-A1B6-A3E2-46F8D10B9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BCB05-0615-678A-63AF-730E9511D3D7}"/>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0271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E20A-1DF0-6D5B-6BD6-6E7CA96A2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B5A23-8332-0257-91CF-673CC9FB8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A3E52-55C1-6343-520C-CEEAEBD3D72E}"/>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5" name="Footer Placeholder 4">
            <a:extLst>
              <a:ext uri="{FF2B5EF4-FFF2-40B4-BE49-F238E27FC236}">
                <a16:creationId xmlns:a16="http://schemas.microsoft.com/office/drawing/2014/main" id="{16FE3DF7-E647-570E-2412-49541E3DF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B4D4D-435B-8574-9B54-520278FE2DB0}"/>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7856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4B59C-CAB8-1BD3-A59E-3D0FC5B65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3CCC8E-4958-5B12-96FC-0E981FBB7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00C8F-0AEB-A955-9F92-3B5696E42D01}"/>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5" name="Footer Placeholder 4">
            <a:extLst>
              <a:ext uri="{FF2B5EF4-FFF2-40B4-BE49-F238E27FC236}">
                <a16:creationId xmlns:a16="http://schemas.microsoft.com/office/drawing/2014/main" id="{AA6A6A0E-DE5B-36A4-FA58-29D6E1D2F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BFB9B-0415-20BC-0A21-D90F93939A2B}"/>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283138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9D9D-FC3C-39EE-E5F2-593641908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AD00D-B731-72A2-C00B-E576E5575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0659E-9942-18D9-3CEB-451AE0659E0F}"/>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5" name="Footer Placeholder 4">
            <a:extLst>
              <a:ext uri="{FF2B5EF4-FFF2-40B4-BE49-F238E27FC236}">
                <a16:creationId xmlns:a16="http://schemas.microsoft.com/office/drawing/2014/main" id="{964FF621-581C-7030-4F2E-2F1F44876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8F164-4048-4AE7-A8BD-0F1AB372CFC5}"/>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1452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578B-45A2-B8FF-4055-11FC0CCE2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997D7D-791D-6448-8D3C-8F50DAA00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63459-51E2-C438-46B1-915A916F8569}"/>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5" name="Footer Placeholder 4">
            <a:extLst>
              <a:ext uri="{FF2B5EF4-FFF2-40B4-BE49-F238E27FC236}">
                <a16:creationId xmlns:a16="http://schemas.microsoft.com/office/drawing/2014/main" id="{2FFC583D-C001-2355-2370-FC4A61388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5558E-F70B-A6AA-B02C-53E0B8DC0FF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93397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2F8C-98D1-C872-2F53-6AF8D4D92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C43F9-A244-5E46-D44D-7DF93568F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4D69C-93C3-4547-F43E-3324A6027C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6F343-C198-6636-3888-0464ACA188F1}"/>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6" name="Footer Placeholder 5">
            <a:extLst>
              <a:ext uri="{FF2B5EF4-FFF2-40B4-BE49-F238E27FC236}">
                <a16:creationId xmlns:a16="http://schemas.microsoft.com/office/drawing/2014/main" id="{B514AFA3-244F-45BC-527D-395B85029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2FDF2-36F6-B9FD-649A-18F3F0BF5F54}"/>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02829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6173-18D7-B85F-B744-026F55ED3A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D28E78-5FA5-4680-D73B-0937E07D7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F727F-D6A9-2AF5-C46C-956189B7C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5F338-6A32-74B6-557C-34F5A0CF7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FC82F-D83E-1C79-463B-23EE9AA2FF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321C2-1A5B-E492-FB01-D11D3EAFFB87}"/>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8" name="Footer Placeholder 7">
            <a:extLst>
              <a:ext uri="{FF2B5EF4-FFF2-40B4-BE49-F238E27FC236}">
                <a16:creationId xmlns:a16="http://schemas.microsoft.com/office/drawing/2014/main" id="{DB5C80F0-0B2F-257D-619A-39ABA8A23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6950C-198E-2FF5-691B-2092314D609F}"/>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24089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9D6B-6226-49D9-851C-4079E2242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AC167-54C1-6E48-2904-706DB05BA02E}"/>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4" name="Footer Placeholder 3">
            <a:extLst>
              <a:ext uri="{FF2B5EF4-FFF2-40B4-BE49-F238E27FC236}">
                <a16:creationId xmlns:a16="http://schemas.microsoft.com/office/drawing/2014/main" id="{7ED53392-5CE7-A10D-4217-E73BE8007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B3A65-4245-50F7-08B1-67BA54DA2A10}"/>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161017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AA415-4F19-6114-BF87-0D6D409D2621}"/>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3" name="Footer Placeholder 2">
            <a:extLst>
              <a:ext uri="{FF2B5EF4-FFF2-40B4-BE49-F238E27FC236}">
                <a16:creationId xmlns:a16="http://schemas.microsoft.com/office/drawing/2014/main" id="{7BC1AD76-E9A5-ADB8-BCCB-F6ED0FEC6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BC1B3F-5ACB-9988-5A86-90CA278604FE}"/>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24919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CF12-3F72-C321-3F82-ED0104639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6D681-EC75-5468-E87A-8A9425698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2EEF7-C260-1877-DD8C-2A8CB3657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3E010-A574-CC68-EE1C-EB9079C478F2}"/>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6" name="Footer Placeholder 5">
            <a:extLst>
              <a:ext uri="{FF2B5EF4-FFF2-40B4-BE49-F238E27FC236}">
                <a16:creationId xmlns:a16="http://schemas.microsoft.com/office/drawing/2014/main" id="{1CA8F0E9-2E5C-AE8D-EF6B-2DFA7492D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F8003-7D79-0B91-20FB-033758EAAAA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79036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FBF5-21A5-272D-EE6E-D0D21708C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E4D1AD-3A64-16C6-FAD9-95AD5DAF0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9BB2A-2C4B-FF64-1EBE-AF7497614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8AA64-7463-9B90-3973-421CEB7A4046}"/>
              </a:ext>
            </a:extLst>
          </p:cNvPr>
          <p:cNvSpPr>
            <a:spLocks noGrp="1"/>
          </p:cNvSpPr>
          <p:nvPr>
            <p:ph type="dt" sz="half" idx="10"/>
          </p:nvPr>
        </p:nvSpPr>
        <p:spPr/>
        <p:txBody>
          <a:bodyPr/>
          <a:lstStyle/>
          <a:p>
            <a:fld id="{3280FB58-FE74-4D41-98DA-58B494C6D636}" type="datetimeFigureOut">
              <a:rPr lang="en-US" smtClean="0"/>
              <a:t>9/2/2024</a:t>
            </a:fld>
            <a:endParaRPr lang="en-US"/>
          </a:p>
        </p:txBody>
      </p:sp>
      <p:sp>
        <p:nvSpPr>
          <p:cNvPr id="6" name="Footer Placeholder 5">
            <a:extLst>
              <a:ext uri="{FF2B5EF4-FFF2-40B4-BE49-F238E27FC236}">
                <a16:creationId xmlns:a16="http://schemas.microsoft.com/office/drawing/2014/main" id="{9CA29043-245C-7AD4-2F6E-512323116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03E9C-05BF-04F6-E4E5-44107DA17606}"/>
              </a:ext>
            </a:extLst>
          </p:cNvPr>
          <p:cNvSpPr>
            <a:spLocks noGrp="1"/>
          </p:cNvSpPr>
          <p:nvPr>
            <p:ph type="sldNum" sz="quarter" idx="12"/>
          </p:nvPr>
        </p:nvSpPr>
        <p:spPr/>
        <p:txBody>
          <a:bodyPr/>
          <a:lstStyle/>
          <a:p>
            <a:fld id="{645559AD-2A6D-4C34-9F80-31D8FE6817FC}" type="slidenum">
              <a:rPr lang="en-US" smtClean="0"/>
              <a:t>‹#›</a:t>
            </a:fld>
            <a:endParaRPr lang="en-US"/>
          </a:p>
        </p:txBody>
      </p:sp>
    </p:spTree>
    <p:extLst>
      <p:ext uri="{BB962C8B-B14F-4D97-AF65-F5344CB8AC3E}">
        <p14:creationId xmlns:p14="http://schemas.microsoft.com/office/powerpoint/2010/main" val="4221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E0B6B-90DB-50F2-9AEF-13E58847E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54725D-A0B1-B9A2-D8F5-F7D2EAF66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42F50-23F5-0A1C-0AB9-8E252786F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0FB58-FE74-4D41-98DA-58B494C6D636}" type="datetimeFigureOut">
              <a:rPr lang="en-US" smtClean="0"/>
              <a:t>9/2/2024</a:t>
            </a:fld>
            <a:endParaRPr lang="en-US"/>
          </a:p>
        </p:txBody>
      </p:sp>
      <p:sp>
        <p:nvSpPr>
          <p:cNvPr id="5" name="Footer Placeholder 4">
            <a:extLst>
              <a:ext uri="{FF2B5EF4-FFF2-40B4-BE49-F238E27FC236}">
                <a16:creationId xmlns:a16="http://schemas.microsoft.com/office/drawing/2014/main" id="{09293F77-AF3A-73AC-BDC0-34EE546AC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531598-CBFD-27C3-49C5-A8D885BFF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5559AD-2A6D-4C34-9F80-31D8FE6817FC}" type="slidenum">
              <a:rPr lang="en-US" smtClean="0"/>
              <a:t>‹#›</a:t>
            </a:fld>
            <a:endParaRPr lang="en-US"/>
          </a:p>
        </p:txBody>
      </p:sp>
    </p:spTree>
    <p:extLst>
      <p:ext uri="{BB962C8B-B14F-4D97-AF65-F5344CB8AC3E}">
        <p14:creationId xmlns:p14="http://schemas.microsoft.com/office/powerpoint/2010/main" val="366314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A8747-4C73-D436-06E3-C7BCFDF659A8}"/>
              </a:ext>
            </a:extLst>
          </p:cNvPr>
          <p:cNvSpPr>
            <a:spLocks noGrp="1"/>
          </p:cNvSpPr>
          <p:nvPr>
            <p:ph type="ctrTitle"/>
          </p:nvPr>
        </p:nvSpPr>
        <p:spPr>
          <a:xfrm>
            <a:off x="1285241" y="1008993"/>
            <a:ext cx="9231410" cy="3542045"/>
          </a:xfrm>
        </p:spPr>
        <p:txBody>
          <a:bodyPr anchor="b">
            <a:normAutofit/>
          </a:bodyPr>
          <a:lstStyle/>
          <a:p>
            <a:pPr algn="l"/>
            <a:r>
              <a:rPr lang="en-US" altLang="en-US" sz="7200" dirty="0"/>
              <a:t>Chapter 3: Selections</a:t>
            </a:r>
            <a:endParaRPr lang="en-US" sz="7200" dirty="0"/>
          </a:p>
        </p:txBody>
      </p:sp>
    </p:spTree>
    <p:extLst>
      <p:ext uri="{BB962C8B-B14F-4D97-AF65-F5344CB8AC3E}">
        <p14:creationId xmlns:p14="http://schemas.microsoft.com/office/powerpoint/2010/main" val="38936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F16ED44A-3E32-4F3E-95DE-F31C79FAF33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839FB6-318D-44DC-B6F8-A75470DC4B61}" type="slidenum">
              <a:rPr lang="en-US" altLang="en-US" sz="1400"/>
              <a:pPr>
                <a:spcBef>
                  <a:spcPct val="0"/>
                </a:spcBef>
                <a:buClrTx/>
                <a:buSzTx/>
                <a:buFontTx/>
                <a:buNone/>
              </a:pPr>
              <a:t>10</a:t>
            </a:fld>
            <a:endParaRPr lang="en-US" altLang="en-US" sz="1400"/>
          </a:p>
        </p:txBody>
      </p:sp>
      <p:sp>
        <p:nvSpPr>
          <p:cNvPr id="15363" name="Rectangle 3">
            <a:extLst>
              <a:ext uri="{FF2B5EF4-FFF2-40B4-BE49-F238E27FC236}">
                <a16:creationId xmlns:a16="http://schemas.microsoft.com/office/drawing/2014/main" id="{DC51EAA3-B1DA-4B59-B216-7AB1A72DAB27}"/>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4" name="Rectangle 6">
            <a:extLst>
              <a:ext uri="{FF2B5EF4-FFF2-40B4-BE49-F238E27FC236}">
                <a16:creationId xmlns:a16="http://schemas.microsoft.com/office/drawing/2014/main" id="{EE1ACF73-5212-43F7-90FB-4949E632891F}"/>
              </a:ext>
            </a:extLst>
          </p:cNvPr>
          <p:cNvSpPr>
            <a:spLocks noChangeArrowheads="1"/>
          </p:cNvSpPr>
          <p:nvPr/>
        </p:nvSpPr>
        <p:spPr bwMode="auto">
          <a:xfrm>
            <a:off x="1524001" y="1802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a:extLst>
              <a:ext uri="{FF2B5EF4-FFF2-40B4-BE49-F238E27FC236}">
                <a16:creationId xmlns:a16="http://schemas.microsoft.com/office/drawing/2014/main" id="{5DBD7AD4-AD5B-48E5-8431-B2E722DFDDAD}"/>
              </a:ext>
            </a:extLst>
          </p:cNvPr>
          <p:cNvSpPr>
            <a:spLocks noChangeArrowheads="1"/>
          </p:cNvSpPr>
          <p:nvPr/>
        </p:nvSpPr>
        <p:spPr bwMode="auto">
          <a:xfrm>
            <a:off x="1524001" y="-230832"/>
            <a:ext cx="184731" cy="461665"/>
          </a:xfrm>
          <a:prstGeom prst="rect">
            <a:avLst/>
          </a:prstGeom>
          <a:noFill/>
          <a:ln>
            <a:noFill/>
          </a:ln>
          <a:effectLst>
            <a:prstShdw prst="shdw17" dist="17961" dir="2700000">
              <a:srgbClr val="7A7A7A"/>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pic>
        <p:nvPicPr>
          <p:cNvPr id="38917" name="Picture 9">
            <a:extLst>
              <a:ext uri="{FF2B5EF4-FFF2-40B4-BE49-F238E27FC236}">
                <a16:creationId xmlns:a16="http://schemas.microsoft.com/office/drawing/2014/main" id="{D2DD25D1-65E2-4FBF-9ADA-BEA7ED1B7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5" y="1094706"/>
            <a:ext cx="7588250" cy="585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7" name="Rectangle 2">
            <a:extLst>
              <a:ext uri="{FF2B5EF4-FFF2-40B4-BE49-F238E27FC236}">
                <a16:creationId xmlns:a16="http://schemas.microsoft.com/office/drawing/2014/main" id="{8CE2E7A4-F588-411F-B1A2-5B68901A123B}"/>
              </a:ext>
            </a:extLst>
          </p:cNvPr>
          <p:cNvSpPr>
            <a:spLocks noGrp="1" noChangeArrowheads="1"/>
          </p:cNvSpPr>
          <p:nvPr>
            <p:ph type="title"/>
          </p:nvPr>
        </p:nvSpPr>
        <p:spPr>
          <a:xfrm>
            <a:off x="2209800" y="203200"/>
            <a:ext cx="8001000" cy="711200"/>
          </a:xfrm>
        </p:spPr>
        <p:txBody>
          <a:bodyPr>
            <a:normAutofit/>
          </a:bodyPr>
          <a:lstStyle/>
          <a:p>
            <a:pPr>
              <a:defRPr/>
            </a:pPr>
            <a:r>
              <a:rPr lang="en-US" altLang="en-US" sz="4000"/>
              <a:t>Multi-Way if-else Statements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732C781F-9413-41A7-9C91-D8F6561FFFFB}"/>
              </a:ext>
            </a:extLst>
          </p:cNvPr>
          <p:cNvSpPr>
            <a:spLocks noGrp="1" noChangeArrowheads="1"/>
          </p:cNvSpPr>
          <p:nvPr>
            <p:ph type="title"/>
          </p:nvPr>
        </p:nvSpPr>
        <p:spPr>
          <a:xfrm>
            <a:off x="638881" y="457200"/>
            <a:ext cx="10909640" cy="1368614"/>
          </a:xfrm>
        </p:spPr>
        <p:txBody>
          <a:bodyPr vert="horz" lIns="91440" tIns="45720" rIns="91440" bIns="45720" rtlCol="0" anchor="ctr">
            <a:normAutofit/>
          </a:bodyPr>
          <a:lstStyle/>
          <a:p>
            <a:pPr algn="ctr">
              <a:defRPr/>
            </a:pPr>
            <a:r>
              <a:rPr lang="en-US" sz="6100" dirty="0"/>
              <a:t>Listing 3.3 SubstractionQuiz.java</a:t>
            </a:r>
            <a:endParaRPr lang="en-US" altLang="en-US" sz="6100" b="1" dirty="0"/>
          </a:p>
        </p:txBody>
      </p:sp>
      <p:pic>
        <p:nvPicPr>
          <p:cNvPr id="3" name="Picture 2">
            <a:extLst>
              <a:ext uri="{FF2B5EF4-FFF2-40B4-BE49-F238E27FC236}">
                <a16:creationId xmlns:a16="http://schemas.microsoft.com/office/drawing/2014/main" id="{C31F9875-5D2A-A9E1-1D93-85AECD2A1A84}"/>
              </a:ext>
            </a:extLst>
          </p:cNvPr>
          <p:cNvPicPr>
            <a:picLocks noChangeAspect="1"/>
          </p:cNvPicPr>
          <p:nvPr/>
        </p:nvPicPr>
        <p:blipFill>
          <a:blip r:embed="rId3"/>
          <a:stretch>
            <a:fillRect/>
          </a:stretch>
        </p:blipFill>
        <p:spPr>
          <a:xfrm>
            <a:off x="202668" y="2394110"/>
            <a:ext cx="5358701" cy="2518590"/>
          </a:xfrm>
          <a:prstGeom prst="rect">
            <a:avLst/>
          </a:prstGeom>
        </p:spPr>
      </p:pic>
      <p:pic>
        <p:nvPicPr>
          <p:cNvPr id="6" name="Picture 5">
            <a:extLst>
              <a:ext uri="{FF2B5EF4-FFF2-40B4-BE49-F238E27FC236}">
                <a16:creationId xmlns:a16="http://schemas.microsoft.com/office/drawing/2014/main" id="{E884805F-608D-56DA-4354-38C3DC1EC0DC}"/>
              </a:ext>
            </a:extLst>
          </p:cNvPr>
          <p:cNvPicPr>
            <a:picLocks noChangeAspect="1"/>
          </p:cNvPicPr>
          <p:nvPr/>
        </p:nvPicPr>
        <p:blipFill>
          <a:blip r:embed="rId4"/>
          <a:stretch>
            <a:fillRect/>
          </a:stretch>
        </p:blipFill>
        <p:spPr>
          <a:xfrm>
            <a:off x="5716149" y="2495396"/>
            <a:ext cx="6345257" cy="2316018"/>
          </a:xfrm>
          <a:prstGeom prst="rect">
            <a:avLst/>
          </a:prstGeom>
        </p:spPr>
      </p:pic>
      <p:sp>
        <p:nvSpPr>
          <p:cNvPr id="24577" name="Slide Number Placeholder 4">
            <a:extLst>
              <a:ext uri="{FF2B5EF4-FFF2-40B4-BE49-F238E27FC236}">
                <a16:creationId xmlns:a16="http://schemas.microsoft.com/office/drawing/2014/main" id="{501900A8-E74A-4E8E-B1AB-364EC0CA08B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1C65DA11-7ABC-409B-8358-E36EE244B84C}" type="slidenum">
              <a:rPr lang="en-US" altLang="en-US" sz="1200" smtClean="0">
                <a:solidFill>
                  <a:schemeClr val="tx1">
                    <a:tint val="75000"/>
                  </a:schemeClr>
                </a:solidFill>
                <a:latin typeface="+mn-lt"/>
              </a:rPr>
              <a:pPr algn="r">
                <a:spcBef>
                  <a:spcPct val="0"/>
                </a:spcBef>
                <a:spcAft>
                  <a:spcPts val="600"/>
                </a:spcAft>
                <a:buClrTx/>
                <a:buSzTx/>
                <a:buFontTx/>
                <a:buNone/>
              </a:pPr>
              <a:t>11</a:t>
            </a:fld>
            <a:endParaRPr lang="en-US" altLang="en-US" sz="1200">
              <a:solidFill>
                <a:schemeClr val="tx1">
                  <a:tint val="75000"/>
                </a:schemeClr>
              </a:solidFill>
              <a:latin typeface="+mn-lt"/>
            </a:endParaRPr>
          </a:p>
        </p:txBody>
      </p:sp>
      <p:sp>
        <p:nvSpPr>
          <p:cNvPr id="8198" name="Text Box 6">
            <a:extLst>
              <a:ext uri="{FF2B5EF4-FFF2-40B4-BE49-F238E27FC236}">
                <a16:creationId xmlns:a16="http://schemas.microsoft.com/office/drawing/2014/main" id="{48F5EA36-CFC5-4133-B99C-C42AFDE450C4}"/>
              </a:ext>
            </a:extLst>
          </p:cNvPr>
          <p:cNvSpPr txBox="1">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indent="-228600" eaLnBrk="1" hangingPunct="1">
              <a:lnSpc>
                <a:spcPct val="90000"/>
              </a:lnSpc>
              <a:spcBef>
                <a:spcPts val="1000"/>
              </a:spcBef>
              <a:buClrTx/>
              <a:buSzTx/>
              <a:buFont typeface="Arial" panose="020B0604020202020204" pitchFamily="34" charset="0"/>
              <a:buChar char="•"/>
              <a:defRPr/>
            </a:pPr>
            <a:endParaRPr lang="en-US" altLang="en-US" sz="2000" dirty="0">
              <a:latin typeface="+mn-lt"/>
            </a:endParaRPr>
          </a:p>
        </p:txBody>
      </p:sp>
      <p:sp>
        <p:nvSpPr>
          <p:cNvPr id="2" name="Rectangle 2">
            <a:extLst>
              <a:ext uri="{FF2B5EF4-FFF2-40B4-BE49-F238E27FC236}">
                <a16:creationId xmlns:a16="http://schemas.microsoft.com/office/drawing/2014/main" id="{EF82DABD-2726-3691-8E24-24F0036FE4E1}"/>
              </a:ext>
            </a:extLst>
          </p:cNvPr>
          <p:cNvSpPr txBox="1">
            <a:spLocks noChangeArrowheads="1"/>
          </p:cNvSpPr>
          <p:nvPr/>
        </p:nvSpPr>
        <p:spPr>
          <a:xfrm>
            <a:off x="638881" y="5200151"/>
            <a:ext cx="10478765" cy="1038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1600" b="1" dirty="0"/>
              <a:t>Note: </a:t>
            </a:r>
            <a:r>
              <a:rPr lang="en-US" sz="1600" dirty="0"/>
              <a:t>See also example </a:t>
            </a:r>
            <a:r>
              <a:rPr lang="en-US" sz="1600" b="1" dirty="0"/>
              <a:t>Listing 3.4 </a:t>
            </a:r>
            <a:r>
              <a:rPr lang="en-US" sz="1600" b="1" dirty="0" err="1"/>
              <a:t>ComputeAndInterpretBMI</a:t>
            </a:r>
            <a:r>
              <a:rPr lang="en-US" sz="1600" dirty="0"/>
              <a:t>, and </a:t>
            </a:r>
            <a:r>
              <a:rPr lang="en-US" sz="1600" b="1" dirty="0"/>
              <a:t>Listing 3.5 </a:t>
            </a:r>
            <a:r>
              <a:rPr lang="en-US" sz="1600" b="1" dirty="0" err="1"/>
              <a:t>ComputeTax</a:t>
            </a:r>
            <a:endParaRPr lang="en-US" altLang="en-US" sz="1600" b="1" dirty="0"/>
          </a:p>
        </p:txBody>
      </p:sp>
    </p:spTree>
    <p:extLst>
      <p:ext uri="{BB962C8B-B14F-4D97-AF65-F5344CB8AC3E}">
        <p14:creationId xmlns:p14="http://schemas.microsoft.com/office/powerpoint/2010/main" val="25292971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4">
            <a:extLst>
              <a:ext uri="{FF2B5EF4-FFF2-40B4-BE49-F238E27FC236}">
                <a16:creationId xmlns:a16="http://schemas.microsoft.com/office/drawing/2014/main" id="{AA9D2CB8-EBD8-4FA8-8FAE-1936A049E4B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801F27-E5AF-4E3A-B347-3AFF1DBFE7BC}" type="slidenum">
              <a:rPr lang="en-US" altLang="en-US" sz="1400"/>
              <a:pPr>
                <a:spcBef>
                  <a:spcPct val="0"/>
                </a:spcBef>
                <a:buClrTx/>
                <a:buSzTx/>
                <a:buFontTx/>
                <a:buNone/>
              </a:pPr>
              <a:t>12</a:t>
            </a:fld>
            <a:endParaRPr lang="en-US" altLang="en-US" sz="1400"/>
          </a:p>
        </p:txBody>
      </p:sp>
      <p:sp>
        <p:nvSpPr>
          <p:cNvPr id="30723" name="Rectangle 2">
            <a:extLst>
              <a:ext uri="{FF2B5EF4-FFF2-40B4-BE49-F238E27FC236}">
                <a16:creationId xmlns:a16="http://schemas.microsoft.com/office/drawing/2014/main" id="{88A41ED9-1C99-4DBA-924E-0C0032B0D025}"/>
              </a:ext>
            </a:extLst>
          </p:cNvPr>
          <p:cNvSpPr>
            <a:spLocks noGrp="1" noChangeArrowheads="1"/>
          </p:cNvSpPr>
          <p:nvPr>
            <p:ph type="title"/>
          </p:nvPr>
        </p:nvSpPr>
        <p:spPr>
          <a:xfrm>
            <a:off x="2057400" y="0"/>
            <a:ext cx="7772400" cy="1371600"/>
          </a:xfrm>
        </p:spPr>
        <p:txBody>
          <a:bodyPr/>
          <a:lstStyle/>
          <a:p>
            <a:pPr>
              <a:defRPr/>
            </a:pPr>
            <a:r>
              <a:rPr lang="en-US" altLang="en-US"/>
              <a:t>Logical Operators</a:t>
            </a:r>
          </a:p>
        </p:txBody>
      </p:sp>
      <p:graphicFrame>
        <p:nvGraphicFramePr>
          <p:cNvPr id="2" name="Table 1">
            <a:extLst>
              <a:ext uri="{FF2B5EF4-FFF2-40B4-BE49-F238E27FC236}">
                <a16:creationId xmlns:a16="http://schemas.microsoft.com/office/drawing/2014/main" id="{2E3D301A-CC24-431A-BA6C-E201A121239F}"/>
              </a:ext>
            </a:extLst>
          </p:cNvPr>
          <p:cNvGraphicFramePr>
            <a:graphicFrameLocks noGrp="1"/>
          </p:cNvGraphicFramePr>
          <p:nvPr>
            <p:extLst>
              <p:ext uri="{D42A27DB-BD31-4B8C-83A1-F6EECF244321}">
                <p14:modId xmlns:p14="http://schemas.microsoft.com/office/powerpoint/2010/main" val="1626003741"/>
              </p:ext>
            </p:extLst>
          </p:nvPr>
        </p:nvGraphicFramePr>
        <p:xfrm>
          <a:off x="1793875" y="1355725"/>
          <a:ext cx="8604250" cy="4611690"/>
        </p:xfrm>
        <a:graphic>
          <a:graphicData uri="http://schemas.openxmlformats.org/drawingml/2006/table">
            <a:tbl>
              <a:tblPr/>
              <a:tblGrid>
                <a:gridCol w="2868613">
                  <a:extLst>
                    <a:ext uri="{9D8B030D-6E8A-4147-A177-3AD203B41FA5}">
                      <a16:colId xmlns:a16="http://schemas.microsoft.com/office/drawing/2014/main" val="2708913740"/>
                    </a:ext>
                  </a:extLst>
                </a:gridCol>
                <a:gridCol w="2867025">
                  <a:extLst>
                    <a:ext uri="{9D8B030D-6E8A-4147-A177-3AD203B41FA5}">
                      <a16:colId xmlns:a16="http://schemas.microsoft.com/office/drawing/2014/main" val="899240625"/>
                    </a:ext>
                  </a:extLst>
                </a:gridCol>
                <a:gridCol w="2868612">
                  <a:extLst>
                    <a:ext uri="{9D8B030D-6E8A-4147-A177-3AD203B41FA5}">
                      <a16:colId xmlns:a16="http://schemas.microsoft.com/office/drawing/2014/main" val="3772799542"/>
                    </a:ext>
                  </a:extLst>
                </a:gridCol>
              </a:tblGrid>
              <a:tr h="9223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Times New Roman" panose="02020603050405020304" pitchFamily="18" charset="0"/>
                        </a:rPr>
                        <a:t>Operator</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Times New Roman" panose="02020603050405020304" pitchFamily="18" charset="0"/>
                        </a:rPr>
                        <a:t>Name</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Times New Roman" panose="02020603050405020304" pitchFamily="18" charset="0"/>
                        </a:rPr>
                        <a:t>Description</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23418108"/>
                  </a:ext>
                </a:extLst>
              </a:tr>
              <a:tr h="9223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dirty="0">
                          <a:ln>
                            <a:noFill/>
                          </a:ln>
                          <a:solidFill>
                            <a:srgbClr val="FFFFFF"/>
                          </a:solidFill>
                          <a:effectLst/>
                          <a:latin typeface="+mn-lt"/>
                          <a:cs typeface="Times New Roman" panose="02020603050405020304" pitchFamily="18" charset="0"/>
                        </a:rPr>
                        <a:t>!</a:t>
                      </a:r>
                      <a:endParaRPr kumimoji="0" lang="en-US" altLang="en-US" sz="2000" b="1" i="0" u="none" strike="noStrike" cap="none" normalizeH="0" baseline="0" dirty="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not</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logical negation</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313781731"/>
                  </a:ext>
                </a:extLst>
              </a:tr>
              <a:tr h="9223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Times New Roman" panose="02020603050405020304" pitchFamily="18" charset="0"/>
                        </a:rPr>
                        <a:t>&amp;&amp;</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and</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logical conjunction</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3196721183"/>
                  </a:ext>
                </a:extLst>
              </a:tr>
              <a:tr h="9223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Times New Roman" panose="02020603050405020304" pitchFamily="18" charset="0"/>
                        </a:rPr>
                        <a:t>||</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or</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logical disjunction</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2259225091"/>
                  </a:ext>
                </a:extLst>
              </a:tr>
              <a:tr h="9223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Times New Roman" panose="02020603050405020304" pitchFamily="18" charset="0"/>
                        </a:rPr>
                        <a:t>^</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Times New Roman" panose="02020603050405020304" pitchFamily="18" charset="0"/>
                        </a:rPr>
                        <a:t>exclusive or</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dirty="0">
                          <a:ln>
                            <a:noFill/>
                          </a:ln>
                          <a:solidFill>
                            <a:srgbClr val="000000"/>
                          </a:solidFill>
                          <a:effectLst/>
                          <a:latin typeface="+mn-lt"/>
                          <a:cs typeface="Times New Roman" panose="02020603050405020304" pitchFamily="18" charset="0"/>
                        </a:rPr>
                        <a:t>logical exclusion</a:t>
                      </a:r>
                      <a:endParaRPr kumimoji="0" lang="en-US" altLang="en-US" sz="2400" b="0" i="0" u="none" strike="noStrike" cap="none" normalizeH="0" baseline="0" dirty="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710951226"/>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4">
            <a:extLst>
              <a:ext uri="{FF2B5EF4-FFF2-40B4-BE49-F238E27FC236}">
                <a16:creationId xmlns:a16="http://schemas.microsoft.com/office/drawing/2014/main" id="{7DFDDDB4-8887-4717-9719-8478DCAB63A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4B4C63-3256-489D-B299-AC17546C6654}" type="slidenum">
              <a:rPr lang="en-US" altLang="en-US" sz="1400"/>
              <a:pPr>
                <a:spcBef>
                  <a:spcPct val="0"/>
                </a:spcBef>
                <a:buClrTx/>
                <a:buSzTx/>
                <a:buFontTx/>
                <a:buNone/>
              </a:pPr>
              <a:t>13</a:t>
            </a:fld>
            <a:endParaRPr lang="en-US" altLang="en-US" sz="1400"/>
          </a:p>
        </p:txBody>
      </p:sp>
      <p:sp>
        <p:nvSpPr>
          <p:cNvPr id="31747" name="Rectangle 2">
            <a:extLst>
              <a:ext uri="{FF2B5EF4-FFF2-40B4-BE49-F238E27FC236}">
                <a16:creationId xmlns:a16="http://schemas.microsoft.com/office/drawing/2014/main" id="{F0174701-6331-420E-BB7F-B38BE87E291D}"/>
              </a:ext>
            </a:extLst>
          </p:cNvPr>
          <p:cNvSpPr>
            <a:spLocks noGrp="1" noChangeArrowheads="1"/>
          </p:cNvSpPr>
          <p:nvPr>
            <p:ph type="title"/>
          </p:nvPr>
        </p:nvSpPr>
        <p:spPr>
          <a:xfrm>
            <a:off x="2057400" y="0"/>
            <a:ext cx="7772400" cy="1371600"/>
          </a:xfrm>
        </p:spPr>
        <p:txBody>
          <a:bodyPr/>
          <a:lstStyle/>
          <a:p>
            <a:pPr>
              <a:defRPr/>
            </a:pPr>
            <a:r>
              <a:rPr lang="en-US" altLang="en-US"/>
              <a:t>Truth Table for Operator !</a:t>
            </a:r>
          </a:p>
        </p:txBody>
      </p:sp>
      <p:sp>
        <p:nvSpPr>
          <p:cNvPr id="31748" name="Rectangle 3">
            <a:extLst>
              <a:ext uri="{FF2B5EF4-FFF2-40B4-BE49-F238E27FC236}">
                <a16:creationId xmlns:a16="http://schemas.microsoft.com/office/drawing/2014/main" id="{D310BF8B-5C99-42A4-8187-98BEC978A2D8}"/>
              </a:ext>
            </a:extLst>
          </p:cNvPr>
          <p:cNvSpPr>
            <a:spLocks noChangeArrowheads="1"/>
          </p:cNvSpPr>
          <p:nvPr/>
        </p:nvSpPr>
        <p:spPr bwMode="auto">
          <a:xfrm>
            <a:off x="3886200" y="32480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4F43D1C9-26C4-48C6-A9F5-95FF37B1F533}"/>
              </a:ext>
            </a:extLst>
          </p:cNvPr>
          <p:cNvSpPr>
            <a:spLocks noChangeArrowheads="1"/>
          </p:cNvSpPr>
          <p:nvPr/>
        </p:nvSpPr>
        <p:spPr bwMode="auto">
          <a:xfrm>
            <a:off x="3576638" y="3019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a:extLst>
              <a:ext uri="{FF2B5EF4-FFF2-40B4-BE49-F238E27FC236}">
                <a16:creationId xmlns:a16="http://schemas.microsoft.com/office/drawing/2014/main" id="{115EB17A-C446-49E2-B728-A8E489CDEE48}"/>
              </a:ext>
            </a:extLst>
          </p:cNvPr>
          <p:cNvSpPr>
            <a:spLocks noChangeArrowheads="1"/>
          </p:cNvSpPr>
          <p:nvPr/>
        </p:nvSpPr>
        <p:spPr bwMode="auto">
          <a:xfrm>
            <a:off x="1524001" y="2740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C61FDDD8-A5AE-4A25-9757-0B5E796743AA}"/>
              </a:ext>
            </a:extLst>
          </p:cNvPr>
          <p:cNvSpPr>
            <a:spLocks noChangeArrowheads="1"/>
          </p:cNvSpPr>
          <p:nvPr/>
        </p:nvSpPr>
        <p:spPr bwMode="auto">
          <a:xfrm>
            <a:off x="1524000" y="279018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a:extLst>
              <a:ext uri="{FF2B5EF4-FFF2-40B4-BE49-F238E27FC236}">
                <a16:creationId xmlns:a16="http://schemas.microsoft.com/office/drawing/2014/main" id="{831B01FD-AAB5-4323-8081-62F51939B768}"/>
              </a:ext>
            </a:extLst>
          </p:cNvPr>
          <p:cNvSpPr>
            <a:spLocks noChangeArrowheads="1"/>
          </p:cNvSpPr>
          <p:nvPr/>
        </p:nvSpPr>
        <p:spPr bwMode="auto">
          <a:xfrm>
            <a:off x="1524000" y="279018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E0C4DF20-83D9-4239-96D5-55978A5EE96E}"/>
              </a:ext>
            </a:extLst>
          </p:cNvPr>
          <p:cNvGraphicFramePr>
            <a:graphicFrameLocks noGrp="1"/>
          </p:cNvGraphicFramePr>
          <p:nvPr>
            <p:extLst>
              <p:ext uri="{D42A27DB-BD31-4B8C-83A1-F6EECF244321}">
                <p14:modId xmlns:p14="http://schemas.microsoft.com/office/powerpoint/2010/main" val="3357406591"/>
              </p:ext>
            </p:extLst>
          </p:nvPr>
        </p:nvGraphicFramePr>
        <p:xfrm>
          <a:off x="1679575" y="1431925"/>
          <a:ext cx="8718550" cy="4592131"/>
        </p:xfrm>
        <a:graphic>
          <a:graphicData uri="http://schemas.openxmlformats.org/drawingml/2006/table">
            <a:tbl>
              <a:tblPr/>
              <a:tblGrid>
                <a:gridCol w="966788">
                  <a:extLst>
                    <a:ext uri="{9D8B030D-6E8A-4147-A177-3AD203B41FA5}">
                      <a16:colId xmlns:a16="http://schemas.microsoft.com/office/drawing/2014/main" val="2178537013"/>
                    </a:ext>
                  </a:extLst>
                </a:gridCol>
                <a:gridCol w="966787">
                  <a:extLst>
                    <a:ext uri="{9D8B030D-6E8A-4147-A177-3AD203B41FA5}">
                      <a16:colId xmlns:a16="http://schemas.microsoft.com/office/drawing/2014/main" val="4223533884"/>
                    </a:ext>
                  </a:extLst>
                </a:gridCol>
                <a:gridCol w="6784975">
                  <a:extLst>
                    <a:ext uri="{9D8B030D-6E8A-4147-A177-3AD203B41FA5}">
                      <a16:colId xmlns:a16="http://schemas.microsoft.com/office/drawing/2014/main" val="1401706523"/>
                    </a:ext>
                  </a:extLst>
                </a:gridCol>
              </a:tblGrid>
              <a:tr h="140811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1" i="0" u="none" strike="noStrike" cap="none" normalizeH="0" baseline="0">
                          <a:ln>
                            <a:noFill/>
                          </a:ln>
                          <a:solidFill>
                            <a:srgbClr val="FFFFFF"/>
                          </a:solidFill>
                          <a:effectLst/>
                          <a:latin typeface="+mn-lt"/>
                          <a:cs typeface="Times New Roman" panose="02020603050405020304" pitchFamily="18" charset="0"/>
                        </a:rPr>
                        <a:t>p</a:t>
                      </a:r>
                      <a:endParaRPr kumimoji="0" lang="en-US" altLang="en-US" sz="24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1" i="0" u="none" strike="noStrike" cap="none" normalizeH="0" baseline="0">
                          <a:ln>
                            <a:noFill/>
                          </a:ln>
                          <a:solidFill>
                            <a:srgbClr val="FFFFFF"/>
                          </a:solidFill>
                          <a:effectLst/>
                          <a:latin typeface="+mn-lt"/>
                          <a:cs typeface="Times New Roman" panose="02020603050405020304" pitchFamily="18" charset="0"/>
                        </a:rPr>
                        <a:t>!p</a:t>
                      </a:r>
                      <a:endParaRPr kumimoji="0" lang="en-US" altLang="en-US" sz="24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1" i="0" u="none" strike="noStrike" cap="none" normalizeH="0" baseline="0">
                          <a:ln>
                            <a:noFill/>
                          </a:ln>
                          <a:solidFill>
                            <a:srgbClr val="FFFFFF"/>
                          </a:solidFill>
                          <a:effectLst/>
                          <a:latin typeface="+mn-lt"/>
                          <a:cs typeface="Times New Roman" panose="02020603050405020304" pitchFamily="18" charset="0"/>
                        </a:rPr>
                        <a:t>Example (assume age = 24, weight = 140)</a:t>
                      </a:r>
                      <a:endParaRPr kumimoji="0" lang="en-US" altLang="en-US" sz="24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9483616"/>
                  </a:ext>
                </a:extLst>
              </a:tr>
              <a:tr h="140811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1" i="0" u="none" strike="noStrike" cap="none" normalizeH="0" baseline="0">
                          <a:ln>
                            <a:noFill/>
                          </a:ln>
                          <a:solidFill>
                            <a:srgbClr val="FFFFFF"/>
                          </a:solidFill>
                          <a:effectLst/>
                          <a:latin typeface="+mn-lt"/>
                          <a:cs typeface="Times New Roman" panose="02020603050405020304" pitchFamily="18" charset="0"/>
                        </a:rPr>
                        <a:t>true</a:t>
                      </a:r>
                      <a:endParaRPr kumimoji="0" lang="en-US" altLang="en-US" sz="24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0" i="0" u="none" strike="noStrike" cap="none" normalizeH="0" baseline="0">
                          <a:ln>
                            <a:noFill/>
                          </a:ln>
                          <a:solidFill>
                            <a:srgbClr val="000000"/>
                          </a:solidFill>
                          <a:effectLst/>
                          <a:latin typeface="+mn-lt"/>
                          <a:cs typeface="Times New Roman" panose="02020603050405020304" pitchFamily="18" charset="0"/>
                        </a:rPr>
                        <a:t>false</a:t>
                      </a:r>
                      <a:endParaRPr kumimoji="0" lang="en-US" altLang="en-US" sz="24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0" i="0" u="none" strike="noStrike" cap="none" normalizeH="0" baseline="0" dirty="0">
                          <a:ln>
                            <a:noFill/>
                          </a:ln>
                          <a:solidFill>
                            <a:srgbClr val="000000"/>
                          </a:solidFill>
                          <a:effectLst/>
                          <a:latin typeface="+mn-lt"/>
                          <a:cs typeface="Times New Roman" panose="02020603050405020304" pitchFamily="18" charset="0"/>
                        </a:rPr>
                        <a:t>!(age &gt; 18) is false, because (age &gt; 18) is true.</a:t>
                      </a:r>
                      <a:endParaRPr kumimoji="0" lang="en-US" altLang="en-US" sz="2400" b="0" i="0" u="none" strike="noStrike" cap="none" normalizeH="0" baseline="0" dirty="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835314258"/>
                  </a:ext>
                </a:extLst>
              </a:tr>
              <a:tr h="140811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1" i="0" u="none" strike="noStrike" cap="none" normalizeH="0" baseline="0">
                          <a:ln>
                            <a:noFill/>
                          </a:ln>
                          <a:solidFill>
                            <a:srgbClr val="FFFFFF"/>
                          </a:solidFill>
                          <a:effectLst/>
                          <a:latin typeface="+mn-lt"/>
                          <a:cs typeface="Times New Roman" panose="02020603050405020304" pitchFamily="18" charset="0"/>
                        </a:rPr>
                        <a:t>false</a:t>
                      </a:r>
                      <a:endParaRPr kumimoji="0" lang="en-US" altLang="en-US" sz="24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800" b="0" i="0" u="none" strike="noStrike" cap="none" normalizeH="0" baseline="0">
                          <a:ln>
                            <a:noFill/>
                          </a:ln>
                          <a:solidFill>
                            <a:srgbClr val="000000"/>
                          </a:solidFill>
                          <a:effectLst/>
                          <a:latin typeface="+mn-lt"/>
                          <a:cs typeface="Times New Roman" panose="02020603050405020304" pitchFamily="18" charset="0"/>
                        </a:rPr>
                        <a:t>true</a:t>
                      </a:r>
                      <a:endParaRPr kumimoji="0" lang="en-US" altLang="en-US" sz="24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!(weight == 150)</a:t>
                      </a:r>
                      <a:r>
                        <a:rPr kumimoji="0" lang="en-US" altLang="en-US" sz="2800" b="0" i="0" u="none" strike="noStrike" cap="none" normalizeH="0" baseline="0" dirty="0">
                          <a:ln>
                            <a:noFill/>
                          </a:ln>
                          <a:solidFill>
                            <a:srgbClr val="000000"/>
                          </a:solidFill>
                          <a:effectLst/>
                          <a:latin typeface="+mn-lt"/>
                          <a:cs typeface="Times New Roman" panose="02020603050405020304" pitchFamily="18" charset="0"/>
                        </a:rPr>
                        <a:t> is </a:t>
                      </a: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true</a:t>
                      </a:r>
                      <a:r>
                        <a:rPr kumimoji="0" lang="en-US" altLang="en-US" sz="2800" b="0" i="0" u="none" strike="noStrike" cap="none" normalizeH="0" baseline="0" dirty="0">
                          <a:ln>
                            <a:noFill/>
                          </a:ln>
                          <a:solidFill>
                            <a:srgbClr val="000000"/>
                          </a:solidFill>
                          <a:effectLst/>
                          <a:latin typeface="+mn-lt"/>
                          <a:cs typeface="Times New Roman" panose="02020603050405020304" pitchFamily="18" charset="0"/>
                        </a:rPr>
                        <a:t>, because </a:t>
                      </a: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(weight == 150)</a:t>
                      </a:r>
                      <a:r>
                        <a:rPr kumimoji="0" lang="en-US" altLang="en-US" sz="2800" b="0" i="0" u="none" strike="noStrike" cap="none" normalizeH="0" baseline="0" dirty="0">
                          <a:ln>
                            <a:noFill/>
                          </a:ln>
                          <a:solidFill>
                            <a:srgbClr val="000000"/>
                          </a:solidFill>
                          <a:effectLst/>
                          <a:latin typeface="+mn-lt"/>
                          <a:cs typeface="Times New Roman" panose="02020603050405020304" pitchFamily="18" charset="0"/>
                        </a:rPr>
                        <a:t> is </a:t>
                      </a: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false</a:t>
                      </a:r>
                      <a:r>
                        <a:rPr kumimoji="0" lang="en-US" altLang="en-US" sz="2800" b="0" i="0" u="none" strike="noStrike" cap="none" normalizeH="0" baseline="0" dirty="0">
                          <a:ln>
                            <a:noFill/>
                          </a:ln>
                          <a:solidFill>
                            <a:srgbClr val="000000"/>
                          </a:solidFill>
                          <a:effectLst/>
                          <a:latin typeface="+mn-lt"/>
                          <a:cs typeface="Times New Roman" panose="02020603050405020304" pitchFamily="18" charset="0"/>
                        </a:rPr>
                        <a:t>.</a:t>
                      </a:r>
                      <a:endParaRPr kumimoji="0" lang="en-US" altLang="en-US" sz="2800" b="0" i="0" u="none" strike="noStrike" cap="none" normalizeH="0" baseline="0" dirty="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546754319"/>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4">
            <a:extLst>
              <a:ext uri="{FF2B5EF4-FFF2-40B4-BE49-F238E27FC236}">
                <a16:creationId xmlns:a16="http://schemas.microsoft.com/office/drawing/2014/main" id="{5431E1B5-97BB-40F6-84EA-F324440770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350E87-361F-4168-B724-4967E0521393}" type="slidenum">
              <a:rPr lang="en-US" altLang="en-US" sz="1400"/>
              <a:pPr>
                <a:spcBef>
                  <a:spcPct val="0"/>
                </a:spcBef>
                <a:buClrTx/>
                <a:buSzTx/>
                <a:buFontTx/>
                <a:buNone/>
              </a:pPr>
              <a:t>14</a:t>
            </a:fld>
            <a:endParaRPr lang="en-US" altLang="en-US" sz="1400"/>
          </a:p>
        </p:txBody>
      </p:sp>
      <p:sp>
        <p:nvSpPr>
          <p:cNvPr id="32771" name="Rectangle 2">
            <a:extLst>
              <a:ext uri="{FF2B5EF4-FFF2-40B4-BE49-F238E27FC236}">
                <a16:creationId xmlns:a16="http://schemas.microsoft.com/office/drawing/2014/main" id="{53BC87F5-A6FE-4F4D-AD00-FEFDC8CA0276}"/>
              </a:ext>
            </a:extLst>
          </p:cNvPr>
          <p:cNvSpPr>
            <a:spLocks noGrp="1" noChangeArrowheads="1"/>
          </p:cNvSpPr>
          <p:nvPr>
            <p:ph type="title"/>
          </p:nvPr>
        </p:nvSpPr>
        <p:spPr>
          <a:xfrm>
            <a:off x="2057400" y="0"/>
            <a:ext cx="7772400" cy="1371600"/>
          </a:xfrm>
        </p:spPr>
        <p:txBody>
          <a:bodyPr/>
          <a:lstStyle/>
          <a:p>
            <a:pPr>
              <a:defRPr/>
            </a:pPr>
            <a:r>
              <a:rPr lang="en-US" altLang="en-US"/>
              <a:t>Truth Table for Operator &amp;&amp;</a:t>
            </a:r>
          </a:p>
        </p:txBody>
      </p:sp>
      <p:sp>
        <p:nvSpPr>
          <p:cNvPr id="32772" name="Rectangle 3">
            <a:extLst>
              <a:ext uri="{FF2B5EF4-FFF2-40B4-BE49-F238E27FC236}">
                <a16:creationId xmlns:a16="http://schemas.microsoft.com/office/drawing/2014/main" id="{760F8260-9DFC-4EB6-B8DF-0D5675ABD31C}"/>
              </a:ext>
            </a:extLst>
          </p:cNvPr>
          <p:cNvSpPr>
            <a:spLocks noChangeArrowheads="1"/>
          </p:cNvSpPr>
          <p:nvPr/>
        </p:nvSpPr>
        <p:spPr bwMode="auto">
          <a:xfrm>
            <a:off x="3576638" y="27955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a:extLst>
              <a:ext uri="{FF2B5EF4-FFF2-40B4-BE49-F238E27FC236}">
                <a16:creationId xmlns:a16="http://schemas.microsoft.com/office/drawing/2014/main" id="{25DAAF31-F8DE-40E0-84BB-B8A7AEA8B894}"/>
              </a:ext>
            </a:extLst>
          </p:cNvPr>
          <p:cNvSpPr>
            <a:spLocks noChangeArrowheads="1"/>
          </p:cNvSpPr>
          <p:nvPr/>
        </p:nvSpPr>
        <p:spPr bwMode="auto">
          <a:xfrm>
            <a:off x="1524001"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a:extLst>
              <a:ext uri="{FF2B5EF4-FFF2-40B4-BE49-F238E27FC236}">
                <a16:creationId xmlns:a16="http://schemas.microsoft.com/office/drawing/2014/main" id="{65263A2F-14EA-4AD4-9595-7D79E5F1B723}"/>
              </a:ext>
            </a:extLst>
          </p:cNvPr>
          <p:cNvSpPr>
            <a:spLocks noChangeArrowheads="1"/>
          </p:cNvSpPr>
          <p:nvPr/>
        </p:nvSpPr>
        <p:spPr bwMode="auto">
          <a:xfrm>
            <a:off x="1524001" y="2580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4F3FD984-8C2C-4AF5-B494-936416AC8BA7}"/>
              </a:ext>
            </a:extLst>
          </p:cNvPr>
          <p:cNvGraphicFramePr>
            <a:graphicFrameLocks noGrp="1"/>
          </p:cNvGraphicFramePr>
          <p:nvPr>
            <p:extLst>
              <p:ext uri="{D42A27DB-BD31-4B8C-83A1-F6EECF244321}">
                <p14:modId xmlns:p14="http://schemas.microsoft.com/office/powerpoint/2010/main" val="3206941897"/>
              </p:ext>
            </p:extLst>
          </p:nvPr>
        </p:nvGraphicFramePr>
        <p:xfrm>
          <a:off x="1774825" y="1239838"/>
          <a:ext cx="8642350" cy="5078414"/>
        </p:xfrm>
        <a:graphic>
          <a:graphicData uri="http://schemas.openxmlformats.org/drawingml/2006/table">
            <a:tbl>
              <a:tblPr/>
              <a:tblGrid>
                <a:gridCol w="828675">
                  <a:extLst>
                    <a:ext uri="{9D8B030D-6E8A-4147-A177-3AD203B41FA5}">
                      <a16:colId xmlns:a16="http://schemas.microsoft.com/office/drawing/2014/main" val="1033477496"/>
                    </a:ext>
                  </a:extLst>
                </a:gridCol>
                <a:gridCol w="688975">
                  <a:extLst>
                    <a:ext uri="{9D8B030D-6E8A-4147-A177-3AD203B41FA5}">
                      <a16:colId xmlns:a16="http://schemas.microsoft.com/office/drawing/2014/main" val="1942402729"/>
                    </a:ext>
                  </a:extLst>
                </a:gridCol>
                <a:gridCol w="1212850">
                  <a:extLst>
                    <a:ext uri="{9D8B030D-6E8A-4147-A177-3AD203B41FA5}">
                      <a16:colId xmlns:a16="http://schemas.microsoft.com/office/drawing/2014/main" val="3782543653"/>
                    </a:ext>
                  </a:extLst>
                </a:gridCol>
                <a:gridCol w="5911850">
                  <a:extLst>
                    <a:ext uri="{9D8B030D-6E8A-4147-A177-3AD203B41FA5}">
                      <a16:colId xmlns:a16="http://schemas.microsoft.com/office/drawing/2014/main" val="4262607608"/>
                    </a:ext>
                  </a:extLst>
                </a:gridCol>
              </a:tblGrid>
              <a:tr h="72866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p</a:t>
                      </a:r>
                      <a:r>
                        <a:rPr kumimoji="0" lang="en-US" altLang="en-US" sz="2000" b="1" i="0" u="none" strike="noStrike" cap="none" normalizeH="0" baseline="-25000">
                          <a:ln>
                            <a:noFill/>
                          </a:ln>
                          <a:solidFill>
                            <a:srgbClr val="FFFFFF"/>
                          </a:solidFill>
                          <a:effectLst/>
                          <a:latin typeface="+mn-lt"/>
                          <a:cs typeface="Times New Roman" panose="02020603050405020304" pitchFamily="18" charset="0"/>
                        </a:rPr>
                        <a:t>1</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p</a:t>
                      </a:r>
                      <a:r>
                        <a:rPr kumimoji="0" lang="en-US" altLang="en-US" sz="2000" b="1" i="0" u="none" strike="noStrike" cap="none" normalizeH="0" baseline="-25000">
                          <a:ln>
                            <a:noFill/>
                          </a:ln>
                          <a:solidFill>
                            <a:srgbClr val="FFFFFF"/>
                          </a:solidFill>
                          <a:effectLst/>
                          <a:latin typeface="+mn-lt"/>
                          <a:cs typeface="Times New Roman" panose="02020603050405020304" pitchFamily="18" charset="0"/>
                        </a:rPr>
                        <a:t>2</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p</a:t>
                      </a:r>
                      <a:r>
                        <a:rPr kumimoji="0" lang="en-US" altLang="en-US" sz="2000" b="1" i="0" u="none" strike="noStrike" cap="none" normalizeH="0" baseline="-25000">
                          <a:ln>
                            <a:noFill/>
                          </a:ln>
                          <a:solidFill>
                            <a:srgbClr val="FFFFFF"/>
                          </a:solidFill>
                          <a:effectLst/>
                          <a:latin typeface="+mn-lt"/>
                          <a:cs typeface="Times New Roman" panose="02020603050405020304" pitchFamily="18" charset="0"/>
                        </a:rPr>
                        <a:t>1</a:t>
                      </a:r>
                      <a:r>
                        <a:rPr kumimoji="0" lang="en-US" altLang="en-US" sz="2000" b="1" i="0" u="none" strike="noStrike" cap="none" normalizeH="0" baseline="0">
                          <a:ln>
                            <a:noFill/>
                          </a:ln>
                          <a:solidFill>
                            <a:srgbClr val="FFFFFF"/>
                          </a:solidFill>
                          <a:effectLst/>
                          <a:latin typeface="+mn-lt"/>
                          <a:cs typeface="Times New Roman" panose="02020603050405020304" pitchFamily="18" charset="0"/>
                        </a:rPr>
                        <a:t> &amp;&amp; p</a:t>
                      </a:r>
                      <a:r>
                        <a:rPr kumimoji="0" lang="en-US" altLang="en-US" sz="2000" b="1" i="0" u="none" strike="noStrike" cap="none" normalizeH="0" baseline="-25000">
                          <a:ln>
                            <a:noFill/>
                          </a:ln>
                          <a:solidFill>
                            <a:srgbClr val="FFFFFF"/>
                          </a:solidFill>
                          <a:effectLst/>
                          <a:latin typeface="+mn-lt"/>
                          <a:cs typeface="Times New Roman" panose="02020603050405020304" pitchFamily="18" charset="0"/>
                        </a:rPr>
                        <a:t>2</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Example (assume age = 24, weight = 140)</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7887018"/>
                  </a:ext>
                </a:extLst>
              </a:tr>
              <a:tr h="126841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false</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false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false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(age &lt;= 18) &amp;&amp; (weight &lt; 140) is false, because both conditions are both false.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628567795"/>
                  </a:ext>
                </a:extLst>
              </a:tr>
              <a:tr h="6429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false</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true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false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 </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2624756075"/>
                  </a:ext>
                </a:extLst>
              </a:tr>
              <a:tr h="1219200">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true</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false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600" b="0" i="0" u="none" strike="noStrike" cap="none" normalizeH="0" baseline="0">
                          <a:ln>
                            <a:noFill/>
                          </a:ln>
                          <a:solidFill>
                            <a:srgbClr val="000000"/>
                          </a:solidFill>
                          <a:effectLst/>
                          <a:latin typeface="+mn-lt"/>
                          <a:cs typeface="Times New Roman" panose="02020603050405020304" pitchFamily="18" charset="0"/>
                        </a:rPr>
                        <a:t>false</a:t>
                      </a:r>
                      <a:endParaRPr kumimoji="0" lang="en-US" altLang="en-US" sz="2000" b="0" i="0" u="none" strike="noStrike" cap="none" normalizeH="0" baseline="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457200" algn="l"/>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457200" algn="l"/>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457200" algn="l"/>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(age &gt; 18) &amp;&amp; (weight &gt; 140) is false, because (weight &gt; 140) is false.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2082409726"/>
                  </a:ext>
                </a:extLst>
              </a:tr>
              <a:tr h="1219200">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mn-lt"/>
                          <a:cs typeface="Times New Roman" panose="02020603050405020304" pitchFamily="18" charset="0"/>
                        </a:rPr>
                        <a:t>true</a:t>
                      </a:r>
                      <a:endParaRPr kumimoji="0" lang="en-US" altLang="en-US" sz="18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mn-lt"/>
                          <a:cs typeface="Times New Roman" panose="02020603050405020304" pitchFamily="18" charset="0"/>
                        </a:rPr>
                        <a:t>true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600" b="0" i="0" u="none" strike="noStrike" cap="none" normalizeH="0" baseline="0">
                          <a:ln>
                            <a:noFill/>
                          </a:ln>
                          <a:solidFill>
                            <a:srgbClr val="000000"/>
                          </a:solidFill>
                          <a:effectLst/>
                          <a:latin typeface="+mn-lt"/>
                          <a:cs typeface="Times New Roman" panose="02020603050405020304" pitchFamily="18" charset="0"/>
                        </a:rPr>
                        <a:t>true</a:t>
                      </a:r>
                      <a:endParaRPr kumimoji="0" lang="en-US" altLang="en-US" sz="2000" b="0" i="0" u="none" strike="noStrike" cap="none" normalizeH="0" baseline="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marL="742950" indent="-285750">
                        <a:spcBef>
                          <a:spcPct val="20000"/>
                        </a:spcBef>
                        <a:buClr>
                          <a:schemeClr val="tx1"/>
                        </a:buClr>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marL="1600200" indent="-228600">
                        <a:spcBef>
                          <a:spcPct val="20000"/>
                        </a:spcBef>
                        <a:buClr>
                          <a:schemeClr val="tx1"/>
                        </a:buClr>
                        <a:defRPr>
                          <a:solidFill>
                            <a:schemeClr val="tx1"/>
                          </a:solidFill>
                          <a:latin typeface="Times New Roman" panose="02020603050405020304" pitchFamily="18" charset="0"/>
                        </a:defRPr>
                      </a:lvl4pPr>
                      <a:lvl5pPr marL="2057400" indent="-228600">
                        <a:spcBef>
                          <a:spcPct val="20000"/>
                        </a:spcBef>
                        <a:buClr>
                          <a:schemeClr val="tx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 (age &gt; 18) &amp;&amp; (weight &gt;= 140) is true, because both (age &gt; 18) and (weight &gt;= 140) are true.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580976134"/>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a:extLst>
              <a:ext uri="{FF2B5EF4-FFF2-40B4-BE49-F238E27FC236}">
                <a16:creationId xmlns:a16="http://schemas.microsoft.com/office/drawing/2014/main" id="{74CBE4EF-038D-4E5D-BBF6-38BA9D36E86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364465-CE5F-4CBE-8936-E737837AAEE0}" type="slidenum">
              <a:rPr lang="en-US" altLang="en-US" sz="1400"/>
              <a:pPr>
                <a:spcBef>
                  <a:spcPct val="0"/>
                </a:spcBef>
                <a:buClrTx/>
                <a:buSzTx/>
                <a:buFontTx/>
                <a:buNone/>
              </a:pPr>
              <a:t>15</a:t>
            </a:fld>
            <a:endParaRPr lang="en-US" altLang="en-US" sz="1400"/>
          </a:p>
        </p:txBody>
      </p:sp>
      <p:sp>
        <p:nvSpPr>
          <p:cNvPr id="33795" name="Rectangle 2">
            <a:extLst>
              <a:ext uri="{FF2B5EF4-FFF2-40B4-BE49-F238E27FC236}">
                <a16:creationId xmlns:a16="http://schemas.microsoft.com/office/drawing/2014/main" id="{95CB9894-2D9A-41E7-B7F4-D6BF94B3EBC5}"/>
              </a:ext>
            </a:extLst>
          </p:cNvPr>
          <p:cNvSpPr>
            <a:spLocks noGrp="1" noChangeArrowheads="1"/>
          </p:cNvSpPr>
          <p:nvPr>
            <p:ph type="title"/>
          </p:nvPr>
        </p:nvSpPr>
        <p:spPr>
          <a:xfrm>
            <a:off x="2057400" y="0"/>
            <a:ext cx="7772400" cy="1371600"/>
          </a:xfrm>
        </p:spPr>
        <p:txBody>
          <a:bodyPr/>
          <a:lstStyle/>
          <a:p>
            <a:pPr>
              <a:defRPr/>
            </a:pPr>
            <a:r>
              <a:rPr lang="en-US" altLang="en-US"/>
              <a:t>Truth Table for Operator ||</a:t>
            </a:r>
          </a:p>
        </p:txBody>
      </p:sp>
      <p:sp>
        <p:nvSpPr>
          <p:cNvPr id="33796" name="Rectangle 3">
            <a:extLst>
              <a:ext uri="{FF2B5EF4-FFF2-40B4-BE49-F238E27FC236}">
                <a16:creationId xmlns:a16="http://schemas.microsoft.com/office/drawing/2014/main" id="{6A6768D2-0172-4B2A-92E1-973BA89B5BA1}"/>
              </a:ext>
            </a:extLst>
          </p:cNvPr>
          <p:cNvSpPr>
            <a:spLocks noChangeArrowheads="1"/>
          </p:cNvSpPr>
          <p:nvPr/>
        </p:nvSpPr>
        <p:spPr bwMode="auto">
          <a:xfrm>
            <a:off x="3576638" y="27955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a:extLst>
              <a:ext uri="{FF2B5EF4-FFF2-40B4-BE49-F238E27FC236}">
                <a16:creationId xmlns:a16="http://schemas.microsoft.com/office/drawing/2014/main" id="{3AD2D7E2-9C77-472F-9AE8-B65DEA3B6FE2}"/>
              </a:ext>
            </a:extLst>
          </p:cNvPr>
          <p:cNvSpPr>
            <a:spLocks noChangeArrowheads="1"/>
          </p:cNvSpPr>
          <p:nvPr/>
        </p:nvSpPr>
        <p:spPr bwMode="auto">
          <a:xfrm>
            <a:off x="1524001" y="25615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a:extLst>
              <a:ext uri="{FF2B5EF4-FFF2-40B4-BE49-F238E27FC236}">
                <a16:creationId xmlns:a16="http://schemas.microsoft.com/office/drawing/2014/main" id="{45510D7A-73C2-4C6F-96D4-D8A3A3D960C0}"/>
              </a:ext>
            </a:extLst>
          </p:cNvPr>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51906C3B-9044-478C-80C3-0E2534708CCC}"/>
              </a:ext>
            </a:extLst>
          </p:cNvPr>
          <p:cNvGraphicFramePr>
            <a:graphicFrameLocks noGrp="1"/>
          </p:cNvGraphicFramePr>
          <p:nvPr>
            <p:extLst>
              <p:ext uri="{D42A27DB-BD31-4B8C-83A1-F6EECF244321}">
                <p14:modId xmlns:p14="http://schemas.microsoft.com/office/powerpoint/2010/main" val="3868960191"/>
              </p:ext>
            </p:extLst>
          </p:nvPr>
        </p:nvGraphicFramePr>
        <p:xfrm>
          <a:off x="1679575" y="1393825"/>
          <a:ext cx="8718550" cy="5081590"/>
        </p:xfrm>
        <a:graphic>
          <a:graphicData uri="http://schemas.openxmlformats.org/drawingml/2006/table">
            <a:tbl>
              <a:tblPr/>
              <a:tblGrid>
                <a:gridCol w="852488">
                  <a:extLst>
                    <a:ext uri="{9D8B030D-6E8A-4147-A177-3AD203B41FA5}">
                      <a16:colId xmlns:a16="http://schemas.microsoft.com/office/drawing/2014/main" val="3409019182"/>
                    </a:ext>
                  </a:extLst>
                </a:gridCol>
                <a:gridCol w="835025">
                  <a:extLst>
                    <a:ext uri="{9D8B030D-6E8A-4147-A177-3AD203B41FA5}">
                      <a16:colId xmlns:a16="http://schemas.microsoft.com/office/drawing/2014/main" val="3534837864"/>
                    </a:ext>
                  </a:extLst>
                </a:gridCol>
                <a:gridCol w="1084262">
                  <a:extLst>
                    <a:ext uri="{9D8B030D-6E8A-4147-A177-3AD203B41FA5}">
                      <a16:colId xmlns:a16="http://schemas.microsoft.com/office/drawing/2014/main" val="3782248410"/>
                    </a:ext>
                  </a:extLst>
                </a:gridCol>
                <a:gridCol w="5946775">
                  <a:extLst>
                    <a:ext uri="{9D8B030D-6E8A-4147-A177-3AD203B41FA5}">
                      <a16:colId xmlns:a16="http://schemas.microsoft.com/office/drawing/2014/main" val="2210737713"/>
                    </a:ext>
                  </a:extLst>
                </a:gridCol>
              </a:tblGrid>
              <a:tr h="7318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p</a:t>
                      </a:r>
                      <a:r>
                        <a:rPr kumimoji="0" lang="en-US" altLang="en-US" sz="2400" b="1" i="0" u="none" strike="noStrike" cap="none" normalizeH="0" baseline="-25000">
                          <a:ln>
                            <a:noFill/>
                          </a:ln>
                          <a:solidFill>
                            <a:srgbClr val="FFFFFF"/>
                          </a:solidFill>
                          <a:effectLst/>
                          <a:latin typeface="+mn-lt"/>
                          <a:cs typeface="Arial" panose="020B0604020202020204" pitchFamily="34" charset="0"/>
                        </a:rPr>
                        <a:t>1</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p</a:t>
                      </a:r>
                      <a:r>
                        <a:rPr kumimoji="0" lang="en-US" altLang="en-US" sz="2400" b="1" i="0" u="none" strike="noStrike" cap="none" normalizeH="0" baseline="-25000">
                          <a:ln>
                            <a:noFill/>
                          </a:ln>
                          <a:solidFill>
                            <a:srgbClr val="FFFFFF"/>
                          </a:solidFill>
                          <a:effectLst/>
                          <a:latin typeface="+mn-lt"/>
                          <a:cs typeface="Arial" panose="020B0604020202020204" pitchFamily="34" charset="0"/>
                        </a:rPr>
                        <a:t>2</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p</a:t>
                      </a:r>
                      <a:r>
                        <a:rPr kumimoji="0" lang="en-US" altLang="en-US" sz="2400" b="1" i="0" u="none" strike="noStrike" cap="none" normalizeH="0" baseline="-25000">
                          <a:ln>
                            <a:noFill/>
                          </a:ln>
                          <a:solidFill>
                            <a:srgbClr val="FFFFFF"/>
                          </a:solidFill>
                          <a:effectLst/>
                          <a:latin typeface="+mn-lt"/>
                          <a:cs typeface="Arial" panose="020B0604020202020204" pitchFamily="34" charset="0"/>
                        </a:rPr>
                        <a:t>1</a:t>
                      </a:r>
                      <a:r>
                        <a:rPr kumimoji="0" lang="en-US" altLang="en-US" sz="2400" b="1" i="0" u="none" strike="noStrike" cap="none" normalizeH="0" baseline="0">
                          <a:ln>
                            <a:noFill/>
                          </a:ln>
                          <a:solidFill>
                            <a:srgbClr val="FFFFFF"/>
                          </a:solidFill>
                          <a:effectLst/>
                          <a:latin typeface="+mn-lt"/>
                          <a:cs typeface="Arial" panose="020B0604020202020204" pitchFamily="34" charset="0"/>
                        </a:rPr>
                        <a:t> || p</a:t>
                      </a:r>
                      <a:r>
                        <a:rPr kumimoji="0" lang="en-US" altLang="en-US" sz="2400" b="1" i="0" u="none" strike="noStrike" cap="none" normalizeH="0" baseline="-25000">
                          <a:ln>
                            <a:noFill/>
                          </a:ln>
                          <a:solidFill>
                            <a:srgbClr val="FFFFFF"/>
                          </a:solidFill>
                          <a:effectLst/>
                          <a:latin typeface="+mn-lt"/>
                          <a:cs typeface="Arial" panose="020B0604020202020204" pitchFamily="34" charset="0"/>
                        </a:rPr>
                        <a:t>2</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Example (assume age = 24, weihgt = 140)</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261690892"/>
                  </a:ext>
                </a:extLst>
              </a:tr>
              <a:tr h="7318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false</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false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false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endParaRPr kumimoji="0" lang="en-US" altLang="en-US" sz="2000" b="0" i="0" u="none" strike="noStrike" cap="none" normalizeH="0" baseline="0" dirty="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522767677"/>
                  </a:ext>
                </a:extLst>
              </a:tr>
              <a:tr h="13414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false</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true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true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 </a:t>
                      </a:r>
                      <a:r>
                        <a:rPr kumimoji="0" lang="en-US" altLang="en-US" sz="2000" b="0" i="0" u="none" strike="noStrike" cap="none" normalizeH="0" baseline="0">
                          <a:ln>
                            <a:noFill/>
                          </a:ln>
                          <a:solidFill>
                            <a:srgbClr val="000000"/>
                          </a:solidFill>
                          <a:effectLst/>
                          <a:latin typeface="+mn-lt"/>
                          <a:cs typeface="Arial" panose="020B0604020202020204" pitchFamily="34" charset="0"/>
                        </a:rPr>
                        <a:t>(age &gt; 34) || (weight &lt;= 140) is true, because (age &gt; 34) is false, but (weight &lt;= 140) is true.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636304589"/>
                  </a:ext>
                </a:extLst>
              </a:tr>
              <a:tr h="15446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true</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false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800" b="0" i="0" u="none" strike="noStrike" cap="none" normalizeH="0" baseline="0">
                          <a:ln>
                            <a:noFill/>
                          </a:ln>
                          <a:solidFill>
                            <a:srgbClr val="000000"/>
                          </a:solidFill>
                          <a:effectLst/>
                          <a:latin typeface="+mn-lt"/>
                          <a:cs typeface="Arial" panose="020B0604020202020204" pitchFamily="34" charset="0"/>
                        </a:rPr>
                        <a:t>true</a:t>
                      </a:r>
                      <a:endParaRPr kumimoji="0" lang="en-US" altLang="en-US" sz="2400" b="0" i="0" u="none" strike="noStrike" cap="none" normalizeH="0" baseline="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457200" algn="l"/>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457200" algn="l"/>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457200" algn="l"/>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(age &gt; 14) || (weight &gt;= 150) is false, because (age &gt; 14) is true.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36756566"/>
                  </a:ext>
                </a:extLst>
              </a:tr>
              <a:tr h="731838">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1" i="0" u="none" strike="noStrike" cap="none" normalizeH="0" baseline="0">
                          <a:ln>
                            <a:noFill/>
                          </a:ln>
                          <a:solidFill>
                            <a:srgbClr val="FFFFFF"/>
                          </a:solidFill>
                          <a:effectLst/>
                          <a:latin typeface="+mn-lt"/>
                          <a:cs typeface="Arial" panose="020B0604020202020204" pitchFamily="34" charset="0"/>
                        </a:rPr>
                        <a:t>true</a:t>
                      </a:r>
                      <a:endParaRPr kumimoji="0" lang="en-US" altLang="en-US" sz="2000" b="1" i="0" u="none" strike="noStrike" cap="none" normalizeH="0" baseline="0">
                        <a:ln>
                          <a:noFill/>
                        </a:ln>
                        <a:solidFill>
                          <a:srgbClr val="FFFFFF"/>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400" b="0" i="0" u="none" strike="noStrike" cap="none" normalizeH="0" baseline="0">
                          <a:ln>
                            <a:noFill/>
                          </a:ln>
                          <a:solidFill>
                            <a:srgbClr val="000000"/>
                          </a:solidFill>
                          <a:effectLst/>
                          <a:latin typeface="+mn-lt"/>
                          <a:cs typeface="Arial" panose="020B0604020202020204" pitchFamily="34" charset="0"/>
                        </a:rPr>
                        <a:t>true</a:t>
                      </a:r>
                      <a:endParaRPr kumimoji="0" lang="en-US" altLang="en-US" sz="2000" b="0" i="0" u="none" strike="noStrike" cap="none" normalizeH="0" baseline="0">
                        <a:ln>
                          <a:noFill/>
                        </a:ln>
                        <a:solidFill>
                          <a:srgbClr val="00000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800" b="0" i="0" u="none" strike="noStrike" cap="none" normalizeH="0" baseline="0">
                          <a:ln>
                            <a:noFill/>
                          </a:ln>
                          <a:solidFill>
                            <a:srgbClr val="000000"/>
                          </a:solidFill>
                          <a:effectLst/>
                          <a:latin typeface="+mn-lt"/>
                          <a:cs typeface="Arial" panose="020B0604020202020204" pitchFamily="34" charset="0"/>
                        </a:rPr>
                        <a:t>true</a:t>
                      </a:r>
                      <a:endParaRPr kumimoji="0" lang="en-US" altLang="en-US" sz="2400" b="0" i="0" u="none" strike="noStrike" cap="none" normalizeH="0" baseline="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marL="742950" indent="-285750">
                        <a:spcBef>
                          <a:spcPct val="20000"/>
                        </a:spcBef>
                        <a:buClr>
                          <a:schemeClr val="tx1"/>
                        </a:buClr>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marL="1600200" indent="-228600">
                        <a:spcBef>
                          <a:spcPct val="20000"/>
                        </a:spcBef>
                        <a:buClr>
                          <a:schemeClr val="tx1"/>
                        </a:buClr>
                        <a:defRPr>
                          <a:solidFill>
                            <a:schemeClr val="tx1"/>
                          </a:solidFill>
                          <a:latin typeface="Times New Roman" panose="02020603050405020304" pitchFamily="18" charset="0"/>
                        </a:defRPr>
                      </a:lvl4pPr>
                      <a:lvl5pPr marL="2057400" indent="-228600">
                        <a:spcBef>
                          <a:spcPct val="20000"/>
                        </a:spcBef>
                        <a:buClr>
                          <a:schemeClr val="tx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cs typeface="Arial" panose="020B0604020202020204" pitchFamily="34" charset="0"/>
                        </a:rPr>
                        <a:t> </a:t>
                      </a:r>
                      <a:endParaRPr kumimoji="0" lang="en-US" altLang="en-US" sz="3600" b="0" i="0" u="none" strike="noStrike" cap="none" normalizeH="0" baseline="0" dirty="0">
                        <a:ln>
                          <a:noFill/>
                        </a:ln>
                        <a:solidFill>
                          <a:srgbClr val="000080"/>
                        </a:solidFill>
                        <a:effectLst/>
                        <a:latin typeface="+mn-lt"/>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200459644"/>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a:extLst>
              <a:ext uri="{FF2B5EF4-FFF2-40B4-BE49-F238E27FC236}">
                <a16:creationId xmlns:a16="http://schemas.microsoft.com/office/drawing/2014/main" id="{2673F00C-8E05-4406-9C99-E0B74A6C66B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842498-6E5D-489D-9173-EDB087121E6B}" type="slidenum">
              <a:rPr lang="en-US" altLang="en-US" sz="1400"/>
              <a:pPr>
                <a:spcBef>
                  <a:spcPct val="0"/>
                </a:spcBef>
                <a:buClrTx/>
                <a:buSzTx/>
                <a:buFontTx/>
                <a:buNone/>
              </a:pPr>
              <a:t>16</a:t>
            </a:fld>
            <a:endParaRPr lang="en-US" altLang="en-US" sz="1400"/>
          </a:p>
        </p:txBody>
      </p:sp>
      <p:sp>
        <p:nvSpPr>
          <p:cNvPr id="34819" name="Rectangle 2">
            <a:extLst>
              <a:ext uri="{FF2B5EF4-FFF2-40B4-BE49-F238E27FC236}">
                <a16:creationId xmlns:a16="http://schemas.microsoft.com/office/drawing/2014/main" id="{568B2A13-A67E-4B6B-863B-6B1AE0A08CAE}"/>
              </a:ext>
            </a:extLst>
          </p:cNvPr>
          <p:cNvSpPr>
            <a:spLocks noGrp="1" noChangeArrowheads="1"/>
          </p:cNvSpPr>
          <p:nvPr>
            <p:ph type="title"/>
          </p:nvPr>
        </p:nvSpPr>
        <p:spPr>
          <a:xfrm>
            <a:off x="2057400" y="0"/>
            <a:ext cx="7772400" cy="1371600"/>
          </a:xfrm>
        </p:spPr>
        <p:txBody>
          <a:bodyPr/>
          <a:lstStyle/>
          <a:p>
            <a:pPr>
              <a:defRPr/>
            </a:pPr>
            <a:r>
              <a:rPr lang="en-US" altLang="en-US"/>
              <a:t>Truth Table for Operator ^</a:t>
            </a:r>
          </a:p>
        </p:txBody>
      </p:sp>
      <p:sp>
        <p:nvSpPr>
          <p:cNvPr id="34820" name="Rectangle 3">
            <a:extLst>
              <a:ext uri="{FF2B5EF4-FFF2-40B4-BE49-F238E27FC236}">
                <a16:creationId xmlns:a16="http://schemas.microsoft.com/office/drawing/2014/main" id="{B7E287A3-D1C2-4D9A-9742-9105A41CC70D}"/>
              </a:ext>
            </a:extLst>
          </p:cNvPr>
          <p:cNvSpPr>
            <a:spLocks noChangeArrowheads="1"/>
          </p:cNvSpPr>
          <p:nvPr/>
        </p:nvSpPr>
        <p:spPr bwMode="auto">
          <a:xfrm>
            <a:off x="3576638" y="27955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D42B063F-651F-49B7-8DC3-12F1EE14BF45}"/>
              </a:ext>
            </a:extLst>
          </p:cNvPr>
          <p:cNvSpPr>
            <a:spLocks noChangeArrowheads="1"/>
          </p:cNvSpPr>
          <p:nvPr/>
        </p:nvSpPr>
        <p:spPr bwMode="auto">
          <a:xfrm>
            <a:off x="3576638" y="27955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7">
            <a:extLst>
              <a:ext uri="{FF2B5EF4-FFF2-40B4-BE49-F238E27FC236}">
                <a16:creationId xmlns:a16="http://schemas.microsoft.com/office/drawing/2014/main" id="{C6ED1209-4BCD-43C7-9C3F-A719F5351586}"/>
              </a:ext>
            </a:extLst>
          </p:cNvPr>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A1ECA08A-98D1-4102-A27D-2A73922808D1}"/>
              </a:ext>
            </a:extLst>
          </p:cNvPr>
          <p:cNvGraphicFramePr>
            <a:graphicFrameLocks noGrp="1"/>
          </p:cNvGraphicFramePr>
          <p:nvPr/>
        </p:nvGraphicFramePr>
        <p:xfrm>
          <a:off x="1708732" y="1371600"/>
          <a:ext cx="8680450" cy="5175251"/>
        </p:xfrm>
        <a:graphic>
          <a:graphicData uri="http://schemas.openxmlformats.org/drawingml/2006/table">
            <a:tbl>
              <a:tblPr/>
              <a:tblGrid>
                <a:gridCol w="831850">
                  <a:extLst>
                    <a:ext uri="{9D8B030D-6E8A-4147-A177-3AD203B41FA5}">
                      <a16:colId xmlns:a16="http://schemas.microsoft.com/office/drawing/2014/main" val="765708614"/>
                    </a:ext>
                  </a:extLst>
                </a:gridCol>
                <a:gridCol w="830263">
                  <a:extLst>
                    <a:ext uri="{9D8B030D-6E8A-4147-A177-3AD203B41FA5}">
                      <a16:colId xmlns:a16="http://schemas.microsoft.com/office/drawing/2014/main" val="2340728335"/>
                    </a:ext>
                  </a:extLst>
                </a:gridCol>
                <a:gridCol w="892175">
                  <a:extLst>
                    <a:ext uri="{9D8B030D-6E8A-4147-A177-3AD203B41FA5}">
                      <a16:colId xmlns:a16="http://schemas.microsoft.com/office/drawing/2014/main" val="2230434586"/>
                    </a:ext>
                  </a:extLst>
                </a:gridCol>
                <a:gridCol w="6126162">
                  <a:extLst>
                    <a:ext uri="{9D8B030D-6E8A-4147-A177-3AD203B41FA5}">
                      <a16:colId xmlns:a16="http://schemas.microsoft.com/office/drawing/2014/main" val="3890612330"/>
                    </a:ext>
                  </a:extLst>
                </a:gridCol>
              </a:tblGrid>
              <a:tr h="631825">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p</a:t>
                      </a:r>
                      <a:r>
                        <a:rPr kumimoji="0" lang="en-US" altLang="en-US" sz="2000" b="1" i="0" u="none" strike="noStrike" cap="none" normalizeH="0" baseline="-25000">
                          <a:ln>
                            <a:noFill/>
                          </a:ln>
                          <a:solidFill>
                            <a:srgbClr val="FFFFFF"/>
                          </a:solidFill>
                          <a:effectLst/>
                          <a:latin typeface="Times New Roman" panose="02020603050405020304" pitchFamily="18" charset="0"/>
                          <a:cs typeface="Arial" panose="020B0604020202020204" pitchFamily="34" charset="0"/>
                        </a:rPr>
                        <a:t>1</a:t>
                      </a:r>
                      <a:endParaRPr kumimoji="0" lang="en-US" altLang="en-US" sz="1800" b="1" i="0" u="none" strike="noStrike" cap="none" normalizeH="0" baseline="0">
                        <a:ln>
                          <a:noFill/>
                        </a:ln>
                        <a:solidFill>
                          <a:srgbClr val="FFFFFF"/>
                        </a:solidFill>
                        <a:effectLst/>
                        <a:latin typeface="I Times Italic"/>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p</a:t>
                      </a:r>
                      <a:r>
                        <a:rPr kumimoji="0" lang="en-US" altLang="en-US" sz="2000" b="1" i="0" u="none" strike="noStrike" cap="none" normalizeH="0" baseline="-25000">
                          <a:ln>
                            <a:noFill/>
                          </a:ln>
                          <a:solidFill>
                            <a:srgbClr val="FFFFFF"/>
                          </a:solidFill>
                          <a:effectLst/>
                          <a:latin typeface="Times New Roman" panose="02020603050405020304" pitchFamily="18" charset="0"/>
                          <a:cs typeface="Arial" panose="020B0604020202020204" pitchFamily="34" charset="0"/>
                        </a:rPr>
                        <a:t>2</a:t>
                      </a:r>
                      <a:endParaRPr kumimoji="0" lang="en-US" altLang="en-US" sz="1800" b="1" i="0" u="none" strike="noStrike" cap="none" normalizeH="0" baseline="0">
                        <a:ln>
                          <a:noFill/>
                        </a:ln>
                        <a:solidFill>
                          <a:srgbClr val="FFFFFF"/>
                        </a:solidFill>
                        <a:effectLst/>
                        <a:latin typeface="I Times Italic"/>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p</a:t>
                      </a:r>
                      <a:r>
                        <a:rPr kumimoji="0" lang="en-US" altLang="en-US" sz="2000" b="1" i="0" u="none" strike="noStrike" cap="none" normalizeH="0" baseline="-25000">
                          <a:ln>
                            <a:noFill/>
                          </a:ln>
                          <a:solidFill>
                            <a:srgbClr val="FFFFFF"/>
                          </a:solidFill>
                          <a:effectLst/>
                          <a:latin typeface="Times New Roman" panose="02020603050405020304" pitchFamily="18" charset="0"/>
                          <a:cs typeface="Arial" panose="020B0604020202020204" pitchFamily="34" charset="0"/>
                        </a:rPr>
                        <a:t>1 </a:t>
                      </a: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a:t>
                      </a:r>
                      <a:r>
                        <a:rPr kumimoji="0" lang="en-US" altLang="en-US" sz="2000" b="1" i="0" u="none" strike="noStrike" cap="none" normalizeH="0" baseline="-25000">
                          <a:ln>
                            <a:noFill/>
                          </a:ln>
                          <a:solidFill>
                            <a:srgbClr val="FFFFFF"/>
                          </a:solidFill>
                          <a:effectLst/>
                          <a:latin typeface="Times New Roman" panose="02020603050405020304" pitchFamily="18" charset="0"/>
                          <a:cs typeface="Arial" panose="020B0604020202020204" pitchFamily="34" charset="0"/>
                        </a:rPr>
                        <a:t> </a:t>
                      </a: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p</a:t>
                      </a:r>
                      <a:r>
                        <a:rPr kumimoji="0" lang="en-US" altLang="en-US" sz="2000" b="1" i="0" u="none" strike="noStrike" cap="none" normalizeH="0" baseline="-25000">
                          <a:ln>
                            <a:noFill/>
                          </a:ln>
                          <a:solidFill>
                            <a:srgbClr val="FFFFFF"/>
                          </a:solidFill>
                          <a:effectLst/>
                          <a:latin typeface="Times New Roman" panose="02020603050405020304" pitchFamily="18" charset="0"/>
                          <a:cs typeface="Arial" panose="020B0604020202020204" pitchFamily="34" charset="0"/>
                        </a:rPr>
                        <a:t>2</a:t>
                      </a:r>
                      <a:endParaRPr kumimoji="0" lang="en-US" altLang="en-US" sz="1800" b="1" i="0" u="none" strike="noStrike" cap="none" normalizeH="0" baseline="0">
                        <a:ln>
                          <a:noFill/>
                        </a:ln>
                        <a:solidFill>
                          <a:srgbClr val="FFFFFF"/>
                        </a:solidFill>
                        <a:effectLst/>
                        <a:latin typeface="I Times Italic"/>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Example (assume age = 24, weight = 140)</a:t>
                      </a:r>
                      <a:endParaRPr kumimoji="0" lang="en-US" altLang="en-US" sz="1800" b="1" i="0" u="none" strike="noStrike" cap="none" normalizeH="0" baseline="0">
                        <a:ln>
                          <a:noFill/>
                        </a:ln>
                        <a:solidFill>
                          <a:srgbClr val="FFFFFF"/>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02082702"/>
                  </a:ext>
                </a:extLst>
              </a:tr>
              <a:tr h="137636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false</a:t>
                      </a:r>
                      <a:endParaRPr kumimoji="0" lang="en-US" altLang="en-US" sz="1800" b="1" i="0" u="none" strike="noStrike" cap="none" normalizeH="0" baseline="0">
                        <a:ln>
                          <a:noFill/>
                        </a:ln>
                        <a:solidFill>
                          <a:srgbClr val="FFFFFF"/>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false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false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(age &gt; 34) ^ (weight &gt; 140) is true, because (age &gt; 34) is false and (weight &gt; 140) is false.</a:t>
                      </a:r>
                      <a:endParaRPr kumimoji="0" lang="en-US" altLang="en-US" sz="1600" b="0" i="0" u="none" strike="noStrike" cap="none" normalizeH="0" baseline="0" dirty="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4113038563"/>
                  </a:ext>
                </a:extLst>
              </a:tr>
              <a:tr h="1158875">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false</a:t>
                      </a:r>
                      <a:endParaRPr kumimoji="0" lang="en-US" altLang="en-US" sz="1800" b="1" i="0" u="none" strike="noStrike" cap="none" normalizeH="0" baseline="0">
                        <a:ln>
                          <a:noFill/>
                        </a:ln>
                        <a:solidFill>
                          <a:srgbClr val="FFFFFF"/>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true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true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 </a:t>
                      </a:r>
                      <a:r>
                        <a:rPr kumimoji="0" lang="en-US" altLang="en-US" sz="18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(age &gt; 34) ^ (weight &gt;= 140) is true, because (age &gt; 34) is false but (weight &gt;= 140) is true.</a:t>
                      </a:r>
                      <a:endParaRPr kumimoji="0" lang="en-US" altLang="en-US" sz="16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662677928"/>
                  </a:ext>
                </a:extLst>
              </a:tr>
              <a:tr h="1376363">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true</a:t>
                      </a:r>
                      <a:endParaRPr kumimoji="0" lang="en-US" altLang="en-US" sz="1800" b="1" i="0" u="none" strike="noStrike" cap="none" normalizeH="0" baseline="0">
                        <a:ln>
                          <a:noFill/>
                        </a:ln>
                        <a:solidFill>
                          <a:srgbClr val="FFFFFF"/>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false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6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true</a:t>
                      </a:r>
                      <a:endParaRPr kumimoji="0" lang="en-US" altLang="en-US" sz="2000" b="0" i="0" u="none" strike="noStrike" cap="none" normalizeH="0" baseline="0">
                        <a:ln>
                          <a:noFill/>
                        </a:ln>
                        <a:solidFill>
                          <a:srgbClr val="000080"/>
                        </a:solidFill>
                        <a:effectLst/>
                        <a:latin typeface="Goudy Sans Medium"/>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457200" algn="l"/>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457200" algn="l"/>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457200" algn="l"/>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457200" algn="l"/>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(age &gt; 14) ^ (weight &gt; 140) is true, because (age &gt; 14) is true and (weight &gt; 140) is false.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408763568"/>
                  </a:ext>
                </a:extLst>
              </a:tr>
              <a:tr h="631825">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1" i="0" u="none" strike="noStrike" cap="none" normalizeH="0" baseline="0">
                          <a:ln>
                            <a:noFill/>
                          </a:ln>
                          <a:solidFill>
                            <a:srgbClr val="FFFFFF"/>
                          </a:solidFill>
                          <a:effectLst/>
                          <a:latin typeface="Times New Roman" panose="02020603050405020304" pitchFamily="18" charset="0"/>
                          <a:cs typeface="Arial" panose="020B0604020202020204" pitchFamily="34" charset="0"/>
                        </a:rPr>
                        <a:t>true</a:t>
                      </a:r>
                      <a:endParaRPr kumimoji="0" lang="en-US" altLang="en-US" sz="1800" b="1" i="0" u="none" strike="noStrike" cap="none" normalizeH="0" baseline="0">
                        <a:ln>
                          <a:noFill/>
                        </a:ln>
                        <a:solidFill>
                          <a:srgbClr val="FFFFFF"/>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20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true</a:t>
                      </a:r>
                      <a:endParaRPr kumimoji="0" lang="en-US" altLang="en-US" sz="1800" b="0" i="0" u="none" strike="noStrike" cap="none" normalizeH="0" baseline="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lvl1pPr>
                        <a:spcBef>
                          <a:spcPct val="20000"/>
                        </a:spcBef>
                        <a:buClr>
                          <a:schemeClr val="tx2"/>
                        </a:buClr>
                        <a:buSzPct val="75000"/>
                        <a:buFont typeface="Monotype Sorts" pitchFamily="2" charset="2"/>
                        <a:tabLst>
                          <a:tab pos="938213" algn="ctr"/>
                          <a:tab pos="2025650" algn="ctr"/>
                          <a:tab pos="3052763" algn="ctr"/>
                          <a:tab pos="4090988" algn="ctr"/>
                        </a:tabLst>
                        <a:defRPr sz="2800">
                          <a:solidFill>
                            <a:schemeClr val="tx1"/>
                          </a:solidFill>
                          <a:latin typeface="Times New Roman" panose="02020603050405020304" pitchFamily="18" charset="0"/>
                        </a:defRPr>
                      </a:lvl1pPr>
                      <a:lvl2pPr marL="742950" indent="-285750">
                        <a:spcBef>
                          <a:spcPct val="20000"/>
                        </a:spcBef>
                        <a:buClr>
                          <a:schemeClr val="tx1"/>
                        </a:buClr>
                        <a:tabLst>
                          <a:tab pos="938213" algn="ctr"/>
                          <a:tab pos="2025650" algn="ctr"/>
                          <a:tab pos="3052763" algn="ctr"/>
                          <a:tab pos="4090988" algn="ctr"/>
                        </a:tabLst>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tabLst>
                          <a:tab pos="938213" algn="ctr"/>
                          <a:tab pos="2025650" algn="ctr"/>
                          <a:tab pos="3052763" algn="ctr"/>
                          <a:tab pos="4090988" algn="ctr"/>
                        </a:tabLst>
                        <a:defRPr sz="2000">
                          <a:solidFill>
                            <a:schemeClr val="tx1"/>
                          </a:solidFill>
                          <a:latin typeface="Times New Roman" panose="02020603050405020304" pitchFamily="18" charset="0"/>
                        </a:defRPr>
                      </a:lvl3pPr>
                      <a:lvl4pPr marL="1600200" indent="-228600">
                        <a:spcBef>
                          <a:spcPct val="20000"/>
                        </a:spcBef>
                        <a:buClr>
                          <a:schemeClr val="tx1"/>
                        </a:buClr>
                        <a:tabLst>
                          <a:tab pos="938213" algn="ctr"/>
                          <a:tab pos="2025650" algn="ctr"/>
                          <a:tab pos="3052763" algn="ctr"/>
                          <a:tab pos="4090988" algn="ctr"/>
                        </a:tabLst>
                        <a:defRPr>
                          <a:solidFill>
                            <a:schemeClr val="tx1"/>
                          </a:solidFill>
                          <a:latin typeface="Times New Roman" panose="02020603050405020304" pitchFamily="18" charset="0"/>
                        </a:defRPr>
                      </a:lvl4pPr>
                      <a:lvl5pPr marL="2057400" indent="-228600">
                        <a:spcBef>
                          <a:spcPct val="20000"/>
                        </a:spcBef>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tabLst>
                          <a:tab pos="938213" algn="ctr"/>
                          <a:tab pos="2025650" algn="ctr"/>
                          <a:tab pos="3052763" algn="ctr"/>
                          <a:tab pos="4090988" algn="ctr"/>
                        </a:tabLs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altLang="en-US" sz="1600" b="0" i="0" u="none" strike="noStrike" cap="none" normalizeH="0" baseline="0">
                          <a:ln>
                            <a:noFill/>
                          </a:ln>
                          <a:solidFill>
                            <a:srgbClr val="000000"/>
                          </a:solidFill>
                          <a:effectLst/>
                          <a:latin typeface="Times New Roman" panose="02020603050405020304" pitchFamily="18" charset="0"/>
                          <a:cs typeface="Arial" panose="020B0604020202020204" pitchFamily="34" charset="0"/>
                        </a:rPr>
                        <a:t>false</a:t>
                      </a:r>
                      <a:endParaRPr kumimoji="0" lang="en-US" altLang="en-US" sz="2000" b="0" i="0" u="none" strike="noStrike" cap="none" normalizeH="0" baseline="0">
                        <a:ln>
                          <a:noFill/>
                        </a:ln>
                        <a:solidFill>
                          <a:srgbClr val="000080"/>
                        </a:solidFill>
                        <a:effectLst/>
                        <a:latin typeface="Goudy Sans Medium"/>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marL="742950" indent="-285750">
                        <a:spcBef>
                          <a:spcPct val="20000"/>
                        </a:spcBef>
                        <a:buClr>
                          <a:schemeClr val="tx1"/>
                        </a:buClr>
                        <a:defRPr sz="24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marL="1600200" indent="-228600">
                        <a:spcBef>
                          <a:spcPct val="20000"/>
                        </a:spcBef>
                        <a:buClr>
                          <a:schemeClr val="tx1"/>
                        </a:buClr>
                        <a:defRPr>
                          <a:solidFill>
                            <a:schemeClr val="tx1"/>
                          </a:solidFill>
                          <a:latin typeface="Times New Roman" panose="02020603050405020304" pitchFamily="18" charset="0"/>
                        </a:defRPr>
                      </a:lvl4pPr>
                      <a:lvl5pPr marL="2057400" indent="-228600">
                        <a:spcBef>
                          <a:spcPct val="20000"/>
                        </a:spcBef>
                        <a:buClr>
                          <a:schemeClr val="tx2"/>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Arial" panose="020B0604020202020204" pitchFamily="34" charset="0"/>
                        </a:rPr>
                        <a:t> </a:t>
                      </a:r>
                      <a:endParaRPr kumimoji="0" lang="en-US" altLang="en-US" sz="1600" b="0" i="0" u="none" strike="noStrike" cap="none" normalizeH="0" baseline="0" dirty="0">
                        <a:ln>
                          <a:noFill/>
                        </a:ln>
                        <a:solidFill>
                          <a:srgbClr val="000000"/>
                        </a:solidFill>
                        <a:effectLst/>
                        <a:latin typeface="Times"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3446876252"/>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a:extLst>
              <a:ext uri="{FF2B5EF4-FFF2-40B4-BE49-F238E27FC236}">
                <a16:creationId xmlns:a16="http://schemas.microsoft.com/office/drawing/2014/main" id="{3FBE0CDB-67DA-4244-9CB5-77D82F9A99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668A3C-88C1-4934-8203-A775AA6E569A}" type="slidenum">
              <a:rPr lang="en-US" altLang="en-US" sz="1400"/>
              <a:pPr>
                <a:spcBef>
                  <a:spcPct val="0"/>
                </a:spcBef>
                <a:buClrTx/>
                <a:buSzTx/>
                <a:buFontTx/>
                <a:buNone/>
              </a:pPr>
              <a:t>17</a:t>
            </a:fld>
            <a:endParaRPr lang="en-US" altLang="en-US" sz="1400"/>
          </a:p>
        </p:txBody>
      </p:sp>
      <p:sp>
        <p:nvSpPr>
          <p:cNvPr id="36867" name="Rectangle 2">
            <a:extLst>
              <a:ext uri="{FF2B5EF4-FFF2-40B4-BE49-F238E27FC236}">
                <a16:creationId xmlns:a16="http://schemas.microsoft.com/office/drawing/2014/main" id="{AE7DBA83-1C1C-4B83-B483-757F00E253CD}"/>
              </a:ext>
            </a:extLst>
          </p:cNvPr>
          <p:cNvSpPr>
            <a:spLocks noGrp="1" noChangeArrowheads="1"/>
          </p:cNvSpPr>
          <p:nvPr>
            <p:ph type="title"/>
          </p:nvPr>
        </p:nvSpPr>
        <p:spPr>
          <a:xfrm>
            <a:off x="2057400" y="0"/>
            <a:ext cx="7772400" cy="1371600"/>
          </a:xfrm>
        </p:spPr>
        <p:txBody>
          <a:bodyPr/>
          <a:lstStyle/>
          <a:p>
            <a:pPr>
              <a:defRPr/>
            </a:pPr>
            <a:r>
              <a:rPr lang="en-US" altLang="en-US"/>
              <a:t>Examples</a:t>
            </a:r>
          </a:p>
        </p:txBody>
      </p:sp>
      <p:sp>
        <p:nvSpPr>
          <p:cNvPr id="36868" name="Text Box 3">
            <a:extLst>
              <a:ext uri="{FF2B5EF4-FFF2-40B4-BE49-F238E27FC236}">
                <a16:creationId xmlns:a16="http://schemas.microsoft.com/office/drawing/2014/main" id="{FB952F58-6A50-44BD-B1E6-B9F5E0913537}"/>
              </a:ext>
            </a:extLst>
          </p:cNvPr>
          <p:cNvSpPr txBox="1">
            <a:spLocks noChangeArrowheads="1"/>
          </p:cNvSpPr>
          <p:nvPr/>
        </p:nvSpPr>
        <p:spPr bwMode="auto">
          <a:xfrm>
            <a:off x="1905000" y="1371600"/>
            <a:ext cx="85344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t>System.out.println("Is " + number + " divisible by 2 and 3? " +</a:t>
            </a:r>
          </a:p>
          <a:p>
            <a:pPr>
              <a:spcBef>
                <a:spcPct val="50000"/>
              </a:spcBef>
              <a:buClrTx/>
              <a:buSzTx/>
              <a:buFontTx/>
              <a:buNone/>
            </a:pPr>
            <a:r>
              <a:rPr lang="en-US" altLang="en-US" sz="2200"/>
              <a:t>  ((number % 2 == 0) &amp;&amp; (number % 3 == 0)));</a:t>
            </a:r>
          </a:p>
          <a:p>
            <a:pPr>
              <a:spcBef>
                <a:spcPct val="50000"/>
              </a:spcBef>
              <a:buClrTx/>
              <a:buSzTx/>
              <a:buFontTx/>
              <a:buNone/>
            </a:pPr>
            <a:r>
              <a:rPr lang="en-US" altLang="en-US" sz="2200"/>
              <a:t>  </a:t>
            </a:r>
          </a:p>
          <a:p>
            <a:pPr>
              <a:spcBef>
                <a:spcPct val="50000"/>
              </a:spcBef>
              <a:buClrTx/>
              <a:buSzTx/>
              <a:buFontTx/>
              <a:buNone/>
            </a:pPr>
            <a:r>
              <a:rPr lang="en-US" altLang="en-US" sz="2200"/>
              <a:t>System.out.println("Is " + num</a:t>
            </a:r>
            <a:r>
              <a:rPr lang="en-US" altLang="en-US" sz="2400"/>
              <a:t>ber</a:t>
            </a:r>
            <a:r>
              <a:rPr lang="en-US" altLang="en-US" sz="2200"/>
              <a:t> + " divisible by 2 or 3?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a:t>
            </a:r>
          </a:p>
          <a:p>
            <a:pPr>
              <a:spcBef>
                <a:spcPct val="50000"/>
              </a:spcBef>
              <a:buClrTx/>
              <a:buSzTx/>
              <a:buFontTx/>
              <a:buNone/>
            </a:pPr>
            <a:r>
              <a:rPr lang="en-US" altLang="en-US" sz="2200"/>
              <a:t> </a:t>
            </a:r>
          </a:p>
          <a:p>
            <a:pPr>
              <a:spcBef>
                <a:spcPct val="50000"/>
              </a:spcBef>
              <a:buClrTx/>
              <a:buSzTx/>
              <a:buFontTx/>
              <a:buNone/>
            </a:pPr>
            <a:r>
              <a:rPr lang="en-US" altLang="en-US" sz="2200"/>
              <a:t> System.out.println("Is " + num</a:t>
            </a:r>
            <a:r>
              <a:rPr lang="en-US" altLang="en-US" sz="2400"/>
              <a:t>ber</a:t>
            </a:r>
            <a:r>
              <a:rPr lang="en-US" altLang="en-US" sz="2200"/>
              <a:t> + </a:t>
            </a:r>
          </a:p>
          <a:p>
            <a:pPr>
              <a:spcBef>
                <a:spcPct val="50000"/>
              </a:spcBef>
              <a:buClrTx/>
              <a:buSzTx/>
              <a:buFontTx/>
              <a:buNone/>
            </a:pPr>
            <a:r>
              <a:rPr lang="en-US" altLang="en-US" sz="2200"/>
              <a:t>   " divisible by 2 or 3, but not both?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6FCE9E43-C6F1-32F7-D220-64DDBEA437C2}"/>
              </a:ext>
            </a:extLst>
          </p:cNvPr>
          <p:cNvSpPr>
            <a:spLocks noGrp="1" noChangeArrowheads="1"/>
          </p:cNvSpPr>
          <p:nvPr>
            <p:ph type="title"/>
          </p:nvPr>
        </p:nvSpPr>
        <p:spPr>
          <a:xfrm>
            <a:off x="1043631" y="809898"/>
            <a:ext cx="9942716" cy="1554480"/>
          </a:xfrm>
        </p:spPr>
        <p:txBody>
          <a:bodyPr anchor="ctr">
            <a:normAutofit/>
          </a:bodyPr>
          <a:lstStyle/>
          <a:p>
            <a:r>
              <a:rPr lang="en-US" altLang="en-US" sz="4800" dirty="0"/>
              <a:t>Use cases for Logical Operator?</a:t>
            </a:r>
          </a:p>
        </p:txBody>
      </p:sp>
      <p:sp>
        <p:nvSpPr>
          <p:cNvPr id="51204" name="Rectangle 3">
            <a:extLst>
              <a:ext uri="{FF2B5EF4-FFF2-40B4-BE49-F238E27FC236}">
                <a16:creationId xmlns:a16="http://schemas.microsoft.com/office/drawing/2014/main" id="{8C9F81F3-0F37-5BC9-FF3C-F4660F1FF111}"/>
              </a:ext>
            </a:extLst>
          </p:cNvPr>
          <p:cNvSpPr>
            <a:spLocks noGrp="1" noChangeArrowheads="1"/>
          </p:cNvSpPr>
          <p:nvPr>
            <p:ph type="body" idx="1"/>
          </p:nvPr>
        </p:nvSpPr>
        <p:spPr>
          <a:xfrm>
            <a:off x="1045028" y="3017522"/>
            <a:ext cx="9941319" cy="3124658"/>
          </a:xfrm>
        </p:spPr>
        <p:txBody>
          <a:bodyPr anchor="ctr">
            <a:normAutofit/>
          </a:bodyPr>
          <a:lstStyle/>
          <a:p>
            <a:pPr>
              <a:buFont typeface="Monotype Sorts" pitchFamily="2" charset="2"/>
              <a:buNone/>
            </a:pPr>
            <a:r>
              <a:rPr lang="en-US" altLang="en-US" sz="2400" dirty="0"/>
              <a:t>See examples in Textbook: </a:t>
            </a:r>
          </a:p>
          <a:p>
            <a:pPr>
              <a:buFont typeface="Monotype Sorts" pitchFamily="2" charset="2"/>
              <a:buNone/>
            </a:pPr>
            <a:r>
              <a:rPr lang="en-US" altLang="en-US" sz="2400" dirty="0"/>
              <a:t>	- 3.6 </a:t>
            </a:r>
            <a:r>
              <a:rPr lang="en-US" altLang="en-US" sz="2400" dirty="0" err="1"/>
              <a:t>TestBooleanOperators</a:t>
            </a:r>
            <a:endParaRPr lang="en-US" altLang="en-US" sz="2400" dirty="0"/>
          </a:p>
          <a:p>
            <a:pPr>
              <a:buFont typeface="Monotype Sorts" pitchFamily="2" charset="2"/>
              <a:buNone/>
            </a:pPr>
            <a:r>
              <a:rPr lang="en-US" altLang="en-US" sz="2400" dirty="0"/>
              <a:t>	- 3.7 </a:t>
            </a:r>
            <a:r>
              <a:rPr lang="en-US" altLang="en-US" sz="2400" dirty="0" err="1"/>
              <a:t>LeapYear</a:t>
            </a:r>
            <a:endParaRPr lang="en-US" altLang="en-US" sz="2400" dirty="0"/>
          </a:p>
          <a:p>
            <a:pPr>
              <a:buFont typeface="Monotype Sorts" pitchFamily="2" charset="2"/>
              <a:buNone/>
            </a:pPr>
            <a:r>
              <a:rPr lang="en-US" altLang="en-US" sz="2400" dirty="0"/>
              <a:t>	-  3.8 Lottery</a:t>
            </a:r>
          </a:p>
          <a:p>
            <a:pPr>
              <a:buFont typeface="Monotype Sorts" pitchFamily="2" charset="2"/>
              <a:buNone/>
            </a:pPr>
            <a:endParaRPr lang="en-US" altLang="en-US" sz="2400" dirty="0"/>
          </a:p>
        </p:txBody>
      </p:sp>
      <p:sp>
        <p:nvSpPr>
          <p:cNvPr id="51202" name="Slide Number Placeholder 4">
            <a:extLst>
              <a:ext uri="{FF2B5EF4-FFF2-40B4-BE49-F238E27FC236}">
                <a16:creationId xmlns:a16="http://schemas.microsoft.com/office/drawing/2014/main" id="{10DE0DEC-D0A8-53CF-755A-62C1C80EA014}"/>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6415DFD-8842-4DF2-B726-5E0447B44AD8}" type="slidenum">
              <a:rPr lang="en-US" altLang="en-US" sz="1800" smtClean="0"/>
              <a:pPr>
                <a:lnSpc>
                  <a:spcPct val="90000"/>
                </a:lnSpc>
                <a:spcBef>
                  <a:spcPct val="0"/>
                </a:spcBef>
                <a:spcAft>
                  <a:spcPts val="600"/>
                </a:spcAft>
                <a:buClrTx/>
                <a:buSzTx/>
                <a:buFontTx/>
                <a:buNone/>
              </a:pPr>
              <a:t>18</a:t>
            </a:fld>
            <a:endParaRPr lang="en-US" altLang="en-US" sz="1800"/>
          </a:p>
        </p:txBody>
      </p:sp>
      <p:sp>
        <p:nvSpPr>
          <p:cNvPr id="51205" name="Rectangle 7">
            <a:extLst>
              <a:ext uri="{FF2B5EF4-FFF2-40B4-BE49-F238E27FC236}">
                <a16:creationId xmlns:a16="http://schemas.microsoft.com/office/drawing/2014/main" id="{56894986-A194-DE30-6849-DFD9927DB7C4}"/>
              </a:ext>
            </a:extLst>
          </p:cNvPr>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20539584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4">
            <a:extLst>
              <a:ext uri="{FF2B5EF4-FFF2-40B4-BE49-F238E27FC236}">
                <a16:creationId xmlns:a16="http://schemas.microsoft.com/office/drawing/2014/main" id="{E7380F7B-80DD-4190-88FD-210D4C1501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825F76-FCBF-45A7-9CE1-620E53CA53B9}" type="slidenum">
              <a:rPr lang="en-US" altLang="en-US" sz="1400"/>
              <a:pPr>
                <a:spcBef>
                  <a:spcPct val="0"/>
                </a:spcBef>
                <a:buClrTx/>
                <a:buSzTx/>
                <a:buFontTx/>
                <a:buNone/>
              </a:pPr>
              <a:t>19</a:t>
            </a:fld>
            <a:endParaRPr lang="en-US" altLang="en-US" sz="1400"/>
          </a:p>
        </p:txBody>
      </p:sp>
      <p:sp>
        <p:nvSpPr>
          <p:cNvPr id="39939" name="Rectangle 2">
            <a:extLst>
              <a:ext uri="{FF2B5EF4-FFF2-40B4-BE49-F238E27FC236}">
                <a16:creationId xmlns:a16="http://schemas.microsoft.com/office/drawing/2014/main" id="{20D0AF36-71C9-4ADC-ADBE-0861739A23C7}"/>
              </a:ext>
            </a:extLst>
          </p:cNvPr>
          <p:cNvSpPr>
            <a:spLocks noGrp="1" noChangeArrowheads="1"/>
          </p:cNvSpPr>
          <p:nvPr>
            <p:ph type="title"/>
          </p:nvPr>
        </p:nvSpPr>
        <p:spPr>
          <a:xfrm>
            <a:off x="1828800" y="304800"/>
            <a:ext cx="8458200" cy="838200"/>
          </a:xfrm>
        </p:spPr>
        <p:txBody>
          <a:bodyPr>
            <a:normAutofit/>
          </a:bodyPr>
          <a:lstStyle/>
          <a:p>
            <a:pPr>
              <a:defRPr/>
            </a:pPr>
            <a:r>
              <a:rPr lang="en-US" altLang="en-US"/>
              <a:t>Problem: Determining </a:t>
            </a:r>
            <a:r>
              <a:rPr lang="en-US" altLang="en-US">
                <a:ea typeface="Times New Roman" charset="0"/>
                <a:cs typeface="Times New Roman" charset="0"/>
              </a:rPr>
              <a:t>Leap Year?</a:t>
            </a:r>
            <a:endParaRPr lang="en-US" altLang="en-US"/>
          </a:p>
        </p:txBody>
      </p:sp>
      <p:sp>
        <p:nvSpPr>
          <p:cNvPr id="39940" name="Text Box 5">
            <a:extLst>
              <a:ext uri="{FF2B5EF4-FFF2-40B4-BE49-F238E27FC236}">
                <a16:creationId xmlns:a16="http://schemas.microsoft.com/office/drawing/2014/main" id="{D9810ECC-185B-4432-B866-0148A28574BB}"/>
              </a:ext>
            </a:extLst>
          </p:cNvPr>
          <p:cNvSpPr txBox="1">
            <a:spLocks noChangeArrowheads="1"/>
          </p:cNvSpPr>
          <p:nvPr/>
        </p:nvSpPr>
        <p:spPr bwMode="auto">
          <a:xfrm>
            <a:off x="2438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9941" name="Text Box 6">
            <a:extLst>
              <a:ext uri="{FF2B5EF4-FFF2-40B4-BE49-F238E27FC236}">
                <a16:creationId xmlns:a16="http://schemas.microsoft.com/office/drawing/2014/main" id="{B37D656C-1A76-482F-A88C-DEA5757599B7}"/>
              </a:ext>
            </a:extLst>
          </p:cNvPr>
          <p:cNvSpPr txBox="1">
            <a:spLocks noChangeArrowheads="1"/>
          </p:cNvSpPr>
          <p:nvPr/>
        </p:nvSpPr>
        <p:spPr bwMode="auto">
          <a:xfrm>
            <a:off x="1676400" y="1447801"/>
            <a:ext cx="89916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a:t>
            </a:r>
            <a:r>
              <a:rPr lang="en-US" altLang="en-US">
                <a:cs typeface="Times New Roman" panose="02020603050405020304" pitchFamily="18" charset="0"/>
              </a:rPr>
              <a:t>first prompts the user to enter a year as an </a:t>
            </a:r>
            <a:r>
              <a:rPr lang="en-US" altLang="en-US" u="sng">
                <a:cs typeface="Times New Roman" panose="02020603050405020304" pitchFamily="18" charset="0"/>
              </a:rPr>
              <a:t>int</a:t>
            </a:r>
            <a:r>
              <a:rPr lang="en-US" altLang="en-US">
                <a:cs typeface="Times New Roman" panose="02020603050405020304" pitchFamily="18" charset="0"/>
              </a:rPr>
              <a:t> value and checks if it is a leap year.</a:t>
            </a:r>
          </a:p>
          <a:p>
            <a:pPr>
              <a:spcBef>
                <a:spcPct val="50000"/>
              </a:spcBef>
              <a:buClrTx/>
              <a:buSzTx/>
              <a:buFontTx/>
              <a:buNone/>
            </a:pPr>
            <a:r>
              <a:rPr lang="en-US" altLang="en-US">
                <a:cs typeface="Times New Roman" panose="02020603050405020304" pitchFamily="18" charset="0"/>
              </a:rPr>
              <a:t>A year is a leap year if it </a:t>
            </a:r>
            <a:r>
              <a:rPr lang="en-US" altLang="en-US">
                <a:solidFill>
                  <a:srgbClr val="FF5050"/>
                </a:solidFill>
                <a:cs typeface="Times New Roman" panose="02020603050405020304" pitchFamily="18" charset="0"/>
              </a:rPr>
              <a:t>is divisible by 4</a:t>
            </a:r>
            <a:r>
              <a:rPr lang="en-US" altLang="en-US">
                <a:cs typeface="Times New Roman" panose="02020603050405020304" pitchFamily="18" charset="0"/>
              </a:rPr>
              <a:t> but </a:t>
            </a:r>
            <a:r>
              <a:rPr lang="en-US" altLang="en-US">
                <a:solidFill>
                  <a:schemeClr val="accent1"/>
                </a:solidFill>
                <a:cs typeface="Times New Roman" panose="02020603050405020304" pitchFamily="18" charset="0"/>
              </a:rPr>
              <a:t>not by 100</a:t>
            </a:r>
            <a:r>
              <a:rPr lang="en-US" altLang="en-US">
                <a:cs typeface="Times New Roman" panose="02020603050405020304" pitchFamily="18" charset="0"/>
              </a:rPr>
              <a:t>, or it is </a:t>
            </a:r>
            <a:r>
              <a:rPr lang="en-US" altLang="en-US">
                <a:solidFill>
                  <a:schemeClr val="tx2"/>
                </a:solidFill>
                <a:cs typeface="Times New Roman" panose="02020603050405020304" pitchFamily="18" charset="0"/>
              </a:rPr>
              <a:t>divisible by 400</a:t>
            </a:r>
            <a:r>
              <a:rPr lang="en-US" altLang="en-US">
                <a:cs typeface="Times New Roman" panose="02020603050405020304" pitchFamily="18" charset="0"/>
              </a:rPr>
              <a:t>.</a:t>
            </a:r>
          </a:p>
          <a:p>
            <a:pPr>
              <a:spcBef>
                <a:spcPct val="50000"/>
              </a:spcBef>
              <a:buClrTx/>
              <a:buSzTx/>
              <a:buFontTx/>
              <a:buNone/>
            </a:pPr>
            <a:r>
              <a:rPr lang="en-US" altLang="en-US">
                <a:cs typeface="Times New Roman" panose="02020603050405020304" pitchFamily="18" charset="0"/>
              </a:rPr>
              <a:t> </a:t>
            </a:r>
            <a:r>
              <a:rPr lang="en-US" altLang="en-US" sz="2800">
                <a:cs typeface="Times New Roman" panose="02020603050405020304" pitchFamily="18" charset="0"/>
              </a:rPr>
              <a:t>(</a:t>
            </a:r>
            <a:r>
              <a:rPr lang="en-US" altLang="en-US" sz="2800">
                <a:solidFill>
                  <a:srgbClr val="FF5050"/>
                </a:solidFill>
                <a:cs typeface="Times New Roman" panose="02020603050405020304" pitchFamily="18" charset="0"/>
              </a:rPr>
              <a:t>year % 4 == 0</a:t>
            </a:r>
            <a:r>
              <a:rPr lang="en-US" altLang="en-US" sz="2800">
                <a:cs typeface="Times New Roman" panose="02020603050405020304" pitchFamily="18" charset="0"/>
              </a:rPr>
              <a:t> &amp;&amp; </a:t>
            </a:r>
            <a:r>
              <a:rPr lang="en-US" altLang="en-US" sz="2800">
                <a:solidFill>
                  <a:schemeClr val="accent1"/>
                </a:solidFill>
                <a:cs typeface="Times New Roman" panose="02020603050405020304" pitchFamily="18" charset="0"/>
              </a:rPr>
              <a:t>year % 100 != 0</a:t>
            </a:r>
            <a:r>
              <a:rPr lang="en-US" altLang="en-US" sz="2800">
                <a:cs typeface="Times New Roman" panose="02020603050405020304" pitchFamily="18" charset="0"/>
              </a:rPr>
              <a:t>) || ( </a:t>
            </a:r>
            <a:r>
              <a:rPr lang="en-US" altLang="en-US" sz="2800">
                <a:solidFill>
                  <a:srgbClr val="FF0000"/>
                </a:solidFill>
                <a:cs typeface="Times New Roman" panose="02020603050405020304" pitchFamily="18" charset="0"/>
              </a:rPr>
              <a:t>year % 400 == 0</a:t>
            </a:r>
            <a:r>
              <a:rPr lang="en-US" altLang="en-US" sz="2800">
                <a:cs typeface="Times New Roman" panose="02020603050405020304" pitchFamily="18" charset="0"/>
              </a:rPr>
              <a:t>)</a:t>
            </a:r>
            <a:endParaRPr lang="en-US" altLang="en-US" sz="2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6" name="Rectangle 2048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88" name="Group 2048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489" name="Rectangle 2048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0" name="Rectangle 2048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93" name="Rectangle 2049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7" name="Rectangle 2">
            <a:extLst>
              <a:ext uri="{FF2B5EF4-FFF2-40B4-BE49-F238E27FC236}">
                <a16:creationId xmlns:a16="http://schemas.microsoft.com/office/drawing/2014/main" id="{C6E68832-F585-4F85-BDC6-592AB66BCB42}"/>
              </a:ext>
            </a:extLst>
          </p:cNvPr>
          <p:cNvSpPr>
            <a:spLocks noGrp="1" noChangeArrowheads="1"/>
          </p:cNvSpPr>
          <p:nvPr>
            <p:ph type="title"/>
          </p:nvPr>
        </p:nvSpPr>
        <p:spPr>
          <a:xfrm>
            <a:off x="1043631" y="809898"/>
            <a:ext cx="9942716" cy="1554480"/>
          </a:xfrm>
        </p:spPr>
        <p:txBody>
          <a:bodyPr anchor="ctr">
            <a:normAutofit/>
          </a:bodyPr>
          <a:lstStyle/>
          <a:p>
            <a:pPr>
              <a:defRPr/>
            </a:pPr>
            <a:r>
              <a:rPr lang="en-US" altLang="en-US" sz="4800"/>
              <a:t>The </a:t>
            </a:r>
            <a:r>
              <a:rPr lang="en-US" altLang="en-US" sz="4800">
                <a:latin typeface="Courier New" charset="0"/>
              </a:rPr>
              <a:t>boolean</a:t>
            </a:r>
            <a:r>
              <a:rPr lang="en-US" altLang="en-US" sz="4800"/>
              <a:t> Type and Operators</a:t>
            </a:r>
          </a:p>
        </p:txBody>
      </p:sp>
      <p:sp>
        <p:nvSpPr>
          <p:cNvPr id="6148" name="Rectangle 3">
            <a:extLst>
              <a:ext uri="{FF2B5EF4-FFF2-40B4-BE49-F238E27FC236}">
                <a16:creationId xmlns:a16="http://schemas.microsoft.com/office/drawing/2014/main" id="{D5BC30DD-972C-4CB5-A482-D69D89D08A49}"/>
              </a:ext>
            </a:extLst>
          </p:cNvPr>
          <p:cNvSpPr>
            <a:spLocks noGrp="1" noChangeArrowheads="1"/>
          </p:cNvSpPr>
          <p:nvPr>
            <p:ph type="body" idx="1"/>
          </p:nvPr>
        </p:nvSpPr>
        <p:spPr>
          <a:xfrm>
            <a:off x="1045028" y="3017522"/>
            <a:ext cx="9941319" cy="3124658"/>
          </a:xfrm>
        </p:spPr>
        <p:txBody>
          <a:bodyPr anchor="ctr">
            <a:normAutofit/>
          </a:bodyPr>
          <a:lstStyle/>
          <a:p>
            <a:pPr marL="0" indent="0">
              <a:spcBef>
                <a:spcPct val="100000"/>
              </a:spcBef>
              <a:buNone/>
              <a:defRPr/>
            </a:pPr>
            <a:r>
              <a:rPr lang="en-US" altLang="en-US" sz="2400"/>
              <a:t>Often in a program you need to compare two values, such as whether </a:t>
            </a:r>
            <a:r>
              <a:rPr lang="en-US" altLang="en-US" sz="2400" b="1"/>
              <a:t>i</a:t>
            </a:r>
            <a:r>
              <a:rPr lang="en-US" altLang="en-US" sz="2400"/>
              <a:t> is greater than </a:t>
            </a:r>
            <a:r>
              <a:rPr lang="en-US" altLang="en-US" sz="2400" b="1"/>
              <a:t>j</a:t>
            </a:r>
            <a:r>
              <a:rPr lang="en-US" altLang="en-US" sz="2400"/>
              <a:t>. Java provides six comparison operators (also known as relational operators) that can be used to compare two values. The result of the comparison is a Boolean value: </a:t>
            </a:r>
            <a:r>
              <a:rPr lang="en-US" altLang="en-US" sz="2400" b="1"/>
              <a:t>true </a:t>
            </a:r>
            <a:r>
              <a:rPr lang="en-US" altLang="en-US" sz="2400"/>
              <a:t>or </a:t>
            </a:r>
            <a:r>
              <a:rPr lang="en-US" altLang="en-US" sz="2400" b="1"/>
              <a:t>false</a:t>
            </a:r>
            <a:r>
              <a:rPr lang="en-US" altLang="en-US" sz="2400"/>
              <a:t>. </a:t>
            </a:r>
          </a:p>
          <a:p>
            <a:pPr marL="0" indent="0">
              <a:spcBef>
                <a:spcPct val="100000"/>
              </a:spcBef>
              <a:buNone/>
              <a:defRPr/>
            </a:pPr>
            <a:r>
              <a:rPr lang="en-US" altLang="en-US" sz="2400" b="1">
                <a:latin typeface="Courier New" charset="0"/>
              </a:rPr>
              <a:t>boolean b = (1 &gt; 2);</a:t>
            </a:r>
            <a:r>
              <a:rPr lang="en-US" altLang="en-US" sz="2400" b="1">
                <a:latin typeface="Book Antiqua" charset="0"/>
              </a:rPr>
              <a:t> </a:t>
            </a:r>
            <a:endParaRPr lang="en-US" altLang="en-US" sz="2400" b="1"/>
          </a:p>
        </p:txBody>
      </p:sp>
      <p:cxnSp>
        <p:nvCxnSpPr>
          <p:cNvPr id="20500" name="Straight Connector 2049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481" name="Slide Number Placeholder 4">
            <a:extLst>
              <a:ext uri="{FF2B5EF4-FFF2-40B4-BE49-F238E27FC236}">
                <a16:creationId xmlns:a16="http://schemas.microsoft.com/office/drawing/2014/main" id="{C6DDB17C-9DE8-4BB4-BC4C-AA4F5EB45484}"/>
              </a:ext>
            </a:extLst>
          </p:cNvPr>
          <p:cNvSpPr>
            <a:spLocks noGrp="1"/>
          </p:cNvSpPr>
          <p:nvPr>
            <p:ph type="sldNum" sz="quarter" idx="11"/>
          </p:nvPr>
        </p:nvSpPr>
        <p:spPr>
          <a:xfrm>
            <a:off x="8610600" y="6492240"/>
            <a:ext cx="2743200" cy="365125"/>
          </a:xfrm>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7BEA123-084D-4979-B662-1B35D0C705BA}" type="slidenum">
              <a:rPr lang="en-US" altLang="en-US" sz="1800"/>
              <a:pPr>
                <a:lnSpc>
                  <a:spcPct val="90000"/>
                </a:lnSpc>
                <a:spcBef>
                  <a:spcPct val="0"/>
                </a:spcBef>
                <a:spcAft>
                  <a:spcPts val="600"/>
                </a:spcAft>
                <a:buClrTx/>
                <a:buSzTx/>
                <a:buFontTx/>
                <a:buNone/>
              </a:pPr>
              <a:t>2</a:t>
            </a:fld>
            <a:endParaRPr lang="en-US" altLang="en-US" sz="18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4">
            <a:extLst>
              <a:ext uri="{FF2B5EF4-FFF2-40B4-BE49-F238E27FC236}">
                <a16:creationId xmlns:a16="http://schemas.microsoft.com/office/drawing/2014/main" id="{A86F18B0-F02E-43DF-9442-5A6F13B6A3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F659C5-ECE4-48DA-9291-B3BE64D8DB3C}" type="slidenum">
              <a:rPr lang="en-US" altLang="en-US" sz="1400"/>
              <a:pPr>
                <a:spcBef>
                  <a:spcPct val="0"/>
                </a:spcBef>
                <a:buClrTx/>
                <a:buSzTx/>
                <a:buFontTx/>
                <a:buNone/>
              </a:pPr>
              <a:t>20</a:t>
            </a:fld>
            <a:endParaRPr lang="en-US" altLang="en-US" sz="1400"/>
          </a:p>
        </p:txBody>
      </p:sp>
      <p:sp>
        <p:nvSpPr>
          <p:cNvPr id="40963" name="Rectangle 2">
            <a:extLst>
              <a:ext uri="{FF2B5EF4-FFF2-40B4-BE49-F238E27FC236}">
                <a16:creationId xmlns:a16="http://schemas.microsoft.com/office/drawing/2014/main" id="{8C02566D-58CB-4EA5-BD4B-075B720EBF21}"/>
              </a:ext>
            </a:extLst>
          </p:cNvPr>
          <p:cNvSpPr>
            <a:spLocks noGrp="1" noChangeArrowheads="1"/>
          </p:cNvSpPr>
          <p:nvPr>
            <p:ph type="title"/>
          </p:nvPr>
        </p:nvSpPr>
        <p:spPr>
          <a:xfrm>
            <a:off x="1717676" y="241301"/>
            <a:ext cx="8640763" cy="460375"/>
          </a:xfrm>
        </p:spPr>
        <p:txBody>
          <a:bodyPr>
            <a:normAutofit fontScale="90000"/>
          </a:bodyPr>
          <a:lstStyle/>
          <a:p>
            <a:pPr>
              <a:defRPr/>
            </a:pPr>
            <a:r>
              <a:rPr lang="en-US" altLang="en-US" sz="3600"/>
              <a:t>Problem: Lottery</a:t>
            </a:r>
            <a:r>
              <a:rPr lang="en-US" altLang="en-US"/>
              <a:t> </a:t>
            </a:r>
          </a:p>
        </p:txBody>
      </p:sp>
      <p:sp>
        <p:nvSpPr>
          <p:cNvPr id="40964" name="Rectangle 3">
            <a:extLst>
              <a:ext uri="{FF2B5EF4-FFF2-40B4-BE49-F238E27FC236}">
                <a16:creationId xmlns:a16="http://schemas.microsoft.com/office/drawing/2014/main" id="{C5D36DE8-405A-40B1-A6A7-B3B229C441D2}"/>
              </a:ext>
            </a:extLst>
          </p:cNvPr>
          <p:cNvSpPr>
            <a:spLocks noGrp="1" noChangeArrowheads="1"/>
          </p:cNvSpPr>
          <p:nvPr>
            <p:ph type="body" idx="1"/>
          </p:nvPr>
        </p:nvSpPr>
        <p:spPr>
          <a:xfrm>
            <a:off x="1717676" y="855664"/>
            <a:ext cx="8683625" cy="1690687"/>
          </a:xfrm>
        </p:spPr>
        <p:txBody>
          <a:bodyPr>
            <a:normAutofit/>
          </a:bodyPr>
          <a:lstStyle/>
          <a:p>
            <a:pPr marL="0" indent="0">
              <a:buNone/>
              <a:defRPr/>
            </a:pPr>
            <a:r>
              <a:rPr lang="en-US" altLang="en-US" sz="2800"/>
              <a:t>Write a program that randomly generates a lottery of a two-digit number, prompts the user to enter a two-digit number, and determines whether the user wins according to the following rule:</a:t>
            </a:r>
          </a:p>
        </p:txBody>
      </p:sp>
      <p:sp>
        <p:nvSpPr>
          <p:cNvPr id="40965" name="Text Box 6">
            <a:extLst>
              <a:ext uri="{FF2B5EF4-FFF2-40B4-BE49-F238E27FC236}">
                <a16:creationId xmlns:a16="http://schemas.microsoft.com/office/drawing/2014/main" id="{7CD41E61-9DC5-419E-A120-93D29352EE65}"/>
              </a:ext>
            </a:extLst>
          </p:cNvPr>
          <p:cNvSpPr txBox="1">
            <a:spLocks noChangeArrowheads="1"/>
          </p:cNvSpPr>
          <p:nvPr/>
        </p:nvSpPr>
        <p:spPr bwMode="auto">
          <a:xfrm>
            <a:off x="1755776" y="2698750"/>
            <a:ext cx="83724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Char char="•"/>
              <a:defRPr/>
            </a:pPr>
            <a:r>
              <a:rPr lang="en-US" altLang="en-US" sz="2800">
                <a:ea typeface="Arial" charset="0"/>
                <a:cs typeface="Arial" charset="0"/>
              </a:rPr>
              <a:t>If the user input matches the lottery in exact order, the award is $10,000.</a:t>
            </a:r>
          </a:p>
          <a:p>
            <a:pPr>
              <a:spcBef>
                <a:spcPct val="0"/>
              </a:spcBef>
              <a:buClrTx/>
              <a:buSzTx/>
              <a:buFontTx/>
              <a:buChar char="•"/>
              <a:defRPr/>
            </a:pPr>
            <a:r>
              <a:rPr lang="en-US" altLang="en-US" sz="2800">
                <a:ea typeface="Arial" charset="0"/>
                <a:cs typeface="Arial" charset="0"/>
              </a:rPr>
              <a:t>If the user input matches the lottery, the award is $3,000.</a:t>
            </a:r>
          </a:p>
          <a:p>
            <a:pPr>
              <a:spcBef>
                <a:spcPct val="0"/>
              </a:spcBef>
              <a:buClrTx/>
              <a:buSzTx/>
              <a:buFontTx/>
              <a:buChar char="•"/>
              <a:defRPr/>
            </a:pPr>
            <a:r>
              <a:rPr lang="en-US" altLang="en-US" sz="2800">
                <a:ea typeface="Arial" charset="0"/>
                <a:cs typeface="Arial" charset="0"/>
              </a:rPr>
              <a:t>If one digit in the user input matches a digit in the lottery, the award is $1,000.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4">
            <a:extLst>
              <a:ext uri="{FF2B5EF4-FFF2-40B4-BE49-F238E27FC236}">
                <a16:creationId xmlns:a16="http://schemas.microsoft.com/office/drawing/2014/main" id="{440C087D-B878-41D9-B945-09A5585970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AF6B50-657E-4665-BB7E-4FBF163FCA33}" type="slidenum">
              <a:rPr lang="en-US" altLang="en-US" sz="1400"/>
              <a:pPr>
                <a:spcBef>
                  <a:spcPct val="0"/>
                </a:spcBef>
                <a:buClrTx/>
                <a:buSzTx/>
                <a:buFontTx/>
                <a:buNone/>
              </a:pPr>
              <a:t>21</a:t>
            </a:fld>
            <a:endParaRPr lang="en-US" altLang="en-US" sz="1400"/>
          </a:p>
        </p:txBody>
      </p:sp>
      <p:sp>
        <p:nvSpPr>
          <p:cNvPr id="41987" name="Rectangle 2">
            <a:extLst>
              <a:ext uri="{FF2B5EF4-FFF2-40B4-BE49-F238E27FC236}">
                <a16:creationId xmlns:a16="http://schemas.microsoft.com/office/drawing/2014/main" id="{E271B921-81D6-4A00-8A00-E2183892BCB1}"/>
              </a:ext>
            </a:extLst>
          </p:cNvPr>
          <p:cNvSpPr>
            <a:spLocks noGrp="1" noChangeArrowheads="1"/>
          </p:cNvSpPr>
          <p:nvPr>
            <p:ph type="title"/>
          </p:nvPr>
        </p:nvSpPr>
        <p:spPr>
          <a:xfrm>
            <a:off x="2133600" y="228600"/>
            <a:ext cx="7772400" cy="685800"/>
          </a:xfrm>
        </p:spPr>
        <p:txBody>
          <a:bodyPr>
            <a:normAutofit fontScale="90000"/>
          </a:bodyPr>
          <a:lstStyle/>
          <a:p>
            <a:pPr>
              <a:defRPr/>
            </a:pPr>
            <a:r>
              <a:rPr lang="en-US" altLang="en-US" sz="4200">
                <a:latin typeface="Courier New" charset="0"/>
              </a:rPr>
              <a:t>switch</a:t>
            </a:r>
            <a:r>
              <a:rPr lang="en-US" altLang="en-US"/>
              <a:t> Statements</a:t>
            </a:r>
          </a:p>
        </p:txBody>
      </p:sp>
      <p:sp>
        <p:nvSpPr>
          <p:cNvPr id="41988" name="Rectangle 3">
            <a:extLst>
              <a:ext uri="{FF2B5EF4-FFF2-40B4-BE49-F238E27FC236}">
                <a16:creationId xmlns:a16="http://schemas.microsoft.com/office/drawing/2014/main" id="{335145DF-7735-4EA0-BFAE-8F9EA41CCBE6}"/>
              </a:ext>
            </a:extLst>
          </p:cNvPr>
          <p:cNvSpPr>
            <a:spLocks noGrp="1" noChangeArrowheads="1"/>
          </p:cNvSpPr>
          <p:nvPr>
            <p:ph type="body" idx="1"/>
          </p:nvPr>
        </p:nvSpPr>
        <p:spPr>
          <a:xfrm>
            <a:off x="1752600" y="990600"/>
            <a:ext cx="8686800" cy="5334000"/>
          </a:xfrm>
        </p:spPr>
        <p:txBody>
          <a:bodyPr>
            <a:normAutofit lnSpcReduction="10000"/>
          </a:bodyPr>
          <a:lstStyle/>
          <a:p>
            <a:pPr marL="0" indent="0">
              <a:lnSpc>
                <a:spcPct val="90000"/>
              </a:lnSpc>
              <a:buNone/>
              <a:defRPr/>
            </a:pPr>
            <a:r>
              <a:rPr lang="en-US" altLang="en-US" sz="2500" dirty="0">
                <a:ea typeface="Times New Roman" charset="0"/>
                <a:cs typeface="Times New Roman" charset="0"/>
              </a:rPr>
              <a:t>switch (status) {</a:t>
            </a:r>
          </a:p>
          <a:p>
            <a:pPr marL="0" indent="0">
              <a:lnSpc>
                <a:spcPct val="90000"/>
              </a:lnSpc>
              <a:buNone/>
              <a:defRPr/>
            </a:pPr>
            <a:r>
              <a:rPr lang="en-US" altLang="en-US" sz="2500" dirty="0">
                <a:ea typeface="Times New Roman" charset="0"/>
                <a:cs typeface="Times New Roman" charset="0"/>
              </a:rPr>
              <a:t>  case 0:  compute taxes for single filers;</a:t>
            </a:r>
          </a:p>
          <a:p>
            <a:pPr marL="0" indent="0">
              <a:lnSpc>
                <a:spcPct val="90000"/>
              </a:lnSpc>
              <a:buNone/>
              <a:defRPr/>
            </a:pPr>
            <a:r>
              <a:rPr lang="en-US" altLang="en-US" sz="2500" dirty="0">
                <a:ea typeface="Times New Roman" charset="0"/>
                <a:cs typeface="Times New Roman" charset="0"/>
              </a:rPr>
              <a:t>           break;</a:t>
            </a:r>
          </a:p>
          <a:p>
            <a:pPr marL="0" indent="0">
              <a:lnSpc>
                <a:spcPct val="90000"/>
              </a:lnSpc>
              <a:buNone/>
              <a:defRPr/>
            </a:pPr>
            <a:r>
              <a:rPr lang="en-US" altLang="en-US" sz="2500" dirty="0">
                <a:ea typeface="Times New Roman" charset="0"/>
                <a:cs typeface="Times New Roman" charset="0"/>
              </a:rPr>
              <a:t>  case 1:  compute taxes for married file jointly;</a:t>
            </a:r>
          </a:p>
          <a:p>
            <a:pPr marL="0" indent="0">
              <a:lnSpc>
                <a:spcPct val="90000"/>
              </a:lnSpc>
              <a:buNone/>
              <a:defRPr/>
            </a:pPr>
            <a:r>
              <a:rPr lang="en-US" altLang="en-US" sz="2500" dirty="0">
                <a:ea typeface="Times New Roman" charset="0"/>
                <a:cs typeface="Times New Roman" charset="0"/>
              </a:rPr>
              <a:t>           break;</a:t>
            </a:r>
          </a:p>
          <a:p>
            <a:pPr marL="0" indent="0">
              <a:lnSpc>
                <a:spcPct val="90000"/>
              </a:lnSpc>
              <a:buNone/>
              <a:defRPr/>
            </a:pPr>
            <a:r>
              <a:rPr lang="en-US" altLang="en-US" sz="2500" dirty="0">
                <a:ea typeface="Times New Roman" charset="0"/>
                <a:cs typeface="Times New Roman" charset="0"/>
              </a:rPr>
              <a:t>  case 2:  compute taxes for married file separately;</a:t>
            </a:r>
          </a:p>
          <a:p>
            <a:pPr marL="0" indent="0">
              <a:lnSpc>
                <a:spcPct val="90000"/>
              </a:lnSpc>
              <a:buNone/>
              <a:defRPr/>
            </a:pPr>
            <a:r>
              <a:rPr lang="en-US" altLang="en-US" sz="2500" dirty="0">
                <a:ea typeface="Times New Roman" charset="0"/>
                <a:cs typeface="Times New Roman" charset="0"/>
              </a:rPr>
              <a:t>           break;</a:t>
            </a:r>
          </a:p>
          <a:p>
            <a:pPr marL="0" indent="0">
              <a:lnSpc>
                <a:spcPct val="90000"/>
              </a:lnSpc>
              <a:buNone/>
              <a:defRPr/>
            </a:pPr>
            <a:r>
              <a:rPr lang="en-US" altLang="en-US" sz="2500" dirty="0">
                <a:ea typeface="Times New Roman" charset="0"/>
                <a:cs typeface="Times New Roman" charset="0"/>
              </a:rPr>
              <a:t>  case 3:  compute taxes for head of household;</a:t>
            </a:r>
          </a:p>
          <a:p>
            <a:pPr marL="0" indent="0">
              <a:lnSpc>
                <a:spcPct val="90000"/>
              </a:lnSpc>
              <a:buNone/>
              <a:defRPr/>
            </a:pPr>
            <a:r>
              <a:rPr lang="en-US" altLang="en-US" sz="2500" dirty="0">
                <a:ea typeface="Times New Roman" charset="0"/>
                <a:cs typeface="Times New Roman" charset="0"/>
              </a:rPr>
              <a:t>           break;</a:t>
            </a:r>
          </a:p>
          <a:p>
            <a:pPr marL="0" indent="0">
              <a:lnSpc>
                <a:spcPct val="90000"/>
              </a:lnSpc>
              <a:buNone/>
              <a:defRPr/>
            </a:pPr>
            <a:r>
              <a:rPr lang="en-US" altLang="en-US" sz="2500" dirty="0">
                <a:ea typeface="Times New Roman" charset="0"/>
                <a:cs typeface="Times New Roman" charset="0"/>
              </a:rPr>
              <a:t>  default: </a:t>
            </a:r>
            <a:r>
              <a:rPr lang="en-US" altLang="en-US" sz="2500" dirty="0" err="1">
                <a:ea typeface="Times New Roman" charset="0"/>
                <a:cs typeface="Times New Roman" charset="0"/>
              </a:rPr>
              <a:t>System.out.println</a:t>
            </a:r>
            <a:r>
              <a:rPr lang="en-US" altLang="en-US" sz="2500" dirty="0">
                <a:ea typeface="Times New Roman" charset="0"/>
                <a:cs typeface="Times New Roman" charset="0"/>
              </a:rPr>
              <a:t>("Errors: invalid status");</a:t>
            </a:r>
          </a:p>
          <a:p>
            <a:pPr marL="0" indent="0">
              <a:lnSpc>
                <a:spcPct val="90000"/>
              </a:lnSpc>
              <a:buNone/>
              <a:defRPr/>
            </a:pPr>
            <a:r>
              <a:rPr lang="en-US" altLang="en-US" sz="2500" dirty="0">
                <a:ea typeface="Times New Roman" charset="0"/>
                <a:cs typeface="Times New Roman" charset="0"/>
              </a:rPr>
              <a:t>           </a:t>
            </a:r>
            <a:r>
              <a:rPr lang="en-US" altLang="en-US" sz="2500" dirty="0" err="1">
                <a:ea typeface="Times New Roman" charset="0"/>
                <a:cs typeface="Times New Roman" charset="0"/>
              </a:rPr>
              <a:t>System.exit</a:t>
            </a:r>
            <a:r>
              <a:rPr lang="en-US" altLang="en-US" sz="2500" dirty="0">
                <a:ea typeface="Times New Roman" charset="0"/>
                <a:cs typeface="Times New Roman" charset="0"/>
              </a:rPr>
              <a:t>(1);</a:t>
            </a:r>
          </a:p>
          <a:p>
            <a:pPr marL="0" indent="0">
              <a:lnSpc>
                <a:spcPct val="90000"/>
              </a:lnSpc>
              <a:buNone/>
              <a:defRPr/>
            </a:pPr>
            <a:r>
              <a:rPr lang="en-US" altLang="en-US" sz="2500" dirty="0">
                <a:ea typeface="Times New Roman" charset="0"/>
                <a:cs typeface="Times New Roman"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a:extLst>
              <a:ext uri="{FF2B5EF4-FFF2-40B4-BE49-F238E27FC236}">
                <a16:creationId xmlns:a16="http://schemas.microsoft.com/office/drawing/2014/main" id="{73DBDE9B-6C1E-4ACA-BC17-9A17019BAA5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263211-602E-48E2-9A97-F34DD376CDCD}" type="slidenum">
              <a:rPr lang="en-US" altLang="en-US" sz="1400"/>
              <a:pPr>
                <a:spcBef>
                  <a:spcPct val="0"/>
                </a:spcBef>
                <a:buClrTx/>
                <a:buSzTx/>
                <a:buFontTx/>
                <a:buNone/>
              </a:pPr>
              <a:t>22</a:t>
            </a:fld>
            <a:endParaRPr lang="en-US" altLang="en-US" sz="1400"/>
          </a:p>
        </p:txBody>
      </p:sp>
      <p:sp>
        <p:nvSpPr>
          <p:cNvPr id="43011" name="Rectangle 2">
            <a:extLst>
              <a:ext uri="{FF2B5EF4-FFF2-40B4-BE49-F238E27FC236}">
                <a16:creationId xmlns:a16="http://schemas.microsoft.com/office/drawing/2014/main" id="{BD5FB3F3-65D2-4EBE-B51C-555BFA43080B}"/>
              </a:ext>
            </a:extLst>
          </p:cNvPr>
          <p:cNvSpPr>
            <a:spLocks noGrp="1" noChangeArrowheads="1"/>
          </p:cNvSpPr>
          <p:nvPr>
            <p:ph type="title"/>
          </p:nvPr>
        </p:nvSpPr>
        <p:spPr>
          <a:xfrm>
            <a:off x="1993232" y="533400"/>
            <a:ext cx="7772400" cy="536575"/>
          </a:xfrm>
        </p:spPr>
        <p:txBody>
          <a:bodyPr>
            <a:normAutofit fontScale="90000"/>
          </a:bodyPr>
          <a:lstStyle/>
          <a:p>
            <a:pPr>
              <a:defRPr/>
            </a:pPr>
            <a:r>
              <a:rPr lang="en-US" altLang="en-US" sz="3800" dirty="0">
                <a:latin typeface="Courier New" charset="0"/>
              </a:rPr>
              <a:t>switch</a:t>
            </a:r>
            <a:r>
              <a:rPr lang="en-US" altLang="en-US" sz="4000" dirty="0"/>
              <a:t> Statement Flow Chart</a:t>
            </a:r>
          </a:p>
        </p:txBody>
      </p:sp>
      <p:sp>
        <p:nvSpPr>
          <p:cNvPr id="43012" name="Rectangle 7">
            <a:extLst>
              <a:ext uri="{FF2B5EF4-FFF2-40B4-BE49-F238E27FC236}">
                <a16:creationId xmlns:a16="http://schemas.microsoft.com/office/drawing/2014/main" id="{CE082204-6869-4A03-8C8A-CC9A7DB362FF}"/>
              </a:ext>
            </a:extLst>
          </p:cNvPr>
          <p:cNvSpPr>
            <a:spLocks noChangeArrowheads="1"/>
          </p:cNvSpPr>
          <p:nvPr/>
        </p:nvSpPr>
        <p:spPr bwMode="auto">
          <a:xfrm>
            <a:off x="4267200" y="18859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9">
            <a:extLst>
              <a:ext uri="{FF2B5EF4-FFF2-40B4-BE49-F238E27FC236}">
                <a16:creationId xmlns:a16="http://schemas.microsoft.com/office/drawing/2014/main" id="{A4A5C3F4-C135-4B01-BD53-123855284B71}"/>
              </a:ext>
            </a:extLst>
          </p:cNvPr>
          <p:cNvSpPr>
            <a:spLocks noChangeArrowheads="1"/>
          </p:cNvSpPr>
          <p:nvPr/>
        </p:nvSpPr>
        <p:spPr bwMode="auto">
          <a:xfrm>
            <a:off x="1524001" y="16551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4213" name="Picture 8">
            <a:extLst>
              <a:ext uri="{FF2B5EF4-FFF2-40B4-BE49-F238E27FC236}">
                <a16:creationId xmlns:a16="http://schemas.microsoft.com/office/drawing/2014/main" id="{867AA1C0-1379-4ABE-9098-9C4911571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440" y="1519237"/>
            <a:ext cx="8064500" cy="53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4">
            <a:extLst>
              <a:ext uri="{FF2B5EF4-FFF2-40B4-BE49-F238E27FC236}">
                <a16:creationId xmlns:a16="http://schemas.microsoft.com/office/drawing/2014/main" id="{95C12959-BC24-4744-88ED-B508F594C8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29B746-FD6C-4B1C-92F4-CE8B9408687B}" type="slidenum">
              <a:rPr lang="en-US" altLang="en-US" sz="1400"/>
              <a:pPr>
                <a:spcBef>
                  <a:spcPct val="0"/>
                </a:spcBef>
                <a:buClrTx/>
                <a:buSzTx/>
                <a:buFontTx/>
                <a:buNone/>
              </a:pPr>
              <a:t>23</a:t>
            </a:fld>
            <a:endParaRPr lang="en-US" altLang="en-US" sz="1400"/>
          </a:p>
        </p:txBody>
      </p:sp>
      <p:sp>
        <p:nvSpPr>
          <p:cNvPr id="44035" name="Rectangle 2">
            <a:extLst>
              <a:ext uri="{FF2B5EF4-FFF2-40B4-BE49-F238E27FC236}">
                <a16:creationId xmlns:a16="http://schemas.microsoft.com/office/drawing/2014/main" id="{258FEC12-2300-4813-AD7E-772F1B208D61}"/>
              </a:ext>
            </a:extLst>
          </p:cNvPr>
          <p:cNvSpPr>
            <a:spLocks noGrp="1" noChangeArrowheads="1"/>
          </p:cNvSpPr>
          <p:nvPr>
            <p:ph type="title"/>
          </p:nvPr>
        </p:nvSpPr>
        <p:spPr>
          <a:xfrm>
            <a:off x="2209800" y="0"/>
            <a:ext cx="7772400" cy="762000"/>
          </a:xfrm>
        </p:spPr>
        <p:txBody>
          <a:bodyPr/>
          <a:lstStyle/>
          <a:p>
            <a:pPr>
              <a:defRPr/>
            </a:pPr>
            <a:r>
              <a:rPr lang="en-US" altLang="en-US" sz="4200">
                <a:latin typeface="Courier New" charset="0"/>
              </a:rPr>
              <a:t>switch</a:t>
            </a:r>
            <a:r>
              <a:rPr lang="en-US" altLang="en-US"/>
              <a:t> Statement Rules</a:t>
            </a:r>
          </a:p>
        </p:txBody>
      </p:sp>
      <p:sp>
        <p:nvSpPr>
          <p:cNvPr id="44036" name="Rectangle 5">
            <a:extLst>
              <a:ext uri="{FF2B5EF4-FFF2-40B4-BE49-F238E27FC236}">
                <a16:creationId xmlns:a16="http://schemas.microsoft.com/office/drawing/2014/main" id="{E55A2695-76D8-4CA9-BCC5-6B15A193630C}"/>
              </a:ext>
            </a:extLst>
          </p:cNvPr>
          <p:cNvSpPr>
            <a:spLocks noChangeArrowheads="1"/>
          </p:cNvSpPr>
          <p:nvPr/>
        </p:nvSpPr>
        <p:spPr bwMode="auto">
          <a:xfrm>
            <a:off x="5867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a:cs typeface="Times New Roman" panose="02020603050405020304" pitchFamily="18" charset="0"/>
              </a:rPr>
              <a:t>switch (switch-expression) {</a:t>
            </a:r>
          </a:p>
          <a:p>
            <a:pPr>
              <a:buFont typeface="Monotype Sorts" pitchFamily="2" charset="2"/>
              <a:buNone/>
            </a:pPr>
            <a:r>
              <a:rPr lang="en-US" altLang="en-US" sz="1900">
                <a:cs typeface="Times New Roman" panose="02020603050405020304" pitchFamily="18" charset="0"/>
              </a:rPr>
              <a:t>  case value1:  statement(s)1;</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case value2: statement(s)2;</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a:t>
            </a:r>
          </a:p>
          <a:p>
            <a:pPr>
              <a:buFont typeface="Monotype Sorts" pitchFamily="2" charset="2"/>
              <a:buNone/>
            </a:pPr>
            <a:r>
              <a:rPr lang="en-US" altLang="en-US" sz="1900">
                <a:cs typeface="Times New Roman" panose="02020603050405020304" pitchFamily="18" charset="0"/>
              </a:rPr>
              <a:t>  case valueN: statement(s)N;</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default: statement(s)-for-default;</a:t>
            </a:r>
          </a:p>
          <a:p>
            <a:pPr>
              <a:buFont typeface="Monotype Sorts" pitchFamily="2" charset="2"/>
              <a:buNone/>
            </a:pPr>
            <a:r>
              <a:rPr lang="en-US" altLang="en-US" sz="1900">
                <a:cs typeface="Times New Roman" panose="02020603050405020304" pitchFamily="18" charset="0"/>
              </a:rPr>
              <a:t>}</a:t>
            </a:r>
          </a:p>
        </p:txBody>
      </p:sp>
      <p:grpSp>
        <p:nvGrpSpPr>
          <p:cNvPr id="52239" name="Group 15">
            <a:extLst>
              <a:ext uri="{FF2B5EF4-FFF2-40B4-BE49-F238E27FC236}">
                <a16:creationId xmlns:a16="http://schemas.microsoft.com/office/drawing/2014/main" id="{1E161C0E-84C7-4DD5-9D74-AFA0B99FDEE0}"/>
              </a:ext>
            </a:extLst>
          </p:cNvPr>
          <p:cNvGrpSpPr>
            <a:grpSpLocks/>
          </p:cNvGrpSpPr>
          <p:nvPr/>
        </p:nvGrpSpPr>
        <p:grpSpPr bwMode="auto">
          <a:xfrm>
            <a:off x="2286000" y="1066800"/>
            <a:ext cx="4724400" cy="1295400"/>
            <a:chOff x="96" y="384"/>
            <a:chExt cx="2976" cy="816"/>
          </a:xfrm>
        </p:grpSpPr>
        <p:sp>
          <p:nvSpPr>
            <p:cNvPr id="44043" name="Rectangle 6">
              <a:extLst>
                <a:ext uri="{FF2B5EF4-FFF2-40B4-BE49-F238E27FC236}">
                  <a16:creationId xmlns:a16="http://schemas.microsoft.com/office/drawing/2014/main" id="{8D0D24AC-09C8-4FDE-BAD2-84A457954E0B}"/>
                </a:ext>
              </a:extLst>
            </p:cNvPr>
            <p:cNvSpPr>
              <a:spLocks noChangeArrowheads="1"/>
            </p:cNvSpPr>
            <p:nvPr/>
          </p:nvSpPr>
          <p:spPr bwMode="auto">
            <a:xfrm>
              <a:off x="96" y="38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defTabSz="287338" eaLnBrk="0" hangingPunct="0">
                <a:spcBef>
                  <a:spcPct val="20000"/>
                </a:spcBef>
                <a:buClr>
                  <a:schemeClr val="tx1"/>
                </a:buClr>
                <a:buChar char="–"/>
                <a:defRPr sz="2800">
                  <a:solidFill>
                    <a:schemeClr val="tx1"/>
                  </a:solidFill>
                  <a:latin typeface="Times New Roman" charset="0"/>
                </a:defRPr>
              </a:lvl2pPr>
              <a:lvl3pPr marL="1143000" indent="-228600" defTabSz="287338"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defTabSz="287338" eaLnBrk="0" hangingPunct="0">
                <a:spcBef>
                  <a:spcPct val="20000"/>
                </a:spcBef>
                <a:buClr>
                  <a:schemeClr val="tx1"/>
                </a:buClr>
                <a:buChar char="–"/>
                <a:defRPr sz="2000">
                  <a:solidFill>
                    <a:schemeClr val="tx1"/>
                  </a:solidFill>
                  <a:latin typeface="Times New Roman" charset="0"/>
                </a:defRPr>
              </a:lvl4pPr>
              <a:lvl5pPr marL="2057400" indent="-228600" defTabSz="287338" eaLnBrk="0" hangingPunct="0">
                <a:spcBef>
                  <a:spcPct val="20000"/>
                </a:spcBef>
                <a:buClr>
                  <a:schemeClr val="tx2"/>
                </a:buClr>
                <a:buChar char="•"/>
                <a:defRPr sz="2000">
                  <a:solidFill>
                    <a:schemeClr val="tx1"/>
                  </a:solidFill>
                  <a:latin typeface="Times New Roman"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90000"/>
                </a:lnSpc>
                <a:spcBef>
                  <a:spcPct val="0"/>
                </a:spcBef>
                <a:buFont typeface="Monotype Sorts" charset="2"/>
                <a:buNone/>
                <a:defRPr/>
              </a:pPr>
              <a:r>
                <a:rPr lang="en-US" altLang="en-US" sz="1800">
                  <a:solidFill>
                    <a:schemeClr val="tx2"/>
                  </a:solidFill>
                  <a:ea typeface="Times New Roman" charset="0"/>
                  <a:cs typeface="Times New Roman" charset="0"/>
                </a:rPr>
                <a:t>The </a:t>
              </a:r>
              <a:r>
                <a:rPr lang="en-US" altLang="en-US" sz="1800" u="sng">
                  <a:solidFill>
                    <a:schemeClr val="tx2"/>
                  </a:solidFill>
                  <a:ea typeface="Times New Roman" charset="0"/>
                  <a:cs typeface="Times New Roman" charset="0"/>
                </a:rPr>
                <a:t>switch-expression</a:t>
              </a:r>
              <a:r>
                <a:rPr lang="en-US" altLang="en-US" sz="1800">
                  <a:solidFill>
                    <a:schemeClr val="tx2"/>
                  </a:solidFill>
                  <a:ea typeface="Times New Roman" charset="0"/>
                  <a:cs typeface="Times New Roman" charset="0"/>
                </a:rPr>
                <a:t> must yield a value of </a:t>
              </a:r>
              <a:r>
                <a:rPr lang="en-US" altLang="en-US" sz="1800" u="sng">
                  <a:solidFill>
                    <a:schemeClr val="tx2"/>
                  </a:solidFill>
                  <a:ea typeface="Times New Roman" charset="0"/>
                  <a:cs typeface="Times New Roman" charset="0"/>
                </a:rPr>
                <a:t>char</a:t>
              </a:r>
              <a:r>
                <a:rPr lang="en-US" altLang="en-US" sz="1800">
                  <a:solidFill>
                    <a:schemeClr val="tx2"/>
                  </a:solidFill>
                  <a:ea typeface="Times New Roman" charset="0"/>
                  <a:cs typeface="Times New Roman" charset="0"/>
                </a:rPr>
                <a:t>, </a:t>
              </a:r>
              <a:r>
                <a:rPr lang="en-US" altLang="en-US" sz="1800" u="sng">
                  <a:solidFill>
                    <a:schemeClr val="tx2"/>
                  </a:solidFill>
                  <a:ea typeface="Times New Roman" charset="0"/>
                  <a:cs typeface="Times New Roman" charset="0"/>
                </a:rPr>
                <a:t>byte</a:t>
              </a:r>
              <a:r>
                <a:rPr lang="en-US" altLang="en-US" sz="1800">
                  <a:solidFill>
                    <a:schemeClr val="tx2"/>
                  </a:solidFill>
                  <a:ea typeface="Times New Roman" charset="0"/>
                  <a:cs typeface="Times New Roman" charset="0"/>
                </a:rPr>
                <a:t>, </a:t>
              </a:r>
              <a:r>
                <a:rPr lang="en-US" altLang="en-US" sz="1800" u="sng">
                  <a:solidFill>
                    <a:schemeClr val="tx2"/>
                  </a:solidFill>
                  <a:ea typeface="Times New Roman" charset="0"/>
                  <a:cs typeface="Times New Roman" charset="0"/>
                </a:rPr>
                <a:t>short</a:t>
              </a:r>
              <a:r>
                <a:rPr lang="en-US" altLang="en-US" sz="1800">
                  <a:solidFill>
                    <a:schemeClr val="tx2"/>
                  </a:solidFill>
                  <a:ea typeface="Times New Roman" charset="0"/>
                  <a:cs typeface="Times New Roman" charset="0"/>
                </a:rPr>
                <a:t>, or </a:t>
              </a:r>
              <a:r>
                <a:rPr lang="en-US" altLang="en-US" sz="1800" u="sng">
                  <a:solidFill>
                    <a:schemeClr val="tx2"/>
                  </a:solidFill>
                  <a:ea typeface="Times New Roman" charset="0"/>
                  <a:cs typeface="Times New Roman" charset="0"/>
                </a:rPr>
                <a:t>int</a:t>
              </a:r>
              <a:r>
                <a:rPr lang="en-US" altLang="en-US" sz="1800">
                  <a:solidFill>
                    <a:schemeClr val="tx2"/>
                  </a:solidFill>
                  <a:ea typeface="Times New Roman" charset="0"/>
                  <a:cs typeface="Times New Roman" charset="0"/>
                </a:rPr>
                <a:t> type and must always be enclosed in parentheses.</a:t>
              </a:r>
            </a:p>
          </p:txBody>
        </p:sp>
        <p:sp>
          <p:nvSpPr>
            <p:cNvPr id="44044" name="Line 7">
              <a:extLst>
                <a:ext uri="{FF2B5EF4-FFF2-40B4-BE49-F238E27FC236}">
                  <a16:creationId xmlns:a16="http://schemas.microsoft.com/office/drawing/2014/main" id="{4DF65709-7FF6-47EE-B90D-006C530B5ACD}"/>
                </a:ext>
              </a:extLst>
            </p:cNvPr>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grpSp>
      <p:grpSp>
        <p:nvGrpSpPr>
          <p:cNvPr id="52238" name="Group 14">
            <a:extLst>
              <a:ext uri="{FF2B5EF4-FFF2-40B4-BE49-F238E27FC236}">
                <a16:creationId xmlns:a16="http://schemas.microsoft.com/office/drawing/2014/main" id="{5DB2ED90-019E-4F7E-8A62-844E94ECF2FB}"/>
              </a:ext>
            </a:extLst>
          </p:cNvPr>
          <p:cNvGrpSpPr>
            <a:grpSpLocks/>
          </p:cNvGrpSpPr>
          <p:nvPr/>
        </p:nvGrpSpPr>
        <p:grpSpPr bwMode="auto">
          <a:xfrm>
            <a:off x="2209800" y="1981200"/>
            <a:ext cx="4419600" cy="4191000"/>
            <a:chOff x="48" y="960"/>
            <a:chExt cx="2784" cy="2640"/>
          </a:xfrm>
        </p:grpSpPr>
        <p:sp>
          <p:nvSpPr>
            <p:cNvPr id="44039" name="Rectangle 8">
              <a:extLst>
                <a:ext uri="{FF2B5EF4-FFF2-40B4-BE49-F238E27FC236}">
                  <a16:creationId xmlns:a16="http://schemas.microsoft.com/office/drawing/2014/main" id="{CFBC90A3-5A83-4BFB-802B-E3F3511271F8}"/>
                </a:ext>
              </a:extLst>
            </p:cNvPr>
            <p:cNvSpPr>
              <a:spLocks noChangeArrowheads="1"/>
            </p:cNvSpPr>
            <p:nvPr/>
          </p:nvSpPr>
          <p:spPr bwMode="auto">
            <a:xfrm>
              <a:off x="48" y="1440"/>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defTabSz="287338" eaLnBrk="0" hangingPunct="0">
                <a:spcBef>
                  <a:spcPct val="20000"/>
                </a:spcBef>
                <a:buClr>
                  <a:schemeClr val="tx1"/>
                </a:buClr>
                <a:buChar char="–"/>
                <a:defRPr sz="2800">
                  <a:solidFill>
                    <a:schemeClr val="tx1"/>
                  </a:solidFill>
                  <a:latin typeface="Times New Roman" charset="0"/>
                </a:defRPr>
              </a:lvl2pPr>
              <a:lvl3pPr marL="1143000" indent="-228600" defTabSz="287338"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defTabSz="287338" eaLnBrk="0" hangingPunct="0">
                <a:spcBef>
                  <a:spcPct val="20000"/>
                </a:spcBef>
                <a:buClr>
                  <a:schemeClr val="tx1"/>
                </a:buClr>
                <a:buChar char="–"/>
                <a:defRPr sz="2000">
                  <a:solidFill>
                    <a:schemeClr val="tx1"/>
                  </a:solidFill>
                  <a:latin typeface="Times New Roman" charset="0"/>
                </a:defRPr>
              </a:lvl4pPr>
              <a:lvl5pPr marL="2057400" indent="-228600" defTabSz="287338" eaLnBrk="0" hangingPunct="0">
                <a:spcBef>
                  <a:spcPct val="20000"/>
                </a:spcBef>
                <a:buClr>
                  <a:schemeClr val="tx2"/>
                </a:buClr>
                <a:buChar char="•"/>
                <a:defRPr sz="2000">
                  <a:solidFill>
                    <a:schemeClr val="tx1"/>
                  </a:solidFill>
                  <a:latin typeface="Times New Roman"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Font typeface="Monotype Sorts" charset="2"/>
                <a:buNone/>
                <a:defRPr/>
              </a:pPr>
              <a:r>
                <a:rPr lang="en-US" altLang="en-US" sz="1800">
                  <a:solidFill>
                    <a:schemeClr val="tx2"/>
                  </a:solidFill>
                  <a:ea typeface="Times New Roman" charset="0"/>
                  <a:cs typeface="Times New Roman" charset="0"/>
                </a:rPr>
                <a:t>The </a:t>
              </a:r>
              <a:r>
                <a:rPr lang="en-US" altLang="en-US" sz="1800" u="sng">
                  <a:solidFill>
                    <a:schemeClr val="tx2"/>
                  </a:solidFill>
                  <a:ea typeface="Times New Roman" charset="0"/>
                  <a:cs typeface="Times New Roman" charset="0"/>
                </a:rPr>
                <a:t>value1</a:t>
              </a:r>
              <a:r>
                <a:rPr lang="en-US" altLang="en-US" sz="1800">
                  <a:solidFill>
                    <a:schemeClr val="tx2"/>
                  </a:solidFill>
                  <a:ea typeface="Times New Roman" charset="0"/>
                  <a:cs typeface="Times New Roman" charset="0"/>
                </a:rPr>
                <a:t>, ..., and </a:t>
              </a:r>
              <a:r>
                <a:rPr lang="en-US" altLang="en-US" sz="1800" u="sng">
                  <a:solidFill>
                    <a:schemeClr val="tx2"/>
                  </a:solidFill>
                  <a:ea typeface="Times New Roman" charset="0"/>
                  <a:cs typeface="Times New Roman" charset="0"/>
                </a:rPr>
                <a:t>valueN</a:t>
              </a:r>
              <a:r>
                <a:rPr lang="en-US" altLang="en-US" sz="1800">
                  <a:solidFill>
                    <a:schemeClr val="tx2"/>
                  </a:solidFill>
                  <a:ea typeface="Times New Roman" charset="0"/>
                  <a:cs typeface="Times New Roman" charset="0"/>
                </a:rPr>
                <a:t> must have the same data type as the value of the </a:t>
              </a:r>
              <a:r>
                <a:rPr lang="en-US" altLang="en-US" sz="1800" u="sng">
                  <a:solidFill>
                    <a:schemeClr val="tx2"/>
                  </a:solidFill>
                  <a:ea typeface="Times New Roman" charset="0"/>
                  <a:cs typeface="Times New Roman" charset="0"/>
                </a:rPr>
                <a:t>switch-expression</a:t>
              </a:r>
              <a:r>
                <a:rPr lang="en-US" altLang="en-US" sz="1800">
                  <a:solidFill>
                    <a:schemeClr val="tx2"/>
                  </a:solidFill>
                  <a:ea typeface="Times New Roman" charset="0"/>
                  <a:cs typeface="Times New Roman" charset="0"/>
                </a:rPr>
                <a:t>. The resulting statements in the </a:t>
              </a:r>
              <a:r>
                <a:rPr lang="en-US" altLang="en-US" sz="1800" u="sng">
                  <a:solidFill>
                    <a:schemeClr val="tx2"/>
                  </a:solidFill>
                  <a:ea typeface="Times New Roman" charset="0"/>
                  <a:cs typeface="Times New Roman" charset="0"/>
                </a:rPr>
                <a:t>case</a:t>
              </a:r>
              <a:r>
                <a:rPr lang="en-US" altLang="en-US" sz="1800">
                  <a:solidFill>
                    <a:schemeClr val="tx2"/>
                  </a:solidFill>
                  <a:ea typeface="Times New Roman" charset="0"/>
                  <a:cs typeface="Times New Roman" charset="0"/>
                </a:rPr>
                <a:t> statement are executed when the value in the </a:t>
              </a:r>
              <a:r>
                <a:rPr lang="en-US" altLang="en-US" sz="1800" u="sng">
                  <a:solidFill>
                    <a:schemeClr val="tx2"/>
                  </a:solidFill>
                  <a:ea typeface="Times New Roman" charset="0"/>
                  <a:cs typeface="Times New Roman" charset="0"/>
                </a:rPr>
                <a:t>case</a:t>
              </a:r>
              <a:r>
                <a:rPr lang="en-US" altLang="en-US" sz="1800">
                  <a:solidFill>
                    <a:schemeClr val="tx2"/>
                  </a:solidFill>
                  <a:ea typeface="Times New Roman" charset="0"/>
                  <a:cs typeface="Times New Roman" charset="0"/>
                </a:rPr>
                <a:t> statement matches the value of the </a:t>
              </a:r>
              <a:r>
                <a:rPr lang="en-US" altLang="en-US" sz="1800" u="sng">
                  <a:solidFill>
                    <a:schemeClr val="tx2"/>
                  </a:solidFill>
                  <a:ea typeface="Times New Roman" charset="0"/>
                  <a:cs typeface="Times New Roman" charset="0"/>
                </a:rPr>
                <a:t>switch-expression</a:t>
              </a:r>
              <a:r>
                <a:rPr lang="en-US" altLang="en-US" sz="1800">
                  <a:solidFill>
                    <a:schemeClr val="tx2"/>
                  </a:solidFill>
                  <a:ea typeface="Times New Roman" charset="0"/>
                  <a:cs typeface="Times New Roman" charset="0"/>
                </a:rPr>
                <a:t>. Note that </a:t>
              </a:r>
              <a:r>
                <a:rPr lang="en-US" altLang="en-US" sz="1800" u="sng">
                  <a:solidFill>
                    <a:schemeClr val="tx2"/>
                  </a:solidFill>
                  <a:ea typeface="Times New Roman" charset="0"/>
                  <a:cs typeface="Times New Roman" charset="0"/>
                </a:rPr>
                <a:t>value1</a:t>
              </a:r>
              <a:r>
                <a:rPr lang="en-US" altLang="en-US" sz="1800">
                  <a:solidFill>
                    <a:schemeClr val="tx2"/>
                  </a:solidFill>
                  <a:ea typeface="Times New Roman" charset="0"/>
                  <a:cs typeface="Times New Roman" charset="0"/>
                </a:rPr>
                <a:t>, ..., and </a:t>
              </a:r>
              <a:r>
                <a:rPr lang="en-US" altLang="en-US" sz="1800" u="sng">
                  <a:solidFill>
                    <a:schemeClr val="tx2"/>
                  </a:solidFill>
                  <a:ea typeface="Times New Roman" charset="0"/>
                  <a:cs typeface="Times New Roman" charset="0"/>
                </a:rPr>
                <a:t>valueN</a:t>
              </a:r>
              <a:r>
                <a:rPr lang="en-US" altLang="en-US" sz="1800">
                  <a:solidFill>
                    <a:schemeClr val="tx2"/>
                  </a:solidFill>
                  <a:ea typeface="Times New Roman" charset="0"/>
                  <a:cs typeface="Times New Roman" charset="0"/>
                </a:rPr>
                <a:t> are constant expressions, meaning that they cannot contain variables in the expression, such as 1 + </a:t>
              </a:r>
              <a:r>
                <a:rPr lang="en-US" altLang="en-US" sz="1800" u="sng">
                  <a:solidFill>
                    <a:schemeClr val="tx2"/>
                  </a:solidFill>
                  <a:ea typeface="Times New Roman" charset="0"/>
                  <a:cs typeface="Times New Roman" charset="0"/>
                </a:rPr>
                <a:t>x</a:t>
              </a:r>
              <a:r>
                <a:rPr lang="en-US" altLang="en-US" sz="1800">
                  <a:solidFill>
                    <a:schemeClr val="tx2"/>
                  </a:solidFill>
                  <a:ea typeface="Times New Roman" charset="0"/>
                  <a:cs typeface="Times New Roman" charset="0"/>
                </a:rPr>
                <a:t>. </a:t>
              </a:r>
            </a:p>
          </p:txBody>
        </p:sp>
        <p:sp>
          <p:nvSpPr>
            <p:cNvPr id="44040" name="Line 10">
              <a:extLst>
                <a:ext uri="{FF2B5EF4-FFF2-40B4-BE49-F238E27FC236}">
                  <a16:creationId xmlns:a16="http://schemas.microsoft.com/office/drawing/2014/main" id="{9F96F923-35C0-4DA6-8652-90DEE9ED8137}"/>
                </a:ext>
              </a:extLst>
            </p:cNvPr>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sp>
          <p:nvSpPr>
            <p:cNvPr id="44041" name="Line 11">
              <a:extLst>
                <a:ext uri="{FF2B5EF4-FFF2-40B4-BE49-F238E27FC236}">
                  <a16:creationId xmlns:a16="http://schemas.microsoft.com/office/drawing/2014/main" id="{EE55B6BA-A5E4-491B-AB62-D04996136047}"/>
                </a:ext>
              </a:extLst>
            </p:cNvPr>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sp>
          <p:nvSpPr>
            <p:cNvPr id="44042" name="Line 12">
              <a:extLst>
                <a:ext uri="{FF2B5EF4-FFF2-40B4-BE49-F238E27FC236}">
                  <a16:creationId xmlns:a16="http://schemas.microsoft.com/office/drawing/2014/main" id="{1883BF17-3ABD-44D5-B76C-FFF0D62A6A04}"/>
                </a:ext>
              </a:extLst>
            </p:cNvPr>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5" name="Slide Number Placeholder 4">
            <a:extLst>
              <a:ext uri="{FF2B5EF4-FFF2-40B4-BE49-F238E27FC236}">
                <a16:creationId xmlns:a16="http://schemas.microsoft.com/office/drawing/2014/main" id="{BEED56EF-2ECF-4197-844A-708E01BAA9A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733CB2-AAC8-443F-854F-D3311A552946}" type="slidenum">
              <a:rPr lang="en-US" altLang="en-US" sz="1400"/>
              <a:pPr>
                <a:spcBef>
                  <a:spcPct val="0"/>
                </a:spcBef>
                <a:buClrTx/>
                <a:buSzTx/>
                <a:buFontTx/>
                <a:buNone/>
              </a:pPr>
              <a:t>24</a:t>
            </a:fld>
            <a:endParaRPr lang="en-US" altLang="en-US" sz="1400"/>
          </a:p>
        </p:txBody>
      </p:sp>
      <p:sp>
        <p:nvSpPr>
          <p:cNvPr id="45059" name="Rectangle 2">
            <a:extLst>
              <a:ext uri="{FF2B5EF4-FFF2-40B4-BE49-F238E27FC236}">
                <a16:creationId xmlns:a16="http://schemas.microsoft.com/office/drawing/2014/main" id="{02604DD8-67C3-47F2-9D46-747F3FF148BB}"/>
              </a:ext>
            </a:extLst>
          </p:cNvPr>
          <p:cNvSpPr>
            <a:spLocks noGrp="1" noChangeArrowheads="1"/>
          </p:cNvSpPr>
          <p:nvPr>
            <p:ph type="title"/>
          </p:nvPr>
        </p:nvSpPr>
        <p:spPr>
          <a:xfrm>
            <a:off x="2209800" y="0"/>
            <a:ext cx="7772400" cy="762000"/>
          </a:xfrm>
        </p:spPr>
        <p:txBody>
          <a:bodyPr/>
          <a:lstStyle/>
          <a:p>
            <a:pPr>
              <a:defRPr/>
            </a:pPr>
            <a:r>
              <a:rPr lang="en-US" altLang="en-US" sz="4200">
                <a:latin typeface="Courier New" charset="0"/>
              </a:rPr>
              <a:t>switch</a:t>
            </a:r>
            <a:r>
              <a:rPr lang="en-US" altLang="en-US"/>
              <a:t> Statement Rules</a:t>
            </a:r>
          </a:p>
        </p:txBody>
      </p:sp>
      <p:sp>
        <p:nvSpPr>
          <p:cNvPr id="114691" name="Rectangle 3">
            <a:extLst>
              <a:ext uri="{FF2B5EF4-FFF2-40B4-BE49-F238E27FC236}">
                <a16:creationId xmlns:a16="http://schemas.microsoft.com/office/drawing/2014/main" id="{03F460F2-0ED8-4832-9D1C-E043BA69F321}"/>
              </a:ext>
            </a:extLst>
          </p:cNvPr>
          <p:cNvSpPr>
            <a:spLocks noGrp="1" noChangeArrowheads="1"/>
          </p:cNvSpPr>
          <p:nvPr>
            <p:ph type="body" idx="1"/>
          </p:nvPr>
        </p:nvSpPr>
        <p:spPr>
          <a:xfrm>
            <a:off x="1752600" y="1219200"/>
            <a:ext cx="3048000" cy="2057400"/>
          </a:xfrm>
        </p:spPr>
        <p:txBody>
          <a:bodyPr>
            <a:normAutofit/>
          </a:bodyPr>
          <a:lstStyle/>
          <a:p>
            <a:pPr marL="55563" indent="-55563" defTabSz="287338">
              <a:spcBef>
                <a:spcPct val="0"/>
              </a:spcBef>
              <a:buNone/>
              <a:defRPr/>
            </a:pPr>
            <a:r>
              <a:rPr lang="en-US" altLang="en-US" sz="2800" dirty="0">
                <a:solidFill>
                  <a:schemeClr val="tx2"/>
                </a:solidFill>
                <a:ea typeface="Times New Roman" charset="0"/>
                <a:cs typeface="Times New Roman" charset="0"/>
              </a:rPr>
              <a:t>	</a:t>
            </a:r>
            <a:r>
              <a:rPr lang="en-US" altLang="en-US" sz="1600" dirty="0">
                <a:solidFill>
                  <a:schemeClr val="tx2"/>
                </a:solidFill>
                <a:ea typeface="Times New Roman" charset="0"/>
                <a:cs typeface="Times New Roman" charset="0"/>
              </a:rPr>
              <a:t>The keyword </a:t>
            </a:r>
            <a:r>
              <a:rPr lang="en-US" altLang="en-US" sz="1600" u="sng" dirty="0">
                <a:solidFill>
                  <a:schemeClr val="tx2"/>
                </a:solidFill>
                <a:ea typeface="Times New Roman" charset="0"/>
                <a:cs typeface="Times New Roman" charset="0"/>
              </a:rPr>
              <a:t>break</a:t>
            </a:r>
            <a:r>
              <a:rPr lang="en-US" altLang="en-US" sz="1600" dirty="0">
                <a:solidFill>
                  <a:schemeClr val="tx2"/>
                </a:solidFill>
                <a:ea typeface="Times New Roman" charset="0"/>
                <a:cs typeface="Times New Roman" charset="0"/>
              </a:rPr>
              <a:t> is optional, but it should be used at the end of each case in order to terminate the remainder of the </a:t>
            </a:r>
            <a:r>
              <a:rPr lang="en-US" altLang="en-US" sz="1600" u="sng" dirty="0">
                <a:solidFill>
                  <a:schemeClr val="tx2"/>
                </a:solidFill>
                <a:ea typeface="Times New Roman" charset="0"/>
                <a:cs typeface="Times New Roman" charset="0"/>
              </a:rPr>
              <a:t>switch</a:t>
            </a:r>
            <a:r>
              <a:rPr lang="en-US" altLang="en-US" sz="1600" dirty="0">
                <a:solidFill>
                  <a:schemeClr val="tx2"/>
                </a:solidFill>
                <a:ea typeface="Times New Roman" charset="0"/>
                <a:cs typeface="Times New Roman" charset="0"/>
              </a:rPr>
              <a:t> statement. If the </a:t>
            </a:r>
            <a:r>
              <a:rPr lang="en-US" altLang="en-US" sz="1600" u="sng" dirty="0">
                <a:solidFill>
                  <a:schemeClr val="tx2"/>
                </a:solidFill>
                <a:ea typeface="Times New Roman" charset="0"/>
                <a:cs typeface="Times New Roman" charset="0"/>
              </a:rPr>
              <a:t>break</a:t>
            </a:r>
            <a:r>
              <a:rPr lang="en-US" altLang="en-US" sz="1600" dirty="0">
                <a:solidFill>
                  <a:schemeClr val="tx2"/>
                </a:solidFill>
                <a:ea typeface="Times New Roman" charset="0"/>
                <a:cs typeface="Times New Roman" charset="0"/>
              </a:rPr>
              <a:t> statement is not present, the next </a:t>
            </a:r>
            <a:r>
              <a:rPr lang="en-US" altLang="en-US" sz="1600" u="sng" dirty="0">
                <a:solidFill>
                  <a:schemeClr val="tx2"/>
                </a:solidFill>
                <a:ea typeface="Times New Roman" charset="0"/>
                <a:cs typeface="Times New Roman" charset="0"/>
              </a:rPr>
              <a:t>case</a:t>
            </a:r>
            <a:r>
              <a:rPr lang="en-US" altLang="en-US" sz="1600" dirty="0">
                <a:solidFill>
                  <a:schemeClr val="tx2"/>
                </a:solidFill>
                <a:ea typeface="Times New Roman" charset="0"/>
                <a:cs typeface="Times New Roman" charset="0"/>
              </a:rPr>
              <a:t> statement will be executed.</a:t>
            </a:r>
          </a:p>
        </p:txBody>
      </p:sp>
      <p:sp>
        <p:nvSpPr>
          <p:cNvPr id="45061" name="Rectangle 4">
            <a:extLst>
              <a:ext uri="{FF2B5EF4-FFF2-40B4-BE49-F238E27FC236}">
                <a16:creationId xmlns:a16="http://schemas.microsoft.com/office/drawing/2014/main" id="{50A32A3F-B600-4A26-BC75-A417EF2D3331}"/>
              </a:ext>
            </a:extLst>
          </p:cNvPr>
          <p:cNvSpPr>
            <a:spLocks noChangeArrowheads="1"/>
          </p:cNvSpPr>
          <p:nvPr/>
        </p:nvSpPr>
        <p:spPr bwMode="auto">
          <a:xfrm>
            <a:off x="5867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dirty="0">
                <a:latin typeface="+mn-lt"/>
                <a:cs typeface="Times New Roman" panose="02020603050405020304" pitchFamily="18" charset="0"/>
              </a:rPr>
              <a:t>switch (switch-expression) {</a:t>
            </a:r>
          </a:p>
          <a:p>
            <a:pPr>
              <a:buFont typeface="Monotype Sorts" pitchFamily="2" charset="2"/>
              <a:buNone/>
            </a:pPr>
            <a:r>
              <a:rPr lang="en-US" altLang="en-US" sz="1900" dirty="0">
                <a:latin typeface="+mn-lt"/>
                <a:cs typeface="Times New Roman" panose="02020603050405020304" pitchFamily="18" charset="0"/>
              </a:rPr>
              <a:t>  case value1:  statement(s)1;</a:t>
            </a:r>
          </a:p>
          <a:p>
            <a:pPr>
              <a:buFont typeface="Monotype Sorts" pitchFamily="2" charset="2"/>
              <a:buNone/>
            </a:pPr>
            <a:r>
              <a:rPr lang="en-US" altLang="en-US" sz="1900" dirty="0">
                <a:latin typeface="+mn-lt"/>
                <a:cs typeface="Times New Roman" panose="02020603050405020304" pitchFamily="18" charset="0"/>
              </a:rPr>
              <a:t>           break;</a:t>
            </a:r>
          </a:p>
          <a:p>
            <a:pPr>
              <a:buFont typeface="Monotype Sorts" pitchFamily="2" charset="2"/>
              <a:buNone/>
            </a:pPr>
            <a:r>
              <a:rPr lang="en-US" altLang="en-US" sz="1900" dirty="0">
                <a:latin typeface="+mn-lt"/>
                <a:cs typeface="Times New Roman" panose="02020603050405020304" pitchFamily="18" charset="0"/>
              </a:rPr>
              <a:t>  case value2: statement(s)2;</a:t>
            </a:r>
          </a:p>
          <a:p>
            <a:pPr>
              <a:buFont typeface="Monotype Sorts" pitchFamily="2" charset="2"/>
              <a:buNone/>
            </a:pPr>
            <a:r>
              <a:rPr lang="en-US" altLang="en-US" sz="1900" dirty="0">
                <a:latin typeface="+mn-lt"/>
                <a:cs typeface="Times New Roman" panose="02020603050405020304" pitchFamily="18" charset="0"/>
              </a:rPr>
              <a:t>           break;</a:t>
            </a:r>
          </a:p>
          <a:p>
            <a:pPr>
              <a:buFont typeface="Monotype Sorts" pitchFamily="2" charset="2"/>
              <a:buNone/>
            </a:pPr>
            <a:r>
              <a:rPr lang="en-US" altLang="en-US" sz="1900" dirty="0">
                <a:latin typeface="+mn-lt"/>
                <a:cs typeface="Times New Roman" panose="02020603050405020304" pitchFamily="18" charset="0"/>
              </a:rPr>
              <a:t>  …</a:t>
            </a:r>
          </a:p>
          <a:p>
            <a:pPr>
              <a:buFont typeface="Monotype Sorts" pitchFamily="2" charset="2"/>
              <a:buNone/>
            </a:pPr>
            <a:r>
              <a:rPr lang="en-US" altLang="en-US" sz="1900" dirty="0">
                <a:latin typeface="+mn-lt"/>
                <a:cs typeface="Times New Roman" panose="02020603050405020304" pitchFamily="18" charset="0"/>
              </a:rPr>
              <a:t>  case </a:t>
            </a:r>
            <a:r>
              <a:rPr lang="en-US" altLang="en-US" sz="1900" dirty="0" err="1">
                <a:latin typeface="+mn-lt"/>
                <a:cs typeface="Times New Roman" panose="02020603050405020304" pitchFamily="18" charset="0"/>
              </a:rPr>
              <a:t>valueN</a:t>
            </a:r>
            <a:r>
              <a:rPr lang="en-US" altLang="en-US" sz="1900" dirty="0">
                <a:latin typeface="+mn-lt"/>
                <a:cs typeface="Times New Roman" panose="02020603050405020304" pitchFamily="18" charset="0"/>
              </a:rPr>
              <a:t>: statement(s)N;</a:t>
            </a:r>
          </a:p>
          <a:p>
            <a:pPr>
              <a:buFont typeface="Monotype Sorts" pitchFamily="2" charset="2"/>
              <a:buNone/>
            </a:pPr>
            <a:r>
              <a:rPr lang="en-US" altLang="en-US" sz="1900" dirty="0">
                <a:latin typeface="+mn-lt"/>
                <a:cs typeface="Times New Roman" panose="02020603050405020304" pitchFamily="18" charset="0"/>
              </a:rPr>
              <a:t>           break;</a:t>
            </a:r>
          </a:p>
          <a:p>
            <a:pPr>
              <a:buFont typeface="Monotype Sorts" pitchFamily="2" charset="2"/>
              <a:buNone/>
            </a:pPr>
            <a:r>
              <a:rPr lang="en-US" altLang="en-US" sz="1900" dirty="0">
                <a:latin typeface="+mn-lt"/>
                <a:cs typeface="Times New Roman" panose="02020603050405020304" pitchFamily="18" charset="0"/>
              </a:rPr>
              <a:t>  default: statement(s)-for-default;</a:t>
            </a:r>
          </a:p>
          <a:p>
            <a:pPr>
              <a:buFont typeface="Monotype Sorts" pitchFamily="2" charset="2"/>
              <a:buNone/>
            </a:pPr>
            <a:r>
              <a:rPr lang="en-US" altLang="en-US" sz="1900" dirty="0">
                <a:latin typeface="+mn-lt"/>
                <a:cs typeface="Times New Roman" panose="02020603050405020304" pitchFamily="18" charset="0"/>
              </a:rPr>
              <a:t>}</a:t>
            </a:r>
          </a:p>
        </p:txBody>
      </p:sp>
      <p:sp>
        <p:nvSpPr>
          <p:cNvPr id="114695" name="Line 7">
            <a:extLst>
              <a:ext uri="{FF2B5EF4-FFF2-40B4-BE49-F238E27FC236}">
                <a16:creationId xmlns:a16="http://schemas.microsoft.com/office/drawing/2014/main" id="{F4689253-1AF2-4755-A76B-B4A868E44411}"/>
              </a:ext>
            </a:extLst>
          </p:cNvPr>
          <p:cNvSpPr>
            <a:spLocks noChangeShapeType="1"/>
          </p:cNvSpPr>
          <p:nvPr/>
        </p:nvSpPr>
        <p:spPr bwMode="auto">
          <a:xfrm>
            <a:off x="4724400" y="1981200"/>
            <a:ext cx="1828800" cy="304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sp>
        <p:nvSpPr>
          <p:cNvPr id="114701" name="Line 13">
            <a:extLst>
              <a:ext uri="{FF2B5EF4-FFF2-40B4-BE49-F238E27FC236}">
                <a16:creationId xmlns:a16="http://schemas.microsoft.com/office/drawing/2014/main" id="{39D300A0-638F-4D24-8520-FDA3D84914A2}"/>
              </a:ext>
            </a:extLst>
          </p:cNvPr>
          <p:cNvSpPr>
            <a:spLocks noChangeShapeType="1"/>
          </p:cNvSpPr>
          <p:nvPr/>
        </p:nvSpPr>
        <p:spPr bwMode="auto">
          <a:xfrm>
            <a:off x="4724400" y="1981200"/>
            <a:ext cx="18288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sp>
        <p:nvSpPr>
          <p:cNvPr id="114702" name="Line 14">
            <a:extLst>
              <a:ext uri="{FF2B5EF4-FFF2-40B4-BE49-F238E27FC236}">
                <a16:creationId xmlns:a16="http://schemas.microsoft.com/office/drawing/2014/main" id="{7E878CB8-CB72-4FEC-99C2-5FF71A25D0D9}"/>
              </a:ext>
            </a:extLst>
          </p:cNvPr>
          <p:cNvSpPr>
            <a:spLocks noChangeShapeType="1"/>
          </p:cNvSpPr>
          <p:nvPr/>
        </p:nvSpPr>
        <p:spPr bwMode="auto">
          <a:xfrm>
            <a:off x="4724400" y="1981200"/>
            <a:ext cx="1828800" cy="1981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grpSp>
        <p:nvGrpSpPr>
          <p:cNvPr id="114706" name="Group 18">
            <a:extLst>
              <a:ext uri="{FF2B5EF4-FFF2-40B4-BE49-F238E27FC236}">
                <a16:creationId xmlns:a16="http://schemas.microsoft.com/office/drawing/2014/main" id="{87329304-23AF-4792-870C-CB98AD0FA92A}"/>
              </a:ext>
            </a:extLst>
          </p:cNvPr>
          <p:cNvGrpSpPr>
            <a:grpSpLocks/>
          </p:cNvGrpSpPr>
          <p:nvPr/>
        </p:nvGrpSpPr>
        <p:grpSpPr bwMode="auto">
          <a:xfrm>
            <a:off x="1752600" y="3733800"/>
            <a:ext cx="4267200" cy="1524000"/>
            <a:chOff x="144" y="2352"/>
            <a:chExt cx="2688" cy="960"/>
          </a:xfrm>
        </p:grpSpPr>
        <p:sp>
          <p:nvSpPr>
            <p:cNvPr id="45067" name="Rectangle 15">
              <a:extLst>
                <a:ext uri="{FF2B5EF4-FFF2-40B4-BE49-F238E27FC236}">
                  <a16:creationId xmlns:a16="http://schemas.microsoft.com/office/drawing/2014/main" id="{8366E3D7-A500-401F-8422-15A592C2F89B}"/>
                </a:ext>
              </a:extLst>
            </p:cNvPr>
            <p:cNvSpPr>
              <a:spLocks noChangeArrowheads="1"/>
            </p:cNvSpPr>
            <p:nvPr/>
          </p:nvSpPr>
          <p:spPr bwMode="auto">
            <a:xfrm>
              <a:off x="144" y="2352"/>
              <a:ext cx="192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defTabSz="287338" eaLnBrk="0" hangingPunct="0">
                <a:spcBef>
                  <a:spcPct val="20000"/>
                </a:spcBef>
                <a:buClr>
                  <a:schemeClr val="tx1"/>
                </a:buClr>
                <a:buChar char="–"/>
                <a:defRPr sz="2800">
                  <a:solidFill>
                    <a:schemeClr val="tx1"/>
                  </a:solidFill>
                  <a:latin typeface="Times New Roman" charset="0"/>
                </a:defRPr>
              </a:lvl2pPr>
              <a:lvl3pPr marL="1143000" indent="-228600" defTabSz="287338"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defTabSz="287338" eaLnBrk="0" hangingPunct="0">
                <a:spcBef>
                  <a:spcPct val="20000"/>
                </a:spcBef>
                <a:buClr>
                  <a:schemeClr val="tx1"/>
                </a:buClr>
                <a:buChar char="–"/>
                <a:defRPr sz="2000">
                  <a:solidFill>
                    <a:schemeClr val="tx1"/>
                  </a:solidFill>
                  <a:latin typeface="Times New Roman" charset="0"/>
                </a:defRPr>
              </a:lvl4pPr>
              <a:lvl5pPr marL="2057400" indent="-228600" defTabSz="287338" eaLnBrk="0" hangingPunct="0">
                <a:spcBef>
                  <a:spcPct val="20000"/>
                </a:spcBef>
                <a:buClr>
                  <a:schemeClr val="tx2"/>
                </a:buClr>
                <a:buChar char="•"/>
                <a:defRPr sz="2000">
                  <a:solidFill>
                    <a:schemeClr val="tx1"/>
                  </a:solidFill>
                  <a:latin typeface="Times New Roman"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Font typeface="Monotype Sorts" charset="2"/>
                <a:buNone/>
                <a:defRPr/>
              </a:pPr>
              <a:r>
                <a:rPr lang="en-US" altLang="en-US" sz="2800" dirty="0">
                  <a:solidFill>
                    <a:schemeClr val="tx2"/>
                  </a:solidFill>
                  <a:latin typeface="+mn-lt"/>
                  <a:ea typeface="Times New Roman" charset="0"/>
                  <a:cs typeface="Times New Roman" charset="0"/>
                </a:rPr>
                <a:t>	</a:t>
              </a:r>
              <a:r>
                <a:rPr lang="en-US" altLang="en-US" sz="1600" dirty="0">
                  <a:solidFill>
                    <a:schemeClr val="tx2"/>
                  </a:solidFill>
                  <a:latin typeface="+mn-lt"/>
                  <a:ea typeface="Times New Roman" charset="0"/>
                  <a:cs typeface="Times New Roman" charset="0"/>
                </a:rPr>
                <a:t>The </a:t>
              </a:r>
              <a:r>
                <a:rPr lang="en-US" altLang="en-US" sz="1600" u="sng" dirty="0">
                  <a:solidFill>
                    <a:schemeClr val="tx2"/>
                  </a:solidFill>
                  <a:latin typeface="+mn-lt"/>
                  <a:ea typeface="Times New Roman" charset="0"/>
                  <a:cs typeface="Times New Roman" charset="0"/>
                </a:rPr>
                <a:t>default</a:t>
              </a:r>
              <a:r>
                <a:rPr lang="en-US" altLang="en-US" sz="1600" dirty="0">
                  <a:solidFill>
                    <a:schemeClr val="tx2"/>
                  </a:solidFill>
                  <a:latin typeface="+mn-lt"/>
                  <a:ea typeface="Times New Roman" charset="0"/>
                  <a:cs typeface="Times New Roman" charset="0"/>
                </a:rPr>
                <a:t> case, which is optional, can be used to perform actions when none of the specified cases matches the </a:t>
              </a:r>
              <a:r>
                <a:rPr lang="en-US" altLang="en-US" sz="1600" u="sng" dirty="0">
                  <a:solidFill>
                    <a:schemeClr val="tx2"/>
                  </a:solidFill>
                  <a:latin typeface="+mn-lt"/>
                  <a:ea typeface="Times New Roman" charset="0"/>
                  <a:cs typeface="Times New Roman" charset="0"/>
                </a:rPr>
                <a:t>switch-expression</a:t>
              </a:r>
              <a:r>
                <a:rPr lang="en-US" altLang="en-US" sz="1600" dirty="0">
                  <a:solidFill>
                    <a:schemeClr val="tx2"/>
                  </a:solidFill>
                  <a:latin typeface="+mn-lt"/>
                  <a:ea typeface="Times New Roman" charset="0"/>
                  <a:cs typeface="Times New Roman" charset="0"/>
                </a:rPr>
                <a:t>.</a:t>
              </a:r>
            </a:p>
          </p:txBody>
        </p:sp>
        <p:sp>
          <p:nvSpPr>
            <p:cNvPr id="45068" name="Line 16">
              <a:extLst>
                <a:ext uri="{FF2B5EF4-FFF2-40B4-BE49-F238E27FC236}">
                  <a16:creationId xmlns:a16="http://schemas.microsoft.com/office/drawing/2014/main" id="{539F68A6-0017-4B1A-A5E7-FA4ECFC3A88E}"/>
                </a:ext>
              </a:extLst>
            </p:cNvPr>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grpSp>
      <p:sp>
        <p:nvSpPr>
          <p:cNvPr id="114705" name="Rectangle 17">
            <a:extLst>
              <a:ext uri="{FF2B5EF4-FFF2-40B4-BE49-F238E27FC236}">
                <a16:creationId xmlns:a16="http://schemas.microsoft.com/office/drawing/2014/main" id="{0F18E05A-8D0C-45E1-932B-E6F454FAC647}"/>
              </a:ext>
            </a:extLst>
          </p:cNvPr>
          <p:cNvSpPr>
            <a:spLocks noChangeArrowheads="1"/>
          </p:cNvSpPr>
          <p:nvPr/>
        </p:nvSpPr>
        <p:spPr bwMode="auto">
          <a:xfrm>
            <a:off x="5105401" y="5003800"/>
            <a:ext cx="533082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55563" indent="-55563" defTabSz="287338"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defTabSz="287338" eaLnBrk="0" hangingPunct="0">
              <a:spcBef>
                <a:spcPct val="20000"/>
              </a:spcBef>
              <a:buClr>
                <a:schemeClr val="tx1"/>
              </a:buClr>
              <a:buChar char="–"/>
              <a:defRPr sz="2800">
                <a:solidFill>
                  <a:schemeClr val="tx1"/>
                </a:solidFill>
                <a:latin typeface="Times New Roman" charset="0"/>
              </a:defRPr>
            </a:lvl2pPr>
            <a:lvl3pPr marL="1143000" indent="-228600" defTabSz="287338"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defTabSz="287338" eaLnBrk="0" hangingPunct="0">
              <a:spcBef>
                <a:spcPct val="20000"/>
              </a:spcBef>
              <a:buClr>
                <a:schemeClr val="tx1"/>
              </a:buClr>
              <a:buChar char="–"/>
              <a:defRPr sz="2000">
                <a:solidFill>
                  <a:schemeClr val="tx1"/>
                </a:solidFill>
                <a:latin typeface="Times New Roman" charset="0"/>
              </a:defRPr>
            </a:lvl4pPr>
            <a:lvl5pPr marL="2057400" indent="-228600" defTabSz="287338" eaLnBrk="0" hangingPunct="0">
              <a:spcBef>
                <a:spcPct val="20000"/>
              </a:spcBef>
              <a:buClr>
                <a:schemeClr val="tx2"/>
              </a:buClr>
              <a:buChar char="•"/>
              <a:defRPr sz="2000">
                <a:solidFill>
                  <a:schemeClr val="tx1"/>
                </a:solidFill>
                <a:latin typeface="Times New Roman"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Font typeface="Monotype Sorts" charset="2"/>
              <a:buNone/>
              <a:defRPr/>
            </a:pPr>
            <a:r>
              <a:rPr lang="en-US" altLang="en-US" sz="1800" dirty="0">
                <a:latin typeface="+mn-lt"/>
                <a:ea typeface="Arial" charset="0"/>
                <a:cs typeface="Times New Roman" panose="02020603050405020304" pitchFamily="18" charset="0"/>
              </a:rPr>
              <a:t>When the value in a </a:t>
            </a:r>
            <a:r>
              <a:rPr lang="en-US" altLang="en-US" sz="1800" b="1" dirty="0">
                <a:latin typeface="+mn-lt"/>
                <a:ea typeface="Arial" charset="0"/>
                <a:cs typeface="Times New Roman" panose="02020603050405020304" pitchFamily="18" charset="0"/>
              </a:rPr>
              <a:t>case</a:t>
            </a:r>
            <a:r>
              <a:rPr lang="en-US" altLang="en-US" sz="1800" dirty="0">
                <a:latin typeface="+mn-lt"/>
                <a:ea typeface="Arial" charset="0"/>
                <a:cs typeface="Times New Roman" panose="02020603050405020304" pitchFamily="18" charset="0"/>
              </a:rPr>
              <a:t> statement matches the value of the </a:t>
            </a:r>
            <a:r>
              <a:rPr lang="en-US" altLang="en-US" sz="1800" b="1" dirty="0">
                <a:latin typeface="+mn-lt"/>
                <a:ea typeface="Arial" charset="0"/>
                <a:cs typeface="Times New Roman" panose="02020603050405020304" pitchFamily="18" charset="0"/>
              </a:rPr>
              <a:t>switch-expression</a:t>
            </a:r>
            <a:r>
              <a:rPr lang="en-US" altLang="en-US" sz="1800" dirty="0">
                <a:latin typeface="+mn-lt"/>
                <a:ea typeface="Arial" charset="0"/>
                <a:cs typeface="Times New Roman" panose="02020603050405020304" pitchFamily="18" charset="0"/>
              </a:rPr>
              <a:t>,  the statements </a:t>
            </a:r>
            <a:r>
              <a:rPr lang="en-US" altLang="en-US" sz="1800" i="1" dirty="0">
                <a:latin typeface="+mn-lt"/>
                <a:ea typeface="Arial" charset="0"/>
                <a:cs typeface="Times New Roman" panose="02020603050405020304" pitchFamily="18" charset="0"/>
              </a:rPr>
              <a:t>starting from this case</a:t>
            </a:r>
            <a:r>
              <a:rPr lang="en-US" altLang="en-US" sz="1800" dirty="0">
                <a:latin typeface="+mn-lt"/>
                <a:ea typeface="Arial" charset="0"/>
                <a:cs typeface="Times New Roman" panose="02020603050405020304" pitchFamily="18" charset="0"/>
              </a:rPr>
              <a:t> are executed until either a </a:t>
            </a:r>
            <a:r>
              <a:rPr lang="en-US" altLang="en-US" sz="1800" b="1" dirty="0">
                <a:latin typeface="+mn-lt"/>
                <a:ea typeface="Arial" charset="0"/>
                <a:cs typeface="Times New Roman" panose="02020603050405020304" pitchFamily="18" charset="0"/>
              </a:rPr>
              <a:t>break</a:t>
            </a:r>
            <a:r>
              <a:rPr lang="en-US" altLang="en-US" sz="1800" dirty="0">
                <a:latin typeface="+mn-lt"/>
                <a:ea typeface="Arial" charset="0"/>
                <a:cs typeface="Times New Roman" panose="02020603050405020304" pitchFamily="18" charset="0"/>
              </a:rPr>
              <a:t> statement or the end of the </a:t>
            </a:r>
            <a:r>
              <a:rPr lang="en-US" altLang="en-US" sz="1800" b="1" dirty="0">
                <a:latin typeface="+mn-lt"/>
                <a:ea typeface="Arial" charset="0"/>
                <a:cs typeface="Times New Roman" panose="02020603050405020304" pitchFamily="18" charset="0"/>
              </a:rPr>
              <a:t>switch</a:t>
            </a:r>
            <a:r>
              <a:rPr lang="en-US" altLang="en-US" sz="1800" dirty="0">
                <a:latin typeface="+mn-lt"/>
                <a:ea typeface="Arial" charset="0"/>
                <a:cs typeface="Times New Roman" panose="02020603050405020304" pitchFamily="18" charset="0"/>
              </a:rPr>
              <a:t>  statement is reached.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70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4">
            <a:extLst>
              <a:ext uri="{FF2B5EF4-FFF2-40B4-BE49-F238E27FC236}">
                <a16:creationId xmlns:a16="http://schemas.microsoft.com/office/drawing/2014/main" id="{98FA8FAF-411F-462F-93A6-72727CA255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8081A0-3D56-4A03-BD61-28A8C4BF61A1}" type="slidenum">
              <a:rPr lang="en-US" altLang="en-US" sz="1400"/>
              <a:pPr>
                <a:spcBef>
                  <a:spcPct val="0"/>
                </a:spcBef>
                <a:buClrTx/>
                <a:buSzTx/>
                <a:buFontTx/>
                <a:buNone/>
              </a:pPr>
              <a:t>25</a:t>
            </a:fld>
            <a:endParaRPr lang="en-US" altLang="en-US" sz="1400"/>
          </a:p>
        </p:txBody>
      </p:sp>
      <p:sp>
        <p:nvSpPr>
          <p:cNvPr id="46083" name="Rectangle 2">
            <a:extLst>
              <a:ext uri="{FF2B5EF4-FFF2-40B4-BE49-F238E27FC236}">
                <a16:creationId xmlns:a16="http://schemas.microsoft.com/office/drawing/2014/main" id="{C7E2EDBF-2F32-44DA-B7E6-8F60DFA4AC55}"/>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46084" name="Rectangle 3">
            <a:extLst>
              <a:ext uri="{FF2B5EF4-FFF2-40B4-BE49-F238E27FC236}">
                <a16:creationId xmlns:a16="http://schemas.microsoft.com/office/drawing/2014/main" id="{3051722E-5CFD-422E-9544-C1C4638E7DF7}"/>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0356" name="Text Box 4">
            <a:extLst>
              <a:ext uri="{FF2B5EF4-FFF2-40B4-BE49-F238E27FC236}">
                <a16:creationId xmlns:a16="http://schemas.microsoft.com/office/drawing/2014/main" id="{948D6AAC-9177-4B92-9502-3C8E217EB2CB}"/>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latin typeface="+mn-lt"/>
                <a:cs typeface="Times New Roman" panose="02020603050405020304" pitchFamily="18" charset="0"/>
              </a:rPr>
              <a:t>switch</a:t>
            </a:r>
            <a:r>
              <a:rPr lang="en-US" altLang="en-US" sz="2400" dirty="0">
                <a:latin typeface="+mn-lt"/>
                <a:cs typeface="Times New Roman" panose="02020603050405020304" pitchFamily="18" charset="0"/>
              </a:rPr>
              <a:t> (day)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1: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2: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3: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4: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5: </a:t>
            </a:r>
            <a:r>
              <a:rPr lang="en-US" altLang="en-US" sz="2400" dirty="0" err="1">
                <a:latin typeface="+mn-lt"/>
                <a:cs typeface="Times New Roman" panose="02020603050405020304" pitchFamily="18" charset="0"/>
              </a:rPr>
              <a:t>System.out.println</a:t>
            </a:r>
            <a:r>
              <a:rPr lang="en-US" altLang="en-US" sz="2400" dirty="0">
                <a:latin typeface="+mn-lt"/>
                <a:cs typeface="Times New Roman" panose="02020603050405020304" pitchFamily="18" charset="0"/>
              </a:rPr>
              <a:t>("Weekday"); </a:t>
            </a:r>
            <a:r>
              <a:rPr lang="en-US" altLang="en-US" sz="2400" b="1" dirty="0">
                <a:latin typeface="+mn-lt"/>
                <a:cs typeface="Times New Roman" panose="02020603050405020304" pitchFamily="18" charset="0"/>
              </a:rPr>
              <a:t>break</a:t>
            </a:r>
            <a:r>
              <a:rPr lang="en-US" altLang="en-US" sz="2400" dirty="0">
                <a:latin typeface="+mn-lt"/>
                <a:cs typeface="Times New Roman" panose="02020603050405020304" pitchFamily="18" charset="0"/>
              </a:rPr>
              <a:t>;</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0: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r>
              <a:rPr lang="en-US" altLang="en-US" sz="2400" b="1" dirty="0">
                <a:latin typeface="+mn-lt"/>
                <a:cs typeface="Times New Roman" panose="02020603050405020304" pitchFamily="18" charset="0"/>
              </a:rPr>
              <a:t>case</a:t>
            </a:r>
            <a:r>
              <a:rPr lang="en-US" altLang="en-US" sz="2400" dirty="0">
                <a:latin typeface="+mn-lt"/>
                <a:cs typeface="Times New Roman" panose="02020603050405020304" pitchFamily="18" charset="0"/>
              </a:rPr>
              <a:t> 6: </a:t>
            </a:r>
            <a:r>
              <a:rPr lang="en-US" altLang="en-US" sz="2400" dirty="0" err="1">
                <a:latin typeface="+mn-lt"/>
                <a:cs typeface="Times New Roman" panose="02020603050405020304" pitchFamily="18" charset="0"/>
              </a:rPr>
              <a:t>System.out.println</a:t>
            </a:r>
            <a:r>
              <a:rPr lang="en-US" altLang="en-US" sz="2400" dirty="0">
                <a:latin typeface="+mn-lt"/>
                <a:cs typeface="Times New Roman" panose="02020603050405020304" pitchFamily="18" charset="0"/>
              </a:rPr>
              <a:t>("Weekend"); </a:t>
            </a:r>
            <a:endParaRPr lang="en-US" altLang="en-US" sz="2400" u="sng" dirty="0">
              <a:latin typeface="+mn-lt"/>
              <a:cs typeface="Times New Roman" panose="02020603050405020304" pitchFamily="18" charset="0"/>
            </a:endParaRPr>
          </a:p>
          <a:p>
            <a:pPr>
              <a:spcBef>
                <a:spcPct val="0"/>
              </a:spcBef>
              <a:buClrTx/>
              <a:buSzTx/>
              <a:buFontTx/>
              <a:buNone/>
            </a:pPr>
            <a:r>
              <a:rPr lang="en-US" altLang="en-US" sz="2400" dirty="0">
                <a:latin typeface="+mn-lt"/>
                <a:cs typeface="Times New Roman" panose="02020603050405020304" pitchFamily="18" charset="0"/>
              </a:rPr>
              <a:t>}  </a:t>
            </a:r>
            <a:endParaRPr lang="en-US" altLang="en-US" sz="2400" u="sng" dirty="0">
              <a:latin typeface="+mn-lt"/>
              <a:cs typeface="Times New Roman" panose="02020603050405020304" pitchFamily="18" charset="0"/>
            </a:endParaRPr>
          </a:p>
        </p:txBody>
      </p:sp>
      <p:sp>
        <p:nvSpPr>
          <p:cNvPr id="46086" name="Rectangle 6">
            <a:extLst>
              <a:ext uri="{FF2B5EF4-FFF2-40B4-BE49-F238E27FC236}">
                <a16:creationId xmlns:a16="http://schemas.microsoft.com/office/drawing/2014/main" id="{E4E0065D-393C-4812-8DA0-360D539090C3}"/>
              </a:ext>
            </a:extLst>
          </p:cNvPr>
          <p:cNvSpPr>
            <a:spLocks noChangeArrowheads="1"/>
          </p:cNvSpPr>
          <p:nvPr/>
        </p:nvSpPr>
        <p:spPr bwMode="auto">
          <a:xfrm>
            <a:off x="3016251" y="2306639"/>
            <a:ext cx="42227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9447" name="AutoShape 7">
            <a:extLst>
              <a:ext uri="{FF2B5EF4-FFF2-40B4-BE49-F238E27FC236}">
                <a16:creationId xmlns:a16="http://schemas.microsoft.com/office/drawing/2014/main" id="{0068E758-B495-4304-9BE8-3AB6165C819D}"/>
              </a:ext>
            </a:extLst>
          </p:cNvPr>
          <p:cNvSpPr>
            <a:spLocks noChangeArrowheads="1"/>
          </p:cNvSpPr>
          <p:nvPr/>
        </p:nvSpPr>
        <p:spPr bwMode="auto">
          <a:xfrm>
            <a:off x="2178050" y="1123951"/>
            <a:ext cx="2573338" cy="536575"/>
          </a:xfrm>
          <a:prstGeom prst="wedgeRoundRectCallout">
            <a:avLst>
              <a:gd name="adj1" fmla="val -6745"/>
              <a:gd name="adj2" fmla="val 17725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Suppose day is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4">
            <a:extLst>
              <a:ext uri="{FF2B5EF4-FFF2-40B4-BE49-F238E27FC236}">
                <a16:creationId xmlns:a16="http://schemas.microsoft.com/office/drawing/2014/main" id="{646FC4A2-729C-4380-9FD4-371CDE827E8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4CD9B1-5BEA-4D81-9474-C6198EE4578F}" type="slidenum">
              <a:rPr lang="en-US" altLang="en-US" sz="1400"/>
              <a:pPr>
                <a:spcBef>
                  <a:spcPct val="0"/>
                </a:spcBef>
                <a:buClrTx/>
                <a:buSzTx/>
                <a:buFontTx/>
                <a:buNone/>
              </a:pPr>
              <a:t>26</a:t>
            </a:fld>
            <a:endParaRPr lang="en-US" altLang="en-US" sz="1400"/>
          </a:p>
        </p:txBody>
      </p:sp>
      <p:sp>
        <p:nvSpPr>
          <p:cNvPr id="47107" name="Rectangle 2">
            <a:extLst>
              <a:ext uri="{FF2B5EF4-FFF2-40B4-BE49-F238E27FC236}">
                <a16:creationId xmlns:a16="http://schemas.microsoft.com/office/drawing/2014/main" id="{D56A5C3D-8873-494F-B163-5D3458100E3C}"/>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47108" name="Rectangle 3">
            <a:extLst>
              <a:ext uri="{FF2B5EF4-FFF2-40B4-BE49-F238E27FC236}">
                <a16:creationId xmlns:a16="http://schemas.microsoft.com/office/drawing/2014/main" id="{4EE15B5B-0676-4233-B359-CACFDEFEEAC7}"/>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04" name="Text Box 4">
            <a:extLst>
              <a:ext uri="{FF2B5EF4-FFF2-40B4-BE49-F238E27FC236}">
                <a16:creationId xmlns:a16="http://schemas.microsoft.com/office/drawing/2014/main" id="{0E873B39-53D4-4685-AAD8-859BE3DDEACE}"/>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75ED241E-E7C4-4F38-935A-37527B4DF0A7}"/>
              </a:ext>
            </a:extLst>
          </p:cNvPr>
          <p:cNvSpPr>
            <a:spLocks noChangeArrowheads="1"/>
          </p:cNvSpPr>
          <p:nvPr/>
        </p:nvSpPr>
        <p:spPr bwMode="auto">
          <a:xfrm>
            <a:off x="2178050" y="1123951"/>
            <a:ext cx="2573338" cy="536575"/>
          </a:xfrm>
          <a:prstGeom prst="wedgeRoundRectCallout">
            <a:avLst>
              <a:gd name="adj1" fmla="val -33736"/>
              <a:gd name="adj2" fmla="val 2980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Match case 2 </a:t>
            </a:r>
          </a:p>
        </p:txBody>
      </p:sp>
      <p:sp>
        <p:nvSpPr>
          <p:cNvPr id="47112" name="Rectangle 6">
            <a:extLst>
              <a:ext uri="{FF2B5EF4-FFF2-40B4-BE49-F238E27FC236}">
                <a16:creationId xmlns:a16="http://schemas.microsoft.com/office/drawing/2014/main" id="{8854866D-5270-4822-BDC8-1C46202ADB0B}"/>
              </a:ext>
            </a:extLst>
          </p:cNvPr>
          <p:cNvSpPr>
            <a:spLocks noChangeArrowheads="1"/>
          </p:cNvSpPr>
          <p:nvPr/>
        </p:nvSpPr>
        <p:spPr bwMode="auto">
          <a:xfrm>
            <a:off x="2098676" y="3082926"/>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4">
            <a:extLst>
              <a:ext uri="{FF2B5EF4-FFF2-40B4-BE49-F238E27FC236}">
                <a16:creationId xmlns:a16="http://schemas.microsoft.com/office/drawing/2014/main" id="{371AEF23-FA87-46A1-AC92-30F9CA43BB1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963C7C-7EBC-4F62-928A-D091DBFBC464}" type="slidenum">
              <a:rPr lang="en-US" altLang="en-US" sz="1400"/>
              <a:pPr>
                <a:spcBef>
                  <a:spcPct val="0"/>
                </a:spcBef>
                <a:buClrTx/>
                <a:buSzTx/>
                <a:buFontTx/>
                <a:buNone/>
              </a:pPr>
              <a:t>27</a:t>
            </a:fld>
            <a:endParaRPr lang="en-US" altLang="en-US" sz="1400"/>
          </a:p>
        </p:txBody>
      </p:sp>
      <p:sp>
        <p:nvSpPr>
          <p:cNvPr id="48131" name="Rectangle 2">
            <a:extLst>
              <a:ext uri="{FF2B5EF4-FFF2-40B4-BE49-F238E27FC236}">
                <a16:creationId xmlns:a16="http://schemas.microsoft.com/office/drawing/2014/main" id="{C9C52558-DF2F-4B5F-8E91-DC038FC88B30}"/>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48132" name="Rectangle 3">
            <a:extLst>
              <a:ext uri="{FF2B5EF4-FFF2-40B4-BE49-F238E27FC236}">
                <a16:creationId xmlns:a16="http://schemas.microsoft.com/office/drawing/2014/main" id="{931E1B4E-6D3D-4124-BA49-E785A6E1B4EB}"/>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4452" name="Text Box 4">
            <a:extLst>
              <a:ext uri="{FF2B5EF4-FFF2-40B4-BE49-F238E27FC236}">
                <a16:creationId xmlns:a16="http://schemas.microsoft.com/office/drawing/2014/main" id="{FC728FAF-7840-4449-9D73-44D3426F9C26}"/>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6B03402B-C20F-4180-89B9-52908AF4456E}"/>
              </a:ext>
            </a:extLst>
          </p:cNvPr>
          <p:cNvSpPr>
            <a:spLocks noChangeArrowheads="1"/>
          </p:cNvSpPr>
          <p:nvPr/>
        </p:nvSpPr>
        <p:spPr bwMode="auto">
          <a:xfrm>
            <a:off x="2178050" y="1123951"/>
            <a:ext cx="2573338" cy="536575"/>
          </a:xfrm>
          <a:prstGeom prst="wedgeRoundRectCallout">
            <a:avLst>
              <a:gd name="adj1" fmla="val -31958"/>
              <a:gd name="adj2" fmla="val 3889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Fall through case 3</a:t>
            </a:r>
          </a:p>
        </p:txBody>
      </p:sp>
      <p:sp>
        <p:nvSpPr>
          <p:cNvPr id="48136" name="Rectangle 6">
            <a:extLst>
              <a:ext uri="{FF2B5EF4-FFF2-40B4-BE49-F238E27FC236}">
                <a16:creationId xmlns:a16="http://schemas.microsoft.com/office/drawing/2014/main" id="{FA6D371E-D143-452B-85E0-8959D148A403}"/>
              </a:ext>
            </a:extLst>
          </p:cNvPr>
          <p:cNvSpPr>
            <a:spLocks noChangeArrowheads="1"/>
          </p:cNvSpPr>
          <p:nvPr/>
        </p:nvSpPr>
        <p:spPr bwMode="auto">
          <a:xfrm>
            <a:off x="2098676" y="3429001"/>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4">
            <a:extLst>
              <a:ext uri="{FF2B5EF4-FFF2-40B4-BE49-F238E27FC236}">
                <a16:creationId xmlns:a16="http://schemas.microsoft.com/office/drawing/2014/main" id="{029B5B88-C4C5-439C-8969-D7DD729CE2D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40F4D7-BEA1-4EAC-882E-52F5EB7BB2F7}" type="slidenum">
              <a:rPr lang="en-US" altLang="en-US" sz="1400"/>
              <a:pPr>
                <a:spcBef>
                  <a:spcPct val="0"/>
                </a:spcBef>
                <a:buClrTx/>
                <a:buSzTx/>
                <a:buFontTx/>
                <a:buNone/>
              </a:pPr>
              <a:t>28</a:t>
            </a:fld>
            <a:endParaRPr lang="en-US" altLang="en-US" sz="1400"/>
          </a:p>
        </p:txBody>
      </p:sp>
      <p:sp>
        <p:nvSpPr>
          <p:cNvPr id="49155" name="Rectangle 2">
            <a:extLst>
              <a:ext uri="{FF2B5EF4-FFF2-40B4-BE49-F238E27FC236}">
                <a16:creationId xmlns:a16="http://schemas.microsoft.com/office/drawing/2014/main" id="{87AFC052-8B2D-4E40-92D3-35AB2300B010}"/>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49156" name="Rectangle 3">
            <a:extLst>
              <a:ext uri="{FF2B5EF4-FFF2-40B4-BE49-F238E27FC236}">
                <a16:creationId xmlns:a16="http://schemas.microsoft.com/office/drawing/2014/main" id="{5F5D1A3A-C1EC-4A8E-BABF-5D8BB1ABCE70}"/>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6500" name="Text Box 4">
            <a:extLst>
              <a:ext uri="{FF2B5EF4-FFF2-40B4-BE49-F238E27FC236}">
                <a16:creationId xmlns:a16="http://schemas.microsoft.com/office/drawing/2014/main" id="{2BCB0847-F6F5-40DC-8207-C9D93D2B246B}"/>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7C7A6777-76B0-4943-ABE1-78E536DCC406}"/>
              </a:ext>
            </a:extLst>
          </p:cNvPr>
          <p:cNvSpPr>
            <a:spLocks noChangeArrowheads="1"/>
          </p:cNvSpPr>
          <p:nvPr/>
        </p:nvSpPr>
        <p:spPr bwMode="auto">
          <a:xfrm>
            <a:off x="2178050" y="1123951"/>
            <a:ext cx="2573338" cy="536575"/>
          </a:xfrm>
          <a:prstGeom prst="wedgeRoundRectCallout">
            <a:avLst>
              <a:gd name="adj1" fmla="val -30181"/>
              <a:gd name="adj2" fmla="val 44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Fall through case 4 </a:t>
            </a:r>
          </a:p>
        </p:txBody>
      </p:sp>
      <p:sp>
        <p:nvSpPr>
          <p:cNvPr id="49160" name="Rectangle 6">
            <a:extLst>
              <a:ext uri="{FF2B5EF4-FFF2-40B4-BE49-F238E27FC236}">
                <a16:creationId xmlns:a16="http://schemas.microsoft.com/office/drawing/2014/main" id="{D2E86580-EB65-4C40-B3AA-C403452FD784}"/>
              </a:ext>
            </a:extLst>
          </p:cNvPr>
          <p:cNvSpPr>
            <a:spLocks noChangeArrowheads="1"/>
          </p:cNvSpPr>
          <p:nvPr/>
        </p:nvSpPr>
        <p:spPr bwMode="auto">
          <a:xfrm>
            <a:off x="2095501" y="3773489"/>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4">
            <a:extLst>
              <a:ext uri="{FF2B5EF4-FFF2-40B4-BE49-F238E27FC236}">
                <a16:creationId xmlns:a16="http://schemas.microsoft.com/office/drawing/2014/main" id="{723245B0-DE00-426A-B5B5-C45A7ACBC51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38CECC-0F9B-45BA-A58E-57C29C312EC4}" type="slidenum">
              <a:rPr lang="en-US" altLang="en-US" sz="1400"/>
              <a:pPr>
                <a:spcBef>
                  <a:spcPct val="0"/>
                </a:spcBef>
                <a:buClrTx/>
                <a:buSzTx/>
                <a:buFontTx/>
                <a:buNone/>
              </a:pPr>
              <a:t>29</a:t>
            </a:fld>
            <a:endParaRPr lang="en-US" altLang="en-US" sz="1400"/>
          </a:p>
        </p:txBody>
      </p:sp>
      <p:sp>
        <p:nvSpPr>
          <p:cNvPr id="50179" name="Rectangle 2">
            <a:extLst>
              <a:ext uri="{FF2B5EF4-FFF2-40B4-BE49-F238E27FC236}">
                <a16:creationId xmlns:a16="http://schemas.microsoft.com/office/drawing/2014/main" id="{488305CA-ECAA-4717-B8E6-B154875B884D}"/>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50180" name="Rectangle 3">
            <a:extLst>
              <a:ext uri="{FF2B5EF4-FFF2-40B4-BE49-F238E27FC236}">
                <a16:creationId xmlns:a16="http://schemas.microsoft.com/office/drawing/2014/main" id="{D70C5B06-1039-46C8-AF97-CB3C375E5F92}"/>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8548" name="Text Box 4">
            <a:extLst>
              <a:ext uri="{FF2B5EF4-FFF2-40B4-BE49-F238E27FC236}">
                <a16:creationId xmlns:a16="http://schemas.microsoft.com/office/drawing/2014/main" id="{247A14CC-A847-43A3-8EA1-1D9D8C843181}"/>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90A53CC7-A24E-432C-89B5-2C9DA5850E5B}"/>
              </a:ext>
            </a:extLst>
          </p:cNvPr>
          <p:cNvSpPr>
            <a:spLocks noChangeArrowheads="1"/>
          </p:cNvSpPr>
          <p:nvPr/>
        </p:nvSpPr>
        <p:spPr bwMode="auto">
          <a:xfrm>
            <a:off x="2178050" y="1123951"/>
            <a:ext cx="2573338" cy="536575"/>
          </a:xfrm>
          <a:prstGeom prst="wedgeRoundRectCallout">
            <a:avLst>
              <a:gd name="adj1" fmla="val -30630"/>
              <a:gd name="adj2" fmla="val 5083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Fall through case 5 </a:t>
            </a:r>
          </a:p>
        </p:txBody>
      </p:sp>
      <p:sp>
        <p:nvSpPr>
          <p:cNvPr id="50184" name="Rectangle 6">
            <a:extLst>
              <a:ext uri="{FF2B5EF4-FFF2-40B4-BE49-F238E27FC236}">
                <a16:creationId xmlns:a16="http://schemas.microsoft.com/office/drawing/2014/main" id="{CA8B599B-CD5B-47D5-B7B6-D15CE2EDDBCA}"/>
              </a:ext>
            </a:extLst>
          </p:cNvPr>
          <p:cNvSpPr>
            <a:spLocks noChangeArrowheads="1"/>
          </p:cNvSpPr>
          <p:nvPr/>
        </p:nvSpPr>
        <p:spPr bwMode="auto">
          <a:xfrm>
            <a:off x="2092326" y="4119564"/>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B776BB9E-0F75-4D0A-BCD0-12B5DC470B3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9FB36A-3C17-4207-B05F-10AC8D555333}"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F1FBAEA5-14BD-4630-B057-4D19D1989B40}"/>
              </a:ext>
            </a:extLst>
          </p:cNvPr>
          <p:cNvSpPr>
            <a:spLocks noGrp="1" noChangeArrowheads="1"/>
          </p:cNvSpPr>
          <p:nvPr>
            <p:ph type="title"/>
          </p:nvPr>
        </p:nvSpPr>
        <p:spPr>
          <a:xfrm>
            <a:off x="1988389" y="279672"/>
            <a:ext cx="7772400" cy="1371600"/>
          </a:xfrm>
        </p:spPr>
        <p:txBody>
          <a:bodyPr/>
          <a:lstStyle/>
          <a:p>
            <a:pPr>
              <a:defRPr/>
            </a:pPr>
            <a:r>
              <a:rPr lang="en-US" altLang="en-US" dirty="0"/>
              <a:t>Relational Operators</a:t>
            </a:r>
          </a:p>
        </p:txBody>
      </p:sp>
      <p:sp>
        <p:nvSpPr>
          <p:cNvPr id="7172" name="Rectangle 5">
            <a:extLst>
              <a:ext uri="{FF2B5EF4-FFF2-40B4-BE49-F238E27FC236}">
                <a16:creationId xmlns:a16="http://schemas.microsoft.com/office/drawing/2014/main" id="{02D1246F-9CAB-452F-9BE3-5E26E4877D32}"/>
              </a:ext>
            </a:extLst>
          </p:cNvPr>
          <p:cNvSpPr>
            <a:spLocks noChangeArrowheads="1"/>
          </p:cNvSpPr>
          <p:nvPr/>
        </p:nvSpPr>
        <p:spPr bwMode="auto">
          <a:xfrm>
            <a:off x="1524001" y="24171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7">
            <a:extLst>
              <a:ext uri="{FF2B5EF4-FFF2-40B4-BE49-F238E27FC236}">
                <a16:creationId xmlns:a16="http://schemas.microsoft.com/office/drawing/2014/main" id="{C65D8565-8F6D-45F1-A69A-5E310E74C7DF}"/>
              </a:ext>
            </a:extLst>
          </p:cNvPr>
          <p:cNvSpPr>
            <a:spLocks noChangeArrowheads="1"/>
          </p:cNvSpPr>
          <p:nvPr/>
        </p:nvSpPr>
        <p:spPr bwMode="auto">
          <a:xfrm>
            <a:off x="1524001" y="24171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3" name="Object 6">
            <a:extLst>
              <a:ext uri="{FF2B5EF4-FFF2-40B4-BE49-F238E27FC236}">
                <a16:creationId xmlns:a16="http://schemas.microsoft.com/office/drawing/2014/main" id="{FA5684C7-DE3A-41AF-AF6E-3EC573E684B0}"/>
              </a:ext>
            </a:extLst>
          </p:cNvPr>
          <p:cNvGraphicFramePr>
            <a:graphicFrameLocks noChangeAspect="1"/>
          </p:cNvGraphicFramePr>
          <p:nvPr/>
        </p:nvGraphicFramePr>
        <p:xfrm>
          <a:off x="1616366" y="2139292"/>
          <a:ext cx="8794750" cy="3255963"/>
        </p:xfrm>
        <a:graphic>
          <a:graphicData uri="http://schemas.openxmlformats.org/presentationml/2006/ole">
            <mc:AlternateContent xmlns:mc="http://schemas.openxmlformats.org/markup-compatibility/2006">
              <mc:Choice xmlns:v="urn:schemas-microsoft-com:vml" Requires="v">
                <p:oleObj name="Picture" r:id="rId3" imgW="4229100" imgH="1562100" progId="Word.Picture.8">
                  <p:embed/>
                </p:oleObj>
              </mc:Choice>
              <mc:Fallback>
                <p:oleObj name="Picture" r:id="rId3" imgW="4229100" imgH="1562100" progId="Word.Picture.8">
                  <p:embed/>
                  <p:pic>
                    <p:nvPicPr>
                      <p:cNvPr id="22533" name="Object 6">
                        <a:extLst>
                          <a:ext uri="{FF2B5EF4-FFF2-40B4-BE49-F238E27FC236}">
                            <a16:creationId xmlns:a16="http://schemas.microsoft.com/office/drawing/2014/main" id="{FA5684C7-DE3A-41AF-AF6E-3EC573E68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366" y="2139292"/>
                        <a:ext cx="879475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4">
            <a:extLst>
              <a:ext uri="{FF2B5EF4-FFF2-40B4-BE49-F238E27FC236}">
                <a16:creationId xmlns:a16="http://schemas.microsoft.com/office/drawing/2014/main" id="{F322AFC0-AA30-4DBD-911E-0D3363D048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C7A7E7-55A2-4656-AA10-BA7BFAAB69CA}" type="slidenum">
              <a:rPr lang="en-US" altLang="en-US" sz="1400"/>
              <a:pPr>
                <a:spcBef>
                  <a:spcPct val="0"/>
                </a:spcBef>
                <a:buClrTx/>
                <a:buSzTx/>
                <a:buFontTx/>
                <a:buNone/>
              </a:pPr>
              <a:t>30</a:t>
            </a:fld>
            <a:endParaRPr lang="en-US" altLang="en-US" sz="1400"/>
          </a:p>
        </p:txBody>
      </p:sp>
      <p:sp>
        <p:nvSpPr>
          <p:cNvPr id="51203" name="Rectangle 2">
            <a:extLst>
              <a:ext uri="{FF2B5EF4-FFF2-40B4-BE49-F238E27FC236}">
                <a16:creationId xmlns:a16="http://schemas.microsoft.com/office/drawing/2014/main" id="{313B245C-9DDA-477B-B887-5D7ED09F3F25}"/>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51204" name="Rectangle 3">
            <a:extLst>
              <a:ext uri="{FF2B5EF4-FFF2-40B4-BE49-F238E27FC236}">
                <a16:creationId xmlns:a16="http://schemas.microsoft.com/office/drawing/2014/main" id="{0247FA4A-A618-4391-8F49-469CEB2254AC}"/>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0596" name="Text Box 4">
            <a:extLst>
              <a:ext uri="{FF2B5EF4-FFF2-40B4-BE49-F238E27FC236}">
                <a16:creationId xmlns:a16="http://schemas.microsoft.com/office/drawing/2014/main" id="{31FC7D5B-FFF7-4D71-B9A5-6CD3A7A3806F}"/>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1555499A-FA87-421E-8155-5B9309395A86}"/>
              </a:ext>
            </a:extLst>
          </p:cNvPr>
          <p:cNvSpPr>
            <a:spLocks noChangeArrowheads="1"/>
          </p:cNvSpPr>
          <p:nvPr/>
        </p:nvSpPr>
        <p:spPr bwMode="auto">
          <a:xfrm>
            <a:off x="2178050" y="1123951"/>
            <a:ext cx="2573338" cy="536575"/>
          </a:xfrm>
          <a:prstGeom prst="wedgeRoundRectCallout">
            <a:avLst>
              <a:gd name="adj1" fmla="val 150185"/>
              <a:gd name="adj2" fmla="val 514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Encounter break</a:t>
            </a:r>
          </a:p>
        </p:txBody>
      </p:sp>
      <p:sp>
        <p:nvSpPr>
          <p:cNvPr id="51208" name="Rectangle 6">
            <a:extLst>
              <a:ext uri="{FF2B5EF4-FFF2-40B4-BE49-F238E27FC236}">
                <a16:creationId xmlns:a16="http://schemas.microsoft.com/office/drawing/2014/main" id="{BBE92E57-EC34-4760-8E05-9EA3A54F8673}"/>
              </a:ext>
            </a:extLst>
          </p:cNvPr>
          <p:cNvSpPr>
            <a:spLocks noChangeArrowheads="1"/>
          </p:cNvSpPr>
          <p:nvPr/>
        </p:nvSpPr>
        <p:spPr bwMode="auto">
          <a:xfrm>
            <a:off x="7018339" y="4119564"/>
            <a:ext cx="947737"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4">
            <a:extLst>
              <a:ext uri="{FF2B5EF4-FFF2-40B4-BE49-F238E27FC236}">
                <a16:creationId xmlns:a16="http://schemas.microsoft.com/office/drawing/2014/main" id="{6A1A3DCE-5CD4-4945-84AA-C70F785262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0E6FDD-BFAC-4FD3-A881-15D7D690D5FF}" type="slidenum">
              <a:rPr lang="en-US" altLang="en-US" sz="1400"/>
              <a:pPr>
                <a:spcBef>
                  <a:spcPct val="0"/>
                </a:spcBef>
                <a:buClrTx/>
                <a:buSzTx/>
                <a:buFontTx/>
                <a:buNone/>
              </a:pPr>
              <a:t>31</a:t>
            </a:fld>
            <a:endParaRPr lang="en-US" altLang="en-US" sz="1400"/>
          </a:p>
        </p:txBody>
      </p:sp>
      <p:sp>
        <p:nvSpPr>
          <p:cNvPr id="52227" name="Rectangle 2">
            <a:extLst>
              <a:ext uri="{FF2B5EF4-FFF2-40B4-BE49-F238E27FC236}">
                <a16:creationId xmlns:a16="http://schemas.microsoft.com/office/drawing/2014/main" id="{CB9CDFCB-83A0-4C11-B6EE-A2475C3A96CE}"/>
              </a:ext>
            </a:extLst>
          </p:cNvPr>
          <p:cNvSpPr>
            <a:spLocks noGrp="1" noChangeArrowheads="1"/>
          </p:cNvSpPr>
          <p:nvPr>
            <p:ph type="title"/>
          </p:nvPr>
        </p:nvSpPr>
        <p:spPr>
          <a:xfrm>
            <a:off x="2209800" y="317501"/>
            <a:ext cx="8001000" cy="500063"/>
          </a:xfrm>
        </p:spPr>
        <p:txBody>
          <a:bodyPr>
            <a:normAutofit fontScale="90000"/>
          </a:bodyPr>
          <a:lstStyle/>
          <a:p>
            <a:pPr>
              <a:defRPr/>
            </a:pPr>
            <a:r>
              <a:rPr lang="en-US" altLang="en-US" sz="4000"/>
              <a:t>Trace switch statement</a:t>
            </a:r>
          </a:p>
        </p:txBody>
      </p:sp>
      <p:sp>
        <p:nvSpPr>
          <p:cNvPr id="52228" name="Rectangle 3">
            <a:extLst>
              <a:ext uri="{FF2B5EF4-FFF2-40B4-BE49-F238E27FC236}">
                <a16:creationId xmlns:a16="http://schemas.microsoft.com/office/drawing/2014/main" id="{1D3BE9D5-C56C-4C04-B2BB-0E32852EF3BC}"/>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44" name="Text Box 4">
            <a:extLst>
              <a:ext uri="{FF2B5EF4-FFF2-40B4-BE49-F238E27FC236}">
                <a16:creationId xmlns:a16="http://schemas.microsoft.com/office/drawing/2014/main" id="{4CC6D90C-E287-4FC4-B215-47DB4BF3AF16}"/>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194228BE-21F7-4377-BC32-85C66B067C9A}"/>
              </a:ext>
            </a:extLst>
          </p:cNvPr>
          <p:cNvSpPr>
            <a:spLocks noChangeArrowheads="1"/>
          </p:cNvSpPr>
          <p:nvPr/>
        </p:nvSpPr>
        <p:spPr bwMode="auto">
          <a:xfrm>
            <a:off x="2178050" y="1123951"/>
            <a:ext cx="2573338" cy="536575"/>
          </a:xfrm>
          <a:prstGeom prst="wedgeRoundRectCallout">
            <a:avLst>
              <a:gd name="adj1" fmla="val -57167"/>
              <a:gd name="adj2" fmla="val 834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ea typeface="Arial" charset="0"/>
                <a:cs typeface="Arial" charset="0"/>
              </a:rPr>
              <a:t>Exit the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4">
            <a:extLst>
              <a:ext uri="{FF2B5EF4-FFF2-40B4-BE49-F238E27FC236}">
                <a16:creationId xmlns:a16="http://schemas.microsoft.com/office/drawing/2014/main" id="{B46D8FF6-5CCC-4B42-B66D-CDED877A550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C6B312-97AE-47DF-A441-1F6105B74BF2}" type="slidenum">
              <a:rPr lang="en-US" altLang="en-US" sz="1400"/>
              <a:pPr>
                <a:spcBef>
                  <a:spcPct val="0"/>
                </a:spcBef>
                <a:buClrTx/>
                <a:buSzTx/>
                <a:buFontTx/>
                <a:buNone/>
              </a:pPr>
              <a:t>32</a:t>
            </a:fld>
            <a:endParaRPr lang="en-US" altLang="en-US" sz="1400"/>
          </a:p>
        </p:txBody>
      </p:sp>
      <p:sp>
        <p:nvSpPr>
          <p:cNvPr id="53251" name="Rectangle 2">
            <a:extLst>
              <a:ext uri="{FF2B5EF4-FFF2-40B4-BE49-F238E27FC236}">
                <a16:creationId xmlns:a16="http://schemas.microsoft.com/office/drawing/2014/main" id="{6FDD7BA7-16BA-47FF-AC7A-2EDA69ECDCBA}"/>
              </a:ext>
            </a:extLst>
          </p:cNvPr>
          <p:cNvSpPr>
            <a:spLocks noGrp="1" noChangeArrowheads="1"/>
          </p:cNvSpPr>
          <p:nvPr>
            <p:ph type="title"/>
          </p:nvPr>
        </p:nvSpPr>
        <p:spPr>
          <a:xfrm>
            <a:off x="1717676" y="241301"/>
            <a:ext cx="8640763" cy="460375"/>
          </a:xfrm>
        </p:spPr>
        <p:txBody>
          <a:bodyPr>
            <a:normAutofit fontScale="90000"/>
          </a:bodyPr>
          <a:lstStyle/>
          <a:p>
            <a:pPr>
              <a:defRPr/>
            </a:pPr>
            <a:r>
              <a:rPr lang="en-US" altLang="en-US" sz="3600"/>
              <a:t>Problem: Chinese Zodiac</a:t>
            </a:r>
            <a:r>
              <a:rPr lang="en-US" altLang="en-US"/>
              <a:t> </a:t>
            </a:r>
          </a:p>
        </p:txBody>
      </p:sp>
      <p:sp>
        <p:nvSpPr>
          <p:cNvPr id="53252" name="Rectangle 3">
            <a:extLst>
              <a:ext uri="{FF2B5EF4-FFF2-40B4-BE49-F238E27FC236}">
                <a16:creationId xmlns:a16="http://schemas.microsoft.com/office/drawing/2014/main" id="{D13F1A9E-B656-4870-9886-9094A1504C01}"/>
              </a:ext>
            </a:extLst>
          </p:cNvPr>
          <p:cNvSpPr>
            <a:spLocks noGrp="1" noChangeArrowheads="1"/>
          </p:cNvSpPr>
          <p:nvPr>
            <p:ph type="body" idx="1"/>
          </p:nvPr>
        </p:nvSpPr>
        <p:spPr>
          <a:xfrm>
            <a:off x="1717676" y="855664"/>
            <a:ext cx="8683625" cy="1690687"/>
          </a:xfrm>
        </p:spPr>
        <p:txBody>
          <a:bodyPr/>
          <a:lstStyle/>
          <a:p>
            <a:pPr marL="0" indent="0">
              <a:buNone/>
              <a:defRPr/>
            </a:pPr>
            <a:r>
              <a:rPr lang="en-US" altLang="en-US" sz="2800"/>
              <a:t>Write a program </a:t>
            </a:r>
            <a:r>
              <a:rPr lang="en-US" altLang="en-US"/>
              <a:t>that prompts the user to enter a year and displays the animal for the year. </a:t>
            </a:r>
          </a:p>
        </p:txBody>
      </p:sp>
      <p:sp>
        <p:nvSpPr>
          <p:cNvPr id="53253" name="Rectangle 8">
            <a:extLst>
              <a:ext uri="{FF2B5EF4-FFF2-40B4-BE49-F238E27FC236}">
                <a16:creationId xmlns:a16="http://schemas.microsoft.com/office/drawing/2014/main" id="{26670FA0-90AA-4A59-9751-F2DA5A21F409}"/>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4693" name="Picture 11">
            <a:extLst>
              <a:ext uri="{FF2B5EF4-FFF2-40B4-BE49-F238E27FC236}">
                <a16:creationId xmlns:a16="http://schemas.microsoft.com/office/drawing/2014/main" id="{48043BC9-A7F1-4B25-B12F-A5D7FED2B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1931988"/>
            <a:ext cx="7226300" cy="368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4">
            <a:extLst>
              <a:ext uri="{FF2B5EF4-FFF2-40B4-BE49-F238E27FC236}">
                <a16:creationId xmlns:a16="http://schemas.microsoft.com/office/drawing/2014/main" id="{40946AB1-30E3-4145-AA48-A1187CF9E76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1F0B6D-9373-4BCB-9F98-944BA1829CD2}" type="slidenum">
              <a:rPr lang="en-US" altLang="en-US" sz="1400"/>
              <a:pPr>
                <a:spcBef>
                  <a:spcPct val="0"/>
                </a:spcBef>
                <a:buClrTx/>
                <a:buSzTx/>
                <a:buFontTx/>
                <a:buNone/>
              </a:pPr>
              <a:t>33</a:t>
            </a:fld>
            <a:endParaRPr lang="en-US" altLang="en-US" sz="1400"/>
          </a:p>
        </p:txBody>
      </p:sp>
      <p:sp>
        <p:nvSpPr>
          <p:cNvPr id="54275" name="Rectangle 2">
            <a:extLst>
              <a:ext uri="{FF2B5EF4-FFF2-40B4-BE49-F238E27FC236}">
                <a16:creationId xmlns:a16="http://schemas.microsoft.com/office/drawing/2014/main" id="{444D5025-93C9-48D5-B9D8-002FF3BC4300}"/>
              </a:ext>
            </a:extLst>
          </p:cNvPr>
          <p:cNvSpPr>
            <a:spLocks noGrp="1" noChangeArrowheads="1"/>
          </p:cNvSpPr>
          <p:nvPr>
            <p:ph type="title"/>
          </p:nvPr>
        </p:nvSpPr>
        <p:spPr>
          <a:xfrm>
            <a:off x="2209800" y="228600"/>
            <a:ext cx="7772400" cy="609600"/>
          </a:xfrm>
        </p:spPr>
        <p:txBody>
          <a:bodyPr>
            <a:normAutofit fontScale="90000"/>
          </a:bodyPr>
          <a:lstStyle/>
          <a:p>
            <a:pPr>
              <a:defRPr/>
            </a:pPr>
            <a:r>
              <a:rPr lang="en-US" altLang="en-US"/>
              <a:t>Conditional Expressions</a:t>
            </a:r>
            <a:endParaRPr lang="en-US" altLang="en-US" b="1">
              <a:latin typeface="Book Antiqua" charset="0"/>
            </a:endParaRPr>
          </a:p>
        </p:txBody>
      </p:sp>
      <p:sp>
        <p:nvSpPr>
          <p:cNvPr id="54276" name="Rectangle 3">
            <a:extLst>
              <a:ext uri="{FF2B5EF4-FFF2-40B4-BE49-F238E27FC236}">
                <a16:creationId xmlns:a16="http://schemas.microsoft.com/office/drawing/2014/main" id="{9DD7A99D-077D-4C90-A8E6-DF04D7D4C063}"/>
              </a:ext>
            </a:extLst>
          </p:cNvPr>
          <p:cNvSpPr>
            <a:spLocks noGrp="1" noChangeArrowheads="1"/>
          </p:cNvSpPr>
          <p:nvPr>
            <p:ph type="body" idx="1"/>
          </p:nvPr>
        </p:nvSpPr>
        <p:spPr>
          <a:xfrm>
            <a:off x="1828800" y="990600"/>
            <a:ext cx="8534400" cy="5334000"/>
          </a:xfrm>
        </p:spPr>
        <p:txBody>
          <a:bodyPr>
            <a:normAutofit lnSpcReduction="10000"/>
          </a:bodyPr>
          <a:lstStyle/>
          <a:p>
            <a:pPr>
              <a:lnSpc>
                <a:spcPct val="90000"/>
              </a:lnSpc>
              <a:buFont typeface="Monotype Sorts" charset="2"/>
              <a:buNone/>
              <a:defRPr/>
            </a:pPr>
            <a:r>
              <a:rPr lang="en-US" altLang="en-US" sz="3000"/>
              <a:t>if (x &gt; 0) </a:t>
            </a:r>
          </a:p>
          <a:p>
            <a:pPr>
              <a:lnSpc>
                <a:spcPct val="90000"/>
              </a:lnSpc>
              <a:buFont typeface="Monotype Sorts" charset="2"/>
              <a:buNone/>
              <a:defRPr/>
            </a:pPr>
            <a:r>
              <a:rPr lang="en-US" altLang="en-US" sz="3000"/>
              <a:t>  y = 1</a:t>
            </a:r>
          </a:p>
          <a:p>
            <a:pPr>
              <a:lnSpc>
                <a:spcPct val="90000"/>
              </a:lnSpc>
              <a:spcBef>
                <a:spcPct val="0"/>
              </a:spcBef>
              <a:buFont typeface="Monotype Sorts" charset="2"/>
              <a:buNone/>
              <a:defRPr/>
            </a:pPr>
            <a:r>
              <a:rPr lang="en-US" altLang="en-US" sz="3000"/>
              <a:t>else </a:t>
            </a:r>
          </a:p>
          <a:p>
            <a:pPr>
              <a:lnSpc>
                <a:spcPct val="90000"/>
              </a:lnSpc>
              <a:spcBef>
                <a:spcPct val="0"/>
              </a:spcBef>
              <a:buFont typeface="Monotype Sorts" charset="2"/>
              <a:buNone/>
              <a:defRPr/>
            </a:pPr>
            <a:r>
              <a:rPr lang="en-US" altLang="en-US" sz="3000"/>
              <a:t>  y = -1;</a:t>
            </a:r>
          </a:p>
          <a:p>
            <a:pPr>
              <a:lnSpc>
                <a:spcPct val="90000"/>
              </a:lnSpc>
              <a:spcBef>
                <a:spcPct val="0"/>
              </a:spcBef>
              <a:buFont typeface="Monotype Sorts" charset="2"/>
              <a:buNone/>
              <a:defRPr/>
            </a:pPr>
            <a:endParaRPr lang="en-US" altLang="en-US" sz="3000"/>
          </a:p>
          <a:p>
            <a:pPr>
              <a:lnSpc>
                <a:spcPct val="90000"/>
              </a:lnSpc>
              <a:spcBef>
                <a:spcPct val="0"/>
              </a:spcBef>
              <a:buFont typeface="Monotype Sorts" charset="2"/>
              <a:buNone/>
              <a:defRPr/>
            </a:pPr>
            <a:r>
              <a:rPr lang="en-US" altLang="en-US" sz="3000"/>
              <a:t>is equivalent to</a:t>
            </a:r>
          </a:p>
          <a:p>
            <a:pPr>
              <a:lnSpc>
                <a:spcPct val="90000"/>
              </a:lnSpc>
              <a:spcBef>
                <a:spcPct val="0"/>
              </a:spcBef>
              <a:buFont typeface="Monotype Sorts" charset="2"/>
              <a:buNone/>
              <a:defRPr/>
            </a:pPr>
            <a:endParaRPr lang="en-US" altLang="en-US" sz="3000"/>
          </a:p>
          <a:p>
            <a:pPr>
              <a:lnSpc>
                <a:spcPct val="90000"/>
              </a:lnSpc>
              <a:spcBef>
                <a:spcPct val="0"/>
              </a:spcBef>
              <a:buFont typeface="Monotype Sorts" charset="2"/>
              <a:buNone/>
              <a:defRPr/>
            </a:pPr>
            <a:r>
              <a:rPr lang="en-US" altLang="en-US" sz="3000"/>
              <a:t>y = (x &gt; 0) ? 1 : -1;</a:t>
            </a:r>
          </a:p>
          <a:p>
            <a:pPr>
              <a:lnSpc>
                <a:spcPct val="90000"/>
              </a:lnSpc>
              <a:spcBef>
                <a:spcPct val="0"/>
              </a:spcBef>
              <a:buFont typeface="Monotype Sorts" charset="2"/>
              <a:buNone/>
              <a:defRPr/>
            </a:pPr>
            <a:r>
              <a:rPr lang="en-US" altLang="en-US" sz="3000"/>
              <a:t>(boolean-expression) ? expression1 : expression2</a:t>
            </a:r>
          </a:p>
          <a:p>
            <a:pPr>
              <a:lnSpc>
                <a:spcPct val="90000"/>
              </a:lnSpc>
              <a:spcBef>
                <a:spcPct val="0"/>
              </a:spcBef>
              <a:buFont typeface="Monotype Sorts" charset="2"/>
              <a:buNone/>
              <a:defRPr/>
            </a:pPr>
            <a:endParaRPr lang="en-US" altLang="en-US" sz="3000"/>
          </a:p>
          <a:p>
            <a:pPr>
              <a:lnSpc>
                <a:spcPct val="90000"/>
              </a:lnSpc>
              <a:spcBef>
                <a:spcPct val="0"/>
              </a:spcBef>
              <a:buFont typeface="Monotype Sorts" charset="2"/>
              <a:buNone/>
              <a:defRPr/>
            </a:pPr>
            <a:r>
              <a:rPr lang="en-US" altLang="en-US" sz="3000"/>
              <a:t>Ternary operator</a:t>
            </a:r>
          </a:p>
          <a:p>
            <a:pPr>
              <a:lnSpc>
                <a:spcPct val="90000"/>
              </a:lnSpc>
              <a:spcBef>
                <a:spcPct val="0"/>
              </a:spcBef>
              <a:buFont typeface="Monotype Sorts" charset="2"/>
              <a:buNone/>
              <a:defRPr/>
            </a:pPr>
            <a:r>
              <a:rPr lang="en-US" altLang="en-US" sz="3000"/>
              <a:t>Binary operator</a:t>
            </a:r>
          </a:p>
          <a:p>
            <a:pPr>
              <a:lnSpc>
                <a:spcPct val="90000"/>
              </a:lnSpc>
              <a:spcBef>
                <a:spcPct val="0"/>
              </a:spcBef>
              <a:buFont typeface="Monotype Sorts" charset="2"/>
              <a:buNone/>
              <a:defRPr/>
            </a:pPr>
            <a:r>
              <a:rPr lang="en-US" altLang="en-US" sz="3000"/>
              <a:t>Unary operator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4">
            <a:extLst>
              <a:ext uri="{FF2B5EF4-FFF2-40B4-BE49-F238E27FC236}">
                <a16:creationId xmlns:a16="http://schemas.microsoft.com/office/drawing/2014/main" id="{08DA3361-CBDB-4134-A62B-8CF53C6B6A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B22C1D-03E8-44AA-B96A-C4F7D495F51D}" type="slidenum">
              <a:rPr lang="en-US" altLang="en-US" sz="1400"/>
              <a:pPr>
                <a:spcBef>
                  <a:spcPct val="0"/>
                </a:spcBef>
                <a:buClrTx/>
                <a:buSzTx/>
                <a:buFontTx/>
                <a:buNone/>
              </a:pPr>
              <a:t>34</a:t>
            </a:fld>
            <a:endParaRPr lang="en-US" altLang="en-US" sz="1400"/>
          </a:p>
        </p:txBody>
      </p:sp>
      <p:sp>
        <p:nvSpPr>
          <p:cNvPr id="55299" name="Rectangle 2">
            <a:extLst>
              <a:ext uri="{FF2B5EF4-FFF2-40B4-BE49-F238E27FC236}">
                <a16:creationId xmlns:a16="http://schemas.microsoft.com/office/drawing/2014/main" id="{C23331BE-FA4F-44E0-89CB-73D25F2FC4FF}"/>
              </a:ext>
            </a:extLst>
          </p:cNvPr>
          <p:cNvSpPr>
            <a:spLocks noGrp="1" noChangeArrowheads="1"/>
          </p:cNvSpPr>
          <p:nvPr>
            <p:ph type="title"/>
          </p:nvPr>
        </p:nvSpPr>
        <p:spPr>
          <a:xfrm>
            <a:off x="2209800" y="0"/>
            <a:ext cx="7772400" cy="1428750"/>
          </a:xfrm>
        </p:spPr>
        <p:txBody>
          <a:bodyPr/>
          <a:lstStyle/>
          <a:p>
            <a:pPr>
              <a:defRPr/>
            </a:pPr>
            <a:r>
              <a:rPr lang="en-US" altLang="en-US"/>
              <a:t>Conditional Operator</a:t>
            </a:r>
            <a:endParaRPr lang="en-US" altLang="en-US" b="1">
              <a:latin typeface="Book Antiqua" charset="0"/>
            </a:endParaRPr>
          </a:p>
        </p:txBody>
      </p:sp>
      <p:sp>
        <p:nvSpPr>
          <p:cNvPr id="55300" name="Rectangle 3">
            <a:extLst>
              <a:ext uri="{FF2B5EF4-FFF2-40B4-BE49-F238E27FC236}">
                <a16:creationId xmlns:a16="http://schemas.microsoft.com/office/drawing/2014/main" id="{A35EB831-3C36-419E-B222-5C37F6C878DF}"/>
              </a:ext>
            </a:extLst>
          </p:cNvPr>
          <p:cNvSpPr>
            <a:spLocks noGrp="1" noChangeArrowheads="1"/>
          </p:cNvSpPr>
          <p:nvPr>
            <p:ph type="body" idx="1"/>
          </p:nvPr>
        </p:nvSpPr>
        <p:spPr>
          <a:xfrm>
            <a:off x="1752600" y="1524000"/>
            <a:ext cx="8915400" cy="4495800"/>
          </a:xfrm>
        </p:spPr>
        <p:txBody>
          <a:bodyPr>
            <a:normAutofit/>
          </a:bodyPr>
          <a:lstStyle/>
          <a:p>
            <a:pPr>
              <a:buFont typeface="Monotype Sorts" charset="2"/>
              <a:buNone/>
              <a:defRPr/>
            </a:pPr>
            <a:r>
              <a:rPr lang="en-US" altLang="en-US" sz="2800" b="1">
                <a:latin typeface="Courier New" charset="0"/>
              </a:rPr>
              <a:t>if (num % 2 == 0)</a:t>
            </a:r>
          </a:p>
          <a:p>
            <a:pPr>
              <a:buFont typeface="Monotype Sorts" charset="2"/>
              <a:buNone/>
              <a:defRPr/>
            </a:pPr>
            <a:r>
              <a:rPr lang="en-US" altLang="en-US" sz="2800" b="1">
                <a:latin typeface="Courier New" charset="0"/>
              </a:rPr>
              <a:t>  System.out.println(num + “is even”);</a:t>
            </a:r>
          </a:p>
          <a:p>
            <a:pPr>
              <a:spcBef>
                <a:spcPct val="0"/>
              </a:spcBef>
              <a:buFont typeface="Monotype Sorts" charset="2"/>
              <a:buNone/>
              <a:defRPr/>
            </a:pPr>
            <a:r>
              <a:rPr lang="en-US" altLang="en-US" sz="2800" b="1">
                <a:latin typeface="Courier New" charset="0"/>
              </a:rPr>
              <a:t>else </a:t>
            </a:r>
          </a:p>
          <a:p>
            <a:pPr>
              <a:spcBef>
                <a:spcPct val="0"/>
              </a:spcBef>
              <a:buFont typeface="Monotype Sorts" charset="2"/>
              <a:buNone/>
              <a:defRPr/>
            </a:pPr>
            <a:r>
              <a:rPr lang="en-US" altLang="en-US" sz="2800" b="1">
                <a:latin typeface="Courier New" charset="0"/>
              </a:rPr>
              <a:t>  System.out.println(num + “is odd”);</a:t>
            </a:r>
          </a:p>
          <a:p>
            <a:pPr>
              <a:spcBef>
                <a:spcPct val="0"/>
              </a:spcBef>
              <a:buFont typeface="Monotype Sorts" charset="2"/>
              <a:buNone/>
              <a:defRPr/>
            </a:pPr>
            <a:endParaRPr lang="en-US" altLang="en-US" sz="2800" b="1">
              <a:latin typeface="Courier New" charset="0"/>
            </a:endParaRPr>
          </a:p>
          <a:p>
            <a:pPr>
              <a:spcBef>
                <a:spcPct val="0"/>
              </a:spcBef>
              <a:buFont typeface="Monotype Sorts" charset="2"/>
              <a:buNone/>
              <a:defRPr/>
            </a:pPr>
            <a:endParaRPr lang="en-US" altLang="en-US" sz="2800" b="1">
              <a:latin typeface="Courier New" charset="0"/>
            </a:endParaRPr>
          </a:p>
          <a:p>
            <a:pPr>
              <a:spcBef>
                <a:spcPct val="0"/>
              </a:spcBef>
              <a:buFont typeface="Monotype Sorts" charset="2"/>
              <a:buNone/>
              <a:defRPr/>
            </a:pPr>
            <a:r>
              <a:rPr lang="en-US" altLang="en-US" sz="2800" b="1">
                <a:latin typeface="Courier New" charset="0"/>
              </a:rPr>
              <a:t>System.out.println(</a:t>
            </a:r>
          </a:p>
          <a:p>
            <a:pPr>
              <a:spcBef>
                <a:spcPct val="0"/>
              </a:spcBef>
              <a:buFont typeface="Monotype Sorts" charset="2"/>
              <a:buNone/>
              <a:defRPr/>
            </a:pPr>
            <a:r>
              <a:rPr lang="en-US" altLang="en-US" sz="2800" b="1">
                <a:latin typeface="Courier New" charset="0"/>
              </a:rPr>
              <a:t>  (num % 2 == 0)? num + “is even” :</a:t>
            </a:r>
          </a:p>
          <a:p>
            <a:pPr>
              <a:spcBef>
                <a:spcPct val="0"/>
              </a:spcBef>
              <a:buFont typeface="Monotype Sorts" charset="2"/>
              <a:buNone/>
              <a:defRPr/>
            </a:pPr>
            <a:r>
              <a:rPr lang="en-US" altLang="en-US" sz="2800" b="1">
                <a:latin typeface="Courier New" charset="0"/>
              </a:rPr>
              <a:t>  num + “is odd”);</a:t>
            </a:r>
          </a:p>
          <a:p>
            <a:pPr>
              <a:spcBef>
                <a:spcPct val="0"/>
              </a:spcBef>
              <a:buFont typeface="Monotype Sorts" charset="2"/>
              <a:buNone/>
              <a:defRPr/>
            </a:pPr>
            <a:endParaRPr lang="en-US" altLang="en-US" sz="2800">
              <a:latin typeface="Courier New"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4">
            <a:extLst>
              <a:ext uri="{FF2B5EF4-FFF2-40B4-BE49-F238E27FC236}">
                <a16:creationId xmlns:a16="http://schemas.microsoft.com/office/drawing/2014/main" id="{16426A3C-611B-4DB1-995B-217821F151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3BEEED-AAEA-4363-B074-9DA80ED2CB38}" type="slidenum">
              <a:rPr lang="en-US" altLang="en-US" sz="1400"/>
              <a:pPr>
                <a:spcBef>
                  <a:spcPct val="0"/>
                </a:spcBef>
                <a:buClrTx/>
                <a:buSzTx/>
                <a:buFontTx/>
                <a:buNone/>
              </a:pPr>
              <a:t>35</a:t>
            </a:fld>
            <a:endParaRPr lang="en-US" altLang="en-US" sz="1400"/>
          </a:p>
        </p:txBody>
      </p:sp>
      <p:sp>
        <p:nvSpPr>
          <p:cNvPr id="62467" name="Rectangle 2">
            <a:extLst>
              <a:ext uri="{FF2B5EF4-FFF2-40B4-BE49-F238E27FC236}">
                <a16:creationId xmlns:a16="http://schemas.microsoft.com/office/drawing/2014/main" id="{7541873B-BE40-4E0C-AAEE-C9D3FECAE793}"/>
              </a:ext>
            </a:extLst>
          </p:cNvPr>
          <p:cNvSpPr>
            <a:spLocks noGrp="1" noChangeArrowheads="1"/>
          </p:cNvSpPr>
          <p:nvPr>
            <p:ph type="title"/>
          </p:nvPr>
        </p:nvSpPr>
        <p:spPr>
          <a:xfrm>
            <a:off x="2209800" y="152400"/>
            <a:ext cx="7772400" cy="533400"/>
          </a:xfrm>
        </p:spPr>
        <p:txBody>
          <a:bodyPr>
            <a:normAutofit fontScale="90000"/>
          </a:bodyPr>
          <a:lstStyle/>
          <a:p>
            <a:pPr>
              <a:defRPr/>
            </a:pPr>
            <a:r>
              <a:rPr lang="en-US" altLang="en-US">
                <a:ea typeface="Times New Roman" charset="0"/>
                <a:cs typeface="Times New Roman" charset="0"/>
              </a:rPr>
              <a:t>Debugging</a:t>
            </a:r>
            <a:endParaRPr lang="en-US" altLang="en-US"/>
          </a:p>
        </p:txBody>
      </p:sp>
      <p:sp>
        <p:nvSpPr>
          <p:cNvPr id="62468" name="Rectangle 3">
            <a:extLst>
              <a:ext uri="{FF2B5EF4-FFF2-40B4-BE49-F238E27FC236}">
                <a16:creationId xmlns:a16="http://schemas.microsoft.com/office/drawing/2014/main" id="{DDF218DE-441C-42B9-98DC-278E92BAA463}"/>
              </a:ext>
            </a:extLst>
          </p:cNvPr>
          <p:cNvSpPr>
            <a:spLocks noGrp="1" noChangeArrowheads="1"/>
          </p:cNvSpPr>
          <p:nvPr>
            <p:ph type="body" idx="1"/>
          </p:nvPr>
        </p:nvSpPr>
        <p:spPr>
          <a:xfrm>
            <a:off x="1828800" y="990600"/>
            <a:ext cx="8610600" cy="5410200"/>
          </a:xfrm>
        </p:spPr>
        <p:txBody>
          <a:bodyPr>
            <a:normAutofit/>
          </a:bodyPr>
          <a:lstStyle/>
          <a:p>
            <a:pPr marL="0" indent="0">
              <a:spcBef>
                <a:spcPct val="0"/>
              </a:spcBef>
              <a:buNone/>
              <a:defRPr/>
            </a:pPr>
            <a:r>
              <a:rPr lang="en-US" altLang="en-US" sz="2800" dirty="0">
                <a:ea typeface="Times New Roman" charset="0"/>
                <a:cs typeface="Times New Roman" charset="0"/>
              </a:rPr>
              <a:t>Logic errors are called </a:t>
            </a:r>
            <a:r>
              <a:rPr lang="en-US" altLang="en-US" sz="2800" i="1" dirty="0">
                <a:ea typeface="Times New Roman" charset="0"/>
                <a:cs typeface="Times New Roman" charset="0"/>
              </a:rPr>
              <a:t>bugs</a:t>
            </a:r>
            <a:r>
              <a:rPr lang="en-US" altLang="en-US" sz="2800" dirty="0">
                <a:ea typeface="Times New Roman" charset="0"/>
                <a:cs typeface="Times New Roman"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a:extLst>
              <a:ext uri="{FF2B5EF4-FFF2-40B4-BE49-F238E27FC236}">
                <a16:creationId xmlns:a16="http://schemas.microsoft.com/office/drawing/2014/main" id="{5D9076CC-E24D-4A7F-9666-97C80365AD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F883BC-5705-496F-B89C-81D71996B334}" type="slidenum">
              <a:rPr lang="en-US" altLang="en-US" sz="1400"/>
              <a:pPr>
                <a:spcBef>
                  <a:spcPct val="0"/>
                </a:spcBef>
                <a:buClrTx/>
                <a:buSzTx/>
                <a:buFontTx/>
                <a:buNone/>
              </a:pPr>
              <a:t>36</a:t>
            </a:fld>
            <a:endParaRPr lang="en-US" altLang="en-US" sz="1400"/>
          </a:p>
        </p:txBody>
      </p:sp>
      <p:sp>
        <p:nvSpPr>
          <p:cNvPr id="63491" name="Rectangle 2">
            <a:extLst>
              <a:ext uri="{FF2B5EF4-FFF2-40B4-BE49-F238E27FC236}">
                <a16:creationId xmlns:a16="http://schemas.microsoft.com/office/drawing/2014/main" id="{0021348A-B17B-45A4-8ED4-4FBFFF0F9454}"/>
              </a:ext>
            </a:extLst>
          </p:cNvPr>
          <p:cNvSpPr>
            <a:spLocks noGrp="1" noChangeArrowheads="1"/>
          </p:cNvSpPr>
          <p:nvPr>
            <p:ph type="title"/>
          </p:nvPr>
        </p:nvSpPr>
        <p:spPr>
          <a:xfrm>
            <a:off x="2209800" y="152400"/>
            <a:ext cx="7772400" cy="533400"/>
          </a:xfrm>
        </p:spPr>
        <p:txBody>
          <a:bodyPr>
            <a:normAutofit fontScale="90000"/>
          </a:bodyPr>
          <a:lstStyle/>
          <a:p>
            <a:pPr>
              <a:defRPr/>
            </a:pPr>
            <a:r>
              <a:rPr lang="en-US" altLang="en-US">
                <a:ea typeface="Times New Roman" charset="0"/>
                <a:cs typeface="Times New Roman" charset="0"/>
              </a:rPr>
              <a:t>Debugger</a:t>
            </a:r>
            <a:endParaRPr lang="en-US" altLang="en-US"/>
          </a:p>
        </p:txBody>
      </p:sp>
      <p:sp>
        <p:nvSpPr>
          <p:cNvPr id="63492" name="Rectangle 3">
            <a:extLst>
              <a:ext uri="{FF2B5EF4-FFF2-40B4-BE49-F238E27FC236}">
                <a16:creationId xmlns:a16="http://schemas.microsoft.com/office/drawing/2014/main" id="{0D70B2FB-FA7C-4B74-BEE2-B6A3188E4CB8}"/>
              </a:ext>
            </a:extLst>
          </p:cNvPr>
          <p:cNvSpPr>
            <a:spLocks noGrp="1" noChangeArrowheads="1"/>
          </p:cNvSpPr>
          <p:nvPr>
            <p:ph type="body" idx="1"/>
          </p:nvPr>
        </p:nvSpPr>
        <p:spPr>
          <a:xfrm>
            <a:off x="1828800" y="990600"/>
            <a:ext cx="8610600" cy="5410200"/>
          </a:xfrm>
        </p:spPr>
        <p:txBody>
          <a:bodyPr/>
          <a:lstStyle/>
          <a:p>
            <a:pPr marL="0" indent="0">
              <a:spcBef>
                <a:spcPct val="0"/>
              </a:spcBef>
              <a:buNone/>
            </a:pPr>
            <a:r>
              <a:rPr lang="en-US" altLang="en-US">
                <a:cs typeface="Times New Roman" panose="02020603050405020304" pitchFamily="18" charset="0"/>
              </a:rPr>
              <a:t>Debugger is a program that facilitates debugging. You can use a debugger to</a:t>
            </a:r>
          </a:p>
          <a:p>
            <a:pPr marL="0" indent="0">
              <a:spcBef>
                <a:spcPct val="0"/>
              </a:spcBef>
              <a:buNone/>
            </a:pPr>
            <a:endParaRPr lang="en-US" altLang="en-US">
              <a:cs typeface="Times New Roman" panose="02020603050405020304" pitchFamily="18" charset="0"/>
            </a:endParaRPr>
          </a:p>
          <a:p>
            <a:pPr marL="0" indent="0">
              <a:spcBef>
                <a:spcPct val="0"/>
              </a:spcBef>
            </a:pPr>
            <a:r>
              <a:rPr lang="en-US" altLang="en-US">
                <a:cs typeface="Times New Roman" panose="02020603050405020304" pitchFamily="18" charset="0"/>
              </a:rPr>
              <a:t>Execute a single statement at a time.</a:t>
            </a:r>
          </a:p>
          <a:p>
            <a:pPr marL="0" indent="0">
              <a:spcBef>
                <a:spcPct val="0"/>
              </a:spcBef>
            </a:pPr>
            <a:r>
              <a:rPr lang="en-US" altLang="en-US">
                <a:cs typeface="Times New Roman" panose="02020603050405020304" pitchFamily="18" charset="0"/>
              </a:rPr>
              <a:t>Trace into or stepping over a method.</a:t>
            </a:r>
          </a:p>
          <a:p>
            <a:pPr marL="0" indent="0">
              <a:spcBef>
                <a:spcPct val="0"/>
              </a:spcBef>
            </a:pPr>
            <a:r>
              <a:rPr lang="en-US" altLang="en-US">
                <a:cs typeface="Times New Roman" panose="02020603050405020304" pitchFamily="18" charset="0"/>
              </a:rPr>
              <a:t>Set breakpoints.</a:t>
            </a:r>
          </a:p>
          <a:p>
            <a:pPr marL="0" indent="0">
              <a:spcBef>
                <a:spcPct val="0"/>
              </a:spcBef>
            </a:pPr>
            <a:r>
              <a:rPr lang="en-US" altLang="en-US">
                <a:cs typeface="Times New Roman" panose="02020603050405020304" pitchFamily="18" charset="0"/>
              </a:rPr>
              <a:t>Display variables.</a:t>
            </a:r>
          </a:p>
          <a:p>
            <a:pPr marL="0" indent="0">
              <a:spcBef>
                <a:spcPct val="0"/>
              </a:spcBef>
            </a:pPr>
            <a:r>
              <a:rPr lang="en-US" altLang="en-US">
                <a:cs typeface="Times New Roman" panose="02020603050405020304" pitchFamily="18" charset="0"/>
              </a:rPr>
              <a:t>Display call stack.</a:t>
            </a:r>
          </a:p>
          <a:p>
            <a:pPr marL="0" indent="0">
              <a:spcBef>
                <a:spcPct val="0"/>
              </a:spcBef>
            </a:pPr>
            <a:r>
              <a:rPr lang="en-US" altLang="en-US">
                <a:cs typeface="Times New Roman" panose="02020603050405020304" pitchFamily="18" charset="0"/>
              </a:rPr>
              <a:t>Modify variables.</a:t>
            </a:r>
          </a:p>
          <a:p>
            <a:pPr marL="0" indent="0">
              <a:spcBef>
                <a:spcPct val="0"/>
              </a:spcBef>
              <a:buNone/>
            </a:pPr>
            <a:endParaRPr lang="en-US" altLang="en-US">
              <a:cs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10" name="Rectangle 5120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12" name="Group 512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1213" name="Rectangle 512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4" name="Rectangle 512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5" name="Rectangle 512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217" name="Rectangle 512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3" name="Rectangle 2">
            <a:extLst>
              <a:ext uri="{FF2B5EF4-FFF2-40B4-BE49-F238E27FC236}">
                <a16:creationId xmlns:a16="http://schemas.microsoft.com/office/drawing/2014/main" id="{6FCE9E43-C6F1-32F7-D220-64DDBEA437C2}"/>
              </a:ext>
            </a:extLst>
          </p:cNvPr>
          <p:cNvSpPr>
            <a:spLocks noGrp="1" noChangeArrowheads="1"/>
          </p:cNvSpPr>
          <p:nvPr>
            <p:ph type="title"/>
          </p:nvPr>
        </p:nvSpPr>
        <p:spPr>
          <a:xfrm>
            <a:off x="1043631" y="809898"/>
            <a:ext cx="9942716" cy="1554480"/>
          </a:xfrm>
        </p:spPr>
        <p:txBody>
          <a:bodyPr anchor="ctr">
            <a:normAutofit/>
          </a:bodyPr>
          <a:lstStyle/>
          <a:p>
            <a:r>
              <a:rPr lang="en-US" altLang="en-US" sz="4800" dirty="0"/>
              <a:t>Exercises</a:t>
            </a:r>
          </a:p>
        </p:txBody>
      </p:sp>
      <p:sp>
        <p:nvSpPr>
          <p:cNvPr id="51204" name="Rectangle 3">
            <a:extLst>
              <a:ext uri="{FF2B5EF4-FFF2-40B4-BE49-F238E27FC236}">
                <a16:creationId xmlns:a16="http://schemas.microsoft.com/office/drawing/2014/main" id="{8C9F81F3-0F37-5BC9-FF3C-F4660F1FF111}"/>
              </a:ext>
            </a:extLst>
          </p:cNvPr>
          <p:cNvSpPr>
            <a:spLocks noGrp="1" noChangeArrowheads="1"/>
          </p:cNvSpPr>
          <p:nvPr>
            <p:ph type="body" idx="1"/>
          </p:nvPr>
        </p:nvSpPr>
        <p:spPr>
          <a:xfrm>
            <a:off x="1045028" y="3017522"/>
            <a:ext cx="9941319" cy="3124658"/>
          </a:xfrm>
        </p:spPr>
        <p:txBody>
          <a:bodyPr anchor="ctr">
            <a:normAutofit/>
          </a:bodyPr>
          <a:lstStyle/>
          <a:p>
            <a:pPr>
              <a:buFont typeface="Monotype Sorts" pitchFamily="2" charset="2"/>
              <a:buNone/>
            </a:pPr>
            <a:r>
              <a:rPr lang="en-US" altLang="en-US" sz="2400"/>
              <a:t>See exercises in </a:t>
            </a:r>
            <a:r>
              <a:rPr lang="en-US" altLang="en-US" sz="2400" dirty="0"/>
              <a:t>Textbook (page 131-133): </a:t>
            </a:r>
          </a:p>
          <a:p>
            <a:pPr>
              <a:buFont typeface="Monotype Sorts" pitchFamily="2" charset="2"/>
              <a:buNone/>
            </a:pPr>
            <a:r>
              <a:rPr lang="en-US" altLang="en-US" sz="2400" dirty="0"/>
              <a:t>	- 3.4 Random Month</a:t>
            </a:r>
          </a:p>
          <a:p>
            <a:pPr>
              <a:buFont typeface="Monotype Sorts" pitchFamily="2" charset="2"/>
              <a:buNone/>
            </a:pPr>
            <a:r>
              <a:rPr lang="en-US" altLang="en-US" sz="2400" dirty="0"/>
              <a:t>	- 3.7 Game: Multiplication Quiz</a:t>
            </a:r>
          </a:p>
          <a:p>
            <a:pPr>
              <a:buFont typeface="Monotype Sorts" pitchFamily="2" charset="2"/>
              <a:buNone/>
            </a:pPr>
            <a:r>
              <a:rPr lang="en-US" altLang="en-US" sz="2400" dirty="0"/>
              <a:t>	- 3.14 Game: heads or tails</a:t>
            </a:r>
          </a:p>
          <a:p>
            <a:pPr>
              <a:buFont typeface="Monotype Sorts" pitchFamily="2" charset="2"/>
              <a:buNone/>
            </a:pPr>
            <a:r>
              <a:rPr lang="en-US" altLang="en-US" sz="2400" dirty="0"/>
              <a:t>	- 3.17 Game: scissor, rock, paper</a:t>
            </a:r>
          </a:p>
        </p:txBody>
      </p:sp>
      <p:cxnSp>
        <p:nvCxnSpPr>
          <p:cNvPr id="51219" name="Straight Connector 512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202" name="Slide Number Placeholder 4">
            <a:extLst>
              <a:ext uri="{FF2B5EF4-FFF2-40B4-BE49-F238E27FC236}">
                <a16:creationId xmlns:a16="http://schemas.microsoft.com/office/drawing/2014/main" id="{10DE0DEC-D0A8-53CF-755A-62C1C80EA014}"/>
              </a:ext>
            </a:extLst>
          </p:cNvPr>
          <p:cNvSpPr>
            <a:spLocks noGrp="1" noChangeArrowheads="1"/>
          </p:cNvSpPr>
          <p:nvPr>
            <p:ph type="sldNum" sz="quarter" idx="11"/>
          </p:nvPr>
        </p:nvSpPr>
        <p:spPr>
          <a:xfrm>
            <a:off x="8610600" y="649224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spcAft>
                <a:spcPts val="600"/>
              </a:spcAft>
              <a:buClrTx/>
              <a:buSzTx/>
              <a:buFontTx/>
              <a:buNone/>
            </a:pPr>
            <a:fld id="{86415DFD-8842-4DF2-B726-5E0447B44AD8}" type="slidenum">
              <a:rPr lang="en-US" altLang="en-US" sz="1800" smtClean="0"/>
              <a:pPr>
                <a:lnSpc>
                  <a:spcPct val="90000"/>
                </a:lnSpc>
                <a:spcBef>
                  <a:spcPct val="0"/>
                </a:spcBef>
                <a:spcAft>
                  <a:spcPts val="600"/>
                </a:spcAft>
                <a:buClrTx/>
                <a:buSzTx/>
                <a:buFontTx/>
                <a:buNone/>
              </a:pPr>
              <a:t>37</a:t>
            </a:fld>
            <a:endParaRPr lang="en-US" altLang="en-US" sz="1800"/>
          </a:p>
        </p:txBody>
      </p:sp>
      <p:sp>
        <p:nvSpPr>
          <p:cNvPr id="51205" name="Rectangle 7">
            <a:extLst>
              <a:ext uri="{FF2B5EF4-FFF2-40B4-BE49-F238E27FC236}">
                <a16:creationId xmlns:a16="http://schemas.microsoft.com/office/drawing/2014/main" id="{56894986-A194-DE30-6849-DFD9927DB7C4}"/>
              </a:ext>
            </a:extLst>
          </p:cNvPr>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3368993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94" name="Rectangle 2459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Rectangle 2">
            <a:extLst>
              <a:ext uri="{FF2B5EF4-FFF2-40B4-BE49-F238E27FC236}">
                <a16:creationId xmlns:a16="http://schemas.microsoft.com/office/drawing/2014/main" id="{732C781F-9413-41A7-9C91-D8F6561FFFFB}"/>
              </a:ext>
            </a:extLst>
          </p:cNvPr>
          <p:cNvSpPr>
            <a:spLocks noGrp="1" noChangeArrowheads="1"/>
          </p:cNvSpPr>
          <p:nvPr>
            <p:ph type="title"/>
          </p:nvPr>
        </p:nvSpPr>
        <p:spPr>
          <a:xfrm>
            <a:off x="793662" y="386930"/>
            <a:ext cx="10066122" cy="1298448"/>
          </a:xfrm>
        </p:spPr>
        <p:txBody>
          <a:bodyPr vert="horz" lIns="91440" tIns="45720" rIns="91440" bIns="45720" rtlCol="0" anchor="b">
            <a:normAutofit/>
          </a:bodyPr>
          <a:lstStyle/>
          <a:p>
            <a:pPr>
              <a:defRPr/>
            </a:pPr>
            <a:r>
              <a:rPr lang="en-US" altLang="en-US" kern="1200" dirty="0">
                <a:solidFill>
                  <a:schemeClr val="tx1"/>
                </a:solidFill>
                <a:latin typeface="+mj-lt"/>
                <a:ea typeface="+mj-ea"/>
                <a:cs typeface="+mj-cs"/>
              </a:rPr>
              <a:t>Example</a:t>
            </a:r>
            <a:r>
              <a:rPr lang="en-US" altLang="en-US" kern="1200">
                <a:solidFill>
                  <a:schemeClr val="tx1"/>
                </a:solidFill>
                <a:latin typeface="+mj-lt"/>
                <a:ea typeface="+mj-ea"/>
                <a:cs typeface="+mj-cs"/>
              </a:rPr>
              <a:t>: ComputeArea </a:t>
            </a:r>
            <a:r>
              <a:rPr lang="en-US" altLang="en-US" kern="1200" dirty="0">
                <a:solidFill>
                  <a:schemeClr val="tx1"/>
                </a:solidFill>
                <a:latin typeface="+mj-lt"/>
                <a:ea typeface="+mj-ea"/>
                <a:cs typeface="+mj-cs"/>
              </a:rPr>
              <a:t>with Error Handling</a:t>
            </a:r>
          </a:p>
        </p:txBody>
      </p:sp>
      <p:sp>
        <p:nvSpPr>
          <p:cNvPr id="24596" name="Rectangle 2459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8" name="Rectangle 2459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Text Box 6">
            <a:extLst>
              <a:ext uri="{FF2B5EF4-FFF2-40B4-BE49-F238E27FC236}">
                <a16:creationId xmlns:a16="http://schemas.microsoft.com/office/drawing/2014/main" id="{48F5EA36-CFC5-4133-B99C-C42AFDE450C4}"/>
              </a:ext>
            </a:extLst>
          </p:cNvPr>
          <p:cNvSpPr txBox="1">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indent="-228600" eaLnBrk="1" hangingPunct="1">
              <a:lnSpc>
                <a:spcPct val="90000"/>
              </a:lnSpc>
              <a:spcBef>
                <a:spcPts val="1000"/>
              </a:spcBef>
              <a:buClrTx/>
              <a:buSzTx/>
              <a:buFont typeface="Arial" panose="020B0604020202020204" pitchFamily="34" charset="0"/>
              <a:buChar char="•"/>
              <a:defRPr/>
            </a:pPr>
            <a:r>
              <a:rPr lang="en-US" sz="2000" b="1" i="1" dirty="0">
                <a:latin typeface="+mn-lt"/>
              </a:rPr>
              <a:t>selection statements</a:t>
            </a:r>
            <a:r>
              <a:rPr lang="en-US" sz="2000" i="1" dirty="0">
                <a:latin typeface="+mn-lt"/>
              </a:rPr>
              <a:t>:</a:t>
            </a:r>
            <a:r>
              <a:rPr lang="en-US" sz="2000" dirty="0">
                <a:latin typeface="+mn-lt"/>
              </a:rPr>
              <a:t> statements that let you choose actions with alternative courses</a:t>
            </a:r>
            <a:endParaRPr lang="en-US" altLang="en-US" sz="2000" dirty="0">
              <a:latin typeface="+mn-lt"/>
            </a:endParaRPr>
          </a:p>
        </p:txBody>
      </p:sp>
      <p:pic>
        <p:nvPicPr>
          <p:cNvPr id="3" name="Picture 2">
            <a:extLst>
              <a:ext uri="{FF2B5EF4-FFF2-40B4-BE49-F238E27FC236}">
                <a16:creationId xmlns:a16="http://schemas.microsoft.com/office/drawing/2014/main" id="{FA0AF7A4-87DD-C1ED-68F0-941E0C2D941C}"/>
              </a:ext>
            </a:extLst>
          </p:cNvPr>
          <p:cNvPicPr>
            <a:picLocks noChangeAspect="1"/>
          </p:cNvPicPr>
          <p:nvPr/>
        </p:nvPicPr>
        <p:blipFill>
          <a:blip r:embed="rId3"/>
          <a:stretch>
            <a:fillRect/>
          </a:stretch>
        </p:blipFill>
        <p:spPr>
          <a:xfrm>
            <a:off x="5911532" y="3105310"/>
            <a:ext cx="5150277" cy="2472133"/>
          </a:xfrm>
          <a:prstGeom prst="rect">
            <a:avLst/>
          </a:prstGeom>
        </p:spPr>
      </p:pic>
      <p:sp>
        <p:nvSpPr>
          <p:cNvPr id="24600" name="Rectangle 2459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7" name="Slide Number Placeholder 4">
            <a:extLst>
              <a:ext uri="{FF2B5EF4-FFF2-40B4-BE49-F238E27FC236}">
                <a16:creationId xmlns:a16="http://schemas.microsoft.com/office/drawing/2014/main" id="{501900A8-E74A-4E8E-B1AB-364EC0CA08B8}"/>
              </a:ext>
            </a:extLst>
          </p:cNvPr>
          <p:cNvSpPr>
            <a:spLocks noGrp="1"/>
          </p:cNvSpPr>
          <p:nvPr>
            <p:ph type="sldNum" sz="quarter" idx="11"/>
          </p:nvPr>
        </p:nvSpPr>
        <p:spPr>
          <a:xfrm>
            <a:off x="8610600" y="6492240"/>
            <a:ext cx="2743200" cy="365125"/>
          </a:xfrm>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1C65DA11-7ABC-409B-8358-E36EE244B84C}" type="slidenum">
              <a:rPr lang="en-US" altLang="en-US" sz="1200">
                <a:solidFill>
                  <a:schemeClr val="tx1">
                    <a:tint val="75000"/>
                  </a:schemeClr>
                </a:solidFill>
                <a:latin typeface="+mn-lt"/>
              </a:rPr>
              <a:pPr algn="r">
                <a:spcBef>
                  <a:spcPct val="0"/>
                </a:spcBef>
                <a:spcAft>
                  <a:spcPts val="600"/>
                </a:spcAft>
                <a:buClrTx/>
                <a:buSzTx/>
                <a:buFontTx/>
                <a:buNone/>
              </a:pPr>
              <a:t>4</a:t>
            </a:fld>
            <a:endParaRPr lang="en-US" altLang="en-US" sz="1200">
              <a:solidFill>
                <a:schemeClr val="tx1">
                  <a:tint val="75000"/>
                </a:schemeClr>
              </a:solidFill>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2" name="Rectangle 24581">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5" name="Rectangle 2">
            <a:extLst>
              <a:ext uri="{FF2B5EF4-FFF2-40B4-BE49-F238E27FC236}">
                <a16:creationId xmlns:a16="http://schemas.microsoft.com/office/drawing/2014/main" id="{732C781F-9413-41A7-9C91-D8F6561FFFFB}"/>
              </a:ext>
            </a:extLst>
          </p:cNvPr>
          <p:cNvSpPr>
            <a:spLocks noGrp="1" noChangeArrowheads="1"/>
          </p:cNvSpPr>
          <p:nvPr>
            <p:ph type="title"/>
          </p:nvPr>
        </p:nvSpPr>
        <p:spPr>
          <a:xfrm>
            <a:off x="638881" y="457201"/>
            <a:ext cx="10909640" cy="1832654"/>
          </a:xfrm>
        </p:spPr>
        <p:txBody>
          <a:bodyPr vert="horz" lIns="91440" tIns="45720" rIns="91440" bIns="45720" rtlCol="0" anchor="b">
            <a:normAutofit/>
          </a:bodyPr>
          <a:lstStyle/>
          <a:p>
            <a:pPr algn="ctr">
              <a:defRPr/>
            </a:pPr>
            <a:r>
              <a:rPr lang="en-US" sz="6600" kern="1200">
                <a:solidFill>
                  <a:schemeClr val="tx1"/>
                </a:solidFill>
                <a:latin typeface="+mj-lt"/>
                <a:ea typeface="+mj-ea"/>
                <a:cs typeface="+mj-cs"/>
              </a:rPr>
              <a:t>Listing 3.1 AdditionQuiz.java</a:t>
            </a:r>
            <a:endParaRPr lang="en-US" altLang="en-US" sz="6600" b="1" kern="1200">
              <a:solidFill>
                <a:schemeClr val="tx1"/>
              </a:solidFill>
              <a:latin typeface="+mj-lt"/>
              <a:ea typeface="+mj-ea"/>
              <a:cs typeface="+mj-cs"/>
            </a:endParaRPr>
          </a:p>
        </p:txBody>
      </p:sp>
      <p:sp>
        <p:nvSpPr>
          <p:cNvPr id="24584"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475A56-1D7D-8BCE-A8B4-B133534279B9}"/>
              </a:ext>
            </a:extLst>
          </p:cNvPr>
          <p:cNvPicPr>
            <a:picLocks noChangeAspect="1"/>
          </p:cNvPicPr>
          <p:nvPr/>
        </p:nvPicPr>
        <p:blipFill>
          <a:blip r:embed="rId3"/>
          <a:stretch>
            <a:fillRect/>
          </a:stretch>
        </p:blipFill>
        <p:spPr>
          <a:xfrm>
            <a:off x="923034" y="3124200"/>
            <a:ext cx="10342883" cy="3102864"/>
          </a:xfrm>
          <a:prstGeom prst="rect">
            <a:avLst/>
          </a:prstGeom>
        </p:spPr>
      </p:pic>
      <p:sp>
        <p:nvSpPr>
          <p:cNvPr id="24577" name="Slide Number Placeholder 4">
            <a:extLst>
              <a:ext uri="{FF2B5EF4-FFF2-40B4-BE49-F238E27FC236}">
                <a16:creationId xmlns:a16="http://schemas.microsoft.com/office/drawing/2014/main" id="{501900A8-E74A-4E8E-B1AB-364EC0CA08B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spcAft>
                <a:spcPts val="600"/>
              </a:spcAft>
              <a:buClrTx/>
              <a:buSzTx/>
              <a:buFontTx/>
              <a:buNone/>
            </a:pPr>
            <a:fld id="{1C65DA11-7ABC-409B-8358-E36EE244B84C}" type="slidenum">
              <a:rPr lang="en-US" altLang="en-US" sz="1200">
                <a:solidFill>
                  <a:schemeClr val="tx1">
                    <a:tint val="75000"/>
                  </a:schemeClr>
                </a:solidFill>
                <a:latin typeface="+mn-lt"/>
              </a:rPr>
              <a:pPr algn="r">
                <a:spcBef>
                  <a:spcPct val="0"/>
                </a:spcBef>
                <a:spcAft>
                  <a:spcPts val="600"/>
                </a:spcAft>
                <a:buClrTx/>
                <a:buSzTx/>
                <a:buFontTx/>
                <a:buNone/>
              </a:pPr>
              <a:t>5</a:t>
            </a:fld>
            <a:endParaRPr lang="en-US" altLang="en-US" sz="1200">
              <a:solidFill>
                <a:schemeClr val="tx1">
                  <a:tint val="75000"/>
                </a:schemeClr>
              </a:solidFill>
              <a:latin typeface="+mn-lt"/>
            </a:endParaRPr>
          </a:p>
        </p:txBody>
      </p:sp>
      <p:sp>
        <p:nvSpPr>
          <p:cNvPr id="8198" name="Text Box 6">
            <a:extLst>
              <a:ext uri="{FF2B5EF4-FFF2-40B4-BE49-F238E27FC236}">
                <a16:creationId xmlns:a16="http://schemas.microsoft.com/office/drawing/2014/main" id="{48F5EA36-CFC5-4133-B99C-C42AFDE450C4}"/>
              </a:ext>
            </a:extLst>
          </p:cNvPr>
          <p:cNvSpPr txBox="1">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lvl1pPr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indent="-228600" eaLnBrk="1" hangingPunct="1">
              <a:lnSpc>
                <a:spcPct val="90000"/>
              </a:lnSpc>
              <a:spcBef>
                <a:spcPts val="1000"/>
              </a:spcBef>
              <a:buClrTx/>
              <a:buSzTx/>
              <a:buFont typeface="Arial" panose="020B0604020202020204" pitchFamily="34" charset="0"/>
              <a:buChar char="•"/>
              <a:defRPr/>
            </a:pPr>
            <a:endParaRPr lang="en-US" altLang="en-US" sz="2000" dirty="0">
              <a:latin typeface="+mn-lt"/>
            </a:endParaRPr>
          </a:p>
        </p:txBody>
      </p:sp>
    </p:spTree>
    <p:extLst>
      <p:ext uri="{BB962C8B-B14F-4D97-AF65-F5344CB8AC3E}">
        <p14:creationId xmlns:p14="http://schemas.microsoft.com/office/powerpoint/2010/main" val="27412586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FD98AA05-D027-40B8-9039-45CDA50561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A3B9B9-B89A-4F01-8522-F52D5BD34604}"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88A8C8F3-53F1-404F-A02E-A6C49B2B86F3}"/>
              </a:ext>
            </a:extLst>
          </p:cNvPr>
          <p:cNvSpPr>
            <a:spLocks noGrp="1" noChangeArrowheads="1"/>
          </p:cNvSpPr>
          <p:nvPr>
            <p:ph type="title"/>
          </p:nvPr>
        </p:nvSpPr>
        <p:spPr>
          <a:xfrm>
            <a:off x="2209800" y="152400"/>
            <a:ext cx="7772400" cy="533400"/>
          </a:xfrm>
        </p:spPr>
        <p:txBody>
          <a:bodyPr>
            <a:normAutofit fontScale="90000"/>
          </a:bodyPr>
          <a:lstStyle/>
          <a:p>
            <a:pPr>
              <a:defRPr/>
            </a:pPr>
            <a:r>
              <a:rPr lang="en-US" altLang="en-US"/>
              <a:t>One-way </a:t>
            </a:r>
            <a:r>
              <a:rPr lang="en-US" altLang="en-US" sz="4200">
                <a:latin typeface="Courier New" charset="0"/>
              </a:rPr>
              <a:t>if</a:t>
            </a:r>
            <a:r>
              <a:rPr lang="en-US" altLang="en-US"/>
              <a:t> Statements</a:t>
            </a:r>
            <a:endParaRPr lang="en-US" altLang="en-US" sz="5400"/>
          </a:p>
        </p:txBody>
      </p:sp>
      <p:sp>
        <p:nvSpPr>
          <p:cNvPr id="9220" name="Rectangle 6">
            <a:extLst>
              <a:ext uri="{FF2B5EF4-FFF2-40B4-BE49-F238E27FC236}">
                <a16:creationId xmlns:a16="http://schemas.microsoft.com/office/drawing/2014/main" id="{44EB60AF-C803-43D5-8066-90955BA6B347}"/>
              </a:ext>
            </a:extLst>
          </p:cNvPr>
          <p:cNvSpPr>
            <a:spLocks noChangeArrowheads="1"/>
          </p:cNvSpPr>
          <p:nvPr/>
        </p:nvSpPr>
        <p:spPr bwMode="auto">
          <a:xfrm>
            <a:off x="3519488" y="2071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7">
            <a:extLst>
              <a:ext uri="{FF2B5EF4-FFF2-40B4-BE49-F238E27FC236}">
                <a16:creationId xmlns:a16="http://schemas.microsoft.com/office/drawing/2014/main" id="{ADB05319-6238-4C55-AEF8-2CFEF95BE712}"/>
              </a:ext>
            </a:extLst>
          </p:cNvPr>
          <p:cNvSpPr>
            <a:spLocks noGrp="1" noChangeArrowheads="1"/>
          </p:cNvSpPr>
          <p:nvPr>
            <p:ph type="body" idx="1"/>
          </p:nvPr>
        </p:nvSpPr>
        <p:spPr>
          <a:xfrm>
            <a:off x="1828800" y="1752600"/>
            <a:ext cx="3886200" cy="914400"/>
          </a:xfrm>
        </p:spPr>
        <p:txBody>
          <a:bodyPr>
            <a:normAutofit fontScale="85000" lnSpcReduction="10000"/>
          </a:bodyPr>
          <a:lstStyle/>
          <a:p>
            <a:pPr>
              <a:lnSpc>
                <a:spcPct val="90000"/>
              </a:lnSpc>
              <a:buFont typeface="Monotype Sorts" charset="2"/>
              <a:buNone/>
              <a:defRPr/>
            </a:pPr>
            <a:r>
              <a:rPr lang="en-US" altLang="en-US" sz="2400" b="1" dirty="0"/>
              <a:t>Syntax: </a:t>
            </a:r>
            <a:r>
              <a:rPr lang="en-US" altLang="en-US" sz="2400" dirty="0"/>
              <a:t>if (</a:t>
            </a:r>
            <a:r>
              <a:rPr lang="en-US" altLang="en-US" sz="2400" dirty="0" err="1"/>
              <a:t>boolean</a:t>
            </a:r>
            <a:r>
              <a:rPr lang="en-US" altLang="en-US" sz="2400" dirty="0"/>
              <a:t>-expression) { </a:t>
            </a:r>
          </a:p>
          <a:p>
            <a:pPr>
              <a:lnSpc>
                <a:spcPct val="90000"/>
              </a:lnSpc>
              <a:spcBef>
                <a:spcPct val="0"/>
              </a:spcBef>
              <a:buFont typeface="Monotype Sorts" charset="2"/>
              <a:buNone/>
              <a:defRPr/>
            </a:pPr>
            <a:r>
              <a:rPr lang="en-US" altLang="en-US" sz="2400" dirty="0"/>
              <a:t>  statement(s);</a:t>
            </a:r>
          </a:p>
          <a:p>
            <a:pPr>
              <a:lnSpc>
                <a:spcPct val="90000"/>
              </a:lnSpc>
              <a:spcBef>
                <a:spcPct val="0"/>
              </a:spcBef>
              <a:buFont typeface="Monotype Sorts" charset="2"/>
              <a:buNone/>
              <a:defRPr/>
            </a:pPr>
            <a:r>
              <a:rPr lang="en-US" altLang="en-US" sz="2400" dirty="0"/>
              <a:t>}</a:t>
            </a:r>
          </a:p>
        </p:txBody>
      </p:sp>
      <p:pic>
        <p:nvPicPr>
          <p:cNvPr id="26629" name="Picture 10">
            <a:extLst>
              <a:ext uri="{FF2B5EF4-FFF2-40B4-BE49-F238E27FC236}">
                <a16:creationId xmlns:a16="http://schemas.microsoft.com/office/drawing/2014/main" id="{26EBDDCD-F393-4A2E-AFD7-DE4D2A565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6" y="3098801"/>
            <a:ext cx="2460625"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3" name="Line 10">
            <a:extLst>
              <a:ext uri="{FF2B5EF4-FFF2-40B4-BE49-F238E27FC236}">
                <a16:creationId xmlns:a16="http://schemas.microsoft.com/office/drawing/2014/main" id="{7299F33A-66B4-444F-8336-71DD393370DD}"/>
              </a:ext>
            </a:extLst>
          </p:cNvPr>
          <p:cNvSpPr>
            <a:spLocks noChangeShapeType="1"/>
          </p:cNvSpPr>
          <p:nvPr/>
        </p:nvSpPr>
        <p:spPr bwMode="auto">
          <a:xfrm>
            <a:off x="2562225" y="2590800"/>
            <a:ext cx="65405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pic>
        <p:nvPicPr>
          <p:cNvPr id="26631" name="Picture 11">
            <a:extLst>
              <a:ext uri="{FF2B5EF4-FFF2-40B4-BE49-F238E27FC236}">
                <a16:creationId xmlns:a16="http://schemas.microsoft.com/office/drawing/2014/main" id="{63CD4753-AC6E-4E27-B5CE-5CB01FBA4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1450" y="3155950"/>
            <a:ext cx="5003800" cy="315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5" name="Line 11">
            <a:extLst>
              <a:ext uri="{FF2B5EF4-FFF2-40B4-BE49-F238E27FC236}">
                <a16:creationId xmlns:a16="http://schemas.microsoft.com/office/drawing/2014/main" id="{E829B3EC-0372-40F2-A13A-DF8446190D81}"/>
              </a:ext>
            </a:extLst>
          </p:cNvPr>
          <p:cNvSpPr>
            <a:spLocks noChangeShapeType="1"/>
          </p:cNvSpPr>
          <p:nvPr/>
        </p:nvSpPr>
        <p:spPr bwMode="auto">
          <a:xfrm>
            <a:off x="6442075" y="2540000"/>
            <a:ext cx="533400" cy="1117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Times New Roman" charset="0"/>
              <a:ea typeface="Arial" charset="0"/>
              <a:cs typeface="Arial" charset="0"/>
            </a:endParaRPr>
          </a:p>
        </p:txBody>
      </p:sp>
      <p:sp>
        <p:nvSpPr>
          <p:cNvPr id="9226" name="Rectangle 9">
            <a:extLst>
              <a:ext uri="{FF2B5EF4-FFF2-40B4-BE49-F238E27FC236}">
                <a16:creationId xmlns:a16="http://schemas.microsoft.com/office/drawing/2014/main" id="{A92D7227-CB9B-4AE5-9FB3-114834DE35CE}"/>
              </a:ext>
            </a:extLst>
          </p:cNvPr>
          <p:cNvSpPr>
            <a:spLocks noChangeArrowheads="1"/>
          </p:cNvSpPr>
          <p:nvPr/>
        </p:nvSpPr>
        <p:spPr bwMode="auto">
          <a:xfrm>
            <a:off x="6324599" y="838200"/>
            <a:ext cx="508362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eaLnBrk="0" hangingPunct="0">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eaLnBrk="0" hangingPunct="0">
              <a:spcBef>
                <a:spcPct val="20000"/>
              </a:spcBef>
              <a:buClr>
                <a:schemeClr val="tx1"/>
              </a:buClr>
              <a:buChar char="–"/>
              <a:defRPr sz="2800">
                <a:solidFill>
                  <a:schemeClr val="tx1"/>
                </a:solidFill>
                <a:latin typeface="Times New Roman" charset="0"/>
              </a:defRPr>
            </a:lvl2pPr>
            <a:lvl3pPr marL="1143000" indent="-228600" eaLnBrk="0" hangingPunct="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buFont typeface="Monotype Sorts" charset="2"/>
              <a:buNone/>
              <a:defRPr/>
            </a:pPr>
            <a:r>
              <a:rPr lang="en-US" altLang="en-US" sz="2400" dirty="0">
                <a:latin typeface="+mn-lt"/>
                <a:ea typeface="Times New Roman" charset="0"/>
                <a:cs typeface="Times New Roman" panose="02020603050405020304" pitchFamily="18" charset="0"/>
              </a:rPr>
              <a:t>if (radius &gt;= 0) {</a:t>
            </a:r>
          </a:p>
          <a:p>
            <a:pPr>
              <a:buFont typeface="Monotype Sorts" charset="2"/>
              <a:buNone/>
              <a:defRPr/>
            </a:pPr>
            <a:r>
              <a:rPr lang="en-US" altLang="en-US" sz="2400" dirty="0">
                <a:latin typeface="+mn-lt"/>
                <a:ea typeface="Times New Roman" charset="0"/>
                <a:cs typeface="Times New Roman" panose="02020603050405020304" pitchFamily="18" charset="0"/>
              </a:rPr>
              <a:t>  area = radius * radius * PI;</a:t>
            </a:r>
          </a:p>
          <a:p>
            <a:pPr>
              <a:buFont typeface="Monotype Sorts" charset="2"/>
              <a:buNone/>
              <a:defRPr/>
            </a:pPr>
            <a:r>
              <a:rPr lang="en-US" altLang="en-US" sz="2400" dirty="0">
                <a:latin typeface="+mn-lt"/>
                <a:ea typeface="Times New Roman" charset="0"/>
                <a:cs typeface="Times New Roman" panose="02020603050405020304" pitchFamily="18" charset="0"/>
              </a:rPr>
              <a:t>  </a:t>
            </a:r>
            <a:r>
              <a:rPr lang="en-US" altLang="en-US" sz="2400" dirty="0" err="1">
                <a:latin typeface="+mn-lt"/>
                <a:ea typeface="Times New Roman" charset="0"/>
                <a:cs typeface="Times New Roman" panose="02020603050405020304" pitchFamily="18" charset="0"/>
              </a:rPr>
              <a:t>System.out.println</a:t>
            </a:r>
            <a:r>
              <a:rPr lang="en-US" altLang="en-US" sz="2400" dirty="0">
                <a:latin typeface="+mn-lt"/>
                <a:ea typeface="Times New Roman" charset="0"/>
                <a:cs typeface="Times New Roman" panose="02020603050405020304" pitchFamily="18" charset="0"/>
              </a:rPr>
              <a:t>("The area"     </a:t>
            </a:r>
          </a:p>
          <a:p>
            <a:pPr>
              <a:buFont typeface="Monotype Sorts" charset="2"/>
              <a:buNone/>
              <a:defRPr/>
            </a:pPr>
            <a:r>
              <a:rPr lang="en-US" altLang="en-US" sz="2400" dirty="0">
                <a:latin typeface="+mn-lt"/>
                <a:ea typeface="Times New Roman" charset="0"/>
                <a:cs typeface="Times New Roman" panose="02020603050405020304" pitchFamily="18" charset="0"/>
              </a:rPr>
              <a:t>    + " for the circle of radius " </a:t>
            </a:r>
          </a:p>
          <a:p>
            <a:pPr>
              <a:buFont typeface="Monotype Sorts" charset="2"/>
              <a:buNone/>
              <a:defRPr/>
            </a:pPr>
            <a:r>
              <a:rPr lang="en-US" altLang="en-US" sz="2400" dirty="0">
                <a:latin typeface="+mn-lt"/>
                <a:ea typeface="Times New Roman" charset="0"/>
                <a:cs typeface="Times New Roman" panose="02020603050405020304" pitchFamily="18" charset="0"/>
              </a:rPr>
              <a:t>    + radius + " is " + area);</a:t>
            </a:r>
          </a:p>
          <a:p>
            <a:pPr>
              <a:buFont typeface="Monotype Sorts" charset="2"/>
              <a:buNone/>
              <a:defRPr/>
            </a:pPr>
            <a:r>
              <a:rPr lang="en-US" altLang="en-US" sz="2400" dirty="0">
                <a:latin typeface="+mn-lt"/>
                <a:ea typeface="Times New Roman"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FD98AA05-D027-40B8-9039-45CDA50561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A3B9B9-B89A-4F01-8522-F52D5BD34604}" type="slidenum">
              <a:rPr lang="en-US" altLang="en-US" sz="1400" smtClean="0"/>
              <a:pPr>
                <a:spcBef>
                  <a:spcPct val="0"/>
                </a:spcBef>
                <a:buClrTx/>
                <a:buSzTx/>
                <a:buFontTx/>
                <a:buNone/>
              </a:pPr>
              <a:t>7</a:t>
            </a:fld>
            <a:endParaRPr lang="en-US" altLang="en-US" sz="1400"/>
          </a:p>
        </p:txBody>
      </p:sp>
      <p:sp>
        <p:nvSpPr>
          <p:cNvPr id="9219" name="Rectangle 2">
            <a:extLst>
              <a:ext uri="{FF2B5EF4-FFF2-40B4-BE49-F238E27FC236}">
                <a16:creationId xmlns:a16="http://schemas.microsoft.com/office/drawing/2014/main" id="{88A8C8F3-53F1-404F-A02E-A6C49B2B86F3}"/>
              </a:ext>
            </a:extLst>
          </p:cNvPr>
          <p:cNvSpPr>
            <a:spLocks noGrp="1" noChangeArrowheads="1"/>
          </p:cNvSpPr>
          <p:nvPr>
            <p:ph type="title"/>
          </p:nvPr>
        </p:nvSpPr>
        <p:spPr>
          <a:xfrm>
            <a:off x="2209800" y="152400"/>
            <a:ext cx="7772400" cy="533400"/>
          </a:xfrm>
        </p:spPr>
        <p:txBody>
          <a:bodyPr>
            <a:normAutofit fontScale="90000"/>
          </a:bodyPr>
          <a:lstStyle/>
          <a:p>
            <a:pPr>
              <a:defRPr/>
            </a:pPr>
            <a:r>
              <a:rPr lang="en-US" altLang="en-US"/>
              <a:t>Use cases with IF statement?</a:t>
            </a:r>
            <a:endParaRPr lang="en-US" altLang="en-US" sz="5400" dirty="0"/>
          </a:p>
        </p:txBody>
      </p:sp>
      <p:sp>
        <p:nvSpPr>
          <p:cNvPr id="9220" name="Rectangle 6">
            <a:extLst>
              <a:ext uri="{FF2B5EF4-FFF2-40B4-BE49-F238E27FC236}">
                <a16:creationId xmlns:a16="http://schemas.microsoft.com/office/drawing/2014/main" id="{44EB60AF-C803-43D5-8066-90955BA6B347}"/>
              </a:ext>
            </a:extLst>
          </p:cNvPr>
          <p:cNvSpPr>
            <a:spLocks noChangeArrowheads="1"/>
          </p:cNvSpPr>
          <p:nvPr/>
        </p:nvSpPr>
        <p:spPr bwMode="auto">
          <a:xfrm>
            <a:off x="3519488" y="2071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7">
            <a:extLst>
              <a:ext uri="{FF2B5EF4-FFF2-40B4-BE49-F238E27FC236}">
                <a16:creationId xmlns:a16="http://schemas.microsoft.com/office/drawing/2014/main" id="{ADB05319-6238-4C55-AEF8-2CFEF95BE712}"/>
              </a:ext>
            </a:extLst>
          </p:cNvPr>
          <p:cNvSpPr>
            <a:spLocks noGrp="1" noChangeArrowheads="1"/>
          </p:cNvSpPr>
          <p:nvPr>
            <p:ph type="body" idx="1"/>
          </p:nvPr>
        </p:nvSpPr>
        <p:spPr>
          <a:xfrm>
            <a:off x="1828800" y="1752600"/>
            <a:ext cx="9199984" cy="4063482"/>
          </a:xfrm>
        </p:spPr>
        <p:txBody>
          <a:bodyPr>
            <a:normAutofit/>
          </a:bodyPr>
          <a:lstStyle/>
          <a:p>
            <a:pPr>
              <a:lnSpc>
                <a:spcPct val="90000"/>
              </a:lnSpc>
              <a:buFont typeface="Monotype Sorts" charset="2"/>
              <a:buNone/>
              <a:defRPr/>
            </a:pPr>
            <a:r>
              <a:rPr lang="en-US" altLang="en-US" sz="2400" b="1" dirty="0"/>
              <a:t>See</a:t>
            </a:r>
            <a:r>
              <a:rPr lang="en-US" altLang="en-US" sz="2400" dirty="0"/>
              <a:t> Listing 3.2 </a:t>
            </a:r>
            <a:r>
              <a:rPr lang="en-US" altLang="en-US" sz="2400" dirty="0" err="1"/>
              <a:t>SimpleIfDemo</a:t>
            </a:r>
            <a:r>
              <a:rPr lang="en-US" altLang="en-US" sz="2400" dirty="0"/>
              <a:t>.</a:t>
            </a:r>
          </a:p>
          <a:p>
            <a:pPr>
              <a:lnSpc>
                <a:spcPct val="90000"/>
              </a:lnSpc>
              <a:buFont typeface="Monotype Sorts" charset="2"/>
              <a:buNone/>
              <a:defRPr/>
            </a:pPr>
            <a:endParaRPr lang="en-US" altLang="en-US" sz="2400" dirty="0"/>
          </a:p>
          <a:p>
            <a:pPr>
              <a:lnSpc>
                <a:spcPct val="90000"/>
              </a:lnSpc>
              <a:buFontTx/>
              <a:buChar char="-"/>
              <a:defRPr/>
            </a:pPr>
            <a:r>
              <a:rPr lang="en-US" altLang="en-US" sz="2400" dirty="0"/>
              <a:t>Check if number is even or odd.</a:t>
            </a:r>
          </a:p>
          <a:p>
            <a:pPr>
              <a:lnSpc>
                <a:spcPct val="90000"/>
              </a:lnSpc>
              <a:buFontTx/>
              <a:buChar char="-"/>
              <a:defRPr/>
            </a:pPr>
            <a:r>
              <a:rPr lang="en-US" altLang="en-US" sz="2400" dirty="0"/>
              <a:t>Check grade letter based on score.</a:t>
            </a:r>
          </a:p>
          <a:p>
            <a:pPr>
              <a:lnSpc>
                <a:spcPct val="90000"/>
              </a:lnSpc>
              <a:buFontTx/>
              <a:buChar char="-"/>
              <a:defRPr/>
            </a:pPr>
            <a:r>
              <a:rPr lang="en-US" altLang="en-US" sz="2400" dirty="0"/>
              <a:t>Set button if on/off, etc.</a:t>
            </a:r>
          </a:p>
        </p:txBody>
      </p:sp>
    </p:spTree>
    <p:extLst>
      <p:ext uri="{BB962C8B-B14F-4D97-AF65-F5344CB8AC3E}">
        <p14:creationId xmlns:p14="http://schemas.microsoft.com/office/powerpoint/2010/main" val="215075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6EF46C6E-587A-4C40-8FC2-D6B90317000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0CE7AE-D094-42BD-B8C2-9DC0DA0CCC5C}"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CBE6AFA4-42E7-42A1-A96A-6211586F7075}"/>
              </a:ext>
            </a:extLst>
          </p:cNvPr>
          <p:cNvSpPr>
            <a:spLocks noGrp="1" noChangeArrowheads="1"/>
          </p:cNvSpPr>
          <p:nvPr>
            <p:ph type="title"/>
          </p:nvPr>
        </p:nvSpPr>
        <p:spPr>
          <a:xfrm>
            <a:off x="2209800" y="0"/>
            <a:ext cx="7772400" cy="1428750"/>
          </a:xfrm>
        </p:spPr>
        <p:txBody>
          <a:bodyPr/>
          <a:lstStyle/>
          <a:p>
            <a:pPr>
              <a:defRPr/>
            </a:pPr>
            <a:r>
              <a:rPr lang="en-US" altLang="en-US"/>
              <a:t>The Two-way </a:t>
            </a:r>
            <a:r>
              <a:rPr lang="en-US" altLang="en-US" sz="4200">
                <a:latin typeface="Courier New" charset="0"/>
              </a:rPr>
              <a:t>if</a:t>
            </a:r>
            <a:r>
              <a:rPr lang="en-US" altLang="en-US"/>
              <a:t> Statement</a:t>
            </a:r>
            <a:endParaRPr lang="en-US" altLang="en-US">
              <a:solidFill>
                <a:schemeClr val="tx1"/>
              </a:solidFill>
            </a:endParaRPr>
          </a:p>
        </p:txBody>
      </p:sp>
      <p:sp>
        <p:nvSpPr>
          <p:cNvPr id="25604" name="Rectangle 3">
            <a:extLst>
              <a:ext uri="{FF2B5EF4-FFF2-40B4-BE49-F238E27FC236}">
                <a16:creationId xmlns:a16="http://schemas.microsoft.com/office/drawing/2014/main" id="{5CA9435F-8D93-4EA7-9987-FECAAB2D6928}"/>
              </a:ext>
            </a:extLst>
          </p:cNvPr>
          <p:cNvSpPr>
            <a:spLocks noGrp="1" noChangeArrowheads="1"/>
          </p:cNvSpPr>
          <p:nvPr>
            <p:ph type="body" idx="1"/>
          </p:nvPr>
        </p:nvSpPr>
        <p:spPr>
          <a:xfrm>
            <a:off x="2216150" y="1085850"/>
            <a:ext cx="8001000" cy="2057400"/>
          </a:xfrm>
        </p:spPr>
        <p:txBody>
          <a:bodyPr>
            <a:normAutofit fontScale="92500" lnSpcReduction="10000"/>
          </a:bodyPr>
          <a:lstStyle/>
          <a:p>
            <a:pPr>
              <a:lnSpc>
                <a:spcPct val="90000"/>
              </a:lnSpc>
              <a:buFont typeface="Monotype Sorts" pitchFamily="2" charset="2"/>
              <a:buNone/>
              <a:defRPr/>
            </a:pPr>
            <a:r>
              <a:rPr lang="en-US" sz="1800" b="1" dirty="0">
                <a:cs typeface="Courier New" panose="02070309020205020404" pitchFamily="49" charset="0"/>
              </a:rPr>
              <a:t>Syntax:</a:t>
            </a:r>
            <a:r>
              <a:rPr lang="en-US" sz="1800" dirty="0">
                <a:cs typeface="Courier New" panose="02070309020205020404" pitchFamily="49" charset="0"/>
              </a:rPr>
              <a:t> if (</a:t>
            </a:r>
            <a:r>
              <a:rPr lang="en-US" sz="1800" dirty="0" err="1">
                <a:cs typeface="Courier New" panose="02070309020205020404" pitchFamily="49" charset="0"/>
              </a:rPr>
              <a:t>boolean</a:t>
            </a:r>
            <a:r>
              <a:rPr lang="en-US" sz="1800" dirty="0">
                <a:cs typeface="Courier New" panose="02070309020205020404" pitchFamily="49" charset="0"/>
              </a:rPr>
              <a:t>-expression) { </a:t>
            </a:r>
          </a:p>
          <a:p>
            <a:pPr>
              <a:lnSpc>
                <a:spcPct val="90000"/>
              </a:lnSpc>
              <a:buFont typeface="Monotype Sorts" pitchFamily="2" charset="2"/>
              <a:buNone/>
              <a:defRPr/>
            </a:pPr>
            <a:r>
              <a:rPr lang="en-US" sz="1800" dirty="0">
                <a:cs typeface="Courier New" panose="02070309020205020404" pitchFamily="49" charset="0"/>
              </a:rPr>
              <a:t>  statement(s)-for-the-true-case;</a:t>
            </a:r>
          </a:p>
          <a:p>
            <a:pPr>
              <a:lnSpc>
                <a:spcPct val="90000"/>
              </a:lnSpc>
              <a:buFont typeface="Monotype Sorts" pitchFamily="2" charset="2"/>
              <a:buNone/>
              <a:defRPr/>
            </a:pPr>
            <a:r>
              <a:rPr lang="en-US" sz="1800" dirty="0">
                <a:cs typeface="Courier New" panose="02070309020205020404" pitchFamily="49" charset="0"/>
              </a:rPr>
              <a:t>}</a:t>
            </a:r>
          </a:p>
          <a:p>
            <a:pPr>
              <a:lnSpc>
                <a:spcPct val="90000"/>
              </a:lnSpc>
              <a:buFont typeface="Monotype Sorts" pitchFamily="2" charset="2"/>
              <a:buNone/>
              <a:defRPr/>
            </a:pPr>
            <a:r>
              <a:rPr lang="en-US" sz="1800" dirty="0">
                <a:cs typeface="Courier New" panose="02070309020205020404" pitchFamily="49" charset="0"/>
              </a:rPr>
              <a:t>else {</a:t>
            </a:r>
          </a:p>
          <a:p>
            <a:pPr>
              <a:lnSpc>
                <a:spcPct val="90000"/>
              </a:lnSpc>
              <a:buFont typeface="Monotype Sorts" pitchFamily="2" charset="2"/>
              <a:buNone/>
              <a:defRPr/>
            </a:pPr>
            <a:r>
              <a:rPr lang="en-US" sz="1800" dirty="0">
                <a:cs typeface="Courier New" panose="02070309020205020404" pitchFamily="49" charset="0"/>
              </a:rPr>
              <a:t>  statement(s)-for-the-false-case;</a:t>
            </a:r>
          </a:p>
          <a:p>
            <a:pPr>
              <a:lnSpc>
                <a:spcPct val="90000"/>
              </a:lnSpc>
              <a:buFont typeface="Monotype Sorts" pitchFamily="2" charset="2"/>
              <a:buNone/>
              <a:defRPr/>
            </a:pPr>
            <a:r>
              <a:rPr lang="en-US" sz="1800" dirty="0">
                <a:cs typeface="Courier New" panose="02070309020205020404" pitchFamily="49" charset="0"/>
              </a:rPr>
              <a:t>}</a:t>
            </a:r>
          </a:p>
        </p:txBody>
      </p:sp>
      <p:sp>
        <p:nvSpPr>
          <p:cNvPr id="12293" name="Rectangle 6">
            <a:extLst>
              <a:ext uri="{FF2B5EF4-FFF2-40B4-BE49-F238E27FC236}">
                <a16:creationId xmlns:a16="http://schemas.microsoft.com/office/drawing/2014/main" id="{CB657429-0FBB-4917-9D31-845C4B3496B7}"/>
              </a:ext>
            </a:extLst>
          </p:cNvPr>
          <p:cNvSpPr>
            <a:spLocks noChangeArrowheads="1"/>
          </p:cNvSpPr>
          <p:nvPr/>
        </p:nvSpPr>
        <p:spPr bwMode="auto">
          <a:xfrm>
            <a:off x="3686175"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2773" name="Picture 8">
            <a:extLst>
              <a:ext uri="{FF2B5EF4-FFF2-40B4-BE49-F238E27FC236}">
                <a16:creationId xmlns:a16="http://schemas.microsoft.com/office/drawing/2014/main" id="{EBB18982-230C-48F5-915C-523821517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3044825"/>
            <a:ext cx="82169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78EA9FD5-2400-48F9-AEE3-D419B2CBDB4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AE3707-F53D-4695-8570-639BF61F21A2}" type="slidenum">
              <a:rPr lang="en-US" altLang="en-US" sz="1400"/>
              <a:pPr>
                <a:spcBef>
                  <a:spcPct val="0"/>
                </a:spcBef>
                <a:buClrTx/>
                <a:buSzTx/>
                <a:buFontTx/>
                <a:buNone/>
              </a:pPr>
              <a:t>9</a:t>
            </a:fld>
            <a:endParaRPr lang="en-US" altLang="en-US" sz="1400"/>
          </a:p>
        </p:txBody>
      </p:sp>
      <p:sp>
        <p:nvSpPr>
          <p:cNvPr id="14339" name="Rectangle 2">
            <a:extLst>
              <a:ext uri="{FF2B5EF4-FFF2-40B4-BE49-F238E27FC236}">
                <a16:creationId xmlns:a16="http://schemas.microsoft.com/office/drawing/2014/main" id="{7DCD8E63-3D22-49CE-8F5B-078BE3B4F199}"/>
              </a:ext>
            </a:extLst>
          </p:cNvPr>
          <p:cNvSpPr>
            <a:spLocks noGrp="1" noChangeArrowheads="1"/>
          </p:cNvSpPr>
          <p:nvPr>
            <p:ph type="title"/>
          </p:nvPr>
        </p:nvSpPr>
        <p:spPr>
          <a:xfrm>
            <a:off x="2209800" y="0"/>
            <a:ext cx="8001000" cy="914400"/>
          </a:xfrm>
        </p:spPr>
        <p:txBody>
          <a:bodyPr>
            <a:normAutofit/>
          </a:bodyPr>
          <a:lstStyle/>
          <a:p>
            <a:pPr>
              <a:defRPr/>
            </a:pPr>
            <a:r>
              <a:rPr lang="en-US" altLang="en-US"/>
              <a:t>Multiple Alternative if Statements</a:t>
            </a:r>
          </a:p>
        </p:txBody>
      </p:sp>
      <p:sp>
        <p:nvSpPr>
          <p:cNvPr id="14340" name="Rectangle 7">
            <a:extLst>
              <a:ext uri="{FF2B5EF4-FFF2-40B4-BE49-F238E27FC236}">
                <a16:creationId xmlns:a16="http://schemas.microsoft.com/office/drawing/2014/main" id="{5092210D-1EF8-4631-8674-3582BAA945B9}"/>
              </a:ext>
            </a:extLst>
          </p:cNvPr>
          <p:cNvSpPr>
            <a:spLocks noChangeArrowheads="1"/>
          </p:cNvSpPr>
          <p:nvPr/>
        </p:nvSpPr>
        <p:spPr bwMode="auto">
          <a:xfrm>
            <a:off x="4229100" y="26193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a:extLst>
              <a:ext uri="{FF2B5EF4-FFF2-40B4-BE49-F238E27FC236}">
                <a16:creationId xmlns:a16="http://schemas.microsoft.com/office/drawing/2014/main" id="{FAF68509-F4A9-4CD0-AA95-AF689598F0AB}"/>
              </a:ext>
            </a:extLst>
          </p:cNvPr>
          <p:cNvSpPr>
            <a:spLocks noChangeArrowheads="1"/>
          </p:cNvSpPr>
          <p:nvPr/>
        </p:nvSpPr>
        <p:spPr bwMode="auto">
          <a:xfrm>
            <a:off x="1524001" y="-230832"/>
            <a:ext cx="184731" cy="461665"/>
          </a:xfrm>
          <a:prstGeom prst="rect">
            <a:avLst/>
          </a:prstGeom>
          <a:noFill/>
          <a:ln>
            <a:noFill/>
          </a:ln>
          <a:effectLst>
            <a:prstShdw prst="shdw17" dist="17961" dir="2700000">
              <a:srgbClr val="7A7A7A"/>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graphicFrame>
        <p:nvGraphicFramePr>
          <p:cNvPr id="36869" name="Object 2">
            <a:extLst>
              <a:ext uri="{FF2B5EF4-FFF2-40B4-BE49-F238E27FC236}">
                <a16:creationId xmlns:a16="http://schemas.microsoft.com/office/drawing/2014/main" id="{576C9775-23E2-4643-B5B4-53349D138BC8}"/>
              </a:ext>
            </a:extLst>
          </p:cNvPr>
          <p:cNvGraphicFramePr>
            <a:graphicFrameLocks noChangeAspect="1"/>
          </p:cNvGraphicFramePr>
          <p:nvPr/>
        </p:nvGraphicFramePr>
        <p:xfrm>
          <a:off x="1641475" y="1700214"/>
          <a:ext cx="8909050" cy="3671887"/>
        </p:xfrm>
        <a:graphic>
          <a:graphicData uri="http://schemas.openxmlformats.org/presentationml/2006/ole">
            <mc:AlternateContent xmlns:mc="http://schemas.openxmlformats.org/markup-compatibility/2006">
              <mc:Choice xmlns:v="urn:schemas-microsoft-com:vml" Requires="v">
                <p:oleObj name="Picture" r:id="rId3" imgW="4483100" imgH="1854200" progId="Word.Picture.8">
                  <p:embed/>
                </p:oleObj>
              </mc:Choice>
              <mc:Fallback>
                <p:oleObj name="Picture" r:id="rId3" imgW="4483100" imgH="1854200" progId="Word.Picture.8">
                  <p:embed/>
                  <p:pic>
                    <p:nvPicPr>
                      <p:cNvPr id="36869" name="Object 2">
                        <a:extLst>
                          <a:ext uri="{FF2B5EF4-FFF2-40B4-BE49-F238E27FC236}">
                            <a16:creationId xmlns:a16="http://schemas.microsoft.com/office/drawing/2014/main" id="{576C9775-23E2-4643-B5B4-53349D138B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75" y="1700214"/>
                        <a:ext cx="89090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TotalTime>
  <Words>2145</Words>
  <Application>Microsoft Office PowerPoint</Application>
  <PresentationFormat>Widescreen</PresentationFormat>
  <Paragraphs>344</Paragraphs>
  <Slides>37</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Aptos</vt:lpstr>
      <vt:lpstr>Aptos Display</vt:lpstr>
      <vt:lpstr>Arial</vt:lpstr>
      <vt:lpstr>Book Antiqua</vt:lpstr>
      <vt:lpstr>Courier New</vt:lpstr>
      <vt:lpstr>Goudy Sans Medium</vt:lpstr>
      <vt:lpstr>I Times Italic</vt:lpstr>
      <vt:lpstr>Monotype Sorts</vt:lpstr>
      <vt:lpstr>Times</vt:lpstr>
      <vt:lpstr>Times New Roman</vt:lpstr>
      <vt:lpstr>Office Theme</vt:lpstr>
      <vt:lpstr>Picture</vt:lpstr>
      <vt:lpstr>Chapter 3: Selections</vt:lpstr>
      <vt:lpstr>The boolean Type and Operators</vt:lpstr>
      <vt:lpstr>Relational Operators</vt:lpstr>
      <vt:lpstr>Example: ComputeArea with Error Handling</vt:lpstr>
      <vt:lpstr>Listing 3.1 AdditionQuiz.java</vt:lpstr>
      <vt:lpstr>One-way if Statements</vt:lpstr>
      <vt:lpstr>Use cases with IF statement?</vt:lpstr>
      <vt:lpstr>The Two-way if Statement</vt:lpstr>
      <vt:lpstr>Multiple Alternative if Statements</vt:lpstr>
      <vt:lpstr>Multi-Way if-else Statements</vt:lpstr>
      <vt:lpstr>Listing 3.3 SubstractionQuiz.java</vt:lpstr>
      <vt:lpstr>Logical Operators</vt:lpstr>
      <vt:lpstr>Truth Table for Operator !</vt:lpstr>
      <vt:lpstr>Truth Table for Operator &amp;&amp;</vt:lpstr>
      <vt:lpstr>Truth Table for Operator ||</vt:lpstr>
      <vt:lpstr>Truth Table for Operator ^</vt:lpstr>
      <vt:lpstr>Examples</vt:lpstr>
      <vt:lpstr>Use cases for Logical Operator?</vt:lpstr>
      <vt:lpstr>Problem: Determining Leap Year?</vt:lpstr>
      <vt:lpstr>Problem: Lottery </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Problem: Chinese Zodiac </vt:lpstr>
      <vt:lpstr>Conditional Expressions</vt:lpstr>
      <vt:lpstr>Conditional Operator</vt:lpstr>
      <vt:lpstr>Debugging</vt:lpstr>
      <vt:lpstr>Debugger</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Phy Ekheang</dc:creator>
  <cp:lastModifiedBy>Phy Ekheang</cp:lastModifiedBy>
  <cp:revision>11</cp:revision>
  <dcterms:created xsi:type="dcterms:W3CDTF">2024-08-21T13:05:34Z</dcterms:created>
  <dcterms:modified xsi:type="dcterms:W3CDTF">2024-09-02T15:04:56Z</dcterms:modified>
</cp:coreProperties>
</file>