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1" r:id="rId6"/>
    <p:sldId id="277" r:id="rId7"/>
    <p:sldId id="276"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 Allam" initials="VA" lastIdx="1" clrIdx="0">
    <p:extLst>
      <p:ext uri="{19B8F6BF-5375-455C-9EA6-DF929625EA0E}">
        <p15:presenceInfo xmlns:p15="http://schemas.microsoft.com/office/powerpoint/2012/main" userId="ad0f5c4585381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6/11/2021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6/11/2021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6/11/2021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6/11/2021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niddk.nih.gov/Dictionary/H/hormone" TargetMode="External"/><Relationship Id="rId2" Type="http://schemas.openxmlformats.org/officeDocument/2006/relationships/hyperlink" Target="https://www.niddk.nih.gov/Dictionary/I/insulin" TargetMode="External"/><Relationship Id="rId1" Type="http://schemas.openxmlformats.org/officeDocument/2006/relationships/slideLayout" Target="../slideLayouts/slideLayout7.xml"/><Relationship Id="rId6" Type="http://schemas.openxmlformats.org/officeDocument/2006/relationships/hyperlink" Target="https://www.niddk.nih.gov/health-information/diabetes/overview/managing-diabetes" TargetMode="External"/><Relationship Id="rId5" Type="http://schemas.openxmlformats.org/officeDocument/2006/relationships/hyperlink" Target="https://www.niddk.nih.gov/health-information/diabetes/overview/preventing-problems" TargetMode="External"/><Relationship Id="rId4" Type="http://schemas.openxmlformats.org/officeDocument/2006/relationships/hyperlink" Target="https://www.niddk.nih.gov/Dictionary/P/pancrea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75208" y="732409"/>
            <a:ext cx="7296904" cy="589965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idx="4294967295"/>
          </p:nvPr>
        </p:nvSpPr>
        <p:spPr>
          <a:xfrm>
            <a:off x="7652551" y="1922016"/>
            <a:ext cx="4264241" cy="4030462"/>
          </a:xfrm>
          <a:noFill/>
        </p:spPr>
        <p:txBody>
          <a:bodyPr anchor="ctr">
            <a:normAutofit/>
          </a:bodyPr>
          <a:lstStyle/>
          <a:p>
            <a:r>
              <a:rPr lang="en-US" dirty="0">
                <a:solidFill>
                  <a:srgbClr val="0070C0"/>
                </a:solidFill>
                <a:latin typeface="Algerian" panose="04020705040A02060702" pitchFamily="82" charset="0"/>
              </a:rPr>
              <a:t>        Diabetes disease prediction PROJECT</a:t>
            </a:r>
            <a:br>
              <a:rPr lang="en-US" dirty="0">
                <a:solidFill>
                  <a:srgbClr val="0070C0"/>
                </a:solidFill>
                <a:latin typeface="Algerian" panose="04020705040A02060702" pitchFamily="82" charset="0"/>
              </a:rPr>
            </a:br>
            <a:br>
              <a:rPr lang="en-US" dirty="0">
                <a:solidFill>
                  <a:srgbClr val="0070C0"/>
                </a:solidFill>
                <a:latin typeface="Algerian" panose="04020705040A02060702" pitchFamily="82" charset="0"/>
              </a:rPr>
            </a:br>
            <a:br>
              <a:rPr lang="en-US" dirty="0">
                <a:solidFill>
                  <a:srgbClr val="0070C0"/>
                </a:solidFill>
                <a:latin typeface="Algerian" panose="04020705040A02060702" pitchFamily="82" charset="0"/>
              </a:rPr>
            </a:br>
            <a:r>
              <a:rPr lang="en-US" dirty="0">
                <a:solidFill>
                  <a:schemeClr val="tx2">
                    <a:lumMod val="50000"/>
                  </a:schemeClr>
                </a:solidFill>
                <a:latin typeface="Algerian" panose="04020705040A02060702" pitchFamily="82" charset="0"/>
              </a:rPr>
              <a:t>      - </a:t>
            </a:r>
            <a:r>
              <a:rPr lang="en-US" dirty="0" err="1">
                <a:solidFill>
                  <a:schemeClr val="tx1"/>
                </a:solidFill>
                <a:latin typeface="Algerian" panose="04020705040A02060702" pitchFamily="82" charset="0"/>
              </a:rPr>
              <a:t>Exposys</a:t>
            </a:r>
            <a:r>
              <a:rPr lang="en-US" dirty="0">
                <a:solidFill>
                  <a:schemeClr val="tx1"/>
                </a:solidFill>
                <a:latin typeface="Algerian" panose="04020705040A02060702" pitchFamily="82" charset="0"/>
              </a:rPr>
              <a:t>  data labs</a:t>
            </a: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endParaRPr lang="en-US" sz="27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3AF93-6A73-46D0-BA98-23336DB30355}"/>
              </a:ext>
            </a:extLst>
          </p:cNvPr>
          <p:cNvSpPr txBox="1"/>
          <p:nvPr/>
        </p:nvSpPr>
        <p:spPr>
          <a:xfrm>
            <a:off x="1063470" y="645394"/>
            <a:ext cx="10065059" cy="5816977"/>
          </a:xfrm>
          <a:prstGeom prst="rect">
            <a:avLst/>
          </a:prstGeom>
          <a:noFill/>
        </p:spPr>
        <p:txBody>
          <a:bodyPr wrap="square">
            <a:spAutoFit/>
          </a:bodyPr>
          <a:lstStyle/>
          <a:p>
            <a:r>
              <a:rPr lang="en-IN" sz="2400" b="1" dirty="0">
                <a:solidFill>
                  <a:srgbClr val="00B0F0"/>
                </a:solidFill>
                <a:effectLst/>
                <a:latin typeface="Calibri" panose="020F0502020204030204" pitchFamily="34" charset="0"/>
                <a:ea typeface="Calibri" panose="020F0502020204030204" pitchFamily="34" charset="0"/>
                <a:cs typeface="Segoe UI" panose="020B0502040204020203" pitchFamily="34" charset="0"/>
              </a:rPr>
              <a:t>Insights:</a:t>
            </a:r>
          </a:p>
          <a:p>
            <a:endParaRPr lang="en-IN" sz="2400" b="1" dirty="0">
              <a:solidFill>
                <a:srgbClr val="00B0F0"/>
              </a:solidFill>
              <a:effectLst/>
              <a:latin typeface="Calibri" panose="020F0502020204030204" pitchFamily="34" charset="0"/>
              <a:ea typeface="Calibri" panose="020F0502020204030204" pitchFamily="34" charset="0"/>
              <a:cs typeface="Segoe UI" panose="020B0502040204020203" pitchFamily="34" charset="0"/>
            </a:endParaRPr>
          </a:p>
          <a:p>
            <a:pPr marL="342900" indent="-342900" algn="l">
              <a:buFont typeface="Arial" panose="020B0604020202020204" pitchFamily="34" charset="0"/>
              <a:buChar char="•"/>
            </a:pPr>
            <a:r>
              <a:rPr lang="en-US" sz="2000" b="0" i="0" dirty="0">
                <a:solidFill>
                  <a:srgbClr val="000000"/>
                </a:solidFill>
                <a:effectLst/>
                <a:latin typeface="Helvetica Neue"/>
              </a:rPr>
              <a:t>In general, 20 to 45 aged people have more chance of Diabetes.</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Blood pressure 60 to 80</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skin thickness with 20 have more chances</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insulin with around 80 have more chances</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BMI &gt; 30</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err="1">
                <a:solidFill>
                  <a:srgbClr val="000000"/>
                </a:solidFill>
                <a:effectLst/>
                <a:latin typeface="Helvetica Neue"/>
              </a:rPr>
              <a:t>Diabetiespedegreefunction</a:t>
            </a:r>
            <a:r>
              <a:rPr lang="en-US" sz="2000" b="0" i="0" dirty="0">
                <a:solidFill>
                  <a:srgbClr val="000000"/>
                </a:solidFill>
                <a:effectLst/>
                <a:latin typeface="Helvetica Neue"/>
              </a:rPr>
              <a:t> with 0.1 to 0.7</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zero </a:t>
            </a:r>
            <a:r>
              <a:rPr lang="en-US" sz="2000" b="0" i="0" dirty="0" err="1">
                <a:solidFill>
                  <a:srgbClr val="000000"/>
                </a:solidFill>
                <a:effectLst/>
                <a:latin typeface="Helvetica Neue"/>
              </a:rPr>
              <a:t>pregnensies</a:t>
            </a:r>
            <a:r>
              <a:rPr lang="en-US" sz="2000" b="0" i="0" dirty="0">
                <a:solidFill>
                  <a:srgbClr val="000000"/>
                </a:solidFill>
                <a:effectLst/>
                <a:latin typeface="Helvetica Neue"/>
              </a:rPr>
              <a:t> have more chances</a:t>
            </a:r>
          </a:p>
          <a:p>
            <a:pPr algn="l"/>
            <a:endParaRPr lang="en-US" sz="2000" b="0" i="0" dirty="0">
              <a:solidFill>
                <a:srgbClr val="000000"/>
              </a:solidFill>
              <a:effectLst/>
              <a:latin typeface="Helvetica Neue"/>
            </a:endParaRPr>
          </a:p>
          <a:p>
            <a:pPr marL="342900" indent="-342900" algn="l">
              <a:buFont typeface="Arial" panose="020B0604020202020204" pitchFamily="34" charset="0"/>
              <a:buChar char="•"/>
            </a:pPr>
            <a:r>
              <a:rPr lang="en-US" sz="2000" b="0" i="0" dirty="0">
                <a:solidFill>
                  <a:srgbClr val="000000"/>
                </a:solidFill>
                <a:effectLst/>
                <a:latin typeface="Helvetica Neue"/>
              </a:rPr>
              <a:t>glucose &gt; 110</a:t>
            </a:r>
          </a:p>
          <a:p>
            <a:endParaRPr lang="en-IN" sz="2400" dirty="0">
              <a:solidFill>
                <a:srgbClr val="00B0F0"/>
              </a:solidFill>
            </a:endParaRPr>
          </a:p>
        </p:txBody>
      </p:sp>
    </p:spTree>
    <p:extLst>
      <p:ext uri="{BB962C8B-B14F-4D97-AF65-F5344CB8AC3E}">
        <p14:creationId xmlns:p14="http://schemas.microsoft.com/office/powerpoint/2010/main" val="142801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4FD5A-D4CE-46B1-8149-98C6233E9E88}"/>
              </a:ext>
            </a:extLst>
          </p:cNvPr>
          <p:cNvSpPr txBox="1"/>
          <p:nvPr/>
        </p:nvSpPr>
        <p:spPr>
          <a:xfrm>
            <a:off x="1115627" y="878889"/>
            <a:ext cx="2497585" cy="738664"/>
          </a:xfrm>
          <a:prstGeom prst="rect">
            <a:avLst/>
          </a:prstGeom>
          <a:noFill/>
        </p:spPr>
        <p:txBody>
          <a:bodyPr wrap="square" rtlCol="0">
            <a:spAutoFit/>
          </a:bodyPr>
          <a:lstStyle/>
          <a:p>
            <a:r>
              <a:rPr lang="en-IN" sz="2400" b="1" dirty="0">
                <a:solidFill>
                  <a:srgbClr val="00B0F0"/>
                </a:solidFill>
              </a:rPr>
              <a:t>Scaling of Data:</a:t>
            </a:r>
          </a:p>
          <a:p>
            <a:endParaRPr lang="en-IN" dirty="0"/>
          </a:p>
        </p:txBody>
      </p:sp>
      <p:pic>
        <p:nvPicPr>
          <p:cNvPr id="4" name="Picture 3">
            <a:extLst>
              <a:ext uri="{FF2B5EF4-FFF2-40B4-BE49-F238E27FC236}">
                <a16:creationId xmlns:a16="http://schemas.microsoft.com/office/drawing/2014/main" id="{122FE22A-ADB0-420C-A442-EDCF86279422}"/>
              </a:ext>
            </a:extLst>
          </p:cNvPr>
          <p:cNvPicPr>
            <a:picLocks noChangeAspect="1"/>
          </p:cNvPicPr>
          <p:nvPr/>
        </p:nvPicPr>
        <p:blipFill>
          <a:blip r:embed="rId2"/>
          <a:stretch>
            <a:fillRect/>
          </a:stretch>
        </p:blipFill>
        <p:spPr>
          <a:xfrm>
            <a:off x="1207622" y="1444958"/>
            <a:ext cx="7337503" cy="863236"/>
          </a:xfrm>
          <a:prstGeom prst="rect">
            <a:avLst/>
          </a:prstGeom>
        </p:spPr>
      </p:pic>
      <p:pic>
        <p:nvPicPr>
          <p:cNvPr id="6" name="Picture 5">
            <a:extLst>
              <a:ext uri="{FF2B5EF4-FFF2-40B4-BE49-F238E27FC236}">
                <a16:creationId xmlns:a16="http://schemas.microsoft.com/office/drawing/2014/main" id="{F1B09F99-B3E3-48FB-96D2-1C725B755919}"/>
              </a:ext>
            </a:extLst>
          </p:cNvPr>
          <p:cNvPicPr>
            <a:picLocks noChangeAspect="1"/>
          </p:cNvPicPr>
          <p:nvPr/>
        </p:nvPicPr>
        <p:blipFill>
          <a:blip r:embed="rId3"/>
          <a:stretch>
            <a:fillRect/>
          </a:stretch>
        </p:blipFill>
        <p:spPr>
          <a:xfrm>
            <a:off x="1207622" y="2415844"/>
            <a:ext cx="7337502" cy="3354741"/>
          </a:xfrm>
          <a:prstGeom prst="rect">
            <a:avLst/>
          </a:prstGeom>
        </p:spPr>
      </p:pic>
    </p:spTree>
    <p:extLst>
      <p:ext uri="{BB962C8B-B14F-4D97-AF65-F5344CB8AC3E}">
        <p14:creationId xmlns:p14="http://schemas.microsoft.com/office/powerpoint/2010/main" val="270214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AFD42-0D7A-476E-A181-7BED1299BA96}"/>
              </a:ext>
            </a:extLst>
          </p:cNvPr>
          <p:cNvSpPr txBox="1"/>
          <p:nvPr/>
        </p:nvSpPr>
        <p:spPr>
          <a:xfrm>
            <a:off x="747943" y="978616"/>
            <a:ext cx="3380174" cy="400110"/>
          </a:xfrm>
          <a:prstGeom prst="rect">
            <a:avLst/>
          </a:prstGeom>
          <a:noFill/>
          <a:ln>
            <a:solidFill>
              <a:schemeClr val="tx1"/>
            </a:solidFill>
          </a:ln>
        </p:spPr>
        <p:txBody>
          <a:bodyPr wrap="square">
            <a:spAutoFit/>
          </a:bodyPr>
          <a:lstStyle/>
          <a:p>
            <a:pPr algn="l"/>
            <a:r>
              <a:rPr lang="en-IN" sz="2000" b="1" i="0" dirty="0">
                <a:solidFill>
                  <a:srgbClr val="00B0F0"/>
                </a:solidFill>
                <a:effectLst/>
                <a:latin typeface="Algerian" panose="04020705040A02060702" pitchFamily="82" charset="0"/>
              </a:rPr>
              <a:t>Models Implementation</a:t>
            </a:r>
          </a:p>
        </p:txBody>
      </p:sp>
      <p:sp>
        <p:nvSpPr>
          <p:cNvPr id="5" name="TextBox 4">
            <a:extLst>
              <a:ext uri="{FF2B5EF4-FFF2-40B4-BE49-F238E27FC236}">
                <a16:creationId xmlns:a16="http://schemas.microsoft.com/office/drawing/2014/main" id="{408D7889-11AF-4BBD-BFEC-0585C46FB844}"/>
              </a:ext>
            </a:extLst>
          </p:cNvPr>
          <p:cNvSpPr txBox="1"/>
          <p:nvPr/>
        </p:nvSpPr>
        <p:spPr>
          <a:xfrm>
            <a:off x="423908" y="1709397"/>
            <a:ext cx="4028244" cy="3148811"/>
          </a:xfrm>
          <a:prstGeom prst="rect">
            <a:avLst/>
          </a:prstGeom>
          <a:noFill/>
          <a:ln>
            <a:solidFill>
              <a:schemeClr val="tx1"/>
            </a:solidFill>
          </a:ln>
        </p:spPr>
        <p:txBody>
          <a:bodyPr wrap="square">
            <a:spAutoFit/>
          </a:bodyPr>
          <a:lstStyle/>
          <a:p>
            <a:pPr marL="457200" fontAlgn="base">
              <a:lnSpc>
                <a:spcPct val="115000"/>
              </a:lnSpc>
              <a:spcBef>
                <a:spcPts val="900"/>
              </a:spcBef>
            </a:pPr>
            <a:r>
              <a:rPr lang="en-IN" sz="1600" dirty="0">
                <a:latin typeface="Calibri" panose="020F0502020204030204" pitchFamily="34" charset="0"/>
                <a:ea typeface="Times New Roman" panose="02020603050405020304" pitchFamily="18" charset="0"/>
                <a:cs typeface="Arial" panose="020B0604020202020204" pitchFamily="34" charset="0"/>
              </a:rPr>
              <a:t>I</a:t>
            </a:r>
            <a:r>
              <a:rPr lang="en-IN" sz="1600" dirty="0">
                <a:effectLst/>
                <a:latin typeface="Calibri" panose="020F0502020204030204" pitchFamily="34" charset="0"/>
                <a:ea typeface="Times New Roman" panose="02020603050405020304" pitchFamily="18" charset="0"/>
                <a:cs typeface="Arial" panose="020B0604020202020204" pitchFamily="34" charset="0"/>
              </a:rPr>
              <a:t>mplementation of each model</a:t>
            </a:r>
            <a:r>
              <a:rPr lang="en-IN" sz="1600" dirty="0">
                <a:latin typeface="Calibri" panose="020F0502020204030204" pitchFamily="34" charset="0"/>
                <a:ea typeface="Times New Roman" panose="02020603050405020304" pitchFamily="18" charset="0"/>
                <a:cs typeface="Arial" panose="020B0604020202020204" pitchFamily="34" charset="0"/>
              </a:rPr>
              <a:t> is done.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LOGISTIC REGRESSION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K NEAREST NEIGHBORS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RANDOM FOREST CLASSIFIER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DECISION TREE CLASSIFIER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SUPPORT VECTOR CLASSIFIER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buFont typeface="+mj-lt"/>
              <a:buAutoNum type="alphaLcPeriod"/>
            </a:pPr>
            <a:r>
              <a:rPr lang="en-IN" sz="1600" dirty="0" err="1">
                <a:effectLst/>
                <a:latin typeface="Calibri" panose="020F0502020204030204" pitchFamily="34" charset="0"/>
                <a:ea typeface="Times New Roman" panose="02020603050405020304" pitchFamily="18" charset="0"/>
                <a:cs typeface="Arial" panose="020B0604020202020204" pitchFamily="34" charset="0"/>
              </a:rPr>
              <a:t>LinearDiscrimaninantAnalysis</a:t>
            </a:r>
            <a:r>
              <a:rPr lang="en-IN" sz="1600" dirty="0">
                <a:effectLst/>
                <a:latin typeface="Calibri" panose="020F0502020204030204" pitchFamily="34" charset="0"/>
                <a:ea typeface="Times New Roman" panose="02020603050405020304" pitchFamily="18" charset="0"/>
                <a:cs typeface="Arial" panose="020B060402020202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fontAlgn="base">
              <a:lnSpc>
                <a:spcPct val="115000"/>
              </a:lnSpc>
              <a:spcBef>
                <a:spcPts val="900"/>
              </a:spcBef>
              <a:spcAft>
                <a:spcPts val="800"/>
              </a:spcAft>
              <a:buFont typeface="+mj-lt"/>
              <a:buAutoNum type="alphaLcPeriod"/>
            </a:pPr>
            <a:r>
              <a:rPr lang="en-IN" sz="1600" dirty="0">
                <a:effectLst/>
                <a:latin typeface="Calibri" panose="020F0502020204030204" pitchFamily="34" charset="0"/>
                <a:ea typeface="Times New Roman" panose="02020603050405020304" pitchFamily="18" charset="0"/>
                <a:cs typeface="Arial" panose="020B0604020202020204" pitchFamily="34" charset="0"/>
              </a:rPr>
              <a:t>XG BOOST.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2C5C21F-4AFC-4214-901C-E809EDF83E7E}"/>
              </a:ext>
            </a:extLst>
          </p:cNvPr>
          <p:cNvSpPr txBox="1"/>
          <p:nvPr/>
        </p:nvSpPr>
        <p:spPr>
          <a:xfrm>
            <a:off x="4947082" y="978616"/>
            <a:ext cx="6094520" cy="4792851"/>
          </a:xfrm>
          <a:prstGeom prst="rect">
            <a:avLst/>
          </a:prstGeom>
          <a:noFill/>
        </p:spPr>
        <p:txBody>
          <a:bodyPr wrap="square">
            <a:spAutoFit/>
          </a:bodyPr>
          <a:lstStyle/>
          <a:p>
            <a:pPr fontAlgn="base">
              <a:lnSpc>
                <a:spcPct val="115000"/>
              </a:lnSpc>
              <a:spcBef>
                <a:spcPts val="900"/>
              </a:spcBef>
              <a:spcAft>
                <a:spcPts val="800"/>
              </a:spcAft>
            </a:pPr>
            <a:r>
              <a:rPr lang="en-IN" dirty="0">
                <a:latin typeface="Calibri" panose="020F0502020204030204" pitchFamily="34" charset="0"/>
                <a:ea typeface="Times New Roman" panose="02020603050405020304" pitchFamily="18" charset="0"/>
                <a:cs typeface="Arial" panose="020B0604020202020204" pitchFamily="34" charset="0"/>
              </a:rPr>
              <a:t>C</a:t>
            </a:r>
            <a:r>
              <a:rPr lang="en-IN" sz="1800" dirty="0">
                <a:effectLst/>
                <a:latin typeface="Calibri" panose="020F0502020204030204" pitchFamily="34" charset="0"/>
                <a:ea typeface="Times New Roman" panose="02020603050405020304" pitchFamily="18" charset="0"/>
                <a:cs typeface="Arial" panose="020B0604020202020204" pitchFamily="34" charset="0"/>
              </a:rPr>
              <a:t>reated the dictionary of models we have used the zip function.</a:t>
            </a:r>
          </a:p>
          <a:p>
            <a:pPr fontAlgn="base">
              <a:lnSpc>
                <a:spcPct val="115000"/>
              </a:lnSpc>
              <a:spcBef>
                <a:spcPts val="900"/>
              </a:spcBef>
              <a:spcAft>
                <a:spcPts val="800"/>
              </a:spcAft>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fontAlgn="base">
              <a:lnSpc>
                <a:spcPct val="115000"/>
              </a:lnSpc>
              <a:spcBef>
                <a:spcPts val="900"/>
              </a:spcBef>
              <a:spcAft>
                <a:spcPts val="800"/>
              </a:spcAft>
            </a:pPr>
            <a:r>
              <a:rPr lang="en-IN" sz="1800" dirty="0">
                <a:effectLst/>
                <a:latin typeface="Calibri" panose="020F0502020204030204" pitchFamily="34" charset="0"/>
                <a:ea typeface="Times New Roman" panose="02020603050405020304" pitchFamily="18" charset="0"/>
                <a:cs typeface="Arial" panose="020B0604020202020204" pitchFamily="34" charset="0"/>
              </a:rPr>
              <a:t>Models are as follows: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Bef>
                <a:spcPts val="900"/>
              </a:spcBef>
              <a:spcAft>
                <a:spcPts val="800"/>
              </a:spcAft>
            </a:pP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15000"/>
              </a:lnSpc>
              <a:spcBef>
                <a:spcPts val="900"/>
              </a:spcBef>
              <a:spcAft>
                <a:spcPts val="800"/>
              </a:spcAft>
            </a:pPr>
            <a:endParaRPr lang="en-IN" sz="1600" dirty="0">
              <a:latin typeface="Calibri" panose="020F0502020204030204" pitchFamily="34" charset="0"/>
              <a:ea typeface="Calibri" panose="020F0502020204030204" pitchFamily="34" charset="0"/>
              <a:cs typeface="Arial" panose="020B0604020202020204" pitchFamily="34" charset="0"/>
            </a:endParaRPr>
          </a:p>
          <a:p>
            <a:pPr fontAlgn="base">
              <a:lnSpc>
                <a:spcPct val="115000"/>
              </a:lnSpc>
              <a:spcBef>
                <a:spcPts val="900"/>
              </a:spcBef>
              <a:spcAft>
                <a:spcPts val="800"/>
              </a:spcAft>
            </a:pP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15000"/>
              </a:lnSpc>
              <a:spcBef>
                <a:spcPts val="900"/>
              </a:spcBef>
              <a:spcAft>
                <a:spcPts val="800"/>
              </a:spcAft>
            </a:pPr>
            <a:endParaRPr lang="en-IN" sz="1600" dirty="0">
              <a:latin typeface="Calibri" panose="020F0502020204030204" pitchFamily="34" charset="0"/>
              <a:ea typeface="Calibri" panose="020F0502020204030204" pitchFamily="34" charset="0"/>
              <a:cs typeface="Arial" panose="020B0604020202020204" pitchFamily="34" charset="0"/>
            </a:endParaRPr>
          </a:p>
          <a:p>
            <a:pPr fontAlgn="base">
              <a:lnSpc>
                <a:spcPct val="115000"/>
              </a:lnSpc>
              <a:spcBef>
                <a:spcPts val="900"/>
              </a:spcBef>
              <a:spcAft>
                <a:spcPts val="800"/>
              </a:spcAft>
            </a:pP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15000"/>
              </a:lnSpc>
              <a:spcBef>
                <a:spcPts val="900"/>
              </a:spcBef>
              <a:spcAft>
                <a:spcPts val="800"/>
              </a:spcAft>
            </a:pPr>
            <a:endParaRPr lang="en-IN" sz="1600" dirty="0">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1CF5CD8-5DED-4B0E-9E9A-105CB0F70F0C}"/>
              </a:ext>
            </a:extLst>
          </p:cNvPr>
          <p:cNvPicPr>
            <a:picLocks noChangeAspect="1"/>
          </p:cNvPicPr>
          <p:nvPr/>
        </p:nvPicPr>
        <p:blipFill>
          <a:blip r:embed="rId2"/>
          <a:stretch>
            <a:fillRect/>
          </a:stretch>
        </p:blipFill>
        <p:spPr>
          <a:xfrm>
            <a:off x="5019798" y="1709397"/>
            <a:ext cx="4106448" cy="598138"/>
          </a:xfrm>
          <a:prstGeom prst="rect">
            <a:avLst/>
          </a:prstGeom>
        </p:spPr>
      </p:pic>
      <p:pic>
        <p:nvPicPr>
          <p:cNvPr id="11" name="Picture 10">
            <a:extLst>
              <a:ext uri="{FF2B5EF4-FFF2-40B4-BE49-F238E27FC236}">
                <a16:creationId xmlns:a16="http://schemas.microsoft.com/office/drawing/2014/main" id="{0AA41CF7-05F1-4915-910E-4F47156CF8F6}"/>
              </a:ext>
            </a:extLst>
          </p:cNvPr>
          <p:cNvPicPr>
            <a:picLocks noChangeAspect="1"/>
          </p:cNvPicPr>
          <p:nvPr/>
        </p:nvPicPr>
        <p:blipFill>
          <a:blip r:embed="rId3"/>
          <a:stretch>
            <a:fillRect/>
          </a:stretch>
        </p:blipFill>
        <p:spPr>
          <a:xfrm>
            <a:off x="5019798" y="2913663"/>
            <a:ext cx="6409679" cy="2599370"/>
          </a:xfrm>
          <a:prstGeom prst="rect">
            <a:avLst/>
          </a:prstGeom>
        </p:spPr>
      </p:pic>
    </p:spTree>
    <p:extLst>
      <p:ext uri="{BB962C8B-B14F-4D97-AF65-F5344CB8AC3E}">
        <p14:creationId xmlns:p14="http://schemas.microsoft.com/office/powerpoint/2010/main" val="187862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B72BB2-5C8A-4177-8A73-4DF6C9BEF0C5}"/>
              </a:ext>
            </a:extLst>
          </p:cNvPr>
          <p:cNvPicPr>
            <a:picLocks noChangeAspect="1"/>
          </p:cNvPicPr>
          <p:nvPr/>
        </p:nvPicPr>
        <p:blipFill>
          <a:blip r:embed="rId2"/>
          <a:stretch>
            <a:fillRect/>
          </a:stretch>
        </p:blipFill>
        <p:spPr>
          <a:xfrm>
            <a:off x="1280295" y="1484832"/>
            <a:ext cx="4605600" cy="3888335"/>
          </a:xfrm>
          <a:prstGeom prst="rect">
            <a:avLst/>
          </a:prstGeom>
        </p:spPr>
      </p:pic>
      <p:sp>
        <p:nvSpPr>
          <p:cNvPr id="3" name="TextBox 2">
            <a:extLst>
              <a:ext uri="{FF2B5EF4-FFF2-40B4-BE49-F238E27FC236}">
                <a16:creationId xmlns:a16="http://schemas.microsoft.com/office/drawing/2014/main" id="{CCAE6729-C5E8-4AC8-9D62-7C6AF0E0B6D6}"/>
              </a:ext>
            </a:extLst>
          </p:cNvPr>
          <p:cNvSpPr txBox="1"/>
          <p:nvPr/>
        </p:nvSpPr>
        <p:spPr>
          <a:xfrm>
            <a:off x="1093864" y="763479"/>
            <a:ext cx="3604334" cy="400110"/>
          </a:xfrm>
          <a:prstGeom prst="rect">
            <a:avLst/>
          </a:prstGeom>
          <a:noFill/>
        </p:spPr>
        <p:txBody>
          <a:bodyPr wrap="square" rtlCol="0">
            <a:spAutoFit/>
          </a:bodyPr>
          <a:lstStyle/>
          <a:p>
            <a:r>
              <a:rPr lang="en-IN" sz="2000" dirty="0">
                <a:solidFill>
                  <a:srgbClr val="00B0F0"/>
                </a:solidFill>
                <a:latin typeface="Abadi" panose="020B0604020104020204" pitchFamily="34" charset="0"/>
              </a:rPr>
              <a:t>Accuracies of different models:</a:t>
            </a:r>
          </a:p>
        </p:txBody>
      </p:sp>
      <p:sp>
        <p:nvSpPr>
          <p:cNvPr id="5" name="TextBox 4">
            <a:extLst>
              <a:ext uri="{FF2B5EF4-FFF2-40B4-BE49-F238E27FC236}">
                <a16:creationId xmlns:a16="http://schemas.microsoft.com/office/drawing/2014/main" id="{F9EA6F6B-E349-47A5-87AC-ED9D1911DF59}"/>
              </a:ext>
            </a:extLst>
          </p:cNvPr>
          <p:cNvSpPr txBox="1"/>
          <p:nvPr/>
        </p:nvSpPr>
        <p:spPr>
          <a:xfrm>
            <a:off x="6167022" y="2317448"/>
            <a:ext cx="5702423" cy="1200329"/>
          </a:xfrm>
          <a:prstGeom prst="rect">
            <a:avLst/>
          </a:prstGeom>
          <a:solidFill>
            <a:schemeClr val="accent1">
              <a:lumMod val="20000"/>
              <a:lumOff val="80000"/>
            </a:schemeClr>
          </a:solidFill>
        </p:spPr>
        <p:txBody>
          <a:bodyPr wrap="square">
            <a:spAutoFit/>
          </a:bodyPr>
          <a:lstStyle/>
          <a:p>
            <a:r>
              <a:rPr lang="en-IN" sz="1800" dirty="0">
                <a:effectLst/>
                <a:latin typeface="Calibri" panose="020F0502020204030204" pitchFamily="34" charset="0"/>
                <a:ea typeface="Times New Roman" panose="02020603050405020304" pitchFamily="18" charset="0"/>
                <a:cs typeface="Arial" panose="020B0604020202020204" pitchFamily="34" charset="0"/>
              </a:rPr>
              <a:t>From the data frame of accuracies we can observe that the Logistic Regression model is showing the high accuracy of 83.116% thus we can say it is the best fit model to prediction of the diabetes using the PIMA Data Set</a:t>
            </a:r>
            <a:endParaRPr lang="en-IN" dirty="0"/>
          </a:p>
        </p:txBody>
      </p:sp>
    </p:spTree>
    <p:extLst>
      <p:ext uri="{BB962C8B-B14F-4D97-AF65-F5344CB8AC3E}">
        <p14:creationId xmlns:p14="http://schemas.microsoft.com/office/powerpoint/2010/main" val="409123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86DBB2-F88D-4309-9559-C4A3F5AE075C}"/>
              </a:ext>
            </a:extLst>
          </p:cNvPr>
          <p:cNvSpPr txBox="1"/>
          <p:nvPr/>
        </p:nvSpPr>
        <p:spPr>
          <a:xfrm>
            <a:off x="632531" y="792935"/>
            <a:ext cx="10633231" cy="5663089"/>
          </a:xfrm>
          <a:prstGeom prst="rect">
            <a:avLst/>
          </a:prstGeom>
          <a:noFill/>
        </p:spPr>
        <p:txBody>
          <a:bodyPr wrap="square">
            <a:spAutoFit/>
          </a:bodyPr>
          <a:lstStyle/>
          <a:p>
            <a:pPr lvl="0" fontAlgn="base">
              <a:lnSpc>
                <a:spcPct val="150000"/>
              </a:lnSpc>
              <a:spcBef>
                <a:spcPts val="900"/>
              </a:spcBef>
              <a:spcAft>
                <a:spcPts val="800"/>
              </a:spcAft>
            </a:pPr>
            <a:r>
              <a:rPr lang="en-IN" sz="2000" b="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rPr>
              <a:t>HYPER PARAMETER TUNING:</a:t>
            </a:r>
          </a:p>
          <a:p>
            <a:pPr fontAlgn="base">
              <a:lnSpc>
                <a:spcPct val="150000"/>
              </a:lnSpc>
              <a:spcBef>
                <a:spcPts val="900"/>
              </a:spcBef>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Machine Learning model is defined as a mathematical model with a number of parameters that need to be learned from the data. By training a model with existing data, we are able to fit the model parameters.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However, there is another kind of parameters, known as </a:t>
            </a:r>
            <a:r>
              <a:rPr lang="en-IN" sz="1800" i="1" dirty="0">
                <a:effectLst/>
                <a:latin typeface="Calibri" panose="020F0502020204030204" pitchFamily="34" charset="0"/>
                <a:ea typeface="Times New Roman" panose="02020603050405020304" pitchFamily="18" charset="0"/>
                <a:cs typeface="Times New Roman" panose="02020603050405020304" pitchFamily="18" charset="0"/>
              </a:rPr>
              <a:t>Hyperparameters</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that cannot be directly learned from the regular training process. They are usually fixed before the actual training process begins. These parameters express important properties of the model such as its complexity or how fast it should learn.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50000"/>
              </a:lnSpc>
              <a:spcBef>
                <a:spcPts val="900"/>
              </a:spcBef>
              <a:spcAft>
                <a:spcPts val="800"/>
              </a:spcAft>
            </a:pPr>
            <a:r>
              <a:rPr lang="en-IN" sz="1800" dirty="0">
                <a:solidFill>
                  <a:srgbClr val="212529"/>
                </a:solidFill>
                <a:effectLst/>
                <a:latin typeface="Calibri" panose="020F0502020204030204" pitchFamily="34" charset="0"/>
                <a:ea typeface="Calibri" panose="020F0502020204030204" pitchFamily="34" charset="0"/>
                <a:cs typeface="Segoe UI" panose="020B0502040204020203" pitchFamily="34" charset="0"/>
              </a:rPr>
              <a:t>Parameters we considered are as follows:</a:t>
            </a:r>
            <a:br>
              <a:rPr lang="en-IN" sz="1800" dirty="0">
                <a:solidFill>
                  <a:srgbClr val="212529"/>
                </a:solidFill>
                <a:effectLst/>
                <a:latin typeface="Calibri" panose="020F0502020204030204" pitchFamily="34" charset="0"/>
                <a:ea typeface="Calibri" panose="020F0502020204030204" pitchFamily="34" charset="0"/>
                <a:cs typeface="Segoe UI" panose="020B0502040204020203" pitchFamily="34" charset="0"/>
              </a:rPr>
            </a:br>
            <a:endParaRPr lang="en-IN" b="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a:p>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ea typeface="Calibri" panose="020F0502020204030204" pitchFamily="34" charset="0"/>
              <a:cs typeface="Arial" panose="020B0604020202020204" pitchFamily="34" charset="0"/>
            </a:endParaRPr>
          </a:p>
          <a:p>
            <a:endParaRPr lang="en-IN" dirty="0">
              <a:effectLst/>
              <a:latin typeface="Arial" panose="020B0604020202020204" pitchFamily="34" charset="0"/>
              <a:ea typeface="Calibri" panose="020F0502020204030204" pitchFamily="34" charset="0"/>
              <a:cs typeface="Arial" panose="020B0604020202020204" pitchFamily="34" charset="0"/>
            </a:endParaRPr>
          </a:p>
          <a:p>
            <a:r>
              <a:rPr lang="en-IN" dirty="0">
                <a:effectLst/>
                <a:latin typeface="Arial" panose="020B0604020202020204" pitchFamily="34" charset="0"/>
                <a:ea typeface="Calibri" panose="020F0502020204030204" pitchFamily="34" charset="0"/>
                <a:cs typeface="Arial" panose="020B0604020202020204" pitchFamily="34" charset="0"/>
              </a:rPr>
              <a:t>Penalized logistic regression imposes a penalty to the logistic model for having too many variables. This results in shrinking the coefficients of the less </a:t>
            </a:r>
            <a:r>
              <a:rPr lang="en-IN" dirty="0" err="1">
                <a:effectLst/>
                <a:latin typeface="Arial" panose="020B0604020202020204" pitchFamily="34" charset="0"/>
                <a:ea typeface="Calibri" panose="020F0502020204030204" pitchFamily="34" charset="0"/>
                <a:cs typeface="Arial" panose="020B0604020202020204" pitchFamily="34" charset="0"/>
              </a:rPr>
              <a:t>contributive</a:t>
            </a:r>
            <a:r>
              <a:rPr lang="en-IN" dirty="0">
                <a:effectLst/>
                <a:latin typeface="Arial" panose="020B0604020202020204" pitchFamily="34" charset="0"/>
                <a:ea typeface="Calibri" panose="020F0502020204030204" pitchFamily="34" charset="0"/>
                <a:cs typeface="Arial" panose="020B0604020202020204" pitchFamily="34" charset="0"/>
              </a:rPr>
              <a:t> variables toward zero. This is also known as regularization.</a:t>
            </a:r>
          </a:p>
        </p:txBody>
      </p:sp>
      <p:pic>
        <p:nvPicPr>
          <p:cNvPr id="4" name="Picture 3">
            <a:extLst>
              <a:ext uri="{FF2B5EF4-FFF2-40B4-BE49-F238E27FC236}">
                <a16:creationId xmlns:a16="http://schemas.microsoft.com/office/drawing/2014/main" id="{23841FB6-6439-4D02-850C-09F0B432A936}"/>
              </a:ext>
            </a:extLst>
          </p:cNvPr>
          <p:cNvPicPr/>
          <p:nvPr/>
        </p:nvPicPr>
        <p:blipFill>
          <a:blip r:embed="rId2"/>
          <a:stretch>
            <a:fillRect/>
          </a:stretch>
        </p:blipFill>
        <p:spPr>
          <a:xfrm>
            <a:off x="4844580" y="3801418"/>
            <a:ext cx="5275963" cy="1542939"/>
          </a:xfrm>
          <a:prstGeom prst="rect">
            <a:avLst/>
          </a:prstGeom>
        </p:spPr>
      </p:pic>
    </p:spTree>
    <p:extLst>
      <p:ext uri="{BB962C8B-B14F-4D97-AF65-F5344CB8AC3E}">
        <p14:creationId xmlns:p14="http://schemas.microsoft.com/office/powerpoint/2010/main" val="217548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BBFBAD-8446-498D-9F33-FA92A4B07592}"/>
              </a:ext>
            </a:extLst>
          </p:cNvPr>
          <p:cNvSpPr txBox="1"/>
          <p:nvPr/>
        </p:nvSpPr>
        <p:spPr>
          <a:xfrm>
            <a:off x="295181" y="743116"/>
            <a:ext cx="10411289" cy="1823576"/>
          </a:xfrm>
          <a:prstGeom prst="rect">
            <a:avLst/>
          </a:prstGeom>
          <a:noFill/>
        </p:spPr>
        <p:txBody>
          <a:bodyPr wrap="square">
            <a:spAutoFit/>
          </a:bodyPr>
          <a:lstStyle/>
          <a:p>
            <a:pPr>
              <a:lnSpc>
                <a:spcPct val="150000"/>
              </a:lnSpc>
              <a:spcAft>
                <a:spcPts val="500"/>
              </a:spcAft>
            </a:pPr>
            <a:r>
              <a:rPr lang="en-IN" sz="24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Model Accuracy Testing:</a:t>
            </a:r>
            <a:r>
              <a:rPr lang="en-IN" sz="1800" b="1" dirty="0">
                <a:solidFill>
                  <a:srgbClr val="212529"/>
                </a:solidFill>
                <a:effectLst/>
                <a:latin typeface="Calibri" panose="020F0502020204030204" pitchFamily="34" charset="0"/>
                <a:ea typeface="Times New Roman" panose="02020603050405020304" pitchFamily="18" charset="0"/>
                <a:cs typeface="Segoe UI" panose="020B0502040204020203" pitchFamily="34" charset="0"/>
              </a:rPr>
              <a:t> </a:t>
            </a:r>
            <a:r>
              <a:rPr lang="en-IN" sz="1800" dirty="0">
                <a:solidFill>
                  <a:srgbClr val="333333"/>
                </a:solidFill>
                <a:effectLst/>
                <a:latin typeface="Source Sans Pro" panose="020B0503030403020204" pitchFamily="34" charset="0"/>
                <a:ea typeface="Times New Roman" panose="02020603050405020304" pitchFamily="18" charset="0"/>
              </a:rPr>
              <a:t>The ROC curve does this by plotting</a:t>
            </a:r>
            <a:r>
              <a:rPr lang="en-IN" sz="1800" i="1" dirty="0">
                <a:solidFill>
                  <a:srgbClr val="333333"/>
                </a:solidFill>
                <a:effectLst/>
                <a:latin typeface="Source Sans Pro" panose="020B0503030403020204" pitchFamily="34" charset="0"/>
                <a:ea typeface="Times New Roman" panose="02020603050405020304" pitchFamily="18" charset="0"/>
              </a:rPr>
              <a:t> sensitivity</a:t>
            </a:r>
            <a:r>
              <a:rPr lang="en-IN" sz="1800" dirty="0">
                <a:solidFill>
                  <a:srgbClr val="333333"/>
                </a:solidFill>
                <a:effectLst/>
                <a:latin typeface="Source Sans Pro" panose="020B0503030403020204" pitchFamily="34" charset="0"/>
                <a:ea typeface="Times New Roman" panose="02020603050405020304" pitchFamily="18" charset="0"/>
              </a:rPr>
              <a:t>, the probability of predicting a real positive will be a positive, against </a:t>
            </a:r>
            <a:r>
              <a:rPr lang="en-IN" sz="1800" i="1" dirty="0">
                <a:solidFill>
                  <a:srgbClr val="333333"/>
                </a:solidFill>
                <a:effectLst/>
                <a:latin typeface="Source Sans Pro" panose="020B0503030403020204" pitchFamily="34" charset="0"/>
                <a:ea typeface="Times New Roman" panose="02020603050405020304" pitchFamily="18" charset="0"/>
              </a:rPr>
              <a:t>1-specificity</a:t>
            </a:r>
            <a:r>
              <a:rPr lang="en-IN" sz="1800" dirty="0">
                <a:solidFill>
                  <a:srgbClr val="333333"/>
                </a:solidFill>
                <a:effectLst/>
                <a:latin typeface="Source Sans Pro" panose="020B0503030403020204" pitchFamily="34" charset="0"/>
                <a:ea typeface="Times New Roman" panose="02020603050405020304" pitchFamily="18" charset="0"/>
              </a:rPr>
              <a:t>, the probability of predicting a real negative will be a positive. </a:t>
            </a:r>
            <a:r>
              <a:rPr lang="en-IN" sz="1800" dirty="0">
                <a:solidFill>
                  <a:srgbClr val="212529"/>
                </a:solidFill>
                <a:effectLst/>
                <a:latin typeface="Calibri" panose="020F0502020204030204" pitchFamily="34" charset="0"/>
                <a:ea typeface="Times New Roman" panose="02020603050405020304" pitchFamily="18" charset="0"/>
                <a:cs typeface="Segoe UI" panose="020B0502040204020203" pitchFamily="34" charset="0"/>
              </a:rPr>
              <a:t>we</a:t>
            </a:r>
            <a:r>
              <a:rPr lang="en-IN" sz="1800" b="1" dirty="0">
                <a:solidFill>
                  <a:srgbClr val="212529"/>
                </a:solidFill>
                <a:effectLst/>
                <a:latin typeface="Calibri" panose="020F0502020204030204" pitchFamily="34" charset="0"/>
                <a:ea typeface="Times New Roman" panose="02020603050405020304" pitchFamily="18" charset="0"/>
                <a:cs typeface="Segoe UI" panose="020B0502040204020203" pitchFamily="34" charset="0"/>
              </a:rPr>
              <a:t> </a:t>
            </a:r>
            <a:r>
              <a:rPr lang="en-IN" sz="1800" dirty="0">
                <a:solidFill>
                  <a:srgbClr val="212529"/>
                </a:solidFill>
                <a:effectLst/>
                <a:latin typeface="Calibri" panose="020F0502020204030204" pitchFamily="34" charset="0"/>
                <a:ea typeface="Times New Roman" panose="02020603050405020304" pitchFamily="18" charset="0"/>
                <a:cs typeface="Segoe UI" panose="020B0502040204020203" pitchFamily="34" charset="0"/>
              </a:rPr>
              <a:t>have plotted the ROC curve using estimating model we considered to be high  accurate.</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tabLst>
                <a:tab pos="7467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more the bend is towards the top left corner we can the model is more the accurate.</a:t>
            </a:r>
            <a:endParaRPr lang="en-IN" sz="24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4098" name="Picture 2">
            <a:extLst>
              <a:ext uri="{FF2B5EF4-FFF2-40B4-BE49-F238E27FC236}">
                <a16:creationId xmlns:a16="http://schemas.microsoft.com/office/drawing/2014/main" id="{05A8C19C-4E78-411D-8ECB-0EA897864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138" y="2746346"/>
            <a:ext cx="7459103" cy="36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38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FFD1A1-4B9B-43B0-869E-2C210812ADC9}"/>
              </a:ext>
            </a:extLst>
          </p:cNvPr>
          <p:cNvPicPr>
            <a:picLocks noChangeAspect="1"/>
          </p:cNvPicPr>
          <p:nvPr/>
        </p:nvPicPr>
        <p:blipFill>
          <a:blip r:embed="rId2"/>
          <a:stretch>
            <a:fillRect/>
          </a:stretch>
        </p:blipFill>
        <p:spPr>
          <a:xfrm>
            <a:off x="899310" y="1723983"/>
            <a:ext cx="3381202" cy="2528421"/>
          </a:xfrm>
          <a:prstGeom prst="rect">
            <a:avLst/>
          </a:prstGeom>
        </p:spPr>
      </p:pic>
      <p:sp>
        <p:nvSpPr>
          <p:cNvPr id="7" name="TextBox 6">
            <a:extLst>
              <a:ext uri="{FF2B5EF4-FFF2-40B4-BE49-F238E27FC236}">
                <a16:creationId xmlns:a16="http://schemas.microsoft.com/office/drawing/2014/main" id="{F1A75DD5-C8C5-4AA6-B803-6D5D2153C843}"/>
              </a:ext>
            </a:extLst>
          </p:cNvPr>
          <p:cNvSpPr txBox="1"/>
          <p:nvPr/>
        </p:nvSpPr>
        <p:spPr>
          <a:xfrm>
            <a:off x="1096095" y="1036013"/>
            <a:ext cx="2987633" cy="400110"/>
          </a:xfrm>
          <a:prstGeom prst="rect">
            <a:avLst/>
          </a:prstGeom>
          <a:noFill/>
        </p:spPr>
        <p:txBody>
          <a:bodyPr wrap="square">
            <a:spAutoFit/>
          </a:bodyPr>
          <a:lstStyle/>
          <a:p>
            <a:r>
              <a:rPr lang="en-IN" sz="2000" b="1" dirty="0">
                <a:solidFill>
                  <a:srgbClr val="7030A0"/>
                </a:solidFill>
                <a:effectLst/>
                <a:latin typeface="Algerian" panose="04020705040A02060702" pitchFamily="82" charset="0"/>
                <a:ea typeface="Calibri" panose="020F0502020204030204" pitchFamily="34" charset="0"/>
                <a:cs typeface="Segoe UI" panose="020B0502040204020203" pitchFamily="34" charset="0"/>
              </a:rPr>
              <a:t>Confusion Matrix:</a:t>
            </a:r>
            <a:endParaRPr lang="en-IN" sz="2000" dirty="0">
              <a:latin typeface="Algerian" panose="04020705040A02060702" pitchFamily="82" charset="0"/>
            </a:endParaRPr>
          </a:p>
        </p:txBody>
      </p:sp>
      <p:sp>
        <p:nvSpPr>
          <p:cNvPr id="9" name="TextBox 8">
            <a:extLst>
              <a:ext uri="{FF2B5EF4-FFF2-40B4-BE49-F238E27FC236}">
                <a16:creationId xmlns:a16="http://schemas.microsoft.com/office/drawing/2014/main" id="{6CA6904F-70AF-42F6-BD41-DF3BF613396B}"/>
              </a:ext>
            </a:extLst>
          </p:cNvPr>
          <p:cNvSpPr txBox="1"/>
          <p:nvPr/>
        </p:nvSpPr>
        <p:spPr>
          <a:xfrm>
            <a:off x="899310" y="4430827"/>
            <a:ext cx="4125451" cy="923330"/>
          </a:xfrm>
          <a:prstGeom prst="rect">
            <a:avLst/>
          </a:prstGeom>
          <a:noFill/>
        </p:spPr>
        <p:txBody>
          <a:bodyPr wrap="square">
            <a:spAutoFit/>
          </a:bodyPr>
          <a:lstStyle/>
          <a:p>
            <a:r>
              <a:rPr lang="en-US" dirty="0"/>
              <a:t> 98 -True negative  values.</a:t>
            </a:r>
          </a:p>
          <a:p>
            <a:r>
              <a:rPr lang="en-US" dirty="0"/>
              <a:t> 28-True positive values after the prediction is done.</a:t>
            </a:r>
          </a:p>
        </p:txBody>
      </p:sp>
      <p:sp>
        <p:nvSpPr>
          <p:cNvPr id="11" name="TextBox 10">
            <a:extLst>
              <a:ext uri="{FF2B5EF4-FFF2-40B4-BE49-F238E27FC236}">
                <a16:creationId xmlns:a16="http://schemas.microsoft.com/office/drawing/2014/main" id="{B33803E7-30CF-4CAB-8E2E-28B4479AA867}"/>
              </a:ext>
            </a:extLst>
          </p:cNvPr>
          <p:cNvSpPr txBox="1"/>
          <p:nvPr/>
        </p:nvSpPr>
        <p:spPr>
          <a:xfrm>
            <a:off x="4938204" y="1066791"/>
            <a:ext cx="6094520" cy="369332"/>
          </a:xfrm>
          <a:prstGeom prst="rect">
            <a:avLst/>
          </a:prstGeom>
          <a:noFill/>
        </p:spPr>
        <p:txBody>
          <a:bodyPr wrap="square">
            <a:spAutoFit/>
          </a:bodyPr>
          <a:lstStyle/>
          <a:p>
            <a:r>
              <a:rPr lang="en-US" dirty="0">
                <a:solidFill>
                  <a:srgbClr val="00B0F0"/>
                </a:solidFill>
              </a:rPr>
              <a:t>True and Predicted values are as follows:</a:t>
            </a:r>
            <a:endParaRPr lang="en-IN" dirty="0">
              <a:solidFill>
                <a:srgbClr val="00B0F0"/>
              </a:solidFill>
            </a:endParaRPr>
          </a:p>
        </p:txBody>
      </p:sp>
      <p:pic>
        <p:nvPicPr>
          <p:cNvPr id="10" name="Picture 9">
            <a:extLst>
              <a:ext uri="{FF2B5EF4-FFF2-40B4-BE49-F238E27FC236}">
                <a16:creationId xmlns:a16="http://schemas.microsoft.com/office/drawing/2014/main" id="{E7A9C013-4B89-4159-88E6-408BA29E2BB2}"/>
              </a:ext>
            </a:extLst>
          </p:cNvPr>
          <p:cNvPicPr>
            <a:picLocks noChangeAspect="1"/>
          </p:cNvPicPr>
          <p:nvPr/>
        </p:nvPicPr>
        <p:blipFill>
          <a:blip r:embed="rId3"/>
          <a:stretch>
            <a:fillRect/>
          </a:stretch>
        </p:blipFill>
        <p:spPr>
          <a:xfrm>
            <a:off x="5024761" y="4096374"/>
            <a:ext cx="6551076" cy="1968864"/>
          </a:xfrm>
          <a:prstGeom prst="rect">
            <a:avLst/>
          </a:prstGeom>
        </p:spPr>
      </p:pic>
      <p:pic>
        <p:nvPicPr>
          <p:cNvPr id="12" name="Picture 11">
            <a:extLst>
              <a:ext uri="{FF2B5EF4-FFF2-40B4-BE49-F238E27FC236}">
                <a16:creationId xmlns:a16="http://schemas.microsoft.com/office/drawing/2014/main" id="{4FC46D6E-3DD8-4228-8DFE-FBB1781EE4BD}"/>
              </a:ext>
            </a:extLst>
          </p:cNvPr>
          <p:cNvPicPr>
            <a:picLocks noChangeAspect="1"/>
          </p:cNvPicPr>
          <p:nvPr/>
        </p:nvPicPr>
        <p:blipFill>
          <a:blip r:embed="rId4"/>
          <a:stretch>
            <a:fillRect/>
          </a:stretch>
        </p:blipFill>
        <p:spPr>
          <a:xfrm>
            <a:off x="5024761" y="1614545"/>
            <a:ext cx="6414391" cy="2105201"/>
          </a:xfrm>
          <a:prstGeom prst="rect">
            <a:avLst/>
          </a:prstGeom>
        </p:spPr>
      </p:pic>
    </p:spTree>
    <p:extLst>
      <p:ext uri="{BB962C8B-B14F-4D97-AF65-F5344CB8AC3E}">
        <p14:creationId xmlns:p14="http://schemas.microsoft.com/office/powerpoint/2010/main" val="80525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34F68-4936-48BC-AB06-02C73F1004F6}"/>
              </a:ext>
            </a:extLst>
          </p:cNvPr>
          <p:cNvSpPr txBox="1"/>
          <p:nvPr/>
        </p:nvSpPr>
        <p:spPr>
          <a:xfrm>
            <a:off x="801210" y="639151"/>
            <a:ext cx="9736584" cy="1432893"/>
          </a:xfrm>
          <a:prstGeom prst="rect">
            <a:avLst/>
          </a:prstGeom>
          <a:solidFill>
            <a:schemeClr val="bg1">
              <a:lumMod val="85000"/>
            </a:schemeClr>
          </a:solidFill>
        </p:spPr>
        <p:txBody>
          <a:bodyPr wrap="square">
            <a:spAutoFit/>
          </a:bodyPr>
          <a:lstStyle/>
          <a:p>
            <a:pPr>
              <a:lnSpc>
                <a:spcPct val="150000"/>
              </a:lnSpc>
              <a:spcAft>
                <a:spcPts val="1800"/>
              </a:spcAft>
            </a:pPr>
            <a:r>
              <a:rPr lang="en-IN" sz="2400" b="1" dirty="0">
                <a:solidFill>
                  <a:srgbClr val="0070C0"/>
                </a:solidFill>
                <a:effectLst/>
                <a:latin typeface="Algerian" panose="04020705040A02060702" pitchFamily="82" charset="0"/>
                <a:ea typeface="Times New Roman" panose="02020603050405020304" pitchFamily="18" charset="0"/>
                <a:cs typeface="Arial" panose="020B0604020202020204" pitchFamily="34" charset="0"/>
              </a:rPr>
              <a:t>CONCLUSION</a:t>
            </a:r>
            <a:r>
              <a:rPr lang="en-IN" sz="2400" b="1" dirty="0">
                <a:solidFill>
                  <a:srgbClr val="404040"/>
                </a:solidFill>
                <a:effectLst/>
                <a:latin typeface="Algerian" panose="04020705040A02060702" pitchFamily="82" charset="0"/>
                <a:ea typeface="Times New Roman" panose="02020603050405020304" pitchFamily="18" charset="0"/>
                <a:cs typeface="Arial" panose="020B0604020202020204" pitchFamily="34" charset="0"/>
              </a:rPr>
              <a:t>:</a:t>
            </a:r>
            <a:r>
              <a:rPr lang="en-IN" sz="1800" b="1" dirty="0">
                <a:solidFill>
                  <a:srgbClr val="212529"/>
                </a:solidFill>
                <a:effectLst/>
                <a:latin typeface="Calibri" panose="020F0502020204030204" pitchFamily="34" charset="0"/>
                <a:ea typeface="Times New Roman" panose="02020603050405020304" pitchFamily="18" charset="0"/>
                <a:cs typeface="Segoe UI" panose="020B0502040204020203" pitchFamily="34" charset="0"/>
              </a:rPr>
              <a:t>  </a:t>
            </a:r>
            <a:r>
              <a:rPr lang="en-IN" sz="18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After performing the hyper parameter tuning on several models, and testing for the accuracy of each model, we conclude that the LOGISTIC REGRESSION algorithm showed the best performance with an accuracy of </a:t>
            </a:r>
            <a:r>
              <a:rPr lang="en-IN" sz="1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83.11%</a:t>
            </a:r>
            <a:r>
              <a:rPr lang="en-IN" sz="18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E91FFB4-7F26-4F1F-BD94-5D0978637C48}"/>
              </a:ext>
            </a:extLst>
          </p:cNvPr>
          <p:cNvPicPr>
            <a:picLocks noChangeAspect="1"/>
          </p:cNvPicPr>
          <p:nvPr/>
        </p:nvPicPr>
        <p:blipFill>
          <a:blip r:embed="rId2"/>
          <a:stretch>
            <a:fillRect/>
          </a:stretch>
        </p:blipFill>
        <p:spPr>
          <a:xfrm>
            <a:off x="1591322" y="2240664"/>
            <a:ext cx="8156359" cy="3738331"/>
          </a:xfrm>
          <a:prstGeom prst="rect">
            <a:avLst/>
          </a:prstGeom>
        </p:spPr>
      </p:pic>
    </p:spTree>
    <p:extLst>
      <p:ext uri="{BB962C8B-B14F-4D97-AF65-F5344CB8AC3E}">
        <p14:creationId xmlns:p14="http://schemas.microsoft.com/office/powerpoint/2010/main" val="236677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911D19-0603-4AFA-AB65-563CF35CDBAF}"/>
              </a:ext>
            </a:extLst>
          </p:cNvPr>
          <p:cNvSpPr txBox="1"/>
          <p:nvPr/>
        </p:nvSpPr>
        <p:spPr>
          <a:xfrm>
            <a:off x="1020931" y="967666"/>
            <a:ext cx="6480699" cy="461665"/>
          </a:xfrm>
          <a:prstGeom prst="rect">
            <a:avLst/>
          </a:prstGeom>
          <a:noFill/>
        </p:spPr>
        <p:txBody>
          <a:bodyPr wrap="square" rtlCol="0">
            <a:spAutoFit/>
          </a:bodyPr>
          <a:lstStyle/>
          <a:p>
            <a:r>
              <a:rPr lang="en-IN" sz="2400" b="1" dirty="0">
                <a:solidFill>
                  <a:srgbClr val="00B0F0"/>
                </a:solidFill>
                <a:latin typeface="Algerian" panose="04020705040A02060702" pitchFamily="82" charset="0"/>
              </a:rPr>
              <a:t>Presented By:</a:t>
            </a:r>
          </a:p>
        </p:txBody>
      </p:sp>
      <p:sp>
        <p:nvSpPr>
          <p:cNvPr id="4" name="TextBox 3">
            <a:extLst>
              <a:ext uri="{FF2B5EF4-FFF2-40B4-BE49-F238E27FC236}">
                <a16:creationId xmlns:a16="http://schemas.microsoft.com/office/drawing/2014/main" id="{33C03ED4-89FE-442A-8325-09116AC05368}"/>
              </a:ext>
            </a:extLst>
          </p:cNvPr>
          <p:cNvSpPr txBox="1"/>
          <p:nvPr/>
        </p:nvSpPr>
        <p:spPr>
          <a:xfrm>
            <a:off x="1286276" y="3932808"/>
            <a:ext cx="4581703" cy="1200329"/>
          </a:xfrm>
          <a:prstGeom prst="rect">
            <a:avLst/>
          </a:prstGeom>
          <a:noFill/>
        </p:spPr>
        <p:txBody>
          <a:bodyPr wrap="none" rtlCol="0">
            <a:spAutoFit/>
          </a:bodyPr>
          <a:lstStyle/>
          <a:p>
            <a:r>
              <a:rPr lang="en-IN" sz="2400" dirty="0">
                <a:solidFill>
                  <a:srgbClr val="00B0F0"/>
                </a:solidFill>
                <a:latin typeface="Algerian" panose="04020705040A02060702" pitchFamily="82" charset="0"/>
              </a:rPr>
              <a:t>Under Guidance of</a:t>
            </a:r>
          </a:p>
          <a:p>
            <a:r>
              <a:rPr lang="en-IN" sz="2400" dirty="0">
                <a:latin typeface="Bahnschrift" panose="020B0502040204020203" pitchFamily="34" charset="0"/>
              </a:rPr>
              <a:t>Vishnu Vardhan Y</a:t>
            </a:r>
          </a:p>
          <a:p>
            <a:r>
              <a:rPr lang="en-IN" sz="2400" dirty="0">
                <a:latin typeface="Bahnschrift" panose="020B0502040204020203" pitchFamily="34" charset="0"/>
              </a:rPr>
              <a:t>(Founder at </a:t>
            </a:r>
            <a:r>
              <a:rPr lang="en-IN" sz="2400" dirty="0" err="1">
                <a:latin typeface="Bahnschrift" panose="020B0502040204020203" pitchFamily="34" charset="0"/>
              </a:rPr>
              <a:t>Exposys</a:t>
            </a:r>
            <a:r>
              <a:rPr lang="en-IN" sz="2400" dirty="0">
                <a:latin typeface="Bahnschrift" panose="020B0502040204020203" pitchFamily="34" charset="0"/>
              </a:rPr>
              <a:t> Data Labs)</a:t>
            </a:r>
          </a:p>
        </p:txBody>
      </p:sp>
      <p:graphicFrame>
        <p:nvGraphicFramePr>
          <p:cNvPr id="5" name="Table 3">
            <a:extLst>
              <a:ext uri="{FF2B5EF4-FFF2-40B4-BE49-F238E27FC236}">
                <a16:creationId xmlns:a16="http://schemas.microsoft.com/office/drawing/2014/main" id="{D9D48F17-89E9-441F-ADE4-1C27E3674F30}"/>
              </a:ext>
            </a:extLst>
          </p:cNvPr>
          <p:cNvGraphicFramePr>
            <a:graphicFrameLocks noGrp="1"/>
          </p:cNvGraphicFramePr>
          <p:nvPr>
            <p:extLst>
              <p:ext uri="{D42A27DB-BD31-4B8C-83A1-F6EECF244321}">
                <p14:modId xmlns:p14="http://schemas.microsoft.com/office/powerpoint/2010/main" val="2549053151"/>
              </p:ext>
            </p:extLst>
          </p:nvPr>
        </p:nvGraphicFramePr>
        <p:xfrm>
          <a:off x="1543728" y="1574800"/>
          <a:ext cx="8115178" cy="1350393"/>
        </p:xfrm>
        <a:graphic>
          <a:graphicData uri="http://schemas.openxmlformats.org/drawingml/2006/table">
            <a:tbl>
              <a:tblPr firstRow="1" bandRow="1">
                <a:tableStyleId>{7DF18680-E054-41AD-8BC1-D1AEF772440D}</a:tableStyleId>
              </a:tblPr>
              <a:tblGrid>
                <a:gridCol w="4057589">
                  <a:extLst>
                    <a:ext uri="{9D8B030D-6E8A-4147-A177-3AD203B41FA5}">
                      <a16:colId xmlns:a16="http://schemas.microsoft.com/office/drawing/2014/main" val="2407221893"/>
                    </a:ext>
                  </a:extLst>
                </a:gridCol>
                <a:gridCol w="4057589">
                  <a:extLst>
                    <a:ext uri="{9D8B030D-6E8A-4147-A177-3AD203B41FA5}">
                      <a16:colId xmlns:a16="http://schemas.microsoft.com/office/drawing/2014/main" val="2659156063"/>
                    </a:ext>
                  </a:extLst>
                </a:gridCol>
              </a:tblGrid>
              <a:tr h="450131">
                <a:tc>
                  <a:txBody>
                    <a:bodyPr/>
                    <a:lstStyle/>
                    <a:p>
                      <a:r>
                        <a:rPr lang="en-IN" dirty="0"/>
                        <a:t>NAME</a:t>
                      </a:r>
                    </a:p>
                  </a:txBody>
                  <a:tcPr/>
                </a:tc>
                <a:tc>
                  <a:txBody>
                    <a:bodyPr/>
                    <a:lstStyle/>
                    <a:p>
                      <a:r>
                        <a:rPr lang="en-IN" dirty="0"/>
                        <a:t>Email ID</a:t>
                      </a:r>
                    </a:p>
                  </a:txBody>
                  <a:tcPr/>
                </a:tc>
                <a:extLst>
                  <a:ext uri="{0D108BD9-81ED-4DB2-BD59-A6C34878D82A}">
                    <a16:rowId xmlns:a16="http://schemas.microsoft.com/office/drawing/2014/main" val="2520757916"/>
                  </a:ext>
                </a:extLst>
              </a:tr>
              <a:tr h="450131">
                <a:tc>
                  <a:txBody>
                    <a:bodyPr/>
                    <a:lstStyle/>
                    <a:p>
                      <a:r>
                        <a:rPr lang="en-IN" dirty="0"/>
                        <a:t>Allam Viswanath</a:t>
                      </a:r>
                    </a:p>
                  </a:txBody>
                  <a:tcPr/>
                </a:tc>
                <a:tc>
                  <a:txBody>
                    <a:bodyPr/>
                    <a:lstStyle/>
                    <a:p>
                      <a:r>
                        <a:rPr lang="en-IN" dirty="0"/>
                        <a:t>allam_ug@ee.nits.ac.in</a:t>
                      </a:r>
                    </a:p>
                  </a:txBody>
                  <a:tcPr/>
                </a:tc>
                <a:extLst>
                  <a:ext uri="{0D108BD9-81ED-4DB2-BD59-A6C34878D82A}">
                    <a16:rowId xmlns:a16="http://schemas.microsoft.com/office/drawing/2014/main" val="4186158189"/>
                  </a:ext>
                </a:extLst>
              </a:tr>
              <a:tr h="450131">
                <a:tc>
                  <a:txBody>
                    <a:bodyPr/>
                    <a:lstStyle/>
                    <a:p>
                      <a:r>
                        <a:rPr lang="en-IN" dirty="0" err="1"/>
                        <a:t>Yelusuri</a:t>
                      </a:r>
                      <a:r>
                        <a:rPr lang="en-IN" dirty="0"/>
                        <a:t> Pushpa </a:t>
                      </a:r>
                      <a:r>
                        <a:rPr lang="en-IN" dirty="0" err="1"/>
                        <a:t>Latha</a:t>
                      </a:r>
                      <a:r>
                        <a:rPr lang="en-IN" dirty="0"/>
                        <a:t> Devi</a:t>
                      </a:r>
                    </a:p>
                  </a:txBody>
                  <a:tcPr/>
                </a:tc>
                <a:tc>
                  <a:txBody>
                    <a:bodyPr/>
                    <a:lstStyle/>
                    <a:p>
                      <a:r>
                        <a:rPr lang="en-IN" dirty="0"/>
                        <a:t>yelusuri_ug@ece.nits.ac.in</a:t>
                      </a:r>
                    </a:p>
                  </a:txBody>
                  <a:tcPr/>
                </a:tc>
                <a:extLst>
                  <a:ext uri="{0D108BD9-81ED-4DB2-BD59-A6C34878D82A}">
                    <a16:rowId xmlns:a16="http://schemas.microsoft.com/office/drawing/2014/main" val="3323621944"/>
                  </a:ext>
                </a:extLst>
              </a:tr>
            </a:tbl>
          </a:graphicData>
        </a:graphic>
      </p:graphicFrame>
    </p:spTree>
    <p:extLst>
      <p:ext uri="{BB962C8B-B14F-4D97-AF65-F5344CB8AC3E}">
        <p14:creationId xmlns:p14="http://schemas.microsoft.com/office/powerpoint/2010/main" val="186292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99714E-8C4D-4A90-85E4-C6D1B7EE8F8E}"/>
              </a:ext>
            </a:extLst>
          </p:cNvPr>
          <p:cNvSpPr txBox="1"/>
          <p:nvPr/>
        </p:nvSpPr>
        <p:spPr>
          <a:xfrm>
            <a:off x="417252" y="647629"/>
            <a:ext cx="4918228" cy="5562741"/>
          </a:xfrm>
          <a:prstGeom prst="rect">
            <a:avLst/>
          </a:prstGeom>
          <a:noFill/>
          <a:ln>
            <a:solidFill>
              <a:schemeClr val="tx1"/>
            </a:solidFill>
          </a:ln>
        </p:spPr>
        <p:txBody>
          <a:bodyPr wrap="square">
            <a:spAutoFit/>
          </a:bodyPr>
          <a:lstStyle/>
          <a:p>
            <a:pPr lvl="0">
              <a:lnSpc>
                <a:spcPct val="107000"/>
              </a:lnSpc>
              <a:spcAft>
                <a:spcPts val="800"/>
              </a:spcAft>
            </a:pPr>
            <a:r>
              <a:rPr lang="en-IN" sz="2000" b="1"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INTRODUCTION TO DIABETES:</a:t>
            </a:r>
            <a:endParaRPr lang="en-IN" sz="20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Diabetes is a disease that occurs when your blood glucose, also called blood sugar, is too high. Blood glucose is your main source of energy and comes from the food you eat. </a:t>
            </a:r>
            <a:r>
              <a:rPr lang="en-IN" sz="16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2"/>
              </a:rPr>
              <a:t>Insulin</a:t>
            </a: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 </a:t>
            </a:r>
            <a:r>
              <a:rPr lang="en-IN" sz="16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hormone</a:t>
            </a: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made by the </a:t>
            </a:r>
            <a:r>
              <a:rPr lang="en-IN" sz="16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4"/>
              </a:rPr>
              <a:t>pancreas</a:t>
            </a: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helps glucose from food get into your cells to be used for energy. Sometimes your body doesn’t make enough—or any—insulin or doesn’t use insulin well. Glucose then stays in your blood and doesn’t reach your cells.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Over time, having too much glucose in your blood can cause </a:t>
            </a:r>
            <a:r>
              <a:rPr lang="en-IN" sz="16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5"/>
              </a:rPr>
              <a:t>health problems</a:t>
            </a: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Although diabetes has no cure, you can take steps to </a:t>
            </a:r>
            <a:r>
              <a:rPr lang="en-IN" sz="16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6"/>
              </a:rPr>
              <a:t>manage your diabetes</a:t>
            </a: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and stay healthy.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Sometimes people call diabetes “a touch of sugar” or “borderline diabetes.” These terms suggest that someone doesn’t really have diabetes or has a less serious case, but every case of diabetes is serious.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952F77F-2097-4099-8441-08630235B88B}"/>
              </a:ext>
            </a:extLst>
          </p:cNvPr>
          <p:cNvSpPr txBox="1"/>
          <p:nvPr/>
        </p:nvSpPr>
        <p:spPr>
          <a:xfrm>
            <a:off x="5539667" y="1012055"/>
            <a:ext cx="6320900" cy="5067990"/>
          </a:xfrm>
          <a:prstGeom prst="rect">
            <a:avLst/>
          </a:prstGeom>
          <a:noFill/>
        </p:spPr>
        <p:txBody>
          <a:bodyPr wrap="square" rtlCol="0">
            <a:spAutoFit/>
          </a:bodyPr>
          <a:lstStyle/>
          <a:p>
            <a:pPr fontAlgn="base">
              <a:spcBef>
                <a:spcPts val="790"/>
              </a:spcBef>
              <a:spcAft>
                <a:spcPts val="790"/>
              </a:spcAft>
            </a:pPr>
            <a:endParaRPr lang="en-IN" sz="14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endParaRPr>
          </a:p>
          <a:p>
            <a:pPr fontAlgn="base">
              <a:spcBef>
                <a:spcPts val="790"/>
              </a:spcBef>
              <a:spcAft>
                <a:spcPts val="790"/>
              </a:spcAft>
            </a:pPr>
            <a:r>
              <a:rPr lang="en-IN" sz="14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Data Set Link:  https://www.kaggle.com/uciml/pima-indians-diabetes-database</a:t>
            </a:r>
            <a:endParaRPr lang="en-IN" sz="1400" dirty="0">
              <a:effectLst/>
              <a:latin typeface="Times New Roman" panose="02020603050405020304" pitchFamily="18" charset="0"/>
              <a:ea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Pregnancies:  Number of times pregnant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Glucose: Plasma glucose concentration a 2 hours in an oral glucose tolerance test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Blood Pressure: Diastolic blood pressure (mm Hg)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Skin Thickness: Triceps skin fold thickness (mm)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Insulin: 2-Hour serum insulin (mu U/ml)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BMI: Body mass index (weight in kg / (height in m)^2)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Diabetes Pedigree Function: Diabetes pedigree function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Age: Age (years)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Bef>
                <a:spcPts val="900"/>
              </a:spcBef>
              <a:spcAft>
                <a:spcPts val="800"/>
              </a:spcAft>
              <a:buFont typeface="Symbol" panose="05050102010706020507" pitchFamily="18" charset="2"/>
              <a:buChar char=""/>
            </a:pPr>
            <a:r>
              <a:rPr lang="en-IN" sz="1400" dirty="0">
                <a:effectLst/>
                <a:latin typeface="Calibri" panose="020F0502020204030204" pitchFamily="34" charset="0"/>
                <a:ea typeface="Times New Roman" panose="02020603050405020304" pitchFamily="18" charset="0"/>
                <a:cs typeface="Arial" panose="020B0604020202020204" pitchFamily="34" charset="0"/>
              </a:rPr>
              <a:t>Outcome: Class variable (0 or 1) 268 of 768 are 1, the others are 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59C9D77-C4A7-4A89-82E3-22E4DDB737D8}"/>
              </a:ext>
            </a:extLst>
          </p:cNvPr>
          <p:cNvSpPr txBox="1"/>
          <p:nvPr/>
        </p:nvSpPr>
        <p:spPr>
          <a:xfrm>
            <a:off x="5539667" y="710214"/>
            <a:ext cx="3559946" cy="738664"/>
          </a:xfrm>
          <a:prstGeom prst="rect">
            <a:avLst/>
          </a:prstGeom>
          <a:noFill/>
        </p:spPr>
        <p:txBody>
          <a:bodyPr wrap="square" rtlCol="0">
            <a:spAutoFit/>
          </a:bodyPr>
          <a:lstStyle/>
          <a:p>
            <a:r>
              <a:rPr lang="en-IN" sz="2400" b="1" u="sng" dirty="0">
                <a:solidFill>
                  <a:srgbClr val="00B0F0"/>
                </a:solidFill>
                <a:latin typeface="Algerian" panose="04020705040A02060702" pitchFamily="82" charset="0"/>
              </a:rPr>
              <a:t>DATA OVERVIEW:</a:t>
            </a:r>
            <a:br>
              <a:rPr lang="en-IN" dirty="0"/>
            </a:br>
            <a:endParaRPr lang="en-IN" dirty="0"/>
          </a:p>
        </p:txBody>
      </p:sp>
    </p:spTree>
    <p:extLst>
      <p:ext uri="{BB962C8B-B14F-4D97-AF65-F5344CB8AC3E}">
        <p14:creationId xmlns:p14="http://schemas.microsoft.com/office/powerpoint/2010/main" val="286345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505BD0-7353-4480-96C4-11F0723F045B}"/>
              </a:ext>
            </a:extLst>
          </p:cNvPr>
          <p:cNvPicPr>
            <a:picLocks noChangeAspect="1"/>
          </p:cNvPicPr>
          <p:nvPr/>
        </p:nvPicPr>
        <p:blipFill>
          <a:blip r:embed="rId2"/>
          <a:stretch>
            <a:fillRect/>
          </a:stretch>
        </p:blipFill>
        <p:spPr>
          <a:xfrm>
            <a:off x="1183059" y="1539547"/>
            <a:ext cx="10302221" cy="4177672"/>
          </a:xfrm>
          <a:prstGeom prst="rect">
            <a:avLst/>
          </a:prstGeom>
        </p:spPr>
      </p:pic>
      <p:sp>
        <p:nvSpPr>
          <p:cNvPr id="7" name="TextBox 6">
            <a:extLst>
              <a:ext uri="{FF2B5EF4-FFF2-40B4-BE49-F238E27FC236}">
                <a16:creationId xmlns:a16="http://schemas.microsoft.com/office/drawing/2014/main" id="{E859DBB6-0F5F-413E-B8B7-96C7528A776B}"/>
              </a:ext>
            </a:extLst>
          </p:cNvPr>
          <p:cNvSpPr txBox="1"/>
          <p:nvPr/>
        </p:nvSpPr>
        <p:spPr>
          <a:xfrm>
            <a:off x="1183059" y="771449"/>
            <a:ext cx="4338852" cy="738664"/>
          </a:xfrm>
          <a:prstGeom prst="rect">
            <a:avLst/>
          </a:prstGeom>
          <a:noFill/>
        </p:spPr>
        <p:txBody>
          <a:bodyPr wrap="square" rtlCol="0">
            <a:spAutoFit/>
          </a:bodyPr>
          <a:lstStyle/>
          <a:p>
            <a:r>
              <a:rPr lang="en-IN" sz="2400" b="1" u="sng" dirty="0">
                <a:solidFill>
                  <a:srgbClr val="00B0F0"/>
                </a:solidFill>
                <a:latin typeface="Algerian" panose="04020705040A02060702" pitchFamily="82" charset="0"/>
              </a:rPr>
              <a:t>DATA frame OVERVIEW:</a:t>
            </a:r>
            <a:br>
              <a:rPr lang="en-IN" dirty="0"/>
            </a:br>
            <a:endParaRPr lang="en-IN" dirty="0"/>
          </a:p>
        </p:txBody>
      </p:sp>
    </p:spTree>
    <p:extLst>
      <p:ext uri="{BB962C8B-B14F-4D97-AF65-F5344CB8AC3E}">
        <p14:creationId xmlns:p14="http://schemas.microsoft.com/office/powerpoint/2010/main" val="210622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D18196-8700-4D02-A490-63E1BC38CCE4}"/>
              </a:ext>
            </a:extLst>
          </p:cNvPr>
          <p:cNvSpPr txBox="1"/>
          <p:nvPr/>
        </p:nvSpPr>
        <p:spPr>
          <a:xfrm>
            <a:off x="1111928" y="1151422"/>
            <a:ext cx="6094520" cy="369332"/>
          </a:xfrm>
          <a:prstGeom prst="rect">
            <a:avLst/>
          </a:prstGeom>
          <a:noFill/>
        </p:spPr>
        <p:txBody>
          <a:bodyPr wrap="square">
            <a:spAutoFit/>
          </a:bodyPr>
          <a:lstStyle/>
          <a:p>
            <a:r>
              <a:rPr lang="en-IN" sz="1800" b="1" dirty="0">
                <a:solidFill>
                  <a:srgbClr val="0070C0"/>
                </a:solidFill>
                <a:effectLst/>
                <a:latin typeface="Algerian" panose="04020705040A02060702" pitchFamily="82" charset="0"/>
                <a:ea typeface="Times New Roman" panose="02020603050405020304" pitchFamily="18" charset="0"/>
                <a:cs typeface="Arial" panose="020B0604020202020204" pitchFamily="34" charset="0"/>
              </a:rPr>
              <a:t>ANALYSIS OF DATA SET:</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id="{3920B11F-690B-45FF-8A2F-F9AC4D6FD213}"/>
              </a:ext>
            </a:extLst>
          </p:cNvPr>
          <p:cNvPicPr>
            <a:picLocks noChangeAspect="1"/>
          </p:cNvPicPr>
          <p:nvPr/>
        </p:nvPicPr>
        <p:blipFill>
          <a:blip r:embed="rId2"/>
          <a:stretch>
            <a:fillRect/>
          </a:stretch>
        </p:blipFill>
        <p:spPr>
          <a:xfrm>
            <a:off x="1111928" y="2015231"/>
            <a:ext cx="6377112" cy="3097817"/>
          </a:xfrm>
          <a:prstGeom prst="rect">
            <a:avLst/>
          </a:prstGeom>
        </p:spPr>
      </p:pic>
      <p:sp>
        <p:nvSpPr>
          <p:cNvPr id="5" name="TextBox 4">
            <a:extLst>
              <a:ext uri="{FF2B5EF4-FFF2-40B4-BE49-F238E27FC236}">
                <a16:creationId xmlns:a16="http://schemas.microsoft.com/office/drawing/2014/main" id="{97AA0405-912F-4BFF-A9B9-7DAE249552AE}"/>
              </a:ext>
            </a:extLst>
          </p:cNvPr>
          <p:cNvSpPr txBox="1"/>
          <p:nvPr/>
        </p:nvSpPr>
        <p:spPr>
          <a:xfrm>
            <a:off x="7821228" y="2782669"/>
            <a:ext cx="3639844" cy="646331"/>
          </a:xfrm>
          <a:prstGeom prst="rect">
            <a:avLst/>
          </a:prstGeom>
          <a:noFill/>
        </p:spPr>
        <p:txBody>
          <a:bodyPr wrap="square" rtlCol="0">
            <a:spAutoFit/>
          </a:bodyPr>
          <a:lstStyle/>
          <a:p>
            <a:r>
              <a:rPr lang="en-IN" dirty="0"/>
              <a:t>Statistical Summary of the dataset in a single data frame.</a:t>
            </a:r>
          </a:p>
        </p:txBody>
      </p:sp>
    </p:spTree>
    <p:extLst>
      <p:ext uri="{BB962C8B-B14F-4D97-AF65-F5344CB8AC3E}">
        <p14:creationId xmlns:p14="http://schemas.microsoft.com/office/powerpoint/2010/main" val="69234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C61B4F-40E7-4463-A3C9-032D3B770892}"/>
              </a:ext>
            </a:extLst>
          </p:cNvPr>
          <p:cNvPicPr>
            <a:picLocks noChangeAspect="1"/>
          </p:cNvPicPr>
          <p:nvPr/>
        </p:nvPicPr>
        <p:blipFill>
          <a:blip r:embed="rId2"/>
          <a:stretch>
            <a:fillRect/>
          </a:stretch>
        </p:blipFill>
        <p:spPr>
          <a:xfrm>
            <a:off x="5173882" y="1367886"/>
            <a:ext cx="5998984" cy="4322701"/>
          </a:xfrm>
          <a:prstGeom prst="rect">
            <a:avLst/>
          </a:prstGeom>
        </p:spPr>
      </p:pic>
      <p:sp>
        <p:nvSpPr>
          <p:cNvPr id="3" name="TextBox 2">
            <a:extLst>
              <a:ext uri="{FF2B5EF4-FFF2-40B4-BE49-F238E27FC236}">
                <a16:creationId xmlns:a16="http://schemas.microsoft.com/office/drawing/2014/main" id="{F2A0FEF4-2F65-47A0-8F0C-AD1F2B3B882C}"/>
              </a:ext>
            </a:extLst>
          </p:cNvPr>
          <p:cNvSpPr txBox="1"/>
          <p:nvPr/>
        </p:nvSpPr>
        <p:spPr>
          <a:xfrm>
            <a:off x="1276586" y="1208087"/>
            <a:ext cx="3641643" cy="4616648"/>
          </a:xfrm>
          <a:prstGeom prst="rect">
            <a:avLst/>
          </a:prstGeom>
          <a:noFill/>
        </p:spPr>
        <p:txBody>
          <a:bodyPr wrap="square" rtlCol="0">
            <a:spAutoFit/>
          </a:bodyPr>
          <a:lstStyle/>
          <a:p>
            <a:r>
              <a:rPr lang="en-IN" sz="2400" b="1" dirty="0">
                <a:solidFill>
                  <a:srgbClr val="00B0F0"/>
                </a:solidFill>
              </a:rPr>
              <a:t>Correlation Analysis:</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Correlation of two columns indicates the relationship between the two columns in other words it indicates how strongly two columns are related to each other and are affected by each other. From the heat map we can observe that there are no strong relations between any of the columns  (&gt;0.5) The greatest correlation is between the pregnancy and the age column followed by the correlation between glucose  and output columns respectively followed by glucose and insulin columns.</a:t>
            </a:r>
            <a:endParaRPr lang="en-IN" sz="2400" b="1" dirty="0">
              <a:solidFill>
                <a:srgbClr val="00B0F0"/>
              </a:solidFill>
            </a:endParaRPr>
          </a:p>
        </p:txBody>
      </p:sp>
    </p:spTree>
    <p:extLst>
      <p:ext uri="{BB962C8B-B14F-4D97-AF65-F5344CB8AC3E}">
        <p14:creationId xmlns:p14="http://schemas.microsoft.com/office/powerpoint/2010/main" val="131189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1505D7-E4A2-481F-9543-F0DF351F5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28" y="2094298"/>
            <a:ext cx="9886950" cy="37427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438A42-E8A8-41B6-815D-28FE03B21499}"/>
              </a:ext>
            </a:extLst>
          </p:cNvPr>
          <p:cNvSpPr txBox="1"/>
          <p:nvPr/>
        </p:nvSpPr>
        <p:spPr>
          <a:xfrm>
            <a:off x="1464816" y="1020932"/>
            <a:ext cx="4953739" cy="830997"/>
          </a:xfrm>
          <a:prstGeom prst="rect">
            <a:avLst/>
          </a:prstGeom>
          <a:noFill/>
        </p:spPr>
        <p:txBody>
          <a:bodyPr wrap="square" rtlCol="0">
            <a:spAutoFit/>
          </a:bodyPr>
          <a:lstStyle/>
          <a:p>
            <a:r>
              <a:rPr lang="en-IN" sz="2400" b="1" dirty="0">
                <a:solidFill>
                  <a:srgbClr val="00B0F0"/>
                </a:solidFill>
              </a:rPr>
              <a:t>Box Plot of the Data Set for checking the Outliers:</a:t>
            </a:r>
          </a:p>
        </p:txBody>
      </p:sp>
    </p:spTree>
    <p:extLst>
      <p:ext uri="{BB962C8B-B14F-4D97-AF65-F5344CB8AC3E}">
        <p14:creationId xmlns:p14="http://schemas.microsoft.com/office/powerpoint/2010/main" val="53300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C00D746-AE0E-421E-9A44-9465DAD80E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9903"/>
          <a:stretch/>
        </p:blipFill>
        <p:spPr bwMode="auto">
          <a:xfrm>
            <a:off x="969808" y="770195"/>
            <a:ext cx="9132981" cy="5317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2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70BDA34-FCF1-4D5A-9F84-0901577C13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707" b="1"/>
          <a:stretch/>
        </p:blipFill>
        <p:spPr bwMode="auto">
          <a:xfrm>
            <a:off x="1182873" y="876643"/>
            <a:ext cx="9541352" cy="557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0004"/>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{9FAF0E4D-3B61-41FF-9B4C-ABBF8C92386C}tf67061901_win32</Template>
  <TotalTime>166</TotalTime>
  <Words>898</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Abadi</vt:lpstr>
      <vt:lpstr>Algerian</vt:lpstr>
      <vt:lpstr>Arial</vt:lpstr>
      <vt:lpstr>Bahnschrift</vt:lpstr>
      <vt:lpstr>Calibri</vt:lpstr>
      <vt:lpstr>Franklin Gothic Book</vt:lpstr>
      <vt:lpstr>Franklin Gothic Demi</vt:lpstr>
      <vt:lpstr>Helvetica Neue</vt:lpstr>
      <vt:lpstr>Source Sans Pro</vt:lpstr>
      <vt:lpstr>Symbol</vt:lpstr>
      <vt:lpstr>Times New Roman</vt:lpstr>
      <vt:lpstr>Wingdings 2</vt:lpstr>
      <vt:lpstr>DividendVTI</vt:lpstr>
      <vt:lpstr>        Diabetes disease prediction PROJECT         - Exposys  data labs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disease prediction        - Exposys  data labs</dc:title>
  <dc:creator>Viswanath Allam</dc:creator>
  <cp:lastModifiedBy>Viswanath Allam</cp:lastModifiedBy>
  <cp:revision>15</cp:revision>
  <dcterms:created xsi:type="dcterms:W3CDTF">2021-06-03T13:08:50Z</dcterms:created>
  <dcterms:modified xsi:type="dcterms:W3CDTF">2021-06-11T14:43:06Z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