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5" r:id="rId6"/>
    <p:sldId id="261" r:id="rId7"/>
    <p:sldId id="262" r:id="rId8"/>
    <p:sldId id="267" r:id="rId9"/>
    <p:sldId id="263" r:id="rId10"/>
    <p:sldId id="264" r:id="rId11"/>
    <p:sldId id="258" r:id="rId12"/>
  </p:sldIdLst>
  <p:sldSz cx="12192000" cy="6858000"/>
  <p:notesSz cx="6858000" cy="9144000"/>
  <p:custShowLst>
    <p:custShow name="自定义放映 1" id="0">
      <p:sldLst>
        <p:sld r:id="rId5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A"/>
    <a:srgbClr val="8D3B3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DB087-E8F8-48F1-8F52-F21262FA15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Bitter"/>
              </a:rPr>
              <a:t>Accelerated Gradient-free Neural Network Training by Multi-convex Alternating Optimization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97DC7B-7E37-4C40-992A-FA3FF22ACA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555095"/>
          </a:xfrm>
        </p:spPr>
        <p:txBody>
          <a:bodyPr/>
          <a:lstStyle>
            <a:lvl1pPr marL="0" indent="0" algn="ctr">
              <a:buNone/>
              <a:defRPr lang="en-US" altLang="zh-CN" sz="2000" kern="1200" dirty="0" smtClean="0">
                <a:solidFill>
                  <a:schemeClr val="tx1"/>
                </a:solidFill>
                <a:latin typeface="NimbusRomNo9L-Regu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err="1"/>
              <a:t>Junxiang</a:t>
            </a:r>
            <a:r>
              <a:rPr lang="en-US" altLang="zh-CN" dirty="0"/>
              <a:t> Wang</a:t>
            </a:r>
            <a:r>
              <a:rPr lang="en-US" altLang="zh-CN" sz="2400" baseline="30000" dirty="0"/>
              <a:t>1</a:t>
            </a:r>
            <a:r>
              <a:rPr lang="en-US" altLang="zh-CN" dirty="0"/>
              <a:t> , Hongyi Li</a:t>
            </a:r>
            <a:r>
              <a:rPr lang="en-US" altLang="zh-CN" sz="2400" baseline="30000" dirty="0"/>
              <a:t>2</a:t>
            </a:r>
            <a:r>
              <a:rPr lang="en-US" altLang="zh-CN" dirty="0"/>
              <a:t>, </a:t>
            </a:r>
            <a:r>
              <a:rPr lang="en-US" altLang="zh-CN" dirty="0" err="1"/>
              <a:t>Yongchao</a:t>
            </a:r>
            <a:r>
              <a:rPr lang="en-US" altLang="zh-CN" dirty="0"/>
              <a:t> Wang</a:t>
            </a:r>
            <a:r>
              <a:rPr lang="en-US" altLang="zh-CN" sz="2400" baseline="30000" dirty="0"/>
              <a:t>2</a:t>
            </a:r>
            <a:r>
              <a:rPr lang="en-US" altLang="zh-CN" dirty="0"/>
              <a:t>, Liang Zhao</a:t>
            </a:r>
            <a:r>
              <a:rPr lang="en-US" altLang="zh-CN" sz="2400" baseline="30000" dirty="0"/>
              <a:t>1</a:t>
            </a:r>
            <a:endParaRPr lang="zh-CN" altLang="en-US" sz="2400" baseline="30000" dirty="0"/>
          </a:p>
          <a:p>
            <a:endParaRPr lang="en-US" altLang="zh-CN" dirty="0"/>
          </a:p>
          <a:p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6FA60-F9E4-4948-8AB7-1E0B6C94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324-E6A3-44E9-B4B0-8DDA6DFADE39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E2789-9429-4357-AE40-CD0E383E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F591A-E89B-4780-A5AE-82DE14BC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4F08-64B8-4C36-82B9-CC4B402202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75A747-C625-4529-B7C9-2E611102102D}"/>
              </a:ext>
            </a:extLst>
          </p:cNvPr>
          <p:cNvSpPr txBox="1"/>
          <p:nvPr userDrawn="1"/>
        </p:nvSpPr>
        <p:spPr>
          <a:xfrm>
            <a:off x="10505" y="-14445"/>
            <a:ext cx="34766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ICML </a:t>
            </a:r>
            <a:r>
              <a:rPr lang="en-US" altLang="zh-CN" sz="2000" b="1" dirty="0">
                <a:solidFill>
                  <a:srgbClr val="8D3B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| 2021</a:t>
            </a:r>
          </a:p>
          <a:p>
            <a:pPr algn="l"/>
            <a:r>
              <a:rPr lang="en-US" altLang="zh-CN" sz="12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Thirty-eighth International Conference on Machine Learning</a:t>
            </a:r>
          </a:p>
          <a:p>
            <a:pPr algn="l"/>
            <a:endParaRPr lang="en-US" altLang="zh-CN" sz="12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z="12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9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48123-50A9-410F-A3B3-DC6A2B64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3E51BE-9FF5-4092-BF17-EDF24F975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B9A55-1274-4233-893F-2636872C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324-E6A3-44E9-B4B0-8DDA6DFADE3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6229A-D1BF-4F9D-8E3C-776BCD77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E7DF3-9273-4492-9190-4C85F73C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4F08-64B8-4C36-82B9-CC4B40220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3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359D0A-516B-4D96-B157-49F8EE7D9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4DD691-A01A-41F2-987A-9494FDD04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BBB9E-2189-4411-AE7A-111E24B2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324-E6A3-44E9-B4B0-8DDA6DFADE3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0C395-C082-4F84-A29A-A38B9BAE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BC2D7-787C-43B5-8223-02BE4F30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4F08-64B8-4C36-82B9-CC4B40220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31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26E24-8B91-4F54-AD1B-7D895A3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 b="0"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5E68E-38EA-4C0F-9B10-1DFDB64E1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906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0A6D6-8B9B-4204-9D58-56A16176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324-E6A3-44E9-B4B0-8DDA6DFADE3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62D7D-1ED6-4E62-ABC9-BCE7C2B9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B4CF2-7672-48B9-AE06-6229AC1B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4F08-64B8-4C36-82B9-CC4B402202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C52BAB-3202-4ED5-A880-84948339D849}"/>
              </a:ext>
            </a:extLst>
          </p:cNvPr>
          <p:cNvSpPr txBox="1"/>
          <p:nvPr userDrawn="1"/>
        </p:nvSpPr>
        <p:spPr>
          <a:xfrm>
            <a:off x="10505" y="-14445"/>
            <a:ext cx="34766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ICML </a:t>
            </a:r>
            <a:r>
              <a:rPr lang="en-US" altLang="zh-CN" sz="2000" b="1" dirty="0">
                <a:solidFill>
                  <a:srgbClr val="8D3B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| 2021</a:t>
            </a:r>
          </a:p>
          <a:p>
            <a:pPr algn="l"/>
            <a:r>
              <a:rPr lang="en-US" altLang="zh-CN" sz="12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Thirty-eighth International Conference on Machine Learning</a:t>
            </a:r>
          </a:p>
          <a:p>
            <a:pPr algn="l"/>
            <a:endParaRPr lang="en-US" altLang="zh-CN" sz="12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z="12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8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ACC99-F3CB-421B-8B28-7CFBB620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D7088-A578-4B3F-981E-4D2D0F30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3C45E-7777-4610-81BC-94C7EC0E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324-E6A3-44E9-B4B0-8DDA6DFADE39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61926-75AB-481D-844B-88E52785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E9827-C6BF-41D0-B5CF-AACBC9DE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4F08-64B8-4C36-82B9-CC4B402202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302E2E-A5A9-4682-8B0C-53B5C7B70FCD}"/>
              </a:ext>
            </a:extLst>
          </p:cNvPr>
          <p:cNvSpPr txBox="1"/>
          <p:nvPr userDrawn="1"/>
        </p:nvSpPr>
        <p:spPr>
          <a:xfrm>
            <a:off x="10505" y="-14445"/>
            <a:ext cx="34766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ICML </a:t>
            </a:r>
            <a:r>
              <a:rPr lang="en-US" altLang="zh-CN" sz="2000" b="1" dirty="0">
                <a:solidFill>
                  <a:srgbClr val="8D3B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| 2021</a:t>
            </a:r>
          </a:p>
          <a:p>
            <a:pPr algn="l"/>
            <a:r>
              <a:rPr lang="en-US" altLang="zh-CN" sz="12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Thirty-eighth International Conference on Machine Learning</a:t>
            </a:r>
          </a:p>
          <a:p>
            <a:pPr algn="l"/>
            <a:endParaRPr lang="en-US" altLang="zh-CN" sz="12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z="12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3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2C39C-3D37-4E82-8728-41A08DB2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b="0" kern="1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113E4-1AF0-4758-91F5-A2A01374F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BD6D8B-FE84-4298-A344-66F50B70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2F0724-6C31-4E75-826D-918AD031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324-E6A3-44E9-B4B0-8DDA6DFADE39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AF579A-AE1B-4D32-9D9D-5BC75E68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C335DA-2AB8-4E6F-87C2-163533C1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4F08-64B8-4C36-82B9-CC4B402202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80C4FF-1498-46BA-BFF4-C6292D9BC96A}"/>
              </a:ext>
            </a:extLst>
          </p:cNvPr>
          <p:cNvSpPr txBox="1"/>
          <p:nvPr userDrawn="1"/>
        </p:nvSpPr>
        <p:spPr>
          <a:xfrm>
            <a:off x="10505" y="-14445"/>
            <a:ext cx="34766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ICML </a:t>
            </a:r>
            <a:r>
              <a:rPr lang="en-US" altLang="zh-CN" sz="2000" b="1" dirty="0">
                <a:solidFill>
                  <a:srgbClr val="8D3B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| 2021</a:t>
            </a:r>
          </a:p>
          <a:p>
            <a:pPr algn="l"/>
            <a:r>
              <a:rPr lang="en-US" altLang="zh-CN" sz="12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Thirty-eighth International Conference on Machine Learning</a:t>
            </a:r>
          </a:p>
          <a:p>
            <a:pPr algn="l"/>
            <a:endParaRPr lang="en-US" altLang="zh-CN" sz="12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z="12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5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80637-8AF3-4164-89EC-AB4BD9AD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b="0" kern="1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44EAA-1CF5-4EE4-B126-8E2E77E6C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771823-C4C9-4F70-A2BE-58BB74B3F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6693A2-5700-4F0E-982C-120EB3FBC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zh-CN" altLang="en-US" sz="24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2E544F-8675-40AA-833E-B72B03A3D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FBDF8C-54C1-4F78-9ADC-C89CAF21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324-E6A3-44E9-B4B0-8DDA6DFADE39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3E12A4-B307-4EC1-9C1D-BE14B67A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515EE9-95F4-4B39-AB17-F9DB7C01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4F08-64B8-4C36-82B9-CC4B402202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6A1344-ABF6-410C-AA8E-0FEDE2F2917B}"/>
              </a:ext>
            </a:extLst>
          </p:cNvPr>
          <p:cNvSpPr txBox="1"/>
          <p:nvPr userDrawn="1"/>
        </p:nvSpPr>
        <p:spPr>
          <a:xfrm>
            <a:off x="10505" y="-14445"/>
            <a:ext cx="34766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ICML </a:t>
            </a:r>
            <a:r>
              <a:rPr lang="en-US" altLang="zh-CN" sz="2000" b="1" dirty="0">
                <a:solidFill>
                  <a:srgbClr val="8D3B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| 2021</a:t>
            </a:r>
          </a:p>
          <a:p>
            <a:pPr algn="l"/>
            <a:r>
              <a:rPr lang="en-US" altLang="zh-CN" sz="12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Thirty-eighth International Conference on Machine Learning</a:t>
            </a:r>
          </a:p>
          <a:p>
            <a:pPr algn="l"/>
            <a:endParaRPr lang="en-US" altLang="zh-CN" sz="12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z="12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94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B4B8E-807D-4C2D-A8C0-9F900ED9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67749B-1487-44F5-9828-E0A0B279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324-E6A3-44E9-B4B0-8DDA6DFADE39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9787BC-98C7-4919-9163-B29DCC93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39E644-41AC-4526-A200-F8D9DA46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4F08-64B8-4C36-82B9-CC4B402202A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0AB324-9C8D-45CB-B6E0-22B388521A80}"/>
              </a:ext>
            </a:extLst>
          </p:cNvPr>
          <p:cNvSpPr txBox="1"/>
          <p:nvPr userDrawn="1"/>
        </p:nvSpPr>
        <p:spPr>
          <a:xfrm>
            <a:off x="10505" y="-14445"/>
            <a:ext cx="34766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ICML </a:t>
            </a:r>
            <a:r>
              <a:rPr lang="en-US" altLang="zh-CN" sz="2000" b="1" dirty="0">
                <a:solidFill>
                  <a:srgbClr val="8D3B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| 2021</a:t>
            </a:r>
          </a:p>
          <a:p>
            <a:pPr algn="l"/>
            <a:r>
              <a:rPr lang="en-US" altLang="zh-CN" sz="12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Thirty-eighth International Conference on Machine Learning</a:t>
            </a:r>
          </a:p>
          <a:p>
            <a:pPr algn="l"/>
            <a:endParaRPr lang="en-US" altLang="zh-CN" sz="12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z="12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61AB1F-D2A0-4409-AC52-64585AAE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324-E6A3-44E9-B4B0-8DDA6DFADE3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745389-9FEB-4275-9908-04124CDD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1B591B-9580-4992-A033-D510F466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4F08-64B8-4C36-82B9-CC4B40220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0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8BE57-4340-4120-BA95-69B75508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44B76-DAF2-46B6-86EF-27AB870A2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A2B599-B126-406E-8165-3B3A40F1F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7B184D-81E8-4078-A09D-4125DB4B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324-E6A3-44E9-B4B0-8DDA6DFADE3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3BE60A-CFE4-44D2-A5B5-A5587B0A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5C9C20-A67F-4F47-9924-D1A20B52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4F08-64B8-4C36-82B9-CC4B40220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4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00229-35F7-42E4-827D-30327C92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38FDBB-1F90-4BA6-8015-746342EE2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F2FD0-7DE4-456D-9FD5-59019762B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C59356-4CD9-4721-92F0-C8CBC5A7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324-E6A3-44E9-B4B0-8DDA6DFADE3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7FF19-D1EB-4C36-B40F-488397FE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F03E4C-9259-488A-A3B3-01A5D2B8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4F08-64B8-4C36-82B9-CC4B40220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5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B926AB-C932-4696-A38E-59A4AC4D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24E8E-6180-4E3B-BC8B-EFAAEF576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6F782-059A-44F5-AB59-4B76DD3C5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30324-E6A3-44E9-B4B0-8DDA6DFADE39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CDBA6-FE30-4598-9488-6FA94B5A5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1059C-ECAF-468C-99BA-8D0D3DC0A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E4F08-64B8-4C36-82B9-CC4B40220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3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jwan936@emory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40079-8DDA-4847-8F74-CCC88718F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575" y="982238"/>
            <a:ext cx="9821333" cy="1513987"/>
          </a:xfrm>
        </p:spPr>
        <p:txBody>
          <a:bodyPr/>
          <a:lstStyle/>
          <a:p>
            <a:r>
              <a:rPr lang="en-US" altLang="zh-CN" sz="3600" b="1" i="0" dirty="0">
                <a:solidFill>
                  <a:srgbClr val="00428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Accelerated Gradient-free Neural Network Training by Multi-convex Alternating Optimization</a:t>
            </a:r>
            <a:endParaRPr lang="zh-CN" altLang="en-US" sz="3600" dirty="0">
              <a:solidFill>
                <a:srgbClr val="00428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CD6800-FF2A-4E75-A468-BEFDF360C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3836"/>
            <a:ext cx="9144000" cy="830997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Junxiang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Wang *, Hongyi Li,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Yongchao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Wang, Liang Zhao</a:t>
            </a:r>
            <a:endParaRPr lang="en-US" altLang="zh-CN" sz="2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ICML 2021 Workshop  “Beyond first-order methods in ML systems”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889F96-BBB2-42DE-B34E-969A19241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898" y="3957694"/>
            <a:ext cx="1783516" cy="1556118"/>
          </a:xfrm>
          <a:prstGeom prst="rect">
            <a:avLst/>
          </a:prstGeom>
          <a:solidFill>
            <a:srgbClr val="00428A"/>
          </a:solidFill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8B242A-6079-43BA-AD9A-4498C45657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643" y="3822436"/>
            <a:ext cx="1783517" cy="178351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ACAF439-CEC2-40C8-901F-F06A4A1DB478}"/>
              </a:ext>
            </a:extLst>
          </p:cNvPr>
          <p:cNvSpPr txBox="1"/>
          <p:nvPr/>
        </p:nvSpPr>
        <p:spPr>
          <a:xfrm>
            <a:off x="4743109" y="5665800"/>
            <a:ext cx="2980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Presented by Hongyi Li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20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BB29D-8C9D-4148-9065-CB8BC2E2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Convergence Analysis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5FBA71-EE00-49A5-AA30-7549E05D5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037" y="3748088"/>
            <a:ext cx="5157787" cy="823912"/>
          </a:xfrm>
        </p:spPr>
        <p:txBody>
          <a:bodyPr/>
          <a:lstStyle/>
          <a:p>
            <a:r>
              <a:rPr lang="en-US" altLang="zh-CN" dirty="0"/>
              <a:t>DLAM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65BFF3D-1968-47B0-BF8D-CB6E668A4D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11213" y="4572000"/>
                <a:ext cx="5484812" cy="2266950"/>
              </a:xfrm>
            </p:spPr>
            <p:txBody>
              <a:bodyPr/>
              <a:lstStyle/>
              <a:p>
                <a:r>
                  <a:rPr lang="en-US" altLang="zh-CN" dirty="0"/>
                  <a:t>Sublinear convergence rate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465BFF3D-1968-47B0-BF8D-CB6E668A4D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1213" y="4572000"/>
                <a:ext cx="5484812" cy="2266950"/>
              </a:xfrm>
              <a:blipFill>
                <a:blip r:embed="rId2"/>
                <a:stretch>
                  <a:fillRect l="-2000" t="-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33D3917-584F-4751-81E7-290F4F343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8425" y="3748088"/>
            <a:ext cx="5183188" cy="823912"/>
          </a:xfrm>
        </p:spPr>
        <p:txBody>
          <a:bodyPr/>
          <a:lstStyle/>
          <a:p>
            <a:r>
              <a:rPr lang="en-US" altLang="zh-CN" dirty="0"/>
              <a:t>Monotonous DLAM (</a:t>
            </a:r>
            <a:r>
              <a:rPr lang="en-US" altLang="zh-CN" dirty="0" err="1"/>
              <a:t>mDLAM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25872C3-2539-4F86-BEDE-91AC5DD66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8424" y="4572000"/>
            <a:ext cx="5357813" cy="260985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Linear convergence rate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Objective decrease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779043-BE35-4339-875D-88D32A53EEB0}"/>
                  </a:ext>
                </a:extLst>
              </p:cNvPr>
              <p:cNvSpPr txBox="1"/>
              <p:nvPr/>
            </p:nvSpPr>
            <p:spPr>
              <a:xfrm>
                <a:off x="839788" y="1918485"/>
                <a:ext cx="10512424" cy="1717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Both DLAM and </a:t>
                </a:r>
                <a:r>
                  <a:rPr lang="en-US" altLang="zh-CN" sz="24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mDLAM</a:t>
                </a: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Converge to a stationary point no matter what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𝜌</m:t>
                    </m:r>
                  </m:oMath>
                </a14:m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𝜀</m:t>
                    </m:r>
                  </m:oMath>
                </a14:m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chosen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Only require activation functions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be quasilinear, which include sigmoid, tanh, </a:t>
                </a:r>
                <a:r>
                  <a:rPr lang="en-US" altLang="zh-CN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ReLU</a:t>
                </a: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leaky </a:t>
                </a:r>
                <a:r>
                  <a:rPr lang="en-US" altLang="zh-CN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ReLU</a:t>
                </a:r>
                <a:endParaRPr lang="zh-CN" alt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779043-BE35-4339-875D-88D32A53E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1918485"/>
                <a:ext cx="10512424" cy="1717393"/>
              </a:xfrm>
              <a:prstGeom prst="rect">
                <a:avLst/>
              </a:prstGeom>
              <a:blipFill>
                <a:blip r:embed="rId3"/>
                <a:stretch>
                  <a:fillRect l="-1044" t="-4982" b="-9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64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2A6CD-69AF-43F4-B2F1-94896AF0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221"/>
            <a:ext cx="10515600" cy="293475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6700" b="1" dirty="0">
                <a:solidFill>
                  <a:srgbClr val="C00000"/>
                </a:solidFill>
              </a:rPr>
              <a:t>Thank you!</a:t>
            </a:r>
            <a:br>
              <a:rPr lang="en-US" altLang="zh-CN" sz="2000" b="1" dirty="0">
                <a:solidFill>
                  <a:srgbClr val="C00000"/>
                </a:solidFill>
              </a:rPr>
            </a:br>
            <a:br>
              <a:rPr lang="en-US" altLang="zh-CN" sz="4400" b="1" dirty="0"/>
            </a:br>
            <a:r>
              <a:rPr lang="en-US" altLang="zh-CN" sz="3600" dirty="0"/>
              <a:t>Feel free to contact: </a:t>
            </a:r>
            <a:r>
              <a:rPr lang="en-US" altLang="zh-CN" sz="3600" dirty="0">
                <a:hlinkClick r:id="rId2"/>
              </a:rPr>
              <a:t>jwan936@emory.edu</a:t>
            </a:r>
            <a:br>
              <a:rPr lang="en-US" altLang="zh-CN" sz="3600" dirty="0"/>
            </a:br>
            <a:br>
              <a:rPr lang="en-US" altLang="zh-CN" sz="3600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27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255871-8E0D-4A11-88D8-D0F96A066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96856"/>
                <a:ext cx="10515600" cy="32895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800" dirty="0">
                    <a:latin typeface="Calibri（正文）"/>
                    <a:cs typeface="Calibri" panose="020F0502020204030204" pitchFamily="34" charset="0"/>
                  </a:rPr>
                  <a:t>Problem 1.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i="1"/>
                          </m:ctrlPr>
                        </m:eqArrPr>
                        <m:e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min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i="1"/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i="1"/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𝑙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/>
                            <m:t>𝑅</m:t>
                          </m:r>
                          <m:r>
                            <a:rPr lang="en-US" altLang="zh-CN" i="1"/>
                            <m:t>(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𝑧</m:t>
                              </m:r>
                            </m:e>
                            <m:sub>
                              <m:r>
                                <a:rPr lang="en-US" altLang="zh-CN" i="1"/>
                                <m:t>𝐿</m:t>
                              </m:r>
                            </m:sub>
                          </m:sSub>
                          <m:r>
                            <a:rPr lang="en-US" altLang="zh-CN" i="1"/>
                            <m:t>;</m:t>
                          </m:r>
                          <m:r>
                            <a:rPr lang="en-US" altLang="zh-CN" i="1"/>
                            <m:t>𝑦</m:t>
                          </m:r>
                          <m:r>
                            <a:rPr lang="en-US" altLang="zh-CN" i="1"/>
                            <m:t>)+</m:t>
                          </m:r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zh-CN" altLang="zh-CN" i="1"/>
                              </m:ctrlPr>
                            </m:naryPr>
                            <m:sub>
                              <m:r>
                                <a:rPr lang="en-US" altLang="zh-CN" i="1"/>
                                <m:t>𝑙</m:t>
                              </m:r>
                              <m:r>
                                <a:rPr lang="en-US" altLang="zh-CN" i="1"/>
                                <m:t>=1</m:t>
                              </m:r>
                            </m:sub>
                            <m:sup>
                              <m:r>
                                <a:rPr lang="en-US" altLang="zh-CN" i="1"/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𝛺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𝑙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/>
                            <m:t>(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𝑊</m:t>
                              </m:r>
                            </m:e>
                            <m:sub>
                              <m:r>
                                <a:rPr lang="en-US" altLang="zh-CN" i="1"/>
                                <m:t>𝑙</m:t>
                              </m:r>
                            </m:sub>
                          </m:sSub>
                          <m:r>
                            <a:rPr lang="en-US" altLang="zh-CN" i="1"/>
                            <m:t>)</m:t>
                          </m:r>
                        </m:e>
                        <m:e>
                          <m:r>
                            <a:rPr lang="en-US" altLang="zh-CN" i="1"/>
                            <m:t>𝑠</m:t>
                          </m:r>
                          <m:r>
                            <a:rPr lang="en-US" altLang="zh-CN" i="1"/>
                            <m:t>.</m:t>
                          </m:r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.</m:t>
                          </m:r>
                          <m:r>
                            <m:rPr>
                              <m:nor/>
                            </m:rPr>
                            <a:rPr lang="zh-CN" altLang="zh-CN"/>
                            <m:t> 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𝑧</m:t>
                              </m:r>
                            </m:e>
                            <m:sub>
                              <m:r>
                                <a:rPr lang="en-US" altLang="zh-CN" i="1"/>
                                <m:t>𝑙</m:t>
                              </m:r>
                            </m:sub>
                          </m:sSub>
                          <m:r>
                            <a:rPr lang="en-US" altLang="zh-CN" i="1"/>
                            <m:t>=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𝑊</m:t>
                              </m:r>
                            </m:e>
                            <m:sub>
                              <m:r>
                                <a:rPr lang="en-US" altLang="zh-CN" i="1"/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𝑎</m:t>
                              </m:r>
                            </m:e>
                            <m:sub>
                              <m:r>
                                <a:rPr lang="en-US" altLang="zh-CN" i="1"/>
                                <m:t>𝑙</m:t>
                              </m:r>
                              <m:r>
                                <a:rPr lang="en-US" altLang="zh-CN" i="1"/>
                                <m:t>−1</m:t>
                              </m:r>
                            </m:sub>
                          </m:sSub>
                          <m:r>
                            <a:rPr lang="en-US" altLang="zh-CN" i="1"/>
                            <m:t>(</m:t>
                          </m:r>
                          <m:r>
                            <a:rPr lang="en-US" altLang="zh-CN" i="1"/>
                            <m:t>𝑙</m:t>
                          </m:r>
                          <m:r>
                            <a:rPr lang="en-US" altLang="zh-CN" i="1"/>
                            <m:t>=1,⋯,</m:t>
                          </m:r>
                          <m:r>
                            <a:rPr lang="en-US" altLang="zh-CN" i="1"/>
                            <m:t>𝐿</m:t>
                          </m:r>
                          <m:r>
                            <a:rPr lang="en-US" altLang="zh-CN" i="1"/>
                            <m:t>),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 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𝑎</m:t>
                              </m:r>
                            </m:e>
                            <m:sub>
                              <m:r>
                                <a:rPr lang="en-US" altLang="zh-CN" i="1"/>
                                <m:t>𝑙</m:t>
                              </m:r>
                            </m:sub>
                          </m:sSub>
                          <m:r>
                            <a:rPr lang="en-US" altLang="zh-CN" i="1"/>
                            <m:t>=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h</m:t>
                              </m:r>
                            </m:e>
                            <m:sub>
                              <m:r>
                                <a:rPr lang="en-US" altLang="zh-CN" i="1"/>
                                <m:t>𝑙</m:t>
                              </m:r>
                            </m:sub>
                          </m:sSub>
                          <m:r>
                            <a:rPr lang="en-US" altLang="zh-CN" i="1"/>
                            <m:t>(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𝑧</m:t>
                              </m:r>
                            </m:e>
                            <m:sub>
                              <m:r>
                                <a:rPr lang="en-US" altLang="zh-CN" i="1"/>
                                <m:t>𝑙</m:t>
                              </m:r>
                            </m:sub>
                          </m:sSub>
                          <m:r>
                            <a:rPr lang="en-US" altLang="zh-CN" i="1"/>
                            <m:t>)(</m:t>
                          </m:r>
                          <m:r>
                            <a:rPr lang="en-US" altLang="zh-CN" i="1"/>
                            <m:t>𝑙</m:t>
                          </m:r>
                          <m:r>
                            <a:rPr lang="en-US" altLang="zh-CN" i="1"/>
                            <m:t>=1,⋯,</m:t>
                          </m:r>
                          <m:r>
                            <a:rPr lang="en-US" altLang="zh-CN" i="1"/>
                            <m:t>𝐿</m:t>
                          </m:r>
                          <m:r>
                            <a:rPr lang="en-US" altLang="zh-CN" i="1"/>
                            <m:t>−1)</m:t>
                          </m:r>
                        </m:e>
                      </m:eqArr>
                    </m:oMath>
                  </m:oMathPara>
                </a14:m>
                <a:endParaRPr lang="zh-CN" altLang="zh-CN" dirty="0"/>
              </a:p>
              <a:p>
                <a:pPr marL="0" indent="0" algn="ctr">
                  <a:buNone/>
                </a:pPr>
                <a:endParaRPr lang="zh-CN" altLang="zh-CN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255871-8E0D-4A11-88D8-D0F96A066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96856"/>
                <a:ext cx="10515600" cy="3289594"/>
              </a:xfrm>
              <a:blipFill>
                <a:blip r:embed="rId2"/>
                <a:stretch>
                  <a:fillRect l="-1217" t="-3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56A71A3F-6E65-4F02-81EF-4F2F081F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Formulation</a:t>
            </a:r>
            <a:endParaRPr lang="zh-CN" altLang="en-US" dirty="0"/>
          </a:p>
        </p:txBody>
      </p:sp>
      <p:sp>
        <p:nvSpPr>
          <p:cNvPr id="5" name="Left Brace 20">
            <a:extLst>
              <a:ext uri="{FF2B5EF4-FFF2-40B4-BE49-F238E27FC236}">
                <a16:creationId xmlns:a16="http://schemas.microsoft.com/office/drawing/2014/main" id="{EE710D8C-1E08-4B8C-B14E-37DB5F0C73E5}"/>
              </a:ext>
            </a:extLst>
          </p:cNvPr>
          <p:cNvSpPr/>
          <p:nvPr/>
        </p:nvSpPr>
        <p:spPr>
          <a:xfrm rot="5400000">
            <a:off x="5598363" y="2467500"/>
            <a:ext cx="138915" cy="1113415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20">
            <a:extLst>
              <a:ext uri="{FF2B5EF4-FFF2-40B4-BE49-F238E27FC236}">
                <a16:creationId xmlns:a16="http://schemas.microsoft.com/office/drawing/2014/main" id="{B4A926B9-AD70-4517-B109-7895B4448E3A}"/>
              </a:ext>
            </a:extLst>
          </p:cNvPr>
          <p:cNvSpPr/>
          <p:nvPr/>
        </p:nvSpPr>
        <p:spPr>
          <a:xfrm rot="5400000">
            <a:off x="7955047" y="2383253"/>
            <a:ext cx="138915" cy="1224757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8F94877D-E81E-4B9C-B8C0-5D6237544FD4}"/>
              </a:ext>
            </a:extLst>
          </p:cNvPr>
          <p:cNvSpPr txBox="1"/>
          <p:nvPr/>
        </p:nvSpPr>
        <p:spPr>
          <a:xfrm>
            <a:off x="4990827" y="2556841"/>
            <a:ext cx="158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loss function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C37C7CED-12FC-4B82-B053-F79F35B0434D}"/>
              </a:ext>
            </a:extLst>
          </p:cNvPr>
          <p:cNvSpPr txBox="1"/>
          <p:nvPr/>
        </p:nvSpPr>
        <p:spPr>
          <a:xfrm>
            <a:off x="7015127" y="2556841"/>
            <a:ext cx="220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regularization term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Left Brace 20">
            <a:extLst>
              <a:ext uri="{FF2B5EF4-FFF2-40B4-BE49-F238E27FC236}">
                <a16:creationId xmlns:a16="http://schemas.microsoft.com/office/drawing/2014/main" id="{6FFEDB53-CB9C-41E4-A00C-CE2F180094EF}"/>
              </a:ext>
            </a:extLst>
          </p:cNvPr>
          <p:cNvSpPr/>
          <p:nvPr/>
        </p:nvSpPr>
        <p:spPr>
          <a:xfrm rot="16200000">
            <a:off x="3121865" y="3584948"/>
            <a:ext cx="138913" cy="1793167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20">
            <a:extLst>
              <a:ext uri="{FF2B5EF4-FFF2-40B4-BE49-F238E27FC236}">
                <a16:creationId xmlns:a16="http://schemas.microsoft.com/office/drawing/2014/main" id="{9CF661EE-B20A-436C-B1D3-61369F133145}"/>
              </a:ext>
            </a:extLst>
          </p:cNvPr>
          <p:cNvSpPr/>
          <p:nvPr/>
        </p:nvSpPr>
        <p:spPr>
          <a:xfrm rot="16200000">
            <a:off x="7263760" y="3614759"/>
            <a:ext cx="138913" cy="1793167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F5F9CFEC-9E9B-4449-B214-B45D197B80FB}"/>
              </a:ext>
            </a:extLst>
          </p:cNvPr>
          <p:cNvSpPr txBox="1"/>
          <p:nvPr/>
        </p:nvSpPr>
        <p:spPr>
          <a:xfrm>
            <a:off x="2294737" y="4758124"/>
            <a:ext cx="194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convex constraint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B5584C81-B0A1-45B2-A0AF-A96A48A61AC6}"/>
              </a:ext>
            </a:extLst>
          </p:cNvPr>
          <p:cNvSpPr txBox="1"/>
          <p:nvPr/>
        </p:nvSpPr>
        <p:spPr>
          <a:xfrm>
            <a:off x="6361604" y="4772525"/>
            <a:ext cx="220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nonconvex constraint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8C4349-BC5D-4A5F-AFFB-2C30390B235B}"/>
              </a:ext>
            </a:extLst>
          </p:cNvPr>
          <p:cNvSpPr txBox="1"/>
          <p:nvPr/>
        </p:nvSpPr>
        <p:spPr>
          <a:xfrm>
            <a:off x="838199" y="1545420"/>
            <a:ext cx="10712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Our goal is to train a deep neural network, which is equivalent to solving the following problem: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1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9F5BD-F623-470B-AE34-E70F1F22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SGD and its Variants as DNN Optimizers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F226E6B-D740-4638-8F8E-D9F59F295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921" y="1947116"/>
            <a:ext cx="5140157" cy="472920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6F38C8-A13F-43CE-BE1E-396BB407867D}"/>
              </a:ext>
            </a:extLst>
          </p:cNvPr>
          <p:cNvSpPr txBox="1"/>
          <p:nvPr/>
        </p:nvSpPr>
        <p:spPr>
          <a:xfrm>
            <a:off x="838199" y="1545420"/>
            <a:ext cx="1071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SGD and its variants are state-of-the-art optimizers for training deep neural networks.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8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FE304-8439-4676-A2A5-4362FFD2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of SGD-based DNN Optimizers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5E072D-8494-47CB-AB2C-A8BD01903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78" b="14072"/>
          <a:stretch/>
        </p:blipFill>
        <p:spPr>
          <a:xfrm>
            <a:off x="3527180" y="2323482"/>
            <a:ext cx="5788270" cy="417667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7C830F0-4714-4A66-90A0-1910138964C5}"/>
              </a:ext>
            </a:extLst>
          </p:cNvPr>
          <p:cNvSpPr txBox="1"/>
          <p:nvPr/>
        </p:nvSpPr>
        <p:spPr>
          <a:xfrm>
            <a:off x="838199" y="1545420"/>
            <a:ext cx="1071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However, they suffer from the following limitations: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DD12EC-6576-4944-B93F-1A4A1D18850A}"/>
              </a:ext>
            </a:extLst>
          </p:cNvPr>
          <p:cNvSpPr txBox="1"/>
          <p:nvPr/>
        </p:nvSpPr>
        <p:spPr>
          <a:xfrm>
            <a:off x="914400" y="2007085"/>
            <a:ext cx="979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Gradient Vanishing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15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3C5367-0121-418D-AEAD-8F12E37BB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906"/>
            <a:ext cx="10515600" cy="424732"/>
          </a:xfrm>
        </p:spPr>
        <p:txBody>
          <a:bodyPr>
            <a:noAutofit/>
          </a:bodyPr>
          <a:lstStyle/>
          <a:p>
            <a:pPr marL="0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Poor conditioning</a:t>
            </a:r>
          </a:p>
          <a:p>
            <a:pPr marL="0"/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/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/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/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/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/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/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EFE304-8439-4676-A2A5-4362FFD2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of SGD-based DNN Optimizers</a:t>
            </a:r>
            <a:endParaRPr lang="zh-CN" altLang="en-US" dirty="0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4439B7ED-03F1-4DC3-BC3E-9C98B844A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2" b="12805"/>
          <a:stretch/>
        </p:blipFill>
        <p:spPr>
          <a:xfrm>
            <a:off x="3324225" y="2016610"/>
            <a:ext cx="5022937" cy="37941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7C830F0-4714-4A66-90A0-1910138964C5}"/>
              </a:ext>
            </a:extLst>
          </p:cNvPr>
          <p:cNvSpPr txBox="1"/>
          <p:nvPr/>
        </p:nvSpPr>
        <p:spPr>
          <a:xfrm>
            <a:off x="838199" y="1545420"/>
            <a:ext cx="1071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However, they suffer from the following limitations: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309FDA-020D-4603-ADC0-5AE143D46F9B}"/>
              </a:ext>
            </a:extLst>
          </p:cNvPr>
          <p:cNvSpPr txBox="1"/>
          <p:nvPr/>
        </p:nvSpPr>
        <p:spPr>
          <a:xfrm>
            <a:off x="838199" y="5686425"/>
            <a:ext cx="593407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Lack of theoretical convergence guarantee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20384-62EA-4A94-8E34-A0880D5A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Alternating Minimization as an Alternative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40BBE9-CBD3-42FE-9308-0E159904E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539" y="1854200"/>
            <a:ext cx="8036921" cy="4351338"/>
          </a:xfrm>
        </p:spPr>
      </p:pic>
    </p:spTree>
    <p:extLst>
      <p:ext uri="{BB962C8B-B14F-4D97-AF65-F5344CB8AC3E}">
        <p14:creationId xmlns:p14="http://schemas.microsoft.com/office/powerpoint/2010/main" val="274848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6F374E5B-6013-40A6-B3F1-06B7AB46A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906"/>
            <a:ext cx="10515600" cy="464394"/>
          </a:xfrm>
        </p:spPr>
        <p:txBody>
          <a:bodyPr>
            <a:normAutofit/>
          </a:bodyPr>
          <a:lstStyle/>
          <a:p>
            <a:pPr marL="0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Sensitive to the choice of penalty hyperparameters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C761CF-975E-4463-8AD4-1EDBCD73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The Challenges of Alternating Minimization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944722-5610-49C2-B59A-DE19282DB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267" y="2061488"/>
            <a:ext cx="5233416" cy="39532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8F7D8D-C171-48E0-9680-5070282CB159}"/>
                  </a:ext>
                </a:extLst>
              </p:cNvPr>
              <p:cNvSpPr txBox="1"/>
              <p:nvPr/>
            </p:nvSpPr>
            <p:spPr>
              <a:xfrm>
                <a:off x="3749397" y="6138932"/>
                <a:ext cx="46932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fail to converge when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small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8F7D8D-C171-48E0-9680-5070282CB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397" y="6138932"/>
                <a:ext cx="4693209" cy="400110"/>
              </a:xfrm>
              <a:prstGeom prst="rect">
                <a:avLst/>
              </a:prstGeom>
              <a:blipFill>
                <a:blip r:embed="rId3"/>
                <a:stretch>
                  <a:fillRect t="-7576" r="-519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41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6F374E5B-6013-40A6-B3F1-06B7AB46A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906"/>
            <a:ext cx="10515600" cy="431394"/>
          </a:xfrm>
        </p:spPr>
        <p:txBody>
          <a:bodyPr>
            <a:normAutofit/>
          </a:bodyPr>
          <a:lstStyle/>
          <a:p>
            <a:pPr marL="0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Converges slowly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C761CF-975E-4463-8AD4-1EDBCD73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The Challenges of Alternating Minimization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944722-5610-49C2-B59A-DE19282DB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7574" y="1904300"/>
            <a:ext cx="4795533" cy="35299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8F7D8D-C171-48E0-9680-5070282CB159}"/>
                  </a:ext>
                </a:extLst>
              </p:cNvPr>
              <p:cNvSpPr txBox="1"/>
              <p:nvPr/>
            </p:nvSpPr>
            <p:spPr>
              <a:xfrm>
                <a:off x="3889647" y="5529332"/>
                <a:ext cx="4146007" cy="528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slow convergence rate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8F7D8D-C171-48E0-9680-5070282CB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647" y="5529332"/>
                <a:ext cx="4146007" cy="528543"/>
              </a:xfrm>
              <a:prstGeom prst="rect">
                <a:avLst/>
              </a:prstGeom>
              <a:blipFill>
                <a:blip r:embed="rId3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13">
            <a:extLst>
              <a:ext uri="{FF2B5EF4-FFF2-40B4-BE49-F238E27FC236}">
                <a16:creationId xmlns:a16="http://schemas.microsoft.com/office/drawing/2014/main" id="{E4B5ECD4-4D70-46F8-B159-6B7C89768E87}"/>
              </a:ext>
            </a:extLst>
          </p:cNvPr>
          <p:cNvSpPr txBox="1">
            <a:spLocks/>
          </p:cNvSpPr>
          <p:nvPr/>
        </p:nvSpPr>
        <p:spPr>
          <a:xfrm>
            <a:off x="838200" y="6158994"/>
            <a:ext cx="10515600" cy="431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Only allows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and leaky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activations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24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0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E27BA-50F2-43B5-A9A6-B544CC91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037" y="533401"/>
            <a:ext cx="9305925" cy="1130006"/>
          </a:xfrm>
          <a:solidFill>
            <a:srgbClr val="00428A"/>
          </a:solidFill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Deep Learning Alternating Minimization (DLAM) Algorithm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71C0F837-0AFD-4572-A5D7-DFB8390FD3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588168"/>
                <a:ext cx="10515600" cy="18408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>
                    <a:latin typeface="Calibri（正文）"/>
                    <a:cs typeface="Calibri" panose="020F0502020204030204" pitchFamily="34" charset="0"/>
                  </a:rPr>
                  <a:t>Problem 1.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i="1"/>
                          </m:ctrlPr>
                        </m:eqArrPr>
                        <m:e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min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i="1"/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i="1"/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𝑙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/>
                            <m:t>𝑅</m:t>
                          </m:r>
                          <m:r>
                            <a:rPr lang="en-US" altLang="zh-CN" i="1"/>
                            <m:t>(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𝑧</m:t>
                              </m:r>
                            </m:e>
                            <m:sub>
                              <m:r>
                                <a:rPr lang="en-US" altLang="zh-CN" i="1"/>
                                <m:t>𝐿</m:t>
                              </m:r>
                            </m:sub>
                          </m:sSub>
                          <m:r>
                            <a:rPr lang="en-US" altLang="zh-CN" i="1"/>
                            <m:t>;</m:t>
                          </m:r>
                          <m:r>
                            <a:rPr lang="en-US" altLang="zh-CN" i="1"/>
                            <m:t>𝑦</m:t>
                          </m:r>
                          <m:r>
                            <a:rPr lang="en-US" altLang="zh-CN" i="1"/>
                            <m:t>)+</m:t>
                          </m:r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zh-CN" altLang="zh-CN" i="1"/>
                              </m:ctrlPr>
                            </m:naryPr>
                            <m:sub>
                              <m:r>
                                <a:rPr lang="en-US" altLang="zh-CN" i="1"/>
                                <m:t>𝑙</m:t>
                              </m:r>
                              <m:r>
                                <a:rPr lang="en-US" altLang="zh-CN" i="1"/>
                                <m:t>=1</m:t>
                              </m:r>
                            </m:sub>
                            <m:sup>
                              <m:r>
                                <a:rPr lang="en-US" altLang="zh-CN" i="1"/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𝛺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𝑙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/>
                            <m:t>(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𝑊</m:t>
                              </m:r>
                            </m:e>
                            <m:sub>
                              <m:r>
                                <a:rPr lang="en-US" altLang="zh-CN" i="1"/>
                                <m:t>𝑙</m:t>
                              </m:r>
                            </m:sub>
                          </m:sSub>
                          <m:r>
                            <a:rPr lang="en-US" altLang="zh-CN" i="1"/>
                            <m:t>)</m:t>
                          </m:r>
                        </m:e>
                        <m:e>
                          <m:r>
                            <a:rPr lang="en-US" altLang="zh-CN" i="1"/>
                            <m:t>𝑠</m:t>
                          </m:r>
                          <m:r>
                            <a:rPr lang="en-US" altLang="zh-CN" i="1"/>
                            <m:t>.</m:t>
                          </m:r>
                          <m:r>
                            <a:rPr lang="en-US" altLang="zh-CN" i="1"/>
                            <m:t>𝑡</m:t>
                          </m:r>
                          <m:r>
                            <a:rPr lang="en-US" altLang="zh-CN" i="1"/>
                            <m:t>.</m:t>
                          </m:r>
                          <m:r>
                            <m:rPr>
                              <m:nor/>
                            </m:rPr>
                            <a:rPr lang="zh-CN" altLang="zh-CN"/>
                            <m:t> 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𝑧</m:t>
                              </m:r>
                            </m:e>
                            <m:sub>
                              <m:r>
                                <a:rPr lang="en-US" altLang="zh-CN" i="1"/>
                                <m:t>𝑙</m:t>
                              </m:r>
                            </m:sub>
                          </m:sSub>
                          <m:r>
                            <a:rPr lang="en-US" altLang="zh-CN" i="1"/>
                            <m:t>=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𝑊</m:t>
                              </m:r>
                            </m:e>
                            <m:sub>
                              <m:r>
                                <a:rPr lang="en-US" altLang="zh-CN" i="1"/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𝑎</m:t>
                              </m:r>
                            </m:e>
                            <m:sub>
                              <m:r>
                                <a:rPr lang="en-US" altLang="zh-CN" i="1"/>
                                <m:t>𝑙</m:t>
                              </m:r>
                              <m:r>
                                <a:rPr lang="en-US" altLang="zh-CN" i="1"/>
                                <m:t>−1</m:t>
                              </m:r>
                            </m:sub>
                          </m:sSub>
                          <m:r>
                            <a:rPr lang="en-US" altLang="zh-CN" i="1"/>
                            <m:t>(</m:t>
                          </m:r>
                          <m:r>
                            <a:rPr lang="en-US" altLang="zh-CN" i="1"/>
                            <m:t>𝑙</m:t>
                          </m:r>
                          <m:r>
                            <a:rPr lang="en-US" altLang="zh-CN" i="1"/>
                            <m:t>=1,⋯,</m:t>
                          </m:r>
                          <m:r>
                            <a:rPr lang="en-US" altLang="zh-CN" i="1"/>
                            <m:t>𝐿</m:t>
                          </m:r>
                          <m:r>
                            <a:rPr lang="en-US" altLang="zh-CN" i="1"/>
                            <m:t>),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 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𝑎</m:t>
                              </m:r>
                            </m:e>
                            <m:sub>
                              <m:r>
                                <a:rPr lang="en-US" altLang="zh-CN" i="1"/>
                                <m:t>𝑙</m:t>
                              </m:r>
                            </m:sub>
                          </m:sSub>
                          <m:r>
                            <a:rPr lang="en-US" altLang="zh-CN" i="1"/>
                            <m:t>=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h</m:t>
                              </m:r>
                            </m:e>
                            <m:sub>
                              <m:r>
                                <a:rPr lang="en-US" altLang="zh-CN" i="1"/>
                                <m:t>𝑙</m:t>
                              </m:r>
                            </m:sub>
                          </m:sSub>
                          <m:r>
                            <a:rPr lang="en-US" altLang="zh-CN" i="1"/>
                            <m:t>(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𝑧</m:t>
                              </m:r>
                            </m:e>
                            <m:sub>
                              <m:r>
                                <a:rPr lang="en-US" altLang="zh-CN" i="1"/>
                                <m:t>𝑙</m:t>
                              </m:r>
                            </m:sub>
                          </m:sSub>
                          <m:r>
                            <a:rPr lang="en-US" altLang="zh-CN" i="1"/>
                            <m:t>)(</m:t>
                          </m:r>
                          <m:r>
                            <a:rPr lang="en-US" altLang="zh-CN" i="1"/>
                            <m:t>𝑙</m:t>
                          </m:r>
                          <m:r>
                            <a:rPr lang="en-US" altLang="zh-CN" i="1"/>
                            <m:t>=1,⋯,</m:t>
                          </m:r>
                          <m:r>
                            <a:rPr lang="en-US" altLang="zh-CN" i="1"/>
                            <m:t>𝐿</m:t>
                          </m:r>
                          <m:r>
                            <a:rPr lang="en-US" altLang="zh-CN" i="1"/>
                            <m:t>−1)</m:t>
                          </m:r>
                        </m:e>
                      </m:eqArr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>
                  <a:latin typeface="Calibri（正文）"/>
                  <a:cs typeface="Calibri" panose="020F0502020204030204" pitchFamily="34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71C0F837-0AFD-4572-A5D7-DFB8390FD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588168"/>
                <a:ext cx="10515600" cy="1840832"/>
              </a:xfrm>
              <a:prstGeom prst="rect">
                <a:avLst/>
              </a:prstGeom>
              <a:blipFill>
                <a:blip r:embed="rId2"/>
                <a:stretch>
                  <a:fillRect l="-1159" t="-5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20">
            <a:extLst>
              <a:ext uri="{FF2B5EF4-FFF2-40B4-BE49-F238E27FC236}">
                <a16:creationId xmlns:a16="http://schemas.microsoft.com/office/drawing/2014/main" id="{EC8C6500-587F-4F7F-9812-5F51CD725739}"/>
              </a:ext>
            </a:extLst>
          </p:cNvPr>
          <p:cNvSpPr/>
          <p:nvPr/>
        </p:nvSpPr>
        <p:spPr>
          <a:xfrm rot="5400000">
            <a:off x="5575947" y="1422416"/>
            <a:ext cx="183748" cy="1113415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20">
            <a:extLst>
              <a:ext uri="{FF2B5EF4-FFF2-40B4-BE49-F238E27FC236}">
                <a16:creationId xmlns:a16="http://schemas.microsoft.com/office/drawing/2014/main" id="{8C1FAED0-A5DD-45AE-A174-F2512DDD0AA3}"/>
              </a:ext>
            </a:extLst>
          </p:cNvPr>
          <p:cNvSpPr/>
          <p:nvPr/>
        </p:nvSpPr>
        <p:spPr>
          <a:xfrm rot="5400000">
            <a:off x="7903756" y="1338169"/>
            <a:ext cx="183748" cy="1224757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6BA22D9E-D229-4F9C-AE83-D854A4CD194E}"/>
              </a:ext>
            </a:extLst>
          </p:cNvPr>
          <p:cNvSpPr txBox="1"/>
          <p:nvPr/>
        </p:nvSpPr>
        <p:spPr>
          <a:xfrm>
            <a:off x="4990827" y="1556716"/>
            <a:ext cx="158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loss function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215367CB-BD35-4033-90CB-E35D2C58E5A4}"/>
              </a:ext>
            </a:extLst>
          </p:cNvPr>
          <p:cNvSpPr txBox="1"/>
          <p:nvPr/>
        </p:nvSpPr>
        <p:spPr>
          <a:xfrm>
            <a:off x="6918873" y="1556716"/>
            <a:ext cx="220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regularization term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AF4ED1A-6787-4D35-A7AA-E72B2AF7D4DC}"/>
              </a:ext>
            </a:extLst>
          </p:cNvPr>
          <p:cNvGrpSpPr/>
          <p:nvPr/>
        </p:nvGrpSpPr>
        <p:grpSpPr>
          <a:xfrm>
            <a:off x="877102" y="3518782"/>
            <a:ext cx="9480883" cy="3198543"/>
            <a:chOff x="877102" y="3518782"/>
            <a:chExt cx="9480883" cy="31985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D5F6558B-E43A-4808-81C9-58022CA86221}"/>
                    </a:ext>
                  </a:extLst>
                </p:cNvPr>
                <p:cNvSpPr txBox="1"/>
                <p:nvPr/>
              </p:nvSpPr>
              <p:spPr>
                <a:xfrm>
                  <a:off x="877102" y="3814768"/>
                  <a:ext cx="9480883" cy="23487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indent="0">
                    <a:buNone/>
                  </a:pPr>
                  <a:r>
                    <a:rPr lang="en-US" altLang="zh-CN" sz="2800" dirty="0">
                      <a:latin typeface="Calibri（正文）"/>
                      <a:cs typeface="Calibri" panose="020F0502020204030204" pitchFamily="34" charset="0"/>
                    </a:rPr>
                    <a:t>Problem 2.</a:t>
                  </a:r>
                </a:p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eqArr>
                          <m:eqArr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)+</m:t>
                            </m:r>
                            <m:nary>
                              <m:naryPr>
                                <m:chr m:val="∑"/>
                                <m:limLoc m:val="subSup"/>
                                <m:grow m:val="on"/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𝛺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grow m:val="on"/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grow m:val="on"/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eqAr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D5F6558B-E43A-4808-81C9-58022CA86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102" y="3814768"/>
                  <a:ext cx="9480883" cy="2348785"/>
                </a:xfrm>
                <a:prstGeom prst="rect">
                  <a:avLst/>
                </a:prstGeom>
                <a:blipFill>
                  <a:blip r:embed="rId3"/>
                  <a:stretch>
                    <a:fillRect l="-1350" t="-25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Left Brace 20">
              <a:extLst>
                <a:ext uri="{FF2B5EF4-FFF2-40B4-BE49-F238E27FC236}">
                  <a16:creationId xmlns:a16="http://schemas.microsoft.com/office/drawing/2014/main" id="{4DE6B167-CBF0-45A8-9376-38824683EDF1}"/>
                </a:ext>
              </a:extLst>
            </p:cNvPr>
            <p:cNvSpPr/>
            <p:nvPr/>
          </p:nvSpPr>
          <p:spPr>
            <a:xfrm rot="5400000">
              <a:off x="6046556" y="3815805"/>
              <a:ext cx="183748" cy="1113415"/>
            </a:xfrm>
            <a:prstGeom prst="leftBrac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20">
              <a:extLst>
                <a:ext uri="{FF2B5EF4-FFF2-40B4-BE49-F238E27FC236}">
                  <a16:creationId xmlns:a16="http://schemas.microsoft.com/office/drawing/2014/main" id="{EE532BEB-C25C-4023-9C33-7F9A4728D44D}"/>
                </a:ext>
              </a:extLst>
            </p:cNvPr>
            <p:cNvSpPr/>
            <p:nvPr/>
          </p:nvSpPr>
          <p:spPr>
            <a:xfrm rot="5400000">
              <a:off x="8518745" y="3787229"/>
              <a:ext cx="183748" cy="1113415"/>
            </a:xfrm>
            <a:prstGeom prst="leftBrac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21">
              <a:extLst>
                <a:ext uri="{FF2B5EF4-FFF2-40B4-BE49-F238E27FC236}">
                  <a16:creationId xmlns:a16="http://schemas.microsoft.com/office/drawing/2014/main" id="{1968AFA5-965E-4A77-B398-D88013EC9570}"/>
                </a:ext>
              </a:extLst>
            </p:cNvPr>
            <p:cNvSpPr txBox="1"/>
            <p:nvPr/>
          </p:nvSpPr>
          <p:spPr>
            <a:xfrm>
              <a:off x="5461436" y="3882730"/>
              <a:ext cx="158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loss function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21">
              <a:extLst>
                <a:ext uri="{FF2B5EF4-FFF2-40B4-BE49-F238E27FC236}">
                  <a16:creationId xmlns:a16="http://schemas.microsoft.com/office/drawing/2014/main" id="{6D312FF9-5DCF-446F-9494-34D1CB902030}"/>
                </a:ext>
              </a:extLst>
            </p:cNvPr>
            <p:cNvSpPr txBox="1"/>
            <p:nvPr/>
          </p:nvSpPr>
          <p:spPr>
            <a:xfrm>
              <a:off x="7601239" y="3895155"/>
              <a:ext cx="2205271" cy="344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regularization term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Left Brace 20">
              <a:extLst>
                <a:ext uri="{FF2B5EF4-FFF2-40B4-BE49-F238E27FC236}">
                  <a16:creationId xmlns:a16="http://schemas.microsoft.com/office/drawing/2014/main" id="{F2189B4E-1D64-487A-A20B-D9DCA10C25CD}"/>
                </a:ext>
              </a:extLst>
            </p:cNvPr>
            <p:cNvSpPr/>
            <p:nvPr/>
          </p:nvSpPr>
          <p:spPr>
            <a:xfrm rot="16200000">
              <a:off x="7948091" y="4105165"/>
              <a:ext cx="183748" cy="4228195"/>
            </a:xfrm>
            <a:prstGeom prst="leftBrac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21">
              <a:extLst>
                <a:ext uri="{FF2B5EF4-FFF2-40B4-BE49-F238E27FC236}">
                  <a16:creationId xmlns:a16="http://schemas.microsoft.com/office/drawing/2014/main" id="{1F641065-90CB-4A91-B441-B38D4B3DC0B1}"/>
                </a:ext>
              </a:extLst>
            </p:cNvPr>
            <p:cNvSpPr txBox="1"/>
            <p:nvPr/>
          </p:nvSpPr>
          <p:spPr>
            <a:xfrm>
              <a:off x="6641528" y="6347993"/>
              <a:ext cx="3037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convex inequality constraint</a:t>
              </a:r>
              <a:endPara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Left Brace 20">
              <a:extLst>
                <a:ext uri="{FF2B5EF4-FFF2-40B4-BE49-F238E27FC236}">
                  <a16:creationId xmlns:a16="http://schemas.microsoft.com/office/drawing/2014/main" id="{09D65ADC-5473-4B0D-BB2C-B7794CC77413}"/>
                </a:ext>
              </a:extLst>
            </p:cNvPr>
            <p:cNvSpPr/>
            <p:nvPr/>
          </p:nvSpPr>
          <p:spPr>
            <a:xfrm rot="16200000">
              <a:off x="3220117" y="5321078"/>
              <a:ext cx="183748" cy="1793167"/>
            </a:xfrm>
            <a:prstGeom prst="leftBrac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21">
              <a:extLst>
                <a:ext uri="{FF2B5EF4-FFF2-40B4-BE49-F238E27FC236}">
                  <a16:creationId xmlns:a16="http://schemas.microsoft.com/office/drawing/2014/main" id="{F31093F8-C5A7-4C81-88A1-26F0A99CAE00}"/>
                </a:ext>
              </a:extLst>
            </p:cNvPr>
            <p:cNvSpPr txBox="1"/>
            <p:nvPr/>
          </p:nvSpPr>
          <p:spPr>
            <a:xfrm>
              <a:off x="2577699" y="6346392"/>
              <a:ext cx="3037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penalty term</a:t>
              </a:r>
              <a:endPara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Down Arrow 2">
              <a:extLst>
                <a:ext uri="{FF2B5EF4-FFF2-40B4-BE49-F238E27FC236}">
                  <a16:creationId xmlns:a16="http://schemas.microsoft.com/office/drawing/2014/main" id="{B3FFCB35-C76E-4763-9975-44D7D34E5326}"/>
                </a:ext>
              </a:extLst>
            </p:cNvPr>
            <p:cNvSpPr/>
            <p:nvPr/>
          </p:nvSpPr>
          <p:spPr>
            <a:xfrm>
              <a:off x="4952728" y="3518782"/>
              <a:ext cx="849682" cy="487948"/>
            </a:xfrm>
            <a:prstGeom prst="downArrow">
              <a:avLst/>
            </a:prstGeom>
            <a:solidFill>
              <a:srgbClr val="0042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Left Brace 20">
            <a:extLst>
              <a:ext uri="{FF2B5EF4-FFF2-40B4-BE49-F238E27FC236}">
                <a16:creationId xmlns:a16="http://schemas.microsoft.com/office/drawing/2014/main" id="{E94B4F17-AC5F-49F1-AE16-910E141901BD}"/>
              </a:ext>
            </a:extLst>
          </p:cNvPr>
          <p:cNvSpPr/>
          <p:nvPr/>
        </p:nvSpPr>
        <p:spPr>
          <a:xfrm rot="16200000">
            <a:off x="3099447" y="2473890"/>
            <a:ext cx="183748" cy="1793167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0">
            <a:extLst>
              <a:ext uri="{FF2B5EF4-FFF2-40B4-BE49-F238E27FC236}">
                <a16:creationId xmlns:a16="http://schemas.microsoft.com/office/drawing/2014/main" id="{2C2F0631-5FBD-41EC-8C97-67C0A670FF78}"/>
              </a:ext>
            </a:extLst>
          </p:cNvPr>
          <p:cNvSpPr/>
          <p:nvPr/>
        </p:nvSpPr>
        <p:spPr>
          <a:xfrm rot="16200000">
            <a:off x="7241342" y="2503701"/>
            <a:ext cx="183748" cy="1793167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1">
            <a:extLst>
              <a:ext uri="{FF2B5EF4-FFF2-40B4-BE49-F238E27FC236}">
                <a16:creationId xmlns:a16="http://schemas.microsoft.com/office/drawing/2014/main" id="{E15DE48D-4BA5-4318-B11C-E7D04E3B3114}"/>
              </a:ext>
            </a:extLst>
          </p:cNvPr>
          <p:cNvSpPr txBox="1"/>
          <p:nvPr/>
        </p:nvSpPr>
        <p:spPr>
          <a:xfrm>
            <a:off x="2294737" y="3396049"/>
            <a:ext cx="194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convex constraint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id="{4297ED5B-5AA6-4566-9045-5D869693835A}"/>
              </a:ext>
            </a:extLst>
          </p:cNvPr>
          <p:cNvSpPr txBox="1"/>
          <p:nvPr/>
        </p:nvSpPr>
        <p:spPr>
          <a:xfrm>
            <a:off x="6361604" y="3410450"/>
            <a:ext cx="220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nonconvex constraint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/>
      <p:bldP spid="26" grpId="0" animBg="1"/>
      <p:bldP spid="27" grpId="0" animBg="1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293</Words>
  <Application>Microsoft Office PowerPoint</Application>
  <PresentationFormat>宽屏</PresentationFormat>
  <Paragraphs>61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  <vt:variant>
        <vt:lpstr>自定义放映</vt:lpstr>
      </vt:variant>
      <vt:variant>
        <vt:i4>1</vt:i4>
      </vt:variant>
    </vt:vector>
  </HeadingPairs>
  <TitlesOfParts>
    <vt:vector size="22" baseType="lpstr">
      <vt:lpstr>Bitter</vt:lpstr>
      <vt:lpstr>Calibri（正文）</vt:lpstr>
      <vt:lpstr>NimbusRomNo9L-Regu</vt:lpstr>
      <vt:lpstr>等线</vt:lpstr>
      <vt:lpstr>等线 Light</vt:lpstr>
      <vt:lpstr>微软雅黑</vt:lpstr>
      <vt:lpstr>Arial</vt:lpstr>
      <vt:lpstr>Calibri</vt:lpstr>
      <vt:lpstr>Cambria Math</vt:lpstr>
      <vt:lpstr>Office 主题​​</vt:lpstr>
      <vt:lpstr>Accelerated Gradient-free Neural Network Training by Multi-convex Alternating Optimization</vt:lpstr>
      <vt:lpstr>Problem Formulation</vt:lpstr>
      <vt:lpstr>SGD and its Variants as DNN Optimizers</vt:lpstr>
      <vt:lpstr>Limitations of SGD-based DNN Optimizers</vt:lpstr>
      <vt:lpstr>Limitations of SGD-based DNN Optimizers</vt:lpstr>
      <vt:lpstr>Alternating Minimization as an Alternative</vt:lpstr>
      <vt:lpstr>The Challenges of Alternating Minimization</vt:lpstr>
      <vt:lpstr>The Challenges of Alternating Minimization</vt:lpstr>
      <vt:lpstr> Deep Learning Alternating Minimization (DLAM) Algorithm</vt:lpstr>
      <vt:lpstr>Convergence Analysis</vt:lpstr>
      <vt:lpstr>Thank you!  Feel free to contact: jwan936@emory.edu  </vt:lpstr>
      <vt:lpstr>自定义放映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hongyi</dc:creator>
  <cp:lastModifiedBy>li hongyi</cp:lastModifiedBy>
  <cp:revision>25</cp:revision>
  <dcterms:created xsi:type="dcterms:W3CDTF">2021-07-19T14:09:37Z</dcterms:created>
  <dcterms:modified xsi:type="dcterms:W3CDTF">2021-07-20T02:55:04Z</dcterms:modified>
</cp:coreProperties>
</file>