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318" r:id="rId3"/>
    <p:sldId id="378" r:id="rId4"/>
    <p:sldId id="362" r:id="rId5"/>
    <p:sldId id="363" r:id="rId6"/>
    <p:sldId id="373" r:id="rId7"/>
    <p:sldId id="367" r:id="rId8"/>
    <p:sldId id="372" r:id="rId9"/>
    <p:sldId id="354" r:id="rId10"/>
    <p:sldId id="374" r:id="rId11"/>
    <p:sldId id="360" r:id="rId12"/>
    <p:sldId id="359" r:id="rId13"/>
    <p:sldId id="366" r:id="rId14"/>
    <p:sldId id="375" r:id="rId15"/>
    <p:sldId id="305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F"/>
    <a:srgbClr val="008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55" autoAdjust="0"/>
  </p:normalViewPr>
  <p:slideViewPr>
    <p:cSldViewPr snapToGrid="0" snapToObjects="1"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8309-ED5F-984D-809D-A199F200FAE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D9F24-9C15-544F-8154-F213D0EC3229}">
      <dgm:prSet phldrT="[Text]" custT="1"/>
      <dgm:spPr>
        <a:solidFill>
          <a:srgbClr val="3EA0FC"/>
        </a:solidFill>
        <a:ln>
          <a:solidFill>
            <a:srgbClr val="3EA0FC"/>
          </a:solidFill>
        </a:ln>
      </dgm:spPr>
      <dgm:t>
        <a:bodyPr tIns="73152" anchor="ctr"/>
        <a:lstStyle/>
        <a:p>
          <a:r>
            <a:rPr lang="en-US" sz="1400" dirty="0" smtClean="0"/>
            <a:t>Bare</a:t>
          </a:r>
        </a:p>
        <a:p>
          <a:r>
            <a:rPr lang="en-US" sz="1400" dirty="0" smtClean="0"/>
            <a:t>Metal</a:t>
          </a:r>
          <a:endParaRPr lang="en-US" sz="1400" dirty="0"/>
        </a:p>
      </dgm:t>
    </dgm:pt>
    <dgm:pt modelId="{F396D926-E8B4-3F40-BA3C-F2558E5BC7E6}" type="parTrans" cxnId="{C37DF96F-6274-0640-8503-62DD331FD45E}">
      <dgm:prSet/>
      <dgm:spPr/>
      <dgm:t>
        <a:bodyPr/>
        <a:lstStyle/>
        <a:p>
          <a:endParaRPr lang="en-US" sz="2000"/>
        </a:p>
      </dgm:t>
    </dgm:pt>
    <dgm:pt modelId="{6FF9CD1F-A14D-B541-B6C1-30BA6FFDF718}" type="sibTrans" cxnId="{C37DF96F-6274-0640-8503-62DD331FD45E}">
      <dgm:prSet/>
      <dgm:spPr/>
      <dgm:t>
        <a:bodyPr/>
        <a:lstStyle/>
        <a:p>
          <a:endParaRPr lang="en-US" sz="2000"/>
        </a:p>
      </dgm:t>
    </dgm:pt>
    <dgm:pt modelId="{88FCB41F-4D84-DB43-8A9F-F31A72295917}">
      <dgm:prSet phldrT="[Text]" custT="1"/>
      <dgm:spPr>
        <a:ln>
          <a:solidFill>
            <a:srgbClr val="3EA0FC"/>
          </a:solidFill>
        </a:ln>
      </dgm:spPr>
      <dgm:t>
        <a:bodyPr/>
        <a:lstStyle/>
        <a:p>
          <a:r>
            <a:rPr lang="en-US" sz="1400" dirty="0" smtClean="0"/>
            <a:t>Bare Metal provision </a:t>
          </a:r>
          <a:endParaRPr lang="en-US" sz="1400" dirty="0"/>
        </a:p>
      </dgm:t>
    </dgm:pt>
    <dgm:pt modelId="{A7B56845-30E8-AC4F-9A30-0FD1A9606D88}" type="parTrans" cxnId="{30A3D830-E2B4-E848-B4AA-B04D78332AB3}">
      <dgm:prSet/>
      <dgm:spPr/>
      <dgm:t>
        <a:bodyPr/>
        <a:lstStyle/>
        <a:p>
          <a:endParaRPr lang="en-US" sz="2000"/>
        </a:p>
      </dgm:t>
    </dgm:pt>
    <dgm:pt modelId="{E56F8AE4-2D3F-9843-8682-759E675AA70A}" type="sibTrans" cxnId="{30A3D830-E2B4-E848-B4AA-B04D78332AB3}">
      <dgm:prSet/>
      <dgm:spPr/>
      <dgm:t>
        <a:bodyPr/>
        <a:lstStyle/>
        <a:p>
          <a:endParaRPr lang="en-US" sz="2000"/>
        </a:p>
      </dgm:t>
    </dgm:pt>
    <dgm:pt modelId="{E95922D6-E568-2D4F-961E-0ACC3BD8B01B}">
      <dgm:prSet phldrT="[Text]" custT="1"/>
      <dgm:spPr>
        <a:ln>
          <a:solidFill>
            <a:srgbClr val="3EA0FC"/>
          </a:solidFill>
        </a:ln>
      </dgm:spPr>
      <dgm:t>
        <a:bodyPr/>
        <a:lstStyle/>
        <a:p>
          <a:r>
            <a:rPr lang="en-US" sz="1400" dirty="0" smtClean="0"/>
            <a:t>Configure Compute Blades</a:t>
          </a:r>
          <a:endParaRPr lang="en-US" sz="1400" dirty="0"/>
        </a:p>
      </dgm:t>
    </dgm:pt>
    <dgm:pt modelId="{78A64FCF-2977-DC4C-9DF3-32EB7E7F1F26}" type="parTrans" cxnId="{AEA927BB-263C-2047-B0E6-51F6DBE43554}">
      <dgm:prSet/>
      <dgm:spPr/>
      <dgm:t>
        <a:bodyPr/>
        <a:lstStyle/>
        <a:p>
          <a:endParaRPr lang="en-US" sz="2000"/>
        </a:p>
      </dgm:t>
    </dgm:pt>
    <dgm:pt modelId="{0483A16F-39BA-2340-B74B-30CECDB00FDB}" type="sibTrans" cxnId="{AEA927BB-263C-2047-B0E6-51F6DBE43554}">
      <dgm:prSet/>
      <dgm:spPr/>
      <dgm:t>
        <a:bodyPr/>
        <a:lstStyle/>
        <a:p>
          <a:endParaRPr lang="en-US" sz="2000"/>
        </a:p>
      </dgm:t>
    </dgm:pt>
    <dgm:pt modelId="{0CD78455-BB09-374C-BECF-88AD8922D14A}">
      <dgm:prSet phldrT="[Text]" custT="1"/>
      <dgm:spPr>
        <a:solidFill>
          <a:srgbClr val="3EA0FC"/>
        </a:solidFill>
        <a:ln>
          <a:solidFill>
            <a:srgbClr val="3EA0FC"/>
          </a:solidFill>
        </a:ln>
      </dgm:spPr>
      <dgm:t>
        <a:bodyPr/>
        <a:lstStyle/>
        <a:p>
          <a:r>
            <a:rPr lang="en-US" sz="1600" dirty="0" err="1" smtClean="0"/>
            <a:t>IaaS</a:t>
          </a:r>
          <a:r>
            <a:rPr lang="en-US" sz="1600" dirty="0" smtClean="0"/>
            <a:t> </a:t>
          </a:r>
          <a:endParaRPr lang="en-US" sz="1600" dirty="0"/>
        </a:p>
      </dgm:t>
    </dgm:pt>
    <dgm:pt modelId="{921E5911-6DD1-4B4B-B41B-A7C9964DCEE7}" type="parTrans" cxnId="{EB800BB5-4AE2-4C46-A186-29A3EBDE9B6C}">
      <dgm:prSet/>
      <dgm:spPr/>
      <dgm:t>
        <a:bodyPr/>
        <a:lstStyle/>
        <a:p>
          <a:endParaRPr lang="en-US" sz="2000"/>
        </a:p>
      </dgm:t>
    </dgm:pt>
    <dgm:pt modelId="{7F2B722B-06E1-C445-9987-5784E74A1D25}" type="sibTrans" cxnId="{EB800BB5-4AE2-4C46-A186-29A3EBDE9B6C}">
      <dgm:prSet/>
      <dgm:spPr/>
      <dgm:t>
        <a:bodyPr/>
        <a:lstStyle/>
        <a:p>
          <a:endParaRPr lang="en-US" sz="2000"/>
        </a:p>
      </dgm:t>
    </dgm:pt>
    <dgm:pt modelId="{89C6FD24-D756-9F47-829A-69143E56809C}">
      <dgm:prSet phldrT="[Text]" custT="1"/>
      <dgm:spPr>
        <a:ln>
          <a:solidFill>
            <a:srgbClr val="3EA0FC"/>
          </a:solidFill>
        </a:ln>
      </dgm:spPr>
      <dgm:t>
        <a:bodyPr/>
        <a:lstStyle/>
        <a:p>
          <a:r>
            <a:rPr lang="en-US" sz="1400" dirty="0" smtClean="0"/>
            <a:t>Network and Storage Configuration</a:t>
          </a:r>
          <a:endParaRPr lang="en-US" sz="1400" dirty="0"/>
        </a:p>
      </dgm:t>
    </dgm:pt>
    <dgm:pt modelId="{C2D1DA27-20CE-8947-8621-C364BC727FFF}" type="parTrans" cxnId="{63CD241F-9755-4740-AD20-B77BFFBAA4CB}">
      <dgm:prSet/>
      <dgm:spPr/>
      <dgm:t>
        <a:bodyPr/>
        <a:lstStyle/>
        <a:p>
          <a:endParaRPr lang="en-US" sz="2000"/>
        </a:p>
      </dgm:t>
    </dgm:pt>
    <dgm:pt modelId="{332925EA-A1B0-8E45-AF8B-AEB0501AB396}" type="sibTrans" cxnId="{63CD241F-9755-4740-AD20-B77BFFBAA4CB}">
      <dgm:prSet/>
      <dgm:spPr/>
      <dgm:t>
        <a:bodyPr/>
        <a:lstStyle/>
        <a:p>
          <a:endParaRPr lang="en-US" sz="2000"/>
        </a:p>
      </dgm:t>
    </dgm:pt>
    <dgm:pt modelId="{DEA8097C-595A-FE41-988A-0AE477B82AA7}">
      <dgm:prSet phldrT="[Text]" custT="1"/>
      <dgm:spPr>
        <a:ln>
          <a:solidFill>
            <a:srgbClr val="3EA0FC"/>
          </a:solidFill>
        </a:ln>
      </dgm:spPr>
      <dgm:t>
        <a:bodyPr/>
        <a:lstStyle/>
        <a:p>
          <a:r>
            <a:rPr lang="en-US" sz="1400" dirty="0" smtClean="0"/>
            <a:t>Validate with OEM Components</a:t>
          </a:r>
          <a:endParaRPr lang="en-US" sz="1400" dirty="0"/>
        </a:p>
      </dgm:t>
    </dgm:pt>
    <dgm:pt modelId="{D7A5BDDA-2FDA-DD47-A720-776484DF3AF1}" type="parTrans" cxnId="{9D509C51-341E-5340-8698-8841864A84D5}">
      <dgm:prSet/>
      <dgm:spPr/>
      <dgm:t>
        <a:bodyPr/>
        <a:lstStyle/>
        <a:p>
          <a:endParaRPr lang="en-US" sz="2000"/>
        </a:p>
      </dgm:t>
    </dgm:pt>
    <dgm:pt modelId="{8E825C9A-7389-EF4D-BB25-C07EC11F4029}" type="sibTrans" cxnId="{9D509C51-341E-5340-8698-8841864A84D5}">
      <dgm:prSet/>
      <dgm:spPr/>
      <dgm:t>
        <a:bodyPr/>
        <a:lstStyle/>
        <a:p>
          <a:endParaRPr lang="en-US" sz="2000"/>
        </a:p>
      </dgm:t>
    </dgm:pt>
    <dgm:pt modelId="{6EAA4E62-5C5A-C047-88C9-12B656057A97}">
      <dgm:prSet phldrT="[Text]" custT="1"/>
      <dgm:spPr>
        <a:solidFill>
          <a:srgbClr val="3EA0FC"/>
        </a:solidFill>
        <a:ln>
          <a:solidFill>
            <a:srgbClr val="3EA0FC"/>
          </a:solidFill>
        </a:ln>
      </dgm:spPr>
      <dgm:t>
        <a:bodyPr/>
        <a:lstStyle/>
        <a:p>
          <a:r>
            <a:rPr lang="en-US" sz="1600" dirty="0" smtClean="0"/>
            <a:t>Certify </a:t>
          </a:r>
          <a:endParaRPr lang="en-US" sz="1600" dirty="0"/>
        </a:p>
      </dgm:t>
    </dgm:pt>
    <dgm:pt modelId="{9F5FA290-0D55-2F43-B0BC-0DC105B4B336}" type="parTrans" cxnId="{17C3ABF8-4ECB-D948-A823-8654D48CC776}">
      <dgm:prSet/>
      <dgm:spPr/>
      <dgm:t>
        <a:bodyPr/>
        <a:lstStyle/>
        <a:p>
          <a:endParaRPr lang="en-US" sz="2000"/>
        </a:p>
      </dgm:t>
    </dgm:pt>
    <dgm:pt modelId="{429B367F-0403-8946-989A-EB5EFD6D94E0}" type="sibTrans" cxnId="{17C3ABF8-4ECB-D948-A823-8654D48CC776}">
      <dgm:prSet/>
      <dgm:spPr/>
      <dgm:t>
        <a:bodyPr/>
        <a:lstStyle/>
        <a:p>
          <a:endParaRPr lang="en-US" sz="2000"/>
        </a:p>
      </dgm:t>
    </dgm:pt>
    <dgm:pt modelId="{DB18A920-32FE-C34C-8BCA-5DDEC0D362BC}">
      <dgm:prSet phldrT="[Text]" custT="1"/>
      <dgm:spPr>
        <a:ln>
          <a:solidFill>
            <a:srgbClr val="3EA0FC"/>
          </a:solidFill>
        </a:ln>
      </dgm:spPr>
      <dgm:t>
        <a:bodyPr/>
        <a:lstStyle/>
        <a:p>
          <a:r>
            <a:rPr lang="en-US" sz="1400" dirty="0" smtClean="0"/>
            <a:t>Certify Environment Readiness</a:t>
          </a:r>
          <a:endParaRPr lang="en-US" sz="1400" dirty="0"/>
        </a:p>
      </dgm:t>
    </dgm:pt>
    <dgm:pt modelId="{29FE9C9A-8EA8-9143-8F97-5A662C5E8288}" type="parTrans" cxnId="{FA770039-A8DA-4648-A17D-905A378B8EF6}">
      <dgm:prSet/>
      <dgm:spPr/>
      <dgm:t>
        <a:bodyPr/>
        <a:lstStyle/>
        <a:p>
          <a:endParaRPr lang="en-US" sz="2000"/>
        </a:p>
      </dgm:t>
    </dgm:pt>
    <dgm:pt modelId="{3937E30A-3610-9A45-AD12-2B0F1DCF46A5}" type="sibTrans" cxnId="{FA770039-A8DA-4648-A17D-905A378B8EF6}">
      <dgm:prSet/>
      <dgm:spPr/>
      <dgm:t>
        <a:bodyPr/>
        <a:lstStyle/>
        <a:p>
          <a:endParaRPr lang="en-US" sz="2000"/>
        </a:p>
      </dgm:t>
    </dgm:pt>
    <dgm:pt modelId="{B36C3BEC-506D-ED4F-9455-C5196641C54D}">
      <dgm:prSet phldrT="[Text]" custT="1"/>
      <dgm:spPr>
        <a:ln>
          <a:solidFill>
            <a:srgbClr val="3EA0FC"/>
          </a:solidFill>
        </a:ln>
      </dgm:spPr>
      <dgm:t>
        <a:bodyPr/>
        <a:lstStyle/>
        <a:p>
          <a:r>
            <a:rPr lang="en-US" sz="1400" dirty="0" smtClean="0"/>
            <a:t>Change Control and Patch Approvals</a:t>
          </a:r>
          <a:endParaRPr lang="en-US" sz="1400" dirty="0"/>
        </a:p>
      </dgm:t>
    </dgm:pt>
    <dgm:pt modelId="{1A039230-CEBE-4F43-BE39-EF8965D7CF64}" type="parTrans" cxnId="{635C6708-59C2-6943-92E4-431527EE8DB4}">
      <dgm:prSet/>
      <dgm:spPr/>
      <dgm:t>
        <a:bodyPr/>
        <a:lstStyle/>
        <a:p>
          <a:endParaRPr lang="en-US" sz="2000"/>
        </a:p>
      </dgm:t>
    </dgm:pt>
    <dgm:pt modelId="{B4DADE43-7CE9-AC42-ACAF-0F1C9C91D3D2}" type="sibTrans" cxnId="{635C6708-59C2-6943-92E4-431527EE8DB4}">
      <dgm:prSet/>
      <dgm:spPr/>
      <dgm:t>
        <a:bodyPr/>
        <a:lstStyle/>
        <a:p>
          <a:endParaRPr lang="en-US" sz="2000"/>
        </a:p>
      </dgm:t>
    </dgm:pt>
    <dgm:pt modelId="{8B18E5A7-A122-A54C-8F14-63F88B0FBEC9}" type="pres">
      <dgm:prSet presAssocID="{7D9C8309-ED5F-984D-809D-A199F200FA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7A1395-F8FB-4B42-AFFA-CBC27EF3D699}" type="pres">
      <dgm:prSet presAssocID="{42CD9F24-9C15-544F-8154-F213D0EC3229}" presName="composite" presStyleCnt="0"/>
      <dgm:spPr/>
      <dgm:t>
        <a:bodyPr/>
        <a:lstStyle/>
        <a:p>
          <a:endParaRPr lang="en-US"/>
        </a:p>
      </dgm:t>
    </dgm:pt>
    <dgm:pt modelId="{F378EA33-A553-C843-B1F4-017803BCCF96}" type="pres">
      <dgm:prSet presAssocID="{42CD9F24-9C15-544F-8154-F213D0EC322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B155A-0A47-E843-8AE6-27D3CA7B37CC}" type="pres">
      <dgm:prSet presAssocID="{42CD9F24-9C15-544F-8154-F213D0EC322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F68CD-5588-2045-B4F5-E043C50058F1}" type="pres">
      <dgm:prSet presAssocID="{6FF9CD1F-A14D-B541-B6C1-30BA6FFDF718}" presName="sp" presStyleCnt="0"/>
      <dgm:spPr/>
      <dgm:t>
        <a:bodyPr/>
        <a:lstStyle/>
        <a:p>
          <a:endParaRPr lang="en-US"/>
        </a:p>
      </dgm:t>
    </dgm:pt>
    <dgm:pt modelId="{F8731D91-6055-9D41-8D09-01D25AEF3738}" type="pres">
      <dgm:prSet presAssocID="{0CD78455-BB09-374C-BECF-88AD8922D14A}" presName="composite" presStyleCnt="0"/>
      <dgm:spPr/>
      <dgm:t>
        <a:bodyPr/>
        <a:lstStyle/>
        <a:p>
          <a:endParaRPr lang="en-US"/>
        </a:p>
      </dgm:t>
    </dgm:pt>
    <dgm:pt modelId="{1913FA74-7EC2-F245-9D41-AAE001EADD70}" type="pres">
      <dgm:prSet presAssocID="{0CD78455-BB09-374C-BECF-88AD8922D14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03270-461F-CE46-9882-69F68EDD65E5}" type="pres">
      <dgm:prSet presAssocID="{0CD78455-BB09-374C-BECF-88AD8922D14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35FAE-C311-4845-A3A4-34C87D21B29E}" type="pres">
      <dgm:prSet presAssocID="{7F2B722B-06E1-C445-9987-5784E74A1D25}" presName="sp" presStyleCnt="0"/>
      <dgm:spPr/>
      <dgm:t>
        <a:bodyPr/>
        <a:lstStyle/>
        <a:p>
          <a:endParaRPr lang="en-US"/>
        </a:p>
      </dgm:t>
    </dgm:pt>
    <dgm:pt modelId="{96EBABB5-D607-924F-AFE1-A30AB8A922F9}" type="pres">
      <dgm:prSet presAssocID="{6EAA4E62-5C5A-C047-88C9-12B656057A97}" presName="composite" presStyleCnt="0"/>
      <dgm:spPr/>
      <dgm:t>
        <a:bodyPr/>
        <a:lstStyle/>
        <a:p>
          <a:endParaRPr lang="en-US"/>
        </a:p>
      </dgm:t>
    </dgm:pt>
    <dgm:pt modelId="{107C898C-A0DE-674C-95C6-FBAA257DBD9C}" type="pres">
      <dgm:prSet presAssocID="{6EAA4E62-5C5A-C047-88C9-12B656057A9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BE7E6-DCA5-5749-971E-C78E5EC7B29F}" type="pres">
      <dgm:prSet presAssocID="{6EAA4E62-5C5A-C047-88C9-12B656057A97}" presName="descendantText" presStyleLbl="alignAcc1" presStyleIdx="2" presStyleCnt="3" custScaleY="102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4CDD70-410B-D940-B822-B5ECBD6C31FC}" type="presOf" srcId="{88FCB41F-4D84-DB43-8A9F-F31A72295917}" destId="{5DBB155A-0A47-E843-8AE6-27D3CA7B37CC}" srcOrd="0" destOrd="0" presId="urn:microsoft.com/office/officeart/2005/8/layout/chevron2"/>
    <dgm:cxn modelId="{EB800BB5-4AE2-4C46-A186-29A3EBDE9B6C}" srcId="{7D9C8309-ED5F-984D-809D-A199F200FAE6}" destId="{0CD78455-BB09-374C-BECF-88AD8922D14A}" srcOrd="1" destOrd="0" parTransId="{921E5911-6DD1-4B4B-B41B-A7C9964DCEE7}" sibTransId="{7F2B722B-06E1-C445-9987-5784E74A1D25}"/>
    <dgm:cxn modelId="{30A3D830-E2B4-E848-B4AA-B04D78332AB3}" srcId="{42CD9F24-9C15-544F-8154-F213D0EC3229}" destId="{88FCB41F-4D84-DB43-8A9F-F31A72295917}" srcOrd="0" destOrd="0" parTransId="{A7B56845-30E8-AC4F-9A30-0FD1A9606D88}" sibTransId="{E56F8AE4-2D3F-9843-8682-759E675AA70A}"/>
    <dgm:cxn modelId="{63CD241F-9755-4740-AD20-B77BFFBAA4CB}" srcId="{0CD78455-BB09-374C-BECF-88AD8922D14A}" destId="{89C6FD24-D756-9F47-829A-69143E56809C}" srcOrd="0" destOrd="0" parTransId="{C2D1DA27-20CE-8947-8621-C364BC727FFF}" sibTransId="{332925EA-A1B0-8E45-AF8B-AEB0501AB396}"/>
    <dgm:cxn modelId="{AEA927BB-263C-2047-B0E6-51F6DBE43554}" srcId="{42CD9F24-9C15-544F-8154-F213D0EC3229}" destId="{E95922D6-E568-2D4F-961E-0ACC3BD8B01B}" srcOrd="1" destOrd="0" parTransId="{78A64FCF-2977-DC4C-9DF3-32EB7E7F1F26}" sibTransId="{0483A16F-39BA-2340-B74B-30CECDB00FDB}"/>
    <dgm:cxn modelId="{E0EF5C63-D659-2A43-8488-880309244A4C}" type="presOf" srcId="{7D9C8309-ED5F-984D-809D-A199F200FAE6}" destId="{8B18E5A7-A122-A54C-8F14-63F88B0FBEC9}" srcOrd="0" destOrd="0" presId="urn:microsoft.com/office/officeart/2005/8/layout/chevron2"/>
    <dgm:cxn modelId="{FA770039-A8DA-4648-A17D-905A378B8EF6}" srcId="{6EAA4E62-5C5A-C047-88C9-12B656057A97}" destId="{DB18A920-32FE-C34C-8BCA-5DDEC0D362BC}" srcOrd="0" destOrd="0" parTransId="{29FE9C9A-8EA8-9143-8F97-5A662C5E8288}" sibTransId="{3937E30A-3610-9A45-AD12-2B0F1DCF46A5}"/>
    <dgm:cxn modelId="{06F065A3-E355-B140-B567-928021ED2C70}" type="presOf" srcId="{6EAA4E62-5C5A-C047-88C9-12B656057A97}" destId="{107C898C-A0DE-674C-95C6-FBAA257DBD9C}" srcOrd="0" destOrd="0" presId="urn:microsoft.com/office/officeart/2005/8/layout/chevron2"/>
    <dgm:cxn modelId="{635C6708-59C2-6943-92E4-431527EE8DB4}" srcId="{6EAA4E62-5C5A-C047-88C9-12B656057A97}" destId="{B36C3BEC-506D-ED4F-9455-C5196641C54D}" srcOrd="1" destOrd="0" parTransId="{1A039230-CEBE-4F43-BE39-EF8965D7CF64}" sibTransId="{B4DADE43-7CE9-AC42-ACAF-0F1C9C91D3D2}"/>
    <dgm:cxn modelId="{17C3ABF8-4ECB-D948-A823-8654D48CC776}" srcId="{7D9C8309-ED5F-984D-809D-A199F200FAE6}" destId="{6EAA4E62-5C5A-C047-88C9-12B656057A97}" srcOrd="2" destOrd="0" parTransId="{9F5FA290-0D55-2F43-B0BC-0DC105B4B336}" sibTransId="{429B367F-0403-8946-989A-EB5EFD6D94E0}"/>
    <dgm:cxn modelId="{F6DD707C-ECBF-FC4F-BAB4-99922914B8C3}" type="presOf" srcId="{E95922D6-E568-2D4F-961E-0ACC3BD8B01B}" destId="{5DBB155A-0A47-E843-8AE6-27D3CA7B37CC}" srcOrd="0" destOrd="1" presId="urn:microsoft.com/office/officeart/2005/8/layout/chevron2"/>
    <dgm:cxn modelId="{C37DF96F-6274-0640-8503-62DD331FD45E}" srcId="{7D9C8309-ED5F-984D-809D-A199F200FAE6}" destId="{42CD9F24-9C15-544F-8154-F213D0EC3229}" srcOrd="0" destOrd="0" parTransId="{F396D926-E8B4-3F40-BA3C-F2558E5BC7E6}" sibTransId="{6FF9CD1F-A14D-B541-B6C1-30BA6FFDF718}"/>
    <dgm:cxn modelId="{9D509C51-341E-5340-8698-8841864A84D5}" srcId="{0CD78455-BB09-374C-BECF-88AD8922D14A}" destId="{DEA8097C-595A-FE41-988A-0AE477B82AA7}" srcOrd="1" destOrd="0" parTransId="{D7A5BDDA-2FDA-DD47-A720-776484DF3AF1}" sibTransId="{8E825C9A-7389-EF4D-BB25-C07EC11F4029}"/>
    <dgm:cxn modelId="{C82CE55B-34F8-6F40-B570-C6600044C557}" type="presOf" srcId="{DEA8097C-595A-FE41-988A-0AE477B82AA7}" destId="{D4B03270-461F-CE46-9882-69F68EDD65E5}" srcOrd="0" destOrd="1" presId="urn:microsoft.com/office/officeart/2005/8/layout/chevron2"/>
    <dgm:cxn modelId="{E3170D74-392D-0646-8C76-5CC5F7C31BC5}" type="presOf" srcId="{42CD9F24-9C15-544F-8154-F213D0EC3229}" destId="{F378EA33-A553-C843-B1F4-017803BCCF96}" srcOrd="0" destOrd="0" presId="urn:microsoft.com/office/officeart/2005/8/layout/chevron2"/>
    <dgm:cxn modelId="{86CAFBE1-6E13-B046-ADB6-4B3B0034BF9D}" type="presOf" srcId="{0CD78455-BB09-374C-BECF-88AD8922D14A}" destId="{1913FA74-7EC2-F245-9D41-AAE001EADD70}" srcOrd="0" destOrd="0" presId="urn:microsoft.com/office/officeart/2005/8/layout/chevron2"/>
    <dgm:cxn modelId="{553196BA-13A6-2143-A547-8524FD46410B}" type="presOf" srcId="{B36C3BEC-506D-ED4F-9455-C5196641C54D}" destId="{84BBE7E6-DCA5-5749-971E-C78E5EC7B29F}" srcOrd="0" destOrd="1" presId="urn:microsoft.com/office/officeart/2005/8/layout/chevron2"/>
    <dgm:cxn modelId="{5AA8DAF0-1B6D-DA43-910E-38E2D1A50F59}" type="presOf" srcId="{DB18A920-32FE-C34C-8BCA-5DDEC0D362BC}" destId="{84BBE7E6-DCA5-5749-971E-C78E5EC7B29F}" srcOrd="0" destOrd="0" presId="urn:microsoft.com/office/officeart/2005/8/layout/chevron2"/>
    <dgm:cxn modelId="{45A4FF4A-4078-874E-9B04-04E976258812}" type="presOf" srcId="{89C6FD24-D756-9F47-829A-69143E56809C}" destId="{D4B03270-461F-CE46-9882-69F68EDD65E5}" srcOrd="0" destOrd="0" presId="urn:microsoft.com/office/officeart/2005/8/layout/chevron2"/>
    <dgm:cxn modelId="{1E256E1E-5946-6C4F-A598-47EB2484C67C}" type="presParOf" srcId="{8B18E5A7-A122-A54C-8F14-63F88B0FBEC9}" destId="{6A7A1395-F8FB-4B42-AFFA-CBC27EF3D699}" srcOrd="0" destOrd="0" presId="urn:microsoft.com/office/officeart/2005/8/layout/chevron2"/>
    <dgm:cxn modelId="{45F5E421-D5AE-7E44-B972-A9054A2AC3BA}" type="presParOf" srcId="{6A7A1395-F8FB-4B42-AFFA-CBC27EF3D699}" destId="{F378EA33-A553-C843-B1F4-017803BCCF96}" srcOrd="0" destOrd="0" presId="urn:microsoft.com/office/officeart/2005/8/layout/chevron2"/>
    <dgm:cxn modelId="{3F5F06B4-CE9E-6546-8469-601728221535}" type="presParOf" srcId="{6A7A1395-F8FB-4B42-AFFA-CBC27EF3D699}" destId="{5DBB155A-0A47-E843-8AE6-27D3CA7B37CC}" srcOrd="1" destOrd="0" presId="urn:microsoft.com/office/officeart/2005/8/layout/chevron2"/>
    <dgm:cxn modelId="{759A4E78-7738-084F-84BF-C59DCEE45779}" type="presParOf" srcId="{8B18E5A7-A122-A54C-8F14-63F88B0FBEC9}" destId="{DEBF68CD-5588-2045-B4F5-E043C50058F1}" srcOrd="1" destOrd="0" presId="urn:microsoft.com/office/officeart/2005/8/layout/chevron2"/>
    <dgm:cxn modelId="{48CEBF86-4940-B944-8DF6-8C36FA69FDF2}" type="presParOf" srcId="{8B18E5A7-A122-A54C-8F14-63F88B0FBEC9}" destId="{F8731D91-6055-9D41-8D09-01D25AEF3738}" srcOrd="2" destOrd="0" presId="urn:microsoft.com/office/officeart/2005/8/layout/chevron2"/>
    <dgm:cxn modelId="{E3941114-9F46-E740-A8EB-421B2B25499C}" type="presParOf" srcId="{F8731D91-6055-9D41-8D09-01D25AEF3738}" destId="{1913FA74-7EC2-F245-9D41-AAE001EADD70}" srcOrd="0" destOrd="0" presId="urn:microsoft.com/office/officeart/2005/8/layout/chevron2"/>
    <dgm:cxn modelId="{0D9AC635-C5D5-B146-BB60-3D38910A019E}" type="presParOf" srcId="{F8731D91-6055-9D41-8D09-01D25AEF3738}" destId="{D4B03270-461F-CE46-9882-69F68EDD65E5}" srcOrd="1" destOrd="0" presId="urn:microsoft.com/office/officeart/2005/8/layout/chevron2"/>
    <dgm:cxn modelId="{A4582F4E-C1EC-2140-9DC7-FBB29B45F549}" type="presParOf" srcId="{8B18E5A7-A122-A54C-8F14-63F88B0FBEC9}" destId="{5FF35FAE-C311-4845-A3A4-34C87D21B29E}" srcOrd="3" destOrd="0" presId="urn:microsoft.com/office/officeart/2005/8/layout/chevron2"/>
    <dgm:cxn modelId="{FF482AC3-D678-1146-A45E-7C1C3BE9BDD8}" type="presParOf" srcId="{8B18E5A7-A122-A54C-8F14-63F88B0FBEC9}" destId="{96EBABB5-D607-924F-AFE1-A30AB8A922F9}" srcOrd="4" destOrd="0" presId="urn:microsoft.com/office/officeart/2005/8/layout/chevron2"/>
    <dgm:cxn modelId="{7A62E088-1413-524C-99F0-9875A2ED44F5}" type="presParOf" srcId="{96EBABB5-D607-924F-AFE1-A30AB8A922F9}" destId="{107C898C-A0DE-674C-95C6-FBAA257DBD9C}" srcOrd="0" destOrd="0" presId="urn:microsoft.com/office/officeart/2005/8/layout/chevron2"/>
    <dgm:cxn modelId="{D8FE0824-6F1A-AF42-BEEC-15485589DB41}" type="presParOf" srcId="{96EBABB5-D607-924F-AFE1-A30AB8A922F9}" destId="{84BBE7E6-DCA5-5749-971E-C78E5EC7B29F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8309-ED5F-984D-809D-A199F200FAE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D9F24-9C15-544F-8154-F213D0EC3229}">
      <dgm:prSet phldrT="[Text]" custT="1"/>
      <dgm:spPr>
        <a:solidFill>
          <a:srgbClr val="06599F"/>
        </a:solidFill>
        <a:ln>
          <a:solidFill>
            <a:srgbClr val="06599F"/>
          </a:solidFill>
        </a:ln>
      </dgm:spPr>
      <dgm:t>
        <a:bodyPr tIns="73152" anchor="ctr"/>
        <a:lstStyle/>
        <a:p>
          <a:r>
            <a:rPr lang="en-US" sz="1050" dirty="0" smtClean="0"/>
            <a:t>Service Catalog</a:t>
          </a:r>
          <a:endParaRPr lang="en-US" sz="1050" dirty="0"/>
        </a:p>
      </dgm:t>
    </dgm:pt>
    <dgm:pt modelId="{F396D926-E8B4-3F40-BA3C-F2558E5BC7E6}" type="parTrans" cxnId="{C37DF96F-6274-0640-8503-62DD331FD45E}">
      <dgm:prSet/>
      <dgm:spPr/>
      <dgm:t>
        <a:bodyPr/>
        <a:lstStyle/>
        <a:p>
          <a:endParaRPr lang="en-US" sz="2000"/>
        </a:p>
      </dgm:t>
    </dgm:pt>
    <dgm:pt modelId="{6FF9CD1F-A14D-B541-B6C1-30BA6FFDF718}" type="sibTrans" cxnId="{C37DF96F-6274-0640-8503-62DD331FD45E}">
      <dgm:prSet/>
      <dgm:spPr/>
      <dgm:t>
        <a:bodyPr/>
        <a:lstStyle/>
        <a:p>
          <a:endParaRPr lang="en-US" sz="2000"/>
        </a:p>
      </dgm:t>
    </dgm:pt>
    <dgm:pt modelId="{74CC6950-6D05-4F42-BC9F-E013B5A20CC0}">
      <dgm:prSet phldrT="[Text]" custT="1"/>
      <dgm:spPr>
        <a:solidFill>
          <a:schemeClr val="bg1"/>
        </a:solidFill>
        <a:ln>
          <a:solidFill>
            <a:srgbClr val="06599F"/>
          </a:solidFill>
        </a:ln>
      </dgm:spPr>
      <dgm:t>
        <a:bodyPr/>
        <a:lstStyle/>
        <a:p>
          <a:r>
            <a:rPr lang="en-US" sz="1400" dirty="0" smtClean="0"/>
            <a:t>Define Service Catalog</a:t>
          </a:r>
          <a:endParaRPr lang="en-US" sz="1400" dirty="0"/>
        </a:p>
      </dgm:t>
    </dgm:pt>
    <dgm:pt modelId="{C684CECA-DF22-4E68-9416-0A3ED0ED8310}" type="parTrans" cxnId="{591CEB07-9EC5-4070-B8FE-8E82DE7920F0}">
      <dgm:prSet/>
      <dgm:spPr/>
      <dgm:t>
        <a:bodyPr/>
        <a:lstStyle/>
        <a:p>
          <a:endParaRPr lang="en-US" sz="2000"/>
        </a:p>
      </dgm:t>
    </dgm:pt>
    <dgm:pt modelId="{7706317D-5EAD-4A36-9B94-2D5B6AA8C9E9}" type="sibTrans" cxnId="{591CEB07-9EC5-4070-B8FE-8E82DE7920F0}">
      <dgm:prSet/>
      <dgm:spPr/>
      <dgm:t>
        <a:bodyPr/>
        <a:lstStyle/>
        <a:p>
          <a:endParaRPr lang="en-US" sz="2000"/>
        </a:p>
      </dgm:t>
    </dgm:pt>
    <dgm:pt modelId="{A0568514-F4A1-48DD-95A2-1E300D7CC285}">
      <dgm:prSet phldrT="[Text]" custT="1"/>
      <dgm:spPr/>
      <dgm:t>
        <a:bodyPr/>
        <a:lstStyle/>
        <a:p>
          <a:r>
            <a:rPr lang="en-US" sz="1400" dirty="0" smtClean="0"/>
            <a:t>Simple Approval Flow</a:t>
          </a:r>
          <a:endParaRPr lang="en-US" sz="1400" dirty="0"/>
        </a:p>
      </dgm:t>
    </dgm:pt>
    <dgm:pt modelId="{32A359D4-1E6C-4876-AB8C-ADAFF8467338}" type="parTrans" cxnId="{26953DA0-70B2-41B1-A4A1-CF524A6E4BBC}">
      <dgm:prSet/>
      <dgm:spPr/>
      <dgm:t>
        <a:bodyPr/>
        <a:lstStyle/>
        <a:p>
          <a:endParaRPr lang="en-US" sz="2000"/>
        </a:p>
      </dgm:t>
    </dgm:pt>
    <dgm:pt modelId="{C21DB002-D166-44EF-BC9A-B2D89CC52484}" type="sibTrans" cxnId="{26953DA0-70B2-41B1-A4A1-CF524A6E4BBC}">
      <dgm:prSet/>
      <dgm:spPr/>
      <dgm:t>
        <a:bodyPr/>
        <a:lstStyle/>
        <a:p>
          <a:endParaRPr lang="en-US" sz="2000"/>
        </a:p>
      </dgm:t>
    </dgm:pt>
    <dgm:pt modelId="{5868A8E1-4586-49CC-BDDA-492AC2E6727E}">
      <dgm:prSet phldrT="[Text]" custT="1"/>
      <dgm:spPr>
        <a:solidFill>
          <a:srgbClr val="06599F"/>
        </a:solidFill>
        <a:ln>
          <a:solidFill>
            <a:srgbClr val="06599F"/>
          </a:solidFill>
        </a:ln>
      </dgm:spPr>
      <dgm:t>
        <a:bodyPr/>
        <a:lstStyle/>
        <a:p>
          <a:r>
            <a:rPr lang="en-US" sz="1200" dirty="0" smtClean="0"/>
            <a:t>Provision</a:t>
          </a:r>
          <a:endParaRPr lang="en-US" sz="1200" dirty="0"/>
        </a:p>
      </dgm:t>
    </dgm:pt>
    <dgm:pt modelId="{54ED8611-5193-4AF5-B35D-9D9FBCCF1808}" type="parTrans" cxnId="{D15A3E05-B9FC-45AD-9944-94D6870CC8E1}">
      <dgm:prSet/>
      <dgm:spPr/>
      <dgm:t>
        <a:bodyPr/>
        <a:lstStyle/>
        <a:p>
          <a:endParaRPr lang="en-US" sz="2000"/>
        </a:p>
      </dgm:t>
    </dgm:pt>
    <dgm:pt modelId="{EFA9A67D-C107-494F-AF05-9063BCD3D080}" type="sibTrans" cxnId="{D15A3E05-B9FC-45AD-9944-94D6870CC8E1}">
      <dgm:prSet/>
      <dgm:spPr/>
      <dgm:t>
        <a:bodyPr/>
        <a:lstStyle/>
        <a:p>
          <a:endParaRPr lang="en-US" sz="2000"/>
        </a:p>
      </dgm:t>
    </dgm:pt>
    <dgm:pt modelId="{B7F618E3-4894-4676-A790-A6BBEB014F71}">
      <dgm:prSet phldrT="[Text]" custT="1"/>
      <dgm:spPr>
        <a:ln>
          <a:solidFill>
            <a:srgbClr val="06599F"/>
          </a:solidFill>
        </a:ln>
      </dgm:spPr>
      <dgm:t>
        <a:bodyPr/>
        <a:lstStyle/>
        <a:p>
          <a:r>
            <a:rPr lang="en-US" sz="1400" dirty="0" smtClean="0"/>
            <a:t>Automated Instance Provisioning </a:t>
          </a:r>
          <a:endParaRPr lang="en-US" sz="1400" dirty="0"/>
        </a:p>
      </dgm:t>
    </dgm:pt>
    <dgm:pt modelId="{AA1020B5-B3F9-49A4-9508-EC33B47FDA01}" type="parTrans" cxnId="{E53E7F10-5C37-4267-AA27-4AB0BB163FB9}">
      <dgm:prSet/>
      <dgm:spPr/>
      <dgm:t>
        <a:bodyPr/>
        <a:lstStyle/>
        <a:p>
          <a:endParaRPr lang="en-US" sz="2000"/>
        </a:p>
      </dgm:t>
    </dgm:pt>
    <dgm:pt modelId="{BC054A54-7980-4599-B7D9-0E8D1FD01387}" type="sibTrans" cxnId="{E53E7F10-5C37-4267-AA27-4AB0BB163FB9}">
      <dgm:prSet/>
      <dgm:spPr/>
      <dgm:t>
        <a:bodyPr/>
        <a:lstStyle/>
        <a:p>
          <a:endParaRPr lang="en-US" sz="2000"/>
        </a:p>
      </dgm:t>
    </dgm:pt>
    <dgm:pt modelId="{DF7C0607-F988-46E5-A61B-B30DB23B48B4}">
      <dgm:prSet phldrT="[Text]" custT="1"/>
      <dgm:spPr>
        <a:ln>
          <a:solidFill>
            <a:srgbClr val="06599F"/>
          </a:solidFill>
        </a:ln>
      </dgm:spPr>
      <dgm:t>
        <a:bodyPr/>
        <a:lstStyle/>
        <a:p>
          <a:r>
            <a:rPr lang="en-US" sz="1400" dirty="0" smtClean="0"/>
            <a:t>Post Provision Automation</a:t>
          </a:r>
          <a:endParaRPr lang="en-US" sz="1400" dirty="0"/>
        </a:p>
      </dgm:t>
    </dgm:pt>
    <dgm:pt modelId="{33C13F2B-5592-4D58-8FD3-3E5D2018FF59}" type="parTrans" cxnId="{8BF9B1A4-8A62-42BD-9629-95D2742F2867}">
      <dgm:prSet/>
      <dgm:spPr/>
      <dgm:t>
        <a:bodyPr/>
        <a:lstStyle/>
        <a:p>
          <a:endParaRPr lang="en-US" sz="2000"/>
        </a:p>
      </dgm:t>
    </dgm:pt>
    <dgm:pt modelId="{6F649075-8EEE-4420-9244-BB24A4B98D05}" type="sibTrans" cxnId="{8BF9B1A4-8A62-42BD-9629-95D2742F2867}">
      <dgm:prSet/>
      <dgm:spPr/>
      <dgm:t>
        <a:bodyPr/>
        <a:lstStyle/>
        <a:p>
          <a:endParaRPr lang="en-US" sz="2000"/>
        </a:p>
      </dgm:t>
    </dgm:pt>
    <dgm:pt modelId="{01D631E2-E26C-484E-ACD3-178CD9AAFBC2}">
      <dgm:prSet phldrT="[Text]" custT="1"/>
      <dgm:spPr>
        <a:solidFill>
          <a:srgbClr val="06599F"/>
        </a:solidFill>
        <a:ln>
          <a:solidFill>
            <a:srgbClr val="06599F"/>
          </a:solidFill>
        </a:ln>
      </dgm:spPr>
      <dgm:t>
        <a:bodyPr/>
        <a:lstStyle/>
        <a:p>
          <a:r>
            <a:rPr lang="en-US" sz="1200" dirty="0" smtClean="0"/>
            <a:t>Life cycle</a:t>
          </a:r>
          <a:endParaRPr lang="en-US" sz="1200" dirty="0"/>
        </a:p>
      </dgm:t>
    </dgm:pt>
    <dgm:pt modelId="{66E5923C-63FE-470A-85D9-433C0BC182F0}" type="parTrans" cxnId="{DE868C01-8753-4BB5-8D20-F4D729C3E05F}">
      <dgm:prSet/>
      <dgm:spPr/>
      <dgm:t>
        <a:bodyPr/>
        <a:lstStyle/>
        <a:p>
          <a:endParaRPr lang="en-US" sz="2000"/>
        </a:p>
      </dgm:t>
    </dgm:pt>
    <dgm:pt modelId="{56B201E0-4393-4620-8233-544B39C39A84}" type="sibTrans" cxnId="{DE868C01-8753-4BB5-8D20-F4D729C3E05F}">
      <dgm:prSet/>
      <dgm:spPr/>
      <dgm:t>
        <a:bodyPr/>
        <a:lstStyle/>
        <a:p>
          <a:endParaRPr lang="en-US" sz="2000"/>
        </a:p>
      </dgm:t>
    </dgm:pt>
    <dgm:pt modelId="{B522079E-ACB9-46FD-BFD1-B20090BC0944}">
      <dgm:prSet phldrT="[Text]" custT="1"/>
      <dgm:spPr>
        <a:ln>
          <a:solidFill>
            <a:srgbClr val="06599F"/>
          </a:solidFill>
        </a:ln>
      </dgm:spPr>
      <dgm:t>
        <a:bodyPr/>
        <a:lstStyle/>
        <a:p>
          <a:r>
            <a:rPr lang="en-US" sz="1400" dirty="0" smtClean="0"/>
            <a:t>Application Deployment</a:t>
          </a:r>
          <a:endParaRPr lang="en-US" sz="1400" dirty="0"/>
        </a:p>
      </dgm:t>
    </dgm:pt>
    <dgm:pt modelId="{7F4904E7-A020-4CB1-810B-70B695448590}" type="parTrans" cxnId="{9DC0C5EC-0BA3-4D8D-8D83-6D9DA7A0465A}">
      <dgm:prSet/>
      <dgm:spPr/>
      <dgm:t>
        <a:bodyPr/>
        <a:lstStyle/>
        <a:p>
          <a:endParaRPr lang="en-US" sz="2000"/>
        </a:p>
      </dgm:t>
    </dgm:pt>
    <dgm:pt modelId="{1518AF15-BA3B-4363-BC82-003561A4C581}" type="sibTrans" cxnId="{9DC0C5EC-0BA3-4D8D-8D83-6D9DA7A0465A}">
      <dgm:prSet/>
      <dgm:spPr/>
      <dgm:t>
        <a:bodyPr/>
        <a:lstStyle/>
        <a:p>
          <a:endParaRPr lang="en-US" sz="2000"/>
        </a:p>
      </dgm:t>
    </dgm:pt>
    <dgm:pt modelId="{D429DF47-D6F5-450E-9AD6-DBC0632CD4F7}">
      <dgm:prSet phldrT="[Text]" custT="1"/>
      <dgm:spPr>
        <a:ln>
          <a:solidFill>
            <a:srgbClr val="06599F"/>
          </a:solidFill>
        </a:ln>
      </dgm:spPr>
      <dgm:t>
        <a:bodyPr/>
        <a:lstStyle/>
        <a:p>
          <a:r>
            <a:rPr lang="en-US" sz="1400" dirty="0" smtClean="0"/>
            <a:t>Enforce and Audit Best Practices</a:t>
          </a:r>
          <a:endParaRPr lang="en-US" sz="1400" dirty="0"/>
        </a:p>
      </dgm:t>
    </dgm:pt>
    <dgm:pt modelId="{F468A332-6217-433E-864B-A310EA2C4513}" type="parTrans" cxnId="{E9DB71C0-4F56-4D7B-98C6-B381C3DDA255}">
      <dgm:prSet/>
      <dgm:spPr/>
      <dgm:t>
        <a:bodyPr/>
        <a:lstStyle/>
        <a:p>
          <a:endParaRPr lang="en-US" sz="2000"/>
        </a:p>
      </dgm:t>
    </dgm:pt>
    <dgm:pt modelId="{87BDB513-11C2-4615-8D95-C71C16A989A6}" type="sibTrans" cxnId="{E9DB71C0-4F56-4D7B-98C6-B381C3DDA255}">
      <dgm:prSet/>
      <dgm:spPr/>
      <dgm:t>
        <a:bodyPr/>
        <a:lstStyle/>
        <a:p>
          <a:endParaRPr lang="en-US" sz="2000"/>
        </a:p>
      </dgm:t>
    </dgm:pt>
    <dgm:pt modelId="{8B18E5A7-A122-A54C-8F14-63F88B0FBEC9}" type="pres">
      <dgm:prSet presAssocID="{7D9C8309-ED5F-984D-809D-A199F200FA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7A1395-F8FB-4B42-AFFA-CBC27EF3D699}" type="pres">
      <dgm:prSet presAssocID="{42CD9F24-9C15-544F-8154-F213D0EC3229}" presName="composite" presStyleCnt="0"/>
      <dgm:spPr/>
      <dgm:t>
        <a:bodyPr/>
        <a:lstStyle/>
        <a:p>
          <a:endParaRPr lang="en-US"/>
        </a:p>
      </dgm:t>
    </dgm:pt>
    <dgm:pt modelId="{F378EA33-A553-C843-B1F4-017803BCCF96}" type="pres">
      <dgm:prSet presAssocID="{42CD9F24-9C15-544F-8154-F213D0EC322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B155A-0A47-E843-8AE6-27D3CA7B37CC}" type="pres">
      <dgm:prSet presAssocID="{42CD9F24-9C15-544F-8154-F213D0EC322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F68CD-5588-2045-B4F5-E043C50058F1}" type="pres">
      <dgm:prSet presAssocID="{6FF9CD1F-A14D-B541-B6C1-30BA6FFDF718}" presName="sp" presStyleCnt="0"/>
      <dgm:spPr/>
      <dgm:t>
        <a:bodyPr/>
        <a:lstStyle/>
        <a:p>
          <a:endParaRPr lang="en-US"/>
        </a:p>
      </dgm:t>
    </dgm:pt>
    <dgm:pt modelId="{89AEC39C-886E-4930-943B-361E93EF8DBF}" type="pres">
      <dgm:prSet presAssocID="{5868A8E1-4586-49CC-BDDA-492AC2E6727E}" presName="composite" presStyleCnt="0"/>
      <dgm:spPr/>
    </dgm:pt>
    <dgm:pt modelId="{9C488D6C-9B2B-4B79-8AE3-7405AFC96E34}" type="pres">
      <dgm:prSet presAssocID="{5868A8E1-4586-49CC-BDDA-492AC2E6727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B8B59-3783-4ED8-A6B9-6CBB586284F6}" type="pres">
      <dgm:prSet presAssocID="{5868A8E1-4586-49CC-BDDA-492AC2E6727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D383A-C3EB-40D6-BC33-09F95A77880B}" type="pres">
      <dgm:prSet presAssocID="{EFA9A67D-C107-494F-AF05-9063BCD3D080}" presName="sp" presStyleCnt="0"/>
      <dgm:spPr/>
    </dgm:pt>
    <dgm:pt modelId="{BD4840EF-C11F-40B2-925B-4ABE097447CE}" type="pres">
      <dgm:prSet presAssocID="{01D631E2-E26C-484E-ACD3-178CD9AAFBC2}" presName="composite" presStyleCnt="0"/>
      <dgm:spPr/>
    </dgm:pt>
    <dgm:pt modelId="{1E42A9D5-7E3B-4B9D-A17E-4F577BD9522C}" type="pres">
      <dgm:prSet presAssocID="{01D631E2-E26C-484E-ACD3-178CD9AAFBC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D39CD-1A72-4F67-B050-47ADAE8B3320}" type="pres">
      <dgm:prSet presAssocID="{01D631E2-E26C-484E-ACD3-178CD9AAFBC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953DA0-70B2-41B1-A4A1-CF524A6E4BBC}" srcId="{42CD9F24-9C15-544F-8154-F213D0EC3229}" destId="{A0568514-F4A1-48DD-95A2-1E300D7CC285}" srcOrd="1" destOrd="0" parTransId="{32A359D4-1E6C-4876-AB8C-ADAFF8467338}" sibTransId="{C21DB002-D166-44EF-BC9A-B2D89CC52484}"/>
    <dgm:cxn modelId="{AF3989B2-A90E-244D-B53D-FBE649C93F12}" type="presOf" srcId="{B7F618E3-4894-4676-A790-A6BBEB014F71}" destId="{1B3B8B59-3783-4ED8-A6B9-6CBB586284F6}" srcOrd="0" destOrd="0" presId="urn:microsoft.com/office/officeart/2005/8/layout/chevron2"/>
    <dgm:cxn modelId="{7990B4C3-3183-B941-8FA7-E99C4EC71488}" type="presOf" srcId="{01D631E2-E26C-484E-ACD3-178CD9AAFBC2}" destId="{1E42A9D5-7E3B-4B9D-A17E-4F577BD9522C}" srcOrd="0" destOrd="0" presId="urn:microsoft.com/office/officeart/2005/8/layout/chevron2"/>
    <dgm:cxn modelId="{BE84C3E0-55E3-FB40-967C-B5DEA2B46BC1}" type="presOf" srcId="{D429DF47-D6F5-450E-9AD6-DBC0632CD4F7}" destId="{863D39CD-1A72-4F67-B050-47ADAE8B3320}" srcOrd="0" destOrd="1" presId="urn:microsoft.com/office/officeart/2005/8/layout/chevron2"/>
    <dgm:cxn modelId="{97CFE9E2-1EA5-6E41-8552-11D7286FA69E}" type="presOf" srcId="{42CD9F24-9C15-544F-8154-F213D0EC3229}" destId="{F378EA33-A553-C843-B1F4-017803BCCF96}" srcOrd="0" destOrd="0" presId="urn:microsoft.com/office/officeart/2005/8/layout/chevron2"/>
    <dgm:cxn modelId="{C1347209-94F8-CE43-9E7C-272EF5F98A9F}" type="presOf" srcId="{A0568514-F4A1-48DD-95A2-1E300D7CC285}" destId="{5DBB155A-0A47-E843-8AE6-27D3CA7B37CC}" srcOrd="0" destOrd="1" presId="urn:microsoft.com/office/officeart/2005/8/layout/chevron2"/>
    <dgm:cxn modelId="{3D4776E0-8906-4344-9787-3A257C931E0E}" type="presOf" srcId="{7D9C8309-ED5F-984D-809D-A199F200FAE6}" destId="{8B18E5A7-A122-A54C-8F14-63F88B0FBEC9}" srcOrd="0" destOrd="0" presId="urn:microsoft.com/office/officeart/2005/8/layout/chevron2"/>
    <dgm:cxn modelId="{9D3D2815-5DB7-7A47-856B-8D7B3D7493A7}" type="presOf" srcId="{B522079E-ACB9-46FD-BFD1-B20090BC0944}" destId="{863D39CD-1A72-4F67-B050-47ADAE8B3320}" srcOrd="0" destOrd="0" presId="urn:microsoft.com/office/officeart/2005/8/layout/chevron2"/>
    <dgm:cxn modelId="{D15A3E05-B9FC-45AD-9944-94D6870CC8E1}" srcId="{7D9C8309-ED5F-984D-809D-A199F200FAE6}" destId="{5868A8E1-4586-49CC-BDDA-492AC2E6727E}" srcOrd="1" destOrd="0" parTransId="{54ED8611-5193-4AF5-B35D-9D9FBCCF1808}" sibTransId="{EFA9A67D-C107-494F-AF05-9063BCD3D080}"/>
    <dgm:cxn modelId="{E9DB71C0-4F56-4D7B-98C6-B381C3DDA255}" srcId="{01D631E2-E26C-484E-ACD3-178CD9AAFBC2}" destId="{D429DF47-D6F5-450E-9AD6-DBC0632CD4F7}" srcOrd="1" destOrd="0" parTransId="{F468A332-6217-433E-864B-A310EA2C4513}" sibTransId="{87BDB513-11C2-4615-8D95-C71C16A989A6}"/>
    <dgm:cxn modelId="{9DC0C5EC-0BA3-4D8D-8D83-6D9DA7A0465A}" srcId="{01D631E2-E26C-484E-ACD3-178CD9AAFBC2}" destId="{B522079E-ACB9-46FD-BFD1-B20090BC0944}" srcOrd="0" destOrd="0" parTransId="{7F4904E7-A020-4CB1-810B-70B695448590}" sibTransId="{1518AF15-BA3B-4363-BC82-003561A4C581}"/>
    <dgm:cxn modelId="{C37DF96F-6274-0640-8503-62DD331FD45E}" srcId="{7D9C8309-ED5F-984D-809D-A199F200FAE6}" destId="{42CD9F24-9C15-544F-8154-F213D0EC3229}" srcOrd="0" destOrd="0" parTransId="{F396D926-E8B4-3F40-BA3C-F2558E5BC7E6}" sibTransId="{6FF9CD1F-A14D-B541-B6C1-30BA6FFDF718}"/>
    <dgm:cxn modelId="{591CEB07-9EC5-4070-B8FE-8E82DE7920F0}" srcId="{42CD9F24-9C15-544F-8154-F213D0EC3229}" destId="{74CC6950-6D05-4F42-BC9F-E013B5A20CC0}" srcOrd="0" destOrd="0" parTransId="{C684CECA-DF22-4E68-9416-0A3ED0ED8310}" sibTransId="{7706317D-5EAD-4A36-9B94-2D5B6AA8C9E9}"/>
    <dgm:cxn modelId="{4F795DF2-38C3-7F43-A5A2-869F2979A643}" type="presOf" srcId="{74CC6950-6D05-4F42-BC9F-E013B5A20CC0}" destId="{5DBB155A-0A47-E843-8AE6-27D3CA7B37CC}" srcOrd="0" destOrd="0" presId="urn:microsoft.com/office/officeart/2005/8/layout/chevron2"/>
    <dgm:cxn modelId="{FE01471D-12E0-A647-9518-232820F7D69E}" type="presOf" srcId="{DF7C0607-F988-46E5-A61B-B30DB23B48B4}" destId="{1B3B8B59-3783-4ED8-A6B9-6CBB586284F6}" srcOrd="0" destOrd="1" presId="urn:microsoft.com/office/officeart/2005/8/layout/chevron2"/>
    <dgm:cxn modelId="{DE868C01-8753-4BB5-8D20-F4D729C3E05F}" srcId="{7D9C8309-ED5F-984D-809D-A199F200FAE6}" destId="{01D631E2-E26C-484E-ACD3-178CD9AAFBC2}" srcOrd="2" destOrd="0" parTransId="{66E5923C-63FE-470A-85D9-433C0BC182F0}" sibTransId="{56B201E0-4393-4620-8233-544B39C39A84}"/>
    <dgm:cxn modelId="{8BF9B1A4-8A62-42BD-9629-95D2742F2867}" srcId="{5868A8E1-4586-49CC-BDDA-492AC2E6727E}" destId="{DF7C0607-F988-46E5-A61B-B30DB23B48B4}" srcOrd="1" destOrd="0" parTransId="{33C13F2B-5592-4D58-8FD3-3E5D2018FF59}" sibTransId="{6F649075-8EEE-4420-9244-BB24A4B98D05}"/>
    <dgm:cxn modelId="{3A4EF8DE-9AA2-034F-BFA2-F5BE9A988FBF}" type="presOf" srcId="{5868A8E1-4586-49CC-BDDA-492AC2E6727E}" destId="{9C488D6C-9B2B-4B79-8AE3-7405AFC96E34}" srcOrd="0" destOrd="0" presId="urn:microsoft.com/office/officeart/2005/8/layout/chevron2"/>
    <dgm:cxn modelId="{E53E7F10-5C37-4267-AA27-4AB0BB163FB9}" srcId="{5868A8E1-4586-49CC-BDDA-492AC2E6727E}" destId="{B7F618E3-4894-4676-A790-A6BBEB014F71}" srcOrd="0" destOrd="0" parTransId="{AA1020B5-B3F9-49A4-9508-EC33B47FDA01}" sibTransId="{BC054A54-7980-4599-B7D9-0E8D1FD01387}"/>
    <dgm:cxn modelId="{F4DE7EE6-D71A-4148-8062-FF2F48C43D8D}" type="presParOf" srcId="{8B18E5A7-A122-A54C-8F14-63F88B0FBEC9}" destId="{6A7A1395-F8FB-4B42-AFFA-CBC27EF3D699}" srcOrd="0" destOrd="0" presId="urn:microsoft.com/office/officeart/2005/8/layout/chevron2"/>
    <dgm:cxn modelId="{D42BE282-C08B-574A-BEDB-6179F3E253B4}" type="presParOf" srcId="{6A7A1395-F8FB-4B42-AFFA-CBC27EF3D699}" destId="{F378EA33-A553-C843-B1F4-017803BCCF96}" srcOrd="0" destOrd="0" presId="urn:microsoft.com/office/officeart/2005/8/layout/chevron2"/>
    <dgm:cxn modelId="{7B3C8C5F-76F3-B247-91FB-CCADDA74E354}" type="presParOf" srcId="{6A7A1395-F8FB-4B42-AFFA-CBC27EF3D699}" destId="{5DBB155A-0A47-E843-8AE6-27D3CA7B37CC}" srcOrd="1" destOrd="0" presId="urn:microsoft.com/office/officeart/2005/8/layout/chevron2"/>
    <dgm:cxn modelId="{A90CEB41-6C53-9241-B21F-3D7AD1DC048C}" type="presParOf" srcId="{8B18E5A7-A122-A54C-8F14-63F88B0FBEC9}" destId="{DEBF68CD-5588-2045-B4F5-E043C50058F1}" srcOrd="1" destOrd="0" presId="urn:microsoft.com/office/officeart/2005/8/layout/chevron2"/>
    <dgm:cxn modelId="{20B28576-F3DC-A94B-AB68-1003D3D2E488}" type="presParOf" srcId="{8B18E5A7-A122-A54C-8F14-63F88B0FBEC9}" destId="{89AEC39C-886E-4930-943B-361E93EF8DBF}" srcOrd="2" destOrd="0" presId="urn:microsoft.com/office/officeart/2005/8/layout/chevron2"/>
    <dgm:cxn modelId="{9085316C-69FF-BD4C-B6BA-3597FFC9A01B}" type="presParOf" srcId="{89AEC39C-886E-4930-943B-361E93EF8DBF}" destId="{9C488D6C-9B2B-4B79-8AE3-7405AFC96E34}" srcOrd="0" destOrd="0" presId="urn:microsoft.com/office/officeart/2005/8/layout/chevron2"/>
    <dgm:cxn modelId="{C0D3A335-0933-D24F-BF23-FCCEAA714700}" type="presParOf" srcId="{89AEC39C-886E-4930-943B-361E93EF8DBF}" destId="{1B3B8B59-3783-4ED8-A6B9-6CBB586284F6}" srcOrd="1" destOrd="0" presId="urn:microsoft.com/office/officeart/2005/8/layout/chevron2"/>
    <dgm:cxn modelId="{2289930F-1559-DC41-A5AD-9F745E3A7D70}" type="presParOf" srcId="{8B18E5A7-A122-A54C-8F14-63F88B0FBEC9}" destId="{2EBD383A-C3EB-40D6-BC33-09F95A77880B}" srcOrd="3" destOrd="0" presId="urn:microsoft.com/office/officeart/2005/8/layout/chevron2"/>
    <dgm:cxn modelId="{A4C0AD8F-314F-B04E-B6F4-D682DD7C8119}" type="presParOf" srcId="{8B18E5A7-A122-A54C-8F14-63F88B0FBEC9}" destId="{BD4840EF-C11F-40B2-925B-4ABE097447CE}" srcOrd="4" destOrd="0" presId="urn:microsoft.com/office/officeart/2005/8/layout/chevron2"/>
    <dgm:cxn modelId="{E2CCB5F8-0F4F-2142-8BBC-38325236850D}" type="presParOf" srcId="{BD4840EF-C11F-40B2-925B-4ABE097447CE}" destId="{1E42A9D5-7E3B-4B9D-A17E-4F577BD9522C}" srcOrd="0" destOrd="0" presId="urn:microsoft.com/office/officeart/2005/8/layout/chevron2"/>
    <dgm:cxn modelId="{D904973B-BF25-9248-BD42-19D8441D9A43}" type="presParOf" srcId="{BD4840EF-C11F-40B2-925B-4ABE097447CE}" destId="{863D39CD-1A72-4F67-B050-47ADAE8B3320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D15B-59E1-8543-BE96-A70163A15575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224A7-369E-9443-90A5-2D6BC42AF5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952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E18A8-6A48-F940-8C4E-AEFB8CB64567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9C4D6-46C3-6B43-8814-10FEB8D45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4243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have all styles if IT infrastructure and applications to manage.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C4D6-46C3-6B43-8814-10FEB8D456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have to execute management of the infrastructure, service delivery, and governance of partners and data use across all of these infrastructures.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C4D6-46C3-6B43-8814-10FEB8D456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C4D6-46C3-6B43-8814-10FEB8D456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61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4E01-072F-7546-B42B-70B422A5C8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6EBB7F-8D8A-C946-91C4-5C941EF7C3BF}" type="slidenum">
              <a:rPr lang="en-US" sz="1200">
                <a:solidFill>
                  <a:schemeClr val="bg2"/>
                </a:solidFill>
              </a:rPr>
              <a:pPr eaLnBrk="1" hangingPunct="1"/>
              <a:t>9</a:t>
            </a:fld>
            <a:endParaRPr 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the point the Vistara is a SaaS</a:t>
            </a:r>
            <a:r>
              <a:rPr lang="en-US" baseline="0" dirty="0" smtClean="0"/>
              <a:t> Platform.  It’s the logic is shared in the cloud- multi-multi tenant.  That means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C4D6-46C3-6B43-8814-10FEB8D456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38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5728028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34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08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rgbClr val="414343"/>
                </a:solidFill>
                <a:latin typeface="Calibri"/>
                <a:ea typeface="+mn-ea"/>
                <a:cs typeface="+mn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68580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800" dirty="0">
                <a:latin typeface="Calibri"/>
                <a:ea typeface="+mn-ea"/>
                <a:cs typeface="+mn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6200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rgbClr val="414343"/>
                </a:solidFill>
                <a:latin typeface="Calibri"/>
                <a:ea typeface="+mn-ea"/>
                <a:cs typeface="+mn-cs"/>
              </a:rPr>
              <a:t>Click to edit Master title style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346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9633739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58885317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08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0340998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68580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 txBox="1">
            <a:spLocks noChangeArrowheads="1"/>
          </p:cNvSpPr>
          <p:nvPr userDrawn="1"/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414343"/>
                </a:solidFill>
                <a:latin typeface="Calibri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73049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6200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 txBox="1">
            <a:spLocks noChangeArrowheads="1"/>
          </p:cNvSpPr>
          <p:nvPr userDrawn="1"/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Calibri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00456493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0522888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 txBox="1">
            <a:spLocks noChangeArrowheads="1"/>
          </p:cNvSpPr>
          <p:nvPr userDrawn="1"/>
        </p:nvSpPr>
        <p:spPr bwMode="auto">
          <a:xfrm>
            <a:off x="0" y="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414343"/>
                </a:solidFill>
                <a:latin typeface="Calibri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6660725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0" y="4762500"/>
            <a:ext cx="5105400" cy="5715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391478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tara_logo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37778" y="0"/>
            <a:ext cx="1806221" cy="67849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67311"/>
            <a:ext cx="9144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DCFCE"/>
              </a:solidFill>
              <a:latin typeface="Calibri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8974138" y="53975"/>
            <a:ext cx="109537" cy="106363"/>
          </a:xfrm>
          <a:prstGeom prst="rect">
            <a:avLst/>
          </a:prstGeom>
          <a:solidFill>
            <a:srgbClr val="144578">
              <a:alpha val="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820738" eaLnBrk="0" hangingPunct="0">
              <a:tabLst>
                <a:tab pos="0" algn="l"/>
              </a:tabLst>
              <a:defRPr/>
            </a:pPr>
            <a:fld id="{0AF4B65F-3DD8-4FF9-9DFF-D558D40358E0}" type="slidenum">
              <a:rPr lang="en-US" sz="700">
                <a:solidFill>
                  <a:srgbClr val="E4E4E4"/>
                </a:solidFill>
                <a:latin typeface="Arial" pitchFamily="-112" charset="0"/>
                <a:ea typeface="Arial" pitchFamily="-112" charset="0"/>
                <a:cs typeface="Arial" pitchFamily="-112" charset="0"/>
                <a:sym typeface="Arial" pitchFamily="-112" charset="0"/>
              </a:rPr>
              <a:pPr algn="ctr" defTabSz="820738" eaLnBrk="0" hangingPunct="0">
                <a:tabLst>
                  <a:tab pos="0" algn="l"/>
                </a:tabLst>
                <a:defRPr/>
              </a:pPr>
              <a:t>‹#›</a:t>
            </a:fld>
            <a:endParaRPr lang="en-US" sz="700" dirty="0">
              <a:solidFill>
                <a:srgbClr val="E4E4E4"/>
              </a:solidFill>
              <a:latin typeface="Arial" pitchFamily="-112" charset="0"/>
              <a:ea typeface="Arial" pitchFamily="-112" charset="0"/>
              <a:cs typeface="Arial" pitchFamily="-112" charset="0"/>
              <a:sym typeface="Arial" pitchFamily="-112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177025" y="6629400"/>
            <a:ext cx="3113087" cy="123825"/>
          </a:xfrm>
          <a:prstGeom prst="rect">
            <a:avLst/>
          </a:prstGeom>
          <a:solidFill>
            <a:srgbClr val="144578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20738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Copyright © </a:t>
            </a:r>
            <a:r>
              <a:rPr lang="en-US" sz="800" dirty="0" smtClean="0">
                <a:solidFill>
                  <a:schemeClr val="tx1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2012, </a:t>
            </a:r>
            <a:r>
              <a:rPr lang="en-US" sz="800" dirty="0" err="1" smtClean="0">
                <a:solidFill>
                  <a:schemeClr val="tx1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Vistara</a:t>
            </a:r>
            <a:r>
              <a:rPr lang="en-US" sz="800" dirty="0" smtClean="0">
                <a:solidFill>
                  <a:schemeClr val="tx1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 LLC </a:t>
            </a:r>
            <a:r>
              <a:rPr lang="en-US" sz="800" dirty="0">
                <a:solidFill>
                  <a:schemeClr val="tx1"/>
                </a:solidFill>
                <a:latin typeface="Arial" pitchFamily="-112" charset="0"/>
                <a:ea typeface="Arial" pitchFamily="-112" charset="0"/>
                <a:cs typeface="Arial" pitchFamily="-112" charset="0"/>
              </a:rPr>
              <a:t>All Rights Reserved</a:t>
            </a:r>
          </a:p>
        </p:txBody>
      </p:sp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6477000" y="6583363"/>
            <a:ext cx="2590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0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IT Operations Cloud</a:t>
            </a:r>
            <a:endParaRPr lang="en-US" sz="1000" b="0" i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0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155" y="488"/>
            <a:ext cx="7475566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39881"/>
            <a:ext cx="9144000" cy="2424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96383"/>
            <a:ext cx="9143998" cy="141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3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ransition>
    <p:wipe dir="r"/>
  </p:transition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i="0" kern="1200">
          <a:solidFill>
            <a:schemeClr val="tx1"/>
          </a:solidFill>
          <a:latin typeface="Calibri"/>
          <a:ea typeface="+mj-ea"/>
          <a:cs typeface="Calibri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vistara_logo.jp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37425" y="0"/>
            <a:ext cx="180657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6567488"/>
            <a:ext cx="9144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8900000" algn="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CDCFCE"/>
              </a:solidFill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974138" y="53975"/>
            <a:ext cx="109537" cy="106363"/>
          </a:xfrm>
          <a:prstGeom prst="rect">
            <a:avLst/>
          </a:prstGeom>
          <a:solidFill>
            <a:srgbClr val="144578">
              <a:alpha val="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820738" eaLnBrk="0" fontAlgn="auto" hangingPunct="0"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fld id="{39D66283-15F3-4F4B-9EE6-65C303F9B4A8}" type="slidenum">
              <a:rPr lang="en-US" sz="700">
                <a:solidFill>
                  <a:srgbClr val="E4E4E4"/>
                </a:solidFill>
                <a:latin typeface="Arial" pitchFamily="-112" charset="0"/>
                <a:ea typeface="Arial" pitchFamily="-112" charset="0"/>
                <a:cs typeface="Arial" pitchFamily="-112" charset="0"/>
                <a:sym typeface="Arial" pitchFamily="-112" charset="0"/>
              </a:rPr>
              <a:pPr algn="ctr" defTabSz="820738" eaLnBrk="0" fontAlgn="auto" hangingPunct="0">
                <a:spcBef>
                  <a:spcPts val="0"/>
                </a:spcBef>
                <a:spcAft>
                  <a:spcPts val="0"/>
                </a:spcAft>
                <a:tabLst>
                  <a:tab pos="0" algn="l"/>
                </a:tabLst>
                <a:defRPr/>
              </a:pPr>
              <a:t>‹#›</a:t>
            </a:fld>
            <a:endParaRPr lang="en-US" sz="700" dirty="0">
              <a:solidFill>
                <a:srgbClr val="E4E4E4"/>
              </a:solidFill>
              <a:latin typeface="Arial" pitchFamily="-112" charset="0"/>
              <a:ea typeface="Arial" pitchFamily="-112" charset="0"/>
              <a:cs typeface="Arial" pitchFamily="-112" charset="0"/>
              <a:sym typeface="Arial" pitchFamily="-112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63513" y="6629400"/>
            <a:ext cx="3113087" cy="123825"/>
          </a:xfrm>
          <a:prstGeom prst="rect">
            <a:avLst/>
          </a:prstGeom>
          <a:solidFill>
            <a:srgbClr val="144578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800" dirty="0">
                <a:ea typeface="Arial" charset="0"/>
                <a:cs typeface="Arial" charset="0"/>
              </a:rPr>
              <a:t>Copyright © </a:t>
            </a:r>
            <a:r>
              <a:rPr lang="en-US" sz="800" dirty="0" smtClean="0">
                <a:ea typeface="Arial" charset="0"/>
                <a:cs typeface="Arial" charset="0"/>
              </a:rPr>
              <a:t>2013, </a:t>
            </a:r>
            <a:r>
              <a:rPr lang="en-US" sz="800" dirty="0" err="1">
                <a:ea typeface="Arial" charset="0"/>
                <a:cs typeface="Arial" charset="0"/>
              </a:rPr>
              <a:t>Vistara</a:t>
            </a:r>
            <a:r>
              <a:rPr lang="en-US" sz="800" dirty="0">
                <a:ea typeface="Arial" charset="0"/>
                <a:cs typeface="Arial" charset="0"/>
              </a:rPr>
              <a:t> Inc. All Rights Reserved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0488" y="6567488"/>
            <a:ext cx="129381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Vistara</a:t>
            </a:r>
            <a:r>
              <a:rPr lang="en-US" sz="1000" dirty="0">
                <a:latin typeface="Arial" pitchFamily="-112" charset="0"/>
                <a:ea typeface="Arial" pitchFamily="-112" charset="0"/>
                <a:cs typeface="Arial" pitchFamily="-112" charset="0"/>
              </a:rPr>
              <a:t> Confidential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477000" y="6583363"/>
            <a:ext cx="2590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b="0" i="1" dirty="0" smtClean="0">
                <a:ea typeface="+mn-ea"/>
                <a:cs typeface="Arial" charset="0"/>
              </a:rPr>
              <a:t>The IT </a:t>
            </a:r>
            <a:r>
              <a:rPr lang="en-US" sz="1000" b="0" i="1" smtClean="0">
                <a:ea typeface="+mn-ea"/>
                <a:cs typeface="Arial" charset="0"/>
              </a:rPr>
              <a:t>Operations Cloud</a:t>
            </a:r>
            <a:endParaRPr lang="en-US" sz="1000" b="0" i="1" dirty="0">
              <a:ea typeface="+mn-ea"/>
              <a:cs typeface="Arial" charset="0"/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588" y="0"/>
            <a:ext cx="7475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39763"/>
            <a:ext cx="9144000" cy="242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9691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  <p:sldLayoutId id="2147483678" r:id="rId7"/>
    <p:sldLayoutId id="2147483681" r:id="rId8"/>
    <p:sldLayoutId id="2147483694" r:id="rId9"/>
  </p:sldLayoutIdLst>
  <p:transition>
    <p:wipe dir="r"/>
  </p:transition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-65" charset="0"/>
          <a:ea typeface="ＭＳ Ｐゴシック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-65" charset="0"/>
          <a:ea typeface="ＭＳ Ｐゴシック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-65" charset="0"/>
          <a:ea typeface="ＭＳ Ｐゴシック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-65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-65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7.png"/><Relationship Id="rId18" Type="http://schemas.openxmlformats.org/officeDocument/2006/relationships/image" Target="../media/image44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9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45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35.png"/><Relationship Id="rId1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34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9.png"/><Relationship Id="rId19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vistarait.com" TargetMode="External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vistarait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gif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gif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jpeg"/><Relationship Id="rId4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700"/>
            <a:ext cx="9144000" cy="187677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50000">
                <a:schemeClr val="bg1">
                  <a:alpha val="80000"/>
                </a:schemeClr>
              </a:gs>
              <a:gs pos="100000">
                <a:schemeClr val="bg1">
                  <a:alpha val="70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otham"/>
              <a:cs typeface="Gotham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794000"/>
            <a:ext cx="4787900" cy="194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Gotham"/>
              </a:rPr>
              <a:t>Managing Modern IT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Gotham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1" y="4368800"/>
            <a:ext cx="4787900" cy="160337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b="1" i="1" dirty="0" smtClean="0">
                <a:latin typeface="+mn-lt"/>
                <a:cs typeface="Gotham"/>
              </a:rPr>
              <a:t>Accelerating Service Delivery with </a:t>
            </a:r>
            <a:r>
              <a:rPr lang="en-US" sz="2400" b="1" i="1" dirty="0">
                <a:latin typeface="+mn-lt"/>
                <a:cs typeface="Gotham"/>
              </a:rPr>
              <a:t>Proven </a:t>
            </a:r>
            <a:r>
              <a:rPr lang="en-US" sz="2400" b="1" i="1" dirty="0" smtClean="0">
                <a:latin typeface="+mn-lt"/>
                <a:cs typeface="Gotham"/>
              </a:rPr>
              <a:t>Infrastructure</a:t>
            </a:r>
          </a:p>
          <a:p>
            <a:pPr algn="ctr">
              <a:lnSpc>
                <a:spcPct val="110000"/>
              </a:lnSpc>
              <a:spcBef>
                <a:spcPts val="1200"/>
              </a:spcBef>
              <a:buNone/>
            </a:pPr>
            <a:endParaRPr lang="en-US" sz="2400" b="1" i="1" dirty="0">
              <a:latin typeface="+mn-lt"/>
              <a:cs typeface="Gotha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003858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2013</a:t>
            </a:r>
            <a:endParaRPr lang="en-US" dirty="0"/>
          </a:p>
        </p:txBody>
      </p:sp>
      <p:pic>
        <p:nvPicPr>
          <p:cNvPr id="4" name="Picture 3" descr="vistara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1859" y="1132004"/>
            <a:ext cx="4556041" cy="11339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9691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 descr="iStock_000020145781Medium-1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87901" y="2265952"/>
            <a:ext cx="3978835" cy="2640861"/>
          </a:xfrm>
          <a:prstGeom prst="round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vistara_logo.eps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73333"/>
          <a:stretch>
            <a:fillRect/>
          </a:stretch>
        </p:blipFill>
        <p:spPr>
          <a:xfrm>
            <a:off x="6324600" y="2794000"/>
            <a:ext cx="825500" cy="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1960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kumar.piyush\Desktop\I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6440"/>
            <a:ext cx="9144000" cy="571110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16" y="9525"/>
            <a:ext cx="6813568" cy="663575"/>
          </a:xfrm>
        </p:spPr>
        <p:txBody>
          <a:bodyPr>
            <a:normAutofit/>
          </a:bodyPr>
          <a:lstStyle/>
          <a:p>
            <a:r>
              <a:rPr lang="en-US" dirty="0" smtClean="0"/>
              <a:t>VSPEX </a:t>
            </a:r>
            <a:r>
              <a:rPr lang="en-US" dirty="0"/>
              <a:t>E</a:t>
            </a:r>
            <a:r>
              <a:rPr lang="en-US" dirty="0" smtClean="0"/>
              <a:t>nabled</a:t>
            </a:r>
            <a:endParaRPr lang="en-US" sz="33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xmlns="" val="623896053"/>
              </p:ext>
            </p:extLst>
          </p:nvPr>
        </p:nvGraphicFramePr>
        <p:xfrm>
          <a:off x="101600" y="2715784"/>
          <a:ext cx="3351338" cy="236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xmlns="" val="3044626988"/>
              </p:ext>
            </p:extLst>
          </p:nvPr>
        </p:nvGraphicFramePr>
        <p:xfrm>
          <a:off x="5769901" y="2679700"/>
          <a:ext cx="3305176" cy="224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6" name="Picture 2" descr="C:\Documents and Settings\kumar.piyush\Desktop\arrowRight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41251" y="2757730"/>
            <a:ext cx="628650" cy="771525"/>
          </a:xfrm>
          <a:prstGeom prst="rect">
            <a:avLst/>
          </a:prstGeom>
          <a:noFill/>
        </p:spPr>
      </p:pic>
      <p:pic>
        <p:nvPicPr>
          <p:cNvPr id="1027" name="Picture 3" descr="C:\Documents and Settings\kumar.piyush\Desktop\arrowLeft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03738" y="2734962"/>
            <a:ext cx="628650" cy="790575"/>
          </a:xfrm>
          <a:prstGeom prst="rect">
            <a:avLst/>
          </a:prstGeom>
          <a:noFill/>
        </p:spPr>
      </p:pic>
      <p:pic>
        <p:nvPicPr>
          <p:cNvPr id="1028" name="Picture 4" descr="C:\Documents and Settings\kumar.piyush\Desktop\arrowCenter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443180" y="2611046"/>
            <a:ext cx="333375" cy="819151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9157" y="4762201"/>
            <a:ext cx="1082395" cy="1346499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 rot="10800000">
            <a:off x="1287123" y="1097324"/>
            <a:ext cx="6745054" cy="158237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1409700" y="896440"/>
            <a:ext cx="6489457" cy="1696749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vistara_socia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4300" y="1066801"/>
            <a:ext cx="1384300" cy="1384300"/>
          </a:xfrm>
          <a:prstGeom prst="rect">
            <a:avLst/>
          </a:prstGeom>
        </p:spPr>
      </p:pic>
      <p:pic>
        <p:nvPicPr>
          <p:cNvPr id="32" name="Picture 31" descr="VSPEX-BCD.tiff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51" r="47751"/>
          <a:stretch/>
        </p:blipFill>
        <p:spPr>
          <a:xfrm>
            <a:off x="4053336" y="2971799"/>
            <a:ext cx="1030891" cy="3667695"/>
          </a:xfrm>
          <a:prstGeom prst="rect">
            <a:avLst/>
          </a:prstGeom>
        </p:spPr>
      </p:pic>
      <p:pic>
        <p:nvPicPr>
          <p:cNvPr id="31" name="Picture 30" descr="emc_vspex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91436" y="3000027"/>
            <a:ext cx="941891" cy="32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8122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Only Cloud Delivery is Cloudlike</a:t>
            </a:r>
            <a:endParaRPr lang="en-US" sz="3200" dirty="0"/>
          </a:p>
        </p:txBody>
      </p:sp>
      <p:sp>
        <p:nvSpPr>
          <p:cNvPr id="264" name="Rounded Rectangle 263"/>
          <p:cNvSpPr/>
          <p:nvPr/>
        </p:nvSpPr>
        <p:spPr>
          <a:xfrm>
            <a:off x="290136" y="966901"/>
            <a:ext cx="3464428" cy="5481400"/>
          </a:xfrm>
          <a:prstGeom prst="roundRect">
            <a:avLst>
              <a:gd name="adj" fmla="val 4021"/>
            </a:avLst>
          </a:prstGeom>
          <a:solidFill>
            <a:schemeClr val="bg2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65" name="Group 152"/>
          <p:cNvGrpSpPr>
            <a:grpSpLocks/>
          </p:cNvGrpSpPr>
          <p:nvPr/>
        </p:nvGrpSpPr>
        <p:grpSpPr bwMode="auto">
          <a:xfrm>
            <a:off x="2221561" y="1274215"/>
            <a:ext cx="854075" cy="300037"/>
            <a:chOff x="2633663" y="4852988"/>
            <a:chExt cx="854075" cy="300037"/>
          </a:xfrm>
        </p:grpSpPr>
        <p:pic>
          <p:nvPicPr>
            <p:cNvPr id="266" name="Picture 17" descr="laptop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228" y="4856796"/>
              <a:ext cx="342510" cy="296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" name="Picture 24" descr="laptop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663" y="4852988"/>
              <a:ext cx="342510" cy="296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8" name="Group 153"/>
          <p:cNvGrpSpPr>
            <a:grpSpLocks/>
          </p:cNvGrpSpPr>
          <p:nvPr/>
        </p:nvGrpSpPr>
        <p:grpSpPr bwMode="auto">
          <a:xfrm>
            <a:off x="2830640" y="1768775"/>
            <a:ext cx="689612" cy="871864"/>
            <a:chOff x="2878138" y="1930400"/>
            <a:chExt cx="689612" cy="871863"/>
          </a:xfrm>
        </p:grpSpPr>
        <p:pic>
          <p:nvPicPr>
            <p:cNvPr id="269" name="Picture 23" descr="application_server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021" y="1930400"/>
              <a:ext cx="41159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0" name="Picture 26" descr="application_server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234" y="2003425"/>
              <a:ext cx="41159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" name="TextBox 28"/>
            <p:cNvSpPr txBox="1">
              <a:spLocks noChangeArrowheads="1"/>
            </p:cNvSpPr>
            <p:nvPr/>
          </p:nvSpPr>
          <p:spPr bwMode="auto">
            <a:xfrm>
              <a:off x="2878138" y="2463709"/>
              <a:ext cx="6896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800" dirty="0" smtClean="0"/>
                <a:t>Application</a:t>
              </a:r>
            </a:p>
            <a:p>
              <a:pPr algn="ctr" eaLnBrk="1" hangingPunct="1"/>
              <a:r>
                <a:rPr lang="en-US" sz="800" dirty="0" smtClean="0"/>
                <a:t>Server</a:t>
              </a:r>
              <a:endParaRPr lang="en-US" sz="800" dirty="0"/>
            </a:p>
          </p:txBody>
        </p:sp>
      </p:grpSp>
      <p:grpSp>
        <p:nvGrpSpPr>
          <p:cNvPr id="272" name="Group 154"/>
          <p:cNvGrpSpPr>
            <a:grpSpLocks/>
          </p:cNvGrpSpPr>
          <p:nvPr/>
        </p:nvGrpSpPr>
        <p:grpSpPr bwMode="auto">
          <a:xfrm>
            <a:off x="1328237" y="1179105"/>
            <a:ext cx="954508" cy="726554"/>
            <a:chOff x="2202688" y="1276350"/>
            <a:chExt cx="954508" cy="726553"/>
          </a:xfrm>
        </p:grpSpPr>
        <p:pic>
          <p:nvPicPr>
            <p:cNvPr id="273" name="Picture 12" descr="database_serv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895" y="1276350"/>
              <a:ext cx="511286" cy="511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TextBox 31"/>
            <p:cNvSpPr txBox="1">
              <a:spLocks noChangeArrowheads="1"/>
            </p:cNvSpPr>
            <p:nvPr/>
          </p:nvSpPr>
          <p:spPr bwMode="auto">
            <a:xfrm>
              <a:off x="2202688" y="1787459"/>
              <a:ext cx="95450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 dirty="0"/>
                <a:t>Database Server</a:t>
              </a:r>
            </a:p>
          </p:txBody>
        </p:sp>
      </p:grpSp>
      <p:grpSp>
        <p:nvGrpSpPr>
          <p:cNvPr id="275" name="Group 155"/>
          <p:cNvGrpSpPr>
            <a:grpSpLocks/>
          </p:cNvGrpSpPr>
          <p:nvPr/>
        </p:nvGrpSpPr>
        <p:grpSpPr bwMode="auto">
          <a:xfrm>
            <a:off x="618868" y="1189365"/>
            <a:ext cx="684803" cy="695686"/>
            <a:chOff x="1145383" y="1313004"/>
            <a:chExt cx="684803" cy="695685"/>
          </a:xfrm>
        </p:grpSpPr>
        <p:pic>
          <p:nvPicPr>
            <p:cNvPr id="276" name="Picture 13" descr="file_server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646" y="1313004"/>
              <a:ext cx="506611" cy="511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" name="TextBox 33"/>
            <p:cNvSpPr txBox="1">
              <a:spLocks noChangeArrowheads="1"/>
            </p:cNvSpPr>
            <p:nvPr/>
          </p:nvSpPr>
          <p:spPr bwMode="auto">
            <a:xfrm>
              <a:off x="1145383" y="1793245"/>
              <a:ext cx="68480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 dirty="0"/>
                <a:t>File Server</a:t>
              </a:r>
            </a:p>
          </p:txBody>
        </p:sp>
      </p:grpSp>
      <p:grpSp>
        <p:nvGrpSpPr>
          <p:cNvPr id="278" name="Group 156"/>
          <p:cNvGrpSpPr>
            <a:grpSpLocks/>
          </p:cNvGrpSpPr>
          <p:nvPr/>
        </p:nvGrpSpPr>
        <p:grpSpPr bwMode="auto">
          <a:xfrm>
            <a:off x="367680" y="1880615"/>
            <a:ext cx="724427" cy="753518"/>
            <a:chOff x="444500" y="1349375"/>
            <a:chExt cx="724427" cy="753517"/>
          </a:xfrm>
        </p:grpSpPr>
        <p:pic>
          <p:nvPicPr>
            <p:cNvPr id="279" name="Picture 22" descr="web_server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38" y="1349375"/>
              <a:ext cx="574384" cy="579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TextBox 35"/>
            <p:cNvSpPr txBox="1">
              <a:spLocks noChangeArrowheads="1"/>
            </p:cNvSpPr>
            <p:nvPr/>
          </p:nvSpPr>
          <p:spPr bwMode="auto">
            <a:xfrm>
              <a:off x="444500" y="1887448"/>
              <a:ext cx="72442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/>
                <a:t>Web Server</a:t>
              </a:r>
            </a:p>
          </p:txBody>
        </p:sp>
      </p:grpSp>
      <p:grpSp>
        <p:nvGrpSpPr>
          <p:cNvPr id="281" name="Group 157"/>
          <p:cNvGrpSpPr>
            <a:grpSpLocks/>
          </p:cNvGrpSpPr>
          <p:nvPr/>
        </p:nvGrpSpPr>
        <p:grpSpPr bwMode="auto">
          <a:xfrm>
            <a:off x="290137" y="2706278"/>
            <a:ext cx="710451" cy="688555"/>
            <a:chOff x="161925" y="2298700"/>
            <a:chExt cx="710451" cy="663442"/>
          </a:xfrm>
        </p:grpSpPr>
        <p:pic>
          <p:nvPicPr>
            <p:cNvPr id="282" name="Picture 15" descr="ftp_serve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9" y="2298700"/>
              <a:ext cx="483925" cy="494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TextBox 37"/>
            <p:cNvSpPr txBox="1">
              <a:spLocks noChangeArrowheads="1"/>
            </p:cNvSpPr>
            <p:nvPr/>
          </p:nvSpPr>
          <p:spPr bwMode="auto">
            <a:xfrm>
              <a:off x="161925" y="2754556"/>
              <a:ext cx="710451" cy="207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/>
                <a:t>FTP Server</a:t>
              </a:r>
            </a:p>
          </p:txBody>
        </p:sp>
      </p:grpSp>
      <p:grpSp>
        <p:nvGrpSpPr>
          <p:cNvPr id="284" name="Group 158"/>
          <p:cNvGrpSpPr>
            <a:grpSpLocks/>
          </p:cNvGrpSpPr>
          <p:nvPr/>
        </p:nvGrpSpPr>
        <p:grpSpPr bwMode="auto">
          <a:xfrm>
            <a:off x="241923" y="3453559"/>
            <a:ext cx="902962" cy="680672"/>
            <a:chOff x="134307" y="3246438"/>
            <a:chExt cx="902962" cy="680672"/>
          </a:xfrm>
        </p:grpSpPr>
        <p:pic>
          <p:nvPicPr>
            <p:cNvPr id="285" name="Picture 10" descr="active_directory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86" y="3246438"/>
              <a:ext cx="411357" cy="51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" name="TextBox 39"/>
            <p:cNvSpPr txBox="1">
              <a:spLocks noChangeArrowheads="1"/>
            </p:cNvSpPr>
            <p:nvPr/>
          </p:nvSpPr>
          <p:spPr bwMode="auto">
            <a:xfrm>
              <a:off x="134307" y="3711666"/>
              <a:ext cx="90296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/>
                <a:t>Active Directory</a:t>
              </a:r>
            </a:p>
          </p:txBody>
        </p:sp>
      </p:grpSp>
      <p:grpSp>
        <p:nvGrpSpPr>
          <p:cNvPr id="287" name="Group 159"/>
          <p:cNvGrpSpPr>
            <a:grpSpLocks/>
          </p:cNvGrpSpPr>
          <p:nvPr/>
        </p:nvGrpSpPr>
        <p:grpSpPr bwMode="auto">
          <a:xfrm>
            <a:off x="981200" y="3302113"/>
            <a:ext cx="668338" cy="593177"/>
            <a:chOff x="1028700" y="3392488"/>
            <a:chExt cx="668338" cy="593177"/>
          </a:xfrm>
        </p:grpSpPr>
        <p:pic>
          <p:nvPicPr>
            <p:cNvPr id="288" name="Picture 14" descr="fire_wall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157" y="3392488"/>
              <a:ext cx="646881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9" name="TextBox 99"/>
            <p:cNvSpPr txBox="1">
              <a:spLocks noChangeArrowheads="1"/>
            </p:cNvSpPr>
            <p:nvPr/>
          </p:nvSpPr>
          <p:spPr bwMode="auto">
            <a:xfrm>
              <a:off x="1028700" y="3770221"/>
              <a:ext cx="5437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/>
                <a:t>Firewall</a:t>
              </a:r>
            </a:p>
          </p:txBody>
        </p:sp>
      </p:grpSp>
      <p:grpSp>
        <p:nvGrpSpPr>
          <p:cNvPr id="290" name="Group 160"/>
          <p:cNvGrpSpPr>
            <a:grpSpLocks/>
          </p:cNvGrpSpPr>
          <p:nvPr/>
        </p:nvGrpSpPr>
        <p:grpSpPr bwMode="auto">
          <a:xfrm>
            <a:off x="269114" y="4129837"/>
            <a:ext cx="825867" cy="685068"/>
            <a:chOff x="280988" y="4341813"/>
            <a:chExt cx="825867" cy="685068"/>
          </a:xfrm>
        </p:grpSpPr>
        <p:pic>
          <p:nvPicPr>
            <p:cNvPr id="291" name="Picture 18" descr="ms_exchang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7430" y="4341813"/>
              <a:ext cx="479684" cy="51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" name="TextBox 97"/>
            <p:cNvSpPr txBox="1">
              <a:spLocks noChangeArrowheads="1"/>
            </p:cNvSpPr>
            <p:nvPr/>
          </p:nvSpPr>
          <p:spPr bwMode="auto">
            <a:xfrm>
              <a:off x="280988" y="4811437"/>
              <a:ext cx="82586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/>
                <a:t>MS Exchange</a:t>
              </a:r>
            </a:p>
          </p:txBody>
        </p:sp>
      </p:grpSp>
      <p:grpSp>
        <p:nvGrpSpPr>
          <p:cNvPr id="293" name="Group 161"/>
          <p:cNvGrpSpPr>
            <a:grpSpLocks/>
          </p:cNvGrpSpPr>
          <p:nvPr/>
        </p:nvGrpSpPr>
        <p:grpSpPr bwMode="auto">
          <a:xfrm>
            <a:off x="1029677" y="4218356"/>
            <a:ext cx="864339" cy="675635"/>
            <a:chOff x="1101725" y="4926013"/>
            <a:chExt cx="864339" cy="675634"/>
          </a:xfrm>
        </p:grpSpPr>
        <p:pic>
          <p:nvPicPr>
            <p:cNvPr id="294" name="Picture 25" descr="application_server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52" y="4926013"/>
              <a:ext cx="410669" cy="51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5" name="TextBox 95"/>
            <p:cNvSpPr txBox="1">
              <a:spLocks noChangeArrowheads="1"/>
            </p:cNvSpPr>
            <p:nvPr/>
          </p:nvSpPr>
          <p:spPr bwMode="auto">
            <a:xfrm>
              <a:off x="1101725" y="5386203"/>
              <a:ext cx="8643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 dirty="0"/>
                <a:t>Backup Server</a:t>
              </a:r>
            </a:p>
          </p:txBody>
        </p:sp>
      </p:grpSp>
      <p:grpSp>
        <p:nvGrpSpPr>
          <p:cNvPr id="296" name="Group 163"/>
          <p:cNvGrpSpPr>
            <a:grpSpLocks/>
          </p:cNvGrpSpPr>
          <p:nvPr/>
        </p:nvGrpSpPr>
        <p:grpSpPr bwMode="auto">
          <a:xfrm>
            <a:off x="1011363" y="2646477"/>
            <a:ext cx="627062" cy="414475"/>
            <a:chOff x="1058863" y="2736850"/>
            <a:chExt cx="627062" cy="414475"/>
          </a:xfrm>
        </p:grpSpPr>
        <p:pic>
          <p:nvPicPr>
            <p:cNvPr id="297" name="Picture 21" descr="switch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2736850"/>
              <a:ext cx="627062" cy="25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" name="TextBox 91"/>
            <p:cNvSpPr txBox="1">
              <a:spLocks noChangeArrowheads="1"/>
            </p:cNvSpPr>
            <p:nvPr/>
          </p:nvSpPr>
          <p:spPr bwMode="auto">
            <a:xfrm>
              <a:off x="1058863" y="2935881"/>
              <a:ext cx="48683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/>
                <a:t>Switch</a:t>
              </a:r>
            </a:p>
          </p:txBody>
        </p:sp>
      </p:grpSp>
      <p:grpSp>
        <p:nvGrpSpPr>
          <p:cNvPr id="299" name="Group 164"/>
          <p:cNvGrpSpPr>
            <a:grpSpLocks/>
          </p:cNvGrpSpPr>
          <p:nvPr/>
        </p:nvGrpSpPr>
        <p:grpSpPr bwMode="auto">
          <a:xfrm>
            <a:off x="1273300" y="2063864"/>
            <a:ext cx="584200" cy="445513"/>
            <a:chOff x="1320800" y="2008188"/>
            <a:chExt cx="584200" cy="445512"/>
          </a:xfrm>
        </p:grpSpPr>
        <p:pic>
          <p:nvPicPr>
            <p:cNvPr id="300" name="Picture 20" descr="router.png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928" y="2008188"/>
              <a:ext cx="575072" cy="26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TextBox 89"/>
            <p:cNvSpPr txBox="1">
              <a:spLocks noChangeArrowheads="1"/>
            </p:cNvSpPr>
            <p:nvPr/>
          </p:nvSpPr>
          <p:spPr bwMode="auto">
            <a:xfrm>
              <a:off x="1320800" y="2238256"/>
              <a:ext cx="49259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/>
                <a:t>Router</a:t>
              </a:r>
            </a:p>
          </p:txBody>
        </p:sp>
      </p:grpSp>
      <p:cxnSp>
        <p:nvCxnSpPr>
          <p:cNvPr id="302" name="Straight Arrow Connector 301"/>
          <p:cNvCxnSpPr/>
          <p:nvPr/>
        </p:nvCxnSpPr>
        <p:spPr>
          <a:xfrm rot="16200000" flipV="1">
            <a:off x="1749551" y="2316277"/>
            <a:ext cx="523875" cy="45402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ounded Rectangle 302"/>
          <p:cNvSpPr>
            <a:spLocks noChangeArrowheads="1"/>
          </p:cNvSpPr>
          <p:nvPr/>
        </p:nvSpPr>
        <p:spPr bwMode="auto">
          <a:xfrm>
            <a:off x="2251200" y="2719502"/>
            <a:ext cx="1531938" cy="189706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rgbClr val="89A4A7"/>
            </a:solidFill>
            <a:round/>
            <a:headEnd/>
            <a:tailEnd/>
          </a:ln>
          <a:effectLst>
            <a:outerShdw blurRad="63500" sy="23000" kx="1199993" algn="br" rotWithShape="0">
              <a:srgbClr val="000000">
                <a:alpha val="2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rot="10800000">
            <a:off x="1711450" y="2792526"/>
            <a:ext cx="450850" cy="2413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rot="10800000" flipV="1">
            <a:off x="1649538" y="3491026"/>
            <a:ext cx="512762" cy="3016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6" name="Picture 11" descr="application_server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09864" y="2917054"/>
            <a:ext cx="410917" cy="60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" name="Group 176"/>
          <p:cNvGrpSpPr>
            <a:grpSpLocks/>
          </p:cNvGrpSpPr>
          <p:nvPr/>
        </p:nvGrpSpPr>
        <p:grpSpPr bwMode="auto">
          <a:xfrm>
            <a:off x="2559959" y="4051996"/>
            <a:ext cx="995850" cy="407863"/>
            <a:chOff x="2636640" y="4307820"/>
            <a:chExt cx="1187450" cy="440324"/>
          </a:xfrm>
        </p:grpSpPr>
        <p:pic>
          <p:nvPicPr>
            <p:cNvPr id="308" name="Picture 55" descr="vpmg.pn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640" y="4307820"/>
              <a:ext cx="1187450" cy="239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TextBox 56"/>
            <p:cNvSpPr txBox="1">
              <a:spLocks noChangeArrowheads="1"/>
            </p:cNvSpPr>
            <p:nvPr/>
          </p:nvSpPr>
          <p:spPr bwMode="auto">
            <a:xfrm>
              <a:off x="3007211" y="4515553"/>
              <a:ext cx="396942" cy="23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 dirty="0" smtClean="0"/>
                <a:t>VG</a:t>
              </a:r>
              <a:endParaRPr lang="en-US" sz="800" dirty="0"/>
            </a:p>
          </p:txBody>
        </p:sp>
      </p:grpSp>
      <p:cxnSp>
        <p:nvCxnSpPr>
          <p:cNvPr id="310" name="Straight Arrow Connector 309"/>
          <p:cNvCxnSpPr/>
          <p:nvPr/>
        </p:nvCxnSpPr>
        <p:spPr>
          <a:xfrm flipH="1" flipV="1">
            <a:off x="2543300" y="1890825"/>
            <a:ext cx="79712" cy="74330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H="1">
            <a:off x="1711450" y="4100625"/>
            <a:ext cx="450850" cy="1508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56"/>
          <p:cNvSpPr txBox="1">
            <a:spLocks noChangeArrowheads="1"/>
          </p:cNvSpPr>
          <p:nvPr/>
        </p:nvSpPr>
        <p:spPr bwMode="auto">
          <a:xfrm>
            <a:off x="2750865" y="3505470"/>
            <a:ext cx="4796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800" dirty="0" err="1"/>
              <a:t>V</a:t>
            </a:r>
            <a:r>
              <a:rPr lang="en-US" sz="800" dirty="0" err="1" smtClean="0"/>
              <a:t>Care</a:t>
            </a:r>
            <a:endParaRPr lang="en-US" sz="800" dirty="0"/>
          </a:p>
        </p:txBody>
      </p:sp>
      <p:grpSp>
        <p:nvGrpSpPr>
          <p:cNvPr id="313" name="Group 165"/>
          <p:cNvGrpSpPr>
            <a:grpSpLocks/>
          </p:cNvGrpSpPr>
          <p:nvPr/>
        </p:nvGrpSpPr>
        <p:grpSpPr bwMode="auto">
          <a:xfrm>
            <a:off x="3896491" y="4616565"/>
            <a:ext cx="2532903" cy="1045707"/>
            <a:chOff x="6261580" y="914400"/>
            <a:chExt cx="2532903" cy="1045708"/>
          </a:xfrm>
        </p:grpSpPr>
        <p:grpSp>
          <p:nvGrpSpPr>
            <p:cNvPr id="314" name="Group 70"/>
            <p:cNvGrpSpPr>
              <a:grpSpLocks/>
            </p:cNvGrpSpPr>
            <p:nvPr/>
          </p:nvGrpSpPr>
          <p:grpSpPr bwMode="auto">
            <a:xfrm>
              <a:off x="7127714" y="914400"/>
              <a:ext cx="798182" cy="660140"/>
              <a:chOff x="7315200" y="1371600"/>
              <a:chExt cx="1066800" cy="914400"/>
            </a:xfrm>
          </p:grpSpPr>
          <p:pic>
            <p:nvPicPr>
              <p:cNvPr id="316" name="Picture 85" descr="l2.png"/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772400" y="1371600"/>
                <a:ext cx="609600" cy="610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" name="Picture 86" descr="l1.png"/>
              <p:cNvPicPr>
                <a:picLocks noChangeAspect="1"/>
              </p:cNvPicPr>
              <p:nvPr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315200" y="14478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" name="Picture 16" descr="l3.png"/>
              <p:cNvPicPr>
                <a:picLocks noChangeAspect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800" y="1676400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5" name="TextBox 84"/>
            <p:cNvSpPr txBox="1">
              <a:spLocks noChangeArrowheads="1"/>
            </p:cNvSpPr>
            <p:nvPr/>
          </p:nvSpPr>
          <p:spPr bwMode="auto">
            <a:xfrm>
              <a:off x="6261580" y="1467665"/>
              <a:ext cx="253290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1000" b="1" dirty="0" smtClean="0"/>
            </a:p>
            <a:p>
              <a:pPr algn="ctr" eaLnBrk="1" hangingPunct="1"/>
              <a:r>
                <a:rPr lang="en-US" sz="1600" dirty="0" smtClean="0"/>
                <a:t>Enterprise IT </a:t>
              </a:r>
              <a:endParaRPr lang="en-US" sz="1600" dirty="0"/>
            </a:p>
          </p:txBody>
        </p:sp>
      </p:grpSp>
      <p:sp>
        <p:nvSpPr>
          <p:cNvPr id="319" name="Cloud Callout 318"/>
          <p:cNvSpPr/>
          <p:nvPr/>
        </p:nvSpPr>
        <p:spPr>
          <a:xfrm>
            <a:off x="4143502" y="2819264"/>
            <a:ext cx="1721113" cy="1219200"/>
          </a:xfrm>
          <a:prstGeom prst="cloudCallout">
            <a:avLst>
              <a:gd name="adj1" fmla="val -39165"/>
              <a:gd name="adj2" fmla="val 5689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Internet</a:t>
            </a:r>
            <a:endParaRPr lang="en-US" kern="1200" dirty="0"/>
          </a:p>
        </p:txBody>
      </p:sp>
      <p:sp>
        <p:nvSpPr>
          <p:cNvPr id="320" name="Left-Right Arrow 319"/>
          <p:cNvSpPr/>
          <p:nvPr/>
        </p:nvSpPr>
        <p:spPr>
          <a:xfrm rot="10800000">
            <a:off x="3633653" y="3427881"/>
            <a:ext cx="491440" cy="228601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Cloud 320"/>
          <p:cNvSpPr/>
          <p:nvPr/>
        </p:nvSpPr>
        <p:spPr>
          <a:xfrm>
            <a:off x="6212342" y="3848619"/>
            <a:ext cx="2423299" cy="1678119"/>
          </a:xfrm>
          <a:prstGeom prst="cloud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  <a:lumMod val="8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Public 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2" name="Left-Right Arrow 321"/>
          <p:cNvSpPr/>
          <p:nvPr/>
        </p:nvSpPr>
        <p:spPr>
          <a:xfrm rot="16200000">
            <a:off x="4864416" y="4217906"/>
            <a:ext cx="412367" cy="228601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Left-Right Arrow 322"/>
          <p:cNvSpPr/>
          <p:nvPr/>
        </p:nvSpPr>
        <p:spPr>
          <a:xfrm rot="12620396">
            <a:off x="5790331" y="3731950"/>
            <a:ext cx="713118" cy="202272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4" name="Group 323"/>
          <p:cNvGrpSpPr/>
          <p:nvPr/>
        </p:nvGrpSpPr>
        <p:grpSpPr>
          <a:xfrm>
            <a:off x="1685976" y="4729078"/>
            <a:ext cx="2068589" cy="1709375"/>
            <a:chOff x="5137075" y="4777652"/>
            <a:chExt cx="2172943" cy="1709375"/>
          </a:xfrm>
        </p:grpSpPr>
        <p:sp>
          <p:nvSpPr>
            <p:cNvPr id="325" name="Cloud 324"/>
            <p:cNvSpPr/>
            <p:nvPr/>
          </p:nvSpPr>
          <p:spPr>
            <a:xfrm>
              <a:off x="5137075" y="4777652"/>
              <a:ext cx="2080738" cy="1399418"/>
            </a:xfrm>
            <a:prstGeom prst="cloud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1000"/>
                    <a:lumMod val="89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5628750" y="4940289"/>
              <a:ext cx="1417168" cy="917744"/>
              <a:chOff x="2052067" y="2217711"/>
              <a:chExt cx="2830534" cy="2306655"/>
            </a:xfrm>
          </p:grpSpPr>
          <p:pic>
            <p:nvPicPr>
              <p:cNvPr id="328" name="Picture 3" descr="J:\Clip_Installer\DVD_ART\Artwork_Imagery\Shapes and Graphics\fans - gradient\fan - light blue.png"/>
              <p:cNvPicPr>
                <a:picLocks noChangeAspect="1" noChangeArrowheads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30490" y="2741845"/>
                <a:ext cx="2413793" cy="1492985"/>
              </a:xfrm>
              <a:prstGeom prst="rect">
                <a:avLst/>
              </a:prstGeom>
              <a:noFill/>
            </p:spPr>
          </p:pic>
          <p:grpSp>
            <p:nvGrpSpPr>
              <p:cNvPr id="329" name="Group 328"/>
              <p:cNvGrpSpPr/>
              <p:nvPr/>
            </p:nvGrpSpPr>
            <p:grpSpPr>
              <a:xfrm>
                <a:off x="2636319" y="3848478"/>
                <a:ext cx="1597818" cy="675888"/>
                <a:chOff x="1476899" y="2952982"/>
                <a:chExt cx="1597818" cy="675888"/>
              </a:xfrm>
            </p:grpSpPr>
            <p:pic>
              <p:nvPicPr>
                <p:cNvPr id="343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20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6899" y="2987117"/>
                  <a:ext cx="251733" cy="641753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4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20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16392" y="2952982"/>
                  <a:ext cx="251733" cy="641753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5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20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2984" y="2952982"/>
                  <a:ext cx="251733" cy="641753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30" name="Rounded Rectangle 329"/>
              <p:cNvSpPr/>
              <p:nvPr/>
            </p:nvSpPr>
            <p:spPr>
              <a:xfrm>
                <a:off x="2052067" y="3080367"/>
                <a:ext cx="2786704" cy="5964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 smtClean="0"/>
                  <a:t>Virtualization</a:t>
                </a:r>
                <a:endParaRPr lang="en-US" sz="700" b="1" dirty="0"/>
              </a:p>
            </p:txBody>
          </p:sp>
          <p:sp>
            <p:nvSpPr>
              <p:cNvPr id="331" name="Rounded Rectangle 330"/>
              <p:cNvSpPr/>
              <p:nvPr/>
            </p:nvSpPr>
            <p:spPr>
              <a:xfrm>
                <a:off x="2082698" y="2623167"/>
                <a:ext cx="914400" cy="4572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3923354" y="2623167"/>
                <a:ext cx="914400" cy="4572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3002957" y="2614289"/>
                <a:ext cx="914400" cy="45720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4" name="Group 26"/>
              <p:cNvGrpSpPr/>
              <p:nvPr/>
            </p:nvGrpSpPr>
            <p:grpSpPr>
              <a:xfrm>
                <a:off x="2080920" y="2220253"/>
                <a:ext cx="900199" cy="309883"/>
                <a:chOff x="411996" y="1714500"/>
                <a:chExt cx="799455" cy="381000"/>
              </a:xfrm>
            </p:grpSpPr>
            <p:sp>
              <p:nvSpPr>
                <p:cNvPr id="341" name="Rounded Rectangle 340"/>
                <p:cNvSpPr/>
                <p:nvPr/>
              </p:nvSpPr>
              <p:spPr>
                <a:xfrm>
                  <a:off x="411996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342" name="Rounded Rectangle 341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35" name="Group 26"/>
              <p:cNvGrpSpPr/>
              <p:nvPr/>
            </p:nvGrpSpPr>
            <p:grpSpPr>
              <a:xfrm>
                <a:off x="3036008" y="2217711"/>
                <a:ext cx="909077" cy="309883"/>
                <a:chOff x="404112" y="1714500"/>
                <a:chExt cx="807339" cy="381000"/>
              </a:xfrm>
            </p:grpSpPr>
            <p:sp>
              <p:nvSpPr>
                <p:cNvPr id="339" name="Rounded Rectangle 338"/>
                <p:cNvSpPr/>
                <p:nvPr/>
              </p:nvSpPr>
              <p:spPr>
                <a:xfrm>
                  <a:off x="404112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340" name="Rounded Rectangle 339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36" name="Group 26"/>
              <p:cNvGrpSpPr/>
              <p:nvPr/>
            </p:nvGrpSpPr>
            <p:grpSpPr>
              <a:xfrm>
                <a:off x="3982402" y="2220253"/>
                <a:ext cx="900199" cy="309883"/>
                <a:chOff x="411996" y="1714500"/>
                <a:chExt cx="799455" cy="381000"/>
              </a:xfrm>
            </p:grpSpPr>
            <p:sp>
              <p:nvSpPr>
                <p:cNvPr id="337" name="Rounded Rectangle 336"/>
                <p:cNvSpPr/>
                <p:nvPr/>
              </p:nvSpPr>
              <p:spPr>
                <a:xfrm>
                  <a:off x="411996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338" name="Rounded Rectangle 337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327" name="TextBox 326"/>
            <p:cNvSpPr txBox="1"/>
            <p:nvPr/>
          </p:nvSpPr>
          <p:spPr>
            <a:xfrm>
              <a:off x="5163834" y="6117695"/>
              <a:ext cx="214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+mn-lt"/>
                  <a:cs typeface="Arial" pitchFamily="34" charset="0"/>
                </a:rPr>
                <a:t>Private Cloud</a:t>
              </a:r>
              <a:endParaRPr lang="en-US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346" name="Left-Right Arrow 345"/>
          <p:cNvSpPr/>
          <p:nvPr/>
        </p:nvSpPr>
        <p:spPr>
          <a:xfrm rot="8934735">
            <a:off x="5866139" y="2865270"/>
            <a:ext cx="762003" cy="228601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7" name="Group 346"/>
          <p:cNvGrpSpPr/>
          <p:nvPr/>
        </p:nvGrpSpPr>
        <p:grpSpPr>
          <a:xfrm>
            <a:off x="5597650" y="1011351"/>
            <a:ext cx="3276600" cy="1679575"/>
            <a:chOff x="5029200" y="1252183"/>
            <a:chExt cx="3276600" cy="1679575"/>
          </a:xfrm>
        </p:grpSpPr>
        <p:sp>
          <p:nvSpPr>
            <p:cNvPr id="348" name="Rounded Rectangle 347"/>
            <p:cNvSpPr/>
            <p:nvPr/>
          </p:nvSpPr>
          <p:spPr>
            <a:xfrm>
              <a:off x="5029200" y="1252183"/>
              <a:ext cx="3276600" cy="167957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Vistara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49" name="Group 348"/>
            <p:cNvGrpSpPr/>
            <p:nvPr/>
          </p:nvGrpSpPr>
          <p:grpSpPr>
            <a:xfrm>
              <a:off x="5295827" y="1455131"/>
              <a:ext cx="2771364" cy="936596"/>
              <a:chOff x="5104505" y="1455131"/>
              <a:chExt cx="2771364" cy="936596"/>
            </a:xfrm>
          </p:grpSpPr>
          <p:sp>
            <p:nvSpPr>
              <p:cNvPr id="350" name="Rounded Rectangle 349"/>
              <p:cNvSpPr/>
              <p:nvPr/>
            </p:nvSpPr>
            <p:spPr>
              <a:xfrm>
                <a:off x="5104505" y="1455131"/>
                <a:ext cx="876055" cy="43656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Alert Processing</a:t>
                </a:r>
                <a:endParaRPr lang="en-US" sz="1100" dirty="0"/>
              </a:p>
            </p:txBody>
          </p:sp>
          <p:sp>
            <p:nvSpPr>
              <p:cNvPr id="351" name="Rounded Rectangle 350"/>
              <p:cNvSpPr/>
              <p:nvPr/>
            </p:nvSpPr>
            <p:spPr>
              <a:xfrm>
                <a:off x="6047235" y="1455131"/>
                <a:ext cx="876055" cy="43656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VCare</a:t>
                </a:r>
                <a:r>
                  <a:rPr lang="en-US" sz="1100" dirty="0" smtClean="0"/>
                  <a:t> Servers</a:t>
                </a:r>
                <a:endParaRPr lang="en-US" sz="1100" dirty="0"/>
              </a:p>
            </p:txBody>
          </p:sp>
          <p:sp>
            <p:nvSpPr>
              <p:cNvPr id="352" name="Can 351"/>
              <p:cNvSpPr/>
              <p:nvPr/>
            </p:nvSpPr>
            <p:spPr>
              <a:xfrm>
                <a:off x="5934075" y="1976750"/>
                <a:ext cx="381000" cy="392752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DB</a:t>
                </a:r>
                <a:endParaRPr lang="en-US" sz="1100" dirty="0"/>
              </a:p>
            </p:txBody>
          </p:sp>
          <p:sp>
            <p:nvSpPr>
              <p:cNvPr id="353" name="Rounded Rectangle 352"/>
              <p:cNvSpPr/>
              <p:nvPr/>
            </p:nvSpPr>
            <p:spPr>
              <a:xfrm>
                <a:off x="6999814" y="1461488"/>
                <a:ext cx="876055" cy="43656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Vistara</a:t>
                </a:r>
                <a:r>
                  <a:rPr lang="en-US" sz="1100" dirty="0" smtClean="0"/>
                  <a:t> Servers</a:t>
                </a:r>
                <a:endParaRPr lang="en-US" sz="1100" dirty="0"/>
              </a:p>
            </p:txBody>
          </p:sp>
          <p:sp>
            <p:nvSpPr>
              <p:cNvPr id="354" name="Can 353"/>
              <p:cNvSpPr/>
              <p:nvPr/>
            </p:nvSpPr>
            <p:spPr>
              <a:xfrm>
                <a:off x="6543675" y="1998975"/>
                <a:ext cx="381000" cy="392752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DB</a:t>
                </a:r>
                <a:endParaRPr lang="en-US" sz="1100" dirty="0"/>
              </a:p>
            </p:txBody>
          </p:sp>
        </p:grpSp>
      </p:grpSp>
      <p:cxnSp>
        <p:nvCxnSpPr>
          <p:cNvPr id="355" name="Straight Arrow Connector 354"/>
          <p:cNvCxnSpPr/>
          <p:nvPr/>
        </p:nvCxnSpPr>
        <p:spPr>
          <a:xfrm>
            <a:off x="2851822" y="4599461"/>
            <a:ext cx="0" cy="20665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42785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Integrated Private Cloud Is Real</a:t>
            </a:r>
          </a:p>
          <a:p>
            <a:pPr marL="0" indent="0" algn="ctr">
              <a:buNone/>
            </a:pPr>
            <a:r>
              <a:rPr lang="en-US" dirty="0" smtClean="0"/>
              <a:t>We’ll show you!</a:t>
            </a:r>
          </a:p>
        </p:txBody>
      </p:sp>
    </p:spTree>
    <p:extLst>
      <p:ext uri="{BB962C8B-B14F-4D97-AF65-F5344CB8AC3E}">
        <p14:creationId xmlns:p14="http://schemas.microsoft.com/office/powerpoint/2010/main" xmlns="" val="133547593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Modern IT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Highlights Service Delivery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Requires Transparency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Is Trending Toward </a:t>
            </a:r>
            <a:r>
              <a:rPr lang="en-US" sz="2800" dirty="0"/>
              <a:t>S</a:t>
            </a:r>
            <a:r>
              <a:rPr lang="en-US" sz="2800" dirty="0" smtClean="0"/>
              <a:t>elf </a:t>
            </a:r>
            <a:r>
              <a:rPr lang="en-US" sz="2800" dirty="0"/>
              <a:t>S</a:t>
            </a:r>
            <a:r>
              <a:rPr lang="en-US" sz="2800" dirty="0" smtClean="0"/>
              <a:t>ervice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Demands Reliability, Scalability and Security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Increasingly Demands Integration of Internal </a:t>
            </a:r>
            <a:r>
              <a:rPr lang="en-US" sz="2800" dirty="0"/>
              <a:t>I</a:t>
            </a:r>
            <a:r>
              <a:rPr lang="en-US" sz="2800" dirty="0" smtClean="0"/>
              <a:t>nfrastructure and External Infrastructure</a:t>
            </a:r>
          </a:p>
          <a:p>
            <a:pPr marL="57150" indent="0">
              <a:buNone/>
            </a:pPr>
            <a:endParaRPr lang="en-US" sz="2800" dirty="0"/>
          </a:p>
          <a:p>
            <a:pPr marL="514350" indent="-457200"/>
            <a:r>
              <a:rPr lang="en-US" sz="2800" dirty="0" smtClean="0"/>
              <a:t>Risk reduction and efficiency are easier with </a:t>
            </a:r>
            <a:r>
              <a:rPr lang="en-US" sz="2800" dirty="0"/>
              <a:t>proven </a:t>
            </a:r>
            <a:r>
              <a:rPr lang="en-US" sz="2800" dirty="0" smtClean="0"/>
              <a:t>Infrastructure</a:t>
            </a:r>
          </a:p>
          <a:p>
            <a:pPr marL="514350" indent="-457200"/>
            <a:r>
              <a:rPr lang="en-US" sz="2800" dirty="0" smtClean="0"/>
              <a:t>Flexibility can be preserved with VSPEX</a:t>
            </a:r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940268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176" y="1061196"/>
            <a:ext cx="4808796" cy="38247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0999" y="1212112"/>
            <a:ext cx="482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Schedule a Demo!</a:t>
            </a:r>
            <a:endParaRPr lang="en-US" sz="3200" dirty="0" smtClean="0">
              <a:solidFill>
                <a:schemeClr val="accent2"/>
              </a:solidFill>
              <a:latin typeface="Calibri"/>
            </a:endParaRPr>
          </a:p>
          <a:p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599" y="2463209"/>
            <a:ext cx="54229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2400" b="1" dirty="0" smtClean="0">
                <a:solidFill>
                  <a:srgbClr val="000100"/>
                </a:solidFill>
              </a:rPr>
              <a:t>Email</a:t>
            </a:r>
          </a:p>
          <a:p>
            <a:r>
              <a:rPr lang="en-US" sz="2800" dirty="0" smtClean="0">
                <a:solidFill>
                  <a:srgbClr val="3366FF"/>
                </a:solidFill>
                <a:hlinkClick r:id="rId3"/>
              </a:rPr>
              <a:t>sales@vistarait.com</a:t>
            </a:r>
            <a:endParaRPr lang="en-US" sz="2800" dirty="0" smtClean="0">
              <a:solidFill>
                <a:srgbClr val="3366FF"/>
              </a:solidFill>
            </a:endParaRPr>
          </a:p>
          <a:p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endParaRPr lang="en-US" sz="800" dirty="0"/>
          </a:p>
          <a:p>
            <a:r>
              <a:rPr lang="en-US" sz="2400" b="1" dirty="0" smtClean="0">
                <a:solidFill>
                  <a:srgbClr val="000100"/>
                </a:solidFill>
              </a:rPr>
              <a:t>Website</a:t>
            </a:r>
          </a:p>
          <a:p>
            <a:r>
              <a:rPr lang="en-US" sz="2800" dirty="0" smtClean="0">
                <a:solidFill>
                  <a:srgbClr val="0000FF"/>
                </a:solidFill>
                <a:hlinkClick r:id="rId4"/>
              </a:rPr>
              <a:t>www.vistarait.com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400" b="1" dirty="0" smtClean="0"/>
              <a:t>EMC Solution Gallery</a:t>
            </a:r>
          </a:p>
          <a:p>
            <a:r>
              <a:rPr lang="en-US" sz="2800" dirty="0" err="1" smtClean="0">
                <a:solidFill>
                  <a:srgbClr val="0080FF"/>
                </a:solidFill>
              </a:rPr>
              <a:t>www.vistarait.com</a:t>
            </a:r>
            <a:r>
              <a:rPr lang="en-US" sz="2800" dirty="0" smtClean="0">
                <a:solidFill>
                  <a:srgbClr val="0080FF"/>
                </a:solidFill>
              </a:rPr>
              <a:t>/</a:t>
            </a:r>
            <a:r>
              <a:rPr lang="en-US" sz="2800" dirty="0" err="1" smtClean="0">
                <a:solidFill>
                  <a:srgbClr val="0080FF"/>
                </a:solidFill>
              </a:rPr>
              <a:t>emcgallery</a:t>
            </a:r>
            <a:r>
              <a:rPr lang="en-US" sz="2800" dirty="0" smtClean="0">
                <a:solidFill>
                  <a:srgbClr val="0080FF"/>
                </a:solidFill>
              </a:rPr>
              <a:t>/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10867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" y="50342"/>
            <a:ext cx="6420644" cy="708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Vistara Corporate Overview</a:t>
            </a:r>
            <a:endParaRPr lang="en-US" sz="3200" dirty="0"/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304800" y="1525791"/>
            <a:ext cx="4267200" cy="4801316"/>
          </a:xfrm>
          <a:prstGeom prst="rect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Incorporated July 2012</a:t>
            </a: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Headquarters in </a:t>
            </a:r>
            <a:r>
              <a:rPr lang="en-US" altLang="ja-JP" dirty="0">
                <a:solidFill>
                  <a:srgbClr val="595959"/>
                </a:solidFill>
                <a:latin typeface="+mj-lt"/>
                <a:cs typeface="ＭＳ Ｐゴシック"/>
              </a:rPr>
              <a:t>San Jose, </a:t>
            </a: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CA</a:t>
            </a: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Development center in Hyderabad with 50 R&amp;D engineers</a:t>
            </a: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Representative office in Japan</a:t>
            </a:r>
            <a:endParaRPr lang="en-US" altLang="ja-JP" dirty="0">
              <a:solidFill>
                <a:srgbClr val="595959"/>
              </a:solidFill>
              <a:latin typeface="+mj-lt"/>
              <a:cs typeface="ＭＳ Ｐゴシック"/>
            </a:endParaRP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Used by managed </a:t>
            </a:r>
            <a:r>
              <a:rPr lang="en-US" altLang="ja-JP" dirty="0">
                <a:solidFill>
                  <a:srgbClr val="595959"/>
                </a:solidFill>
                <a:latin typeface="+mj-lt"/>
                <a:cs typeface="ＭＳ Ｐゴシック"/>
              </a:rPr>
              <a:t>s</a:t>
            </a: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ervice providers for seven years</a:t>
            </a: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Over 1100 customers using Vistara </a:t>
            </a: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Available for enterprise </a:t>
            </a:r>
            <a:r>
              <a:rPr lang="en-US" altLang="ja-JP" dirty="0">
                <a:solidFill>
                  <a:srgbClr val="595959"/>
                </a:solidFill>
                <a:latin typeface="+mj-lt"/>
                <a:cs typeface="ＭＳ Ｐゴシック"/>
              </a:rPr>
              <a:t>s</a:t>
            </a: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ince January 2013</a:t>
            </a: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SaaS </a:t>
            </a:r>
            <a:r>
              <a:rPr lang="en-US" altLang="ja-JP" dirty="0">
                <a:solidFill>
                  <a:srgbClr val="595959"/>
                </a:solidFill>
                <a:latin typeface="+mj-lt"/>
                <a:cs typeface="ＭＳ Ｐゴシック"/>
              </a:rPr>
              <a:t>p</a:t>
            </a: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latform</a:t>
            </a:r>
            <a:endParaRPr lang="en-US" altLang="ja-JP" dirty="0">
              <a:solidFill>
                <a:srgbClr val="595959"/>
              </a:solidFill>
              <a:latin typeface="+mj-lt"/>
              <a:cs typeface="ＭＳ Ｐゴシック"/>
            </a:endParaRP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Strong </a:t>
            </a:r>
            <a:r>
              <a:rPr lang="en-US" altLang="ja-JP" dirty="0">
                <a:solidFill>
                  <a:srgbClr val="595959"/>
                </a:solidFill>
                <a:latin typeface="+mj-lt"/>
                <a:cs typeface="ＭＳ Ｐゴシック"/>
              </a:rPr>
              <a:t>c</a:t>
            </a: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hannel distribution – over 140 VARs through parent company alone</a:t>
            </a: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Available in North America and Japan </a:t>
            </a:r>
          </a:p>
          <a:p>
            <a:pPr marL="342900" indent="-342900" defTabSz="914400">
              <a:spcBef>
                <a:spcPct val="20000"/>
              </a:spcBef>
              <a:buClr>
                <a:srgbClr val="595959"/>
              </a:buClr>
              <a:buFont typeface="Arial" pitchFamily="34" charset="0"/>
              <a:buChar char="•"/>
            </a:pP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Patent pending </a:t>
            </a:r>
            <a:r>
              <a:rPr lang="en-US" altLang="ja-JP" dirty="0">
                <a:solidFill>
                  <a:srgbClr val="595959"/>
                </a:solidFill>
                <a:latin typeface="+mj-lt"/>
                <a:cs typeface="ＭＳ Ｐゴシック"/>
              </a:rPr>
              <a:t>t</a:t>
            </a:r>
            <a:r>
              <a:rPr lang="en-US" altLang="ja-JP" dirty="0" smtClean="0">
                <a:solidFill>
                  <a:srgbClr val="595959"/>
                </a:solidFill>
                <a:latin typeface="+mj-lt"/>
                <a:cs typeface="ＭＳ Ｐゴシック"/>
              </a:rPr>
              <a:t>echnology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04800" y="992391"/>
            <a:ext cx="4267200" cy="3872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60400" indent="-660400" algn="ctr" defTabSz="914400">
              <a:lnSpc>
                <a:spcPct val="95000"/>
              </a:lnSpc>
              <a:spcBef>
                <a:spcPct val="50000"/>
              </a:spcBef>
              <a:spcAft>
                <a:spcPct val="25000"/>
              </a:spcAft>
              <a:buClr>
                <a:srgbClr val="144578"/>
              </a:buClr>
              <a:buSzPct val="90000"/>
              <a:defRPr/>
            </a:pPr>
            <a:r>
              <a:rPr lang="en-US" sz="2000" b="1" kern="0" dirty="0">
                <a:solidFill>
                  <a:schemeClr val="bg1"/>
                </a:solidFill>
                <a:latin typeface="Corbel" pitchFamily="34" charset="0"/>
              </a:rPr>
              <a:t>Who W</a:t>
            </a:r>
            <a:r>
              <a:rPr lang="en-US" sz="2000" b="1" kern="0" dirty="0" smtClean="0">
                <a:solidFill>
                  <a:schemeClr val="bg1"/>
                </a:solidFill>
                <a:latin typeface="Corbel" pitchFamily="34" charset="0"/>
              </a:rPr>
              <a:t>e Are</a:t>
            </a:r>
            <a:endParaRPr lang="en-US" sz="2000" b="1" kern="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724400" y="992391"/>
            <a:ext cx="4114800" cy="3872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0400" indent="-660400" algn="ctr" defTabSz="914400">
              <a:lnSpc>
                <a:spcPct val="95000"/>
              </a:lnSpc>
              <a:spcBef>
                <a:spcPct val="50000"/>
              </a:spcBef>
              <a:spcAft>
                <a:spcPct val="25000"/>
              </a:spcAft>
              <a:buClr>
                <a:srgbClr val="144578"/>
              </a:buClr>
              <a:buSzPct val="90000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Corbel" pitchFamily="34" charset="0"/>
              </a:rPr>
              <a:t>Our  Customers</a:t>
            </a:r>
            <a:endParaRPr lang="en-US" sz="2000" b="1" kern="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4738232" y="4756227"/>
            <a:ext cx="4114800" cy="3872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0400" indent="-660400" algn="ctr" defTabSz="914400">
              <a:lnSpc>
                <a:spcPct val="95000"/>
              </a:lnSpc>
              <a:spcBef>
                <a:spcPct val="50000"/>
              </a:spcBef>
              <a:spcAft>
                <a:spcPct val="25000"/>
              </a:spcAft>
              <a:buClr>
                <a:srgbClr val="144578"/>
              </a:buClr>
              <a:buSzPct val="90000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+mj-lt"/>
              </a:rPr>
              <a:t>Our Partners</a:t>
            </a:r>
            <a:endParaRPr lang="en-US" sz="20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110455" y="1525791"/>
            <a:ext cx="583563" cy="583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21585" y="1534901"/>
            <a:ext cx="683193" cy="525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72318" y="2112754"/>
            <a:ext cx="870411" cy="870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11839" y="1477754"/>
            <a:ext cx="783858" cy="702315"/>
          </a:xfrm>
          <a:prstGeom prst="rect">
            <a:avLst/>
          </a:prstGeom>
        </p:spPr>
      </p:pic>
      <p:pic>
        <p:nvPicPr>
          <p:cNvPr id="4" name="Picture 3" descr="brocadeimg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4221" y="5327894"/>
            <a:ext cx="1560427" cy="366700"/>
          </a:xfrm>
          <a:prstGeom prst="rect">
            <a:avLst/>
          </a:prstGeom>
        </p:spPr>
      </p:pic>
      <p:pic>
        <p:nvPicPr>
          <p:cNvPr id="10" name="Picture 9" descr="logo_cisc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3768" y="5844596"/>
            <a:ext cx="1016000" cy="541867"/>
          </a:xfrm>
          <a:prstGeom prst="rect">
            <a:avLst/>
          </a:prstGeom>
        </p:spPr>
      </p:pic>
      <p:pic>
        <p:nvPicPr>
          <p:cNvPr id="11" name="Picture 10" descr="logo_emc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1585" y="5844596"/>
            <a:ext cx="1196120" cy="398707"/>
          </a:xfrm>
          <a:prstGeom prst="rect">
            <a:avLst/>
          </a:prstGeom>
        </p:spPr>
      </p:pic>
      <p:pic>
        <p:nvPicPr>
          <p:cNvPr id="13" name="Picture 12" descr="Logo_Microsoft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2064" y="5195481"/>
            <a:ext cx="1121591" cy="564830"/>
          </a:xfrm>
          <a:prstGeom prst="rect">
            <a:avLst/>
          </a:prstGeom>
        </p:spPr>
      </p:pic>
      <p:pic>
        <p:nvPicPr>
          <p:cNvPr id="15" name="Picture 14" descr="logo_vmware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0455" y="5327894"/>
            <a:ext cx="1194510" cy="188607"/>
          </a:xfrm>
          <a:prstGeom prst="rect">
            <a:avLst/>
          </a:prstGeom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752064" y="3074448"/>
            <a:ext cx="4114800" cy="3872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0400" indent="-660400" algn="ctr" defTabSz="914400">
              <a:lnSpc>
                <a:spcPct val="95000"/>
              </a:lnSpc>
              <a:spcBef>
                <a:spcPct val="50000"/>
              </a:spcBef>
              <a:spcAft>
                <a:spcPct val="25000"/>
              </a:spcAft>
              <a:buClr>
                <a:srgbClr val="144578"/>
              </a:buClr>
              <a:buSzPct val="90000"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Corbel" pitchFamily="34" charset="0"/>
              </a:rPr>
              <a:t>Our Distributors and VARs</a:t>
            </a:r>
            <a:endParaRPr lang="en-US" sz="2000" b="1" kern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30416" y="3614017"/>
            <a:ext cx="611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9" descr="IM_logo_lg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86220" y="3614017"/>
            <a:ext cx="733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3386" y="3614017"/>
            <a:ext cx="1273654" cy="486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99813" y="5760311"/>
            <a:ext cx="660400" cy="702197"/>
          </a:xfrm>
          <a:prstGeom prst="rect">
            <a:avLst/>
          </a:prstGeom>
        </p:spPr>
      </p:pic>
      <p:pic>
        <p:nvPicPr>
          <p:cNvPr id="12" name="Picture 11" descr="karr-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2464" y="1525791"/>
            <a:ext cx="914400" cy="635000"/>
          </a:xfrm>
          <a:prstGeom prst="rect">
            <a:avLst/>
          </a:prstGeom>
        </p:spPr>
      </p:pic>
      <p:pic>
        <p:nvPicPr>
          <p:cNvPr id="14" name="Picture 13" descr="ntt-docomo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3927" y="2383222"/>
            <a:ext cx="1358391" cy="440559"/>
          </a:xfrm>
          <a:prstGeom prst="rect">
            <a:avLst/>
          </a:prstGeom>
        </p:spPr>
      </p:pic>
      <p:pic>
        <p:nvPicPr>
          <p:cNvPr id="16" name="Picture 15" descr="steelwedg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5171" y="2307368"/>
            <a:ext cx="1404642" cy="516413"/>
          </a:xfrm>
          <a:prstGeom prst="rect">
            <a:avLst/>
          </a:prstGeom>
        </p:spPr>
      </p:pic>
      <p:pic>
        <p:nvPicPr>
          <p:cNvPr id="17" name="Picture 16" descr="greenpages-logo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4098" y="4202299"/>
            <a:ext cx="1609920" cy="350978"/>
          </a:xfrm>
          <a:prstGeom prst="rect">
            <a:avLst/>
          </a:prstGeom>
        </p:spPr>
      </p:pic>
      <p:pic>
        <p:nvPicPr>
          <p:cNvPr id="18" name="Picture 17" descr="nexus-is-logo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0387" y="4202299"/>
            <a:ext cx="1619381" cy="45391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69926" y="3539352"/>
            <a:ext cx="868061" cy="5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55876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Vertical Text Placeholder 20"/>
          <p:cNvSpPr>
            <a:spLocks noGrp="1"/>
          </p:cNvSpPr>
          <p:nvPr>
            <p:ph type="body" orient="vert" idx="1"/>
          </p:nvPr>
        </p:nvSpPr>
        <p:spPr>
          <a:xfrm>
            <a:off x="457200" y="1246375"/>
            <a:ext cx="8079748" cy="2410442"/>
          </a:xfrm>
        </p:spPr>
        <p:txBody>
          <a:bodyPr vert="horz"/>
          <a:lstStyle/>
          <a:p>
            <a:pPr marL="0" indent="0" algn="ctr">
              <a:buNone/>
            </a:pPr>
            <a:r>
              <a:rPr lang="en-US" sz="2400" dirty="0" smtClean="0">
                <a:latin typeface="Calibri" charset="0"/>
              </a:rPr>
              <a:t>The reality is that most IT professionals have many kinds of infrastructure they must manage.</a:t>
            </a:r>
          </a:p>
          <a:p>
            <a:endParaRPr lang="en-US" sz="2400" dirty="0" smtClean="0">
              <a:latin typeface="Calibri" charset="0"/>
            </a:endParaRPr>
          </a:p>
          <a:p>
            <a:endParaRPr lang="en-US" sz="2400" dirty="0" smtClean="0">
              <a:latin typeface="Calibri" charset="0"/>
            </a:endParaRPr>
          </a:p>
          <a:p>
            <a:endParaRPr lang="en-US" sz="2400" dirty="0" smtClean="0">
              <a:latin typeface="Calibri" charset="0"/>
            </a:endParaRPr>
          </a:p>
        </p:txBody>
      </p:sp>
      <p:sp>
        <p:nvSpPr>
          <p:cNvPr id="13315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The Legacy</a:t>
            </a:r>
          </a:p>
        </p:txBody>
      </p:sp>
      <p:sp>
        <p:nvSpPr>
          <p:cNvPr id="13316" name="TextBox 21"/>
          <p:cNvSpPr txBox="1">
            <a:spLocks noChangeArrowheads="1"/>
          </p:cNvSpPr>
          <p:nvPr/>
        </p:nvSpPr>
        <p:spPr bwMode="auto">
          <a:xfrm>
            <a:off x="1387475" y="43449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54795" y="5855897"/>
            <a:ext cx="6985245" cy="404005"/>
          </a:xfrm>
          <a:prstGeom prst="wedgeRoundRectCallout">
            <a:avLst>
              <a:gd name="adj1" fmla="val 14853"/>
              <a:gd name="adj2" fmla="val -49771"/>
              <a:gd name="adj3" fmla="val 16667"/>
            </a:avLst>
          </a:prstGeom>
          <a:ln>
            <a:noFill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Physical, virtual and cloud continue environments continue to expand</a:t>
            </a:r>
            <a:endParaRPr lang="en-US" b="1" dirty="0"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93267" y="2673048"/>
            <a:ext cx="2107920" cy="2636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4"/>
          <p:cNvGrpSpPr/>
          <p:nvPr/>
        </p:nvGrpSpPr>
        <p:grpSpPr>
          <a:xfrm>
            <a:off x="393267" y="2893415"/>
            <a:ext cx="8614976" cy="2415993"/>
            <a:chOff x="76669" y="4063870"/>
            <a:chExt cx="8614976" cy="2415993"/>
          </a:xfrm>
        </p:grpSpPr>
        <p:grpSp>
          <p:nvGrpSpPr>
            <p:cNvPr id="3" name="Group 48"/>
            <p:cNvGrpSpPr/>
            <p:nvPr/>
          </p:nvGrpSpPr>
          <p:grpSpPr>
            <a:xfrm>
              <a:off x="2345841" y="4364087"/>
              <a:ext cx="1181894" cy="2115776"/>
              <a:chOff x="1997618" y="2252616"/>
              <a:chExt cx="1778535" cy="3926005"/>
            </a:xfrm>
          </p:grpSpPr>
          <p:pic>
            <p:nvPicPr>
              <p:cNvPr id="109" name="Picture 3" descr="J:\Clip_Installer\DVD_ART\Artwork_Imagery\Shapes and Graphics\fans - gradient\fan - light blue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997618" y="3676791"/>
                <a:ext cx="1778533" cy="1790992"/>
              </a:xfrm>
              <a:prstGeom prst="rect">
                <a:avLst/>
              </a:prstGeom>
              <a:noFill/>
            </p:spPr>
          </p:pic>
          <p:grpSp>
            <p:nvGrpSpPr>
              <p:cNvPr id="4" name="Group 51"/>
              <p:cNvGrpSpPr/>
              <p:nvPr/>
            </p:nvGrpSpPr>
            <p:grpSpPr>
              <a:xfrm>
                <a:off x="2159534" y="4430291"/>
                <a:ext cx="1616619" cy="1748330"/>
                <a:chOff x="1000114" y="3534795"/>
                <a:chExt cx="1616619" cy="1748330"/>
              </a:xfrm>
            </p:grpSpPr>
            <p:pic>
              <p:nvPicPr>
                <p:cNvPr id="120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0114" y="3534795"/>
                  <a:ext cx="626020" cy="159593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1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33515" y="3610995"/>
                  <a:ext cx="626020" cy="159593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90714" y="3687194"/>
                  <a:ext cx="626019" cy="159593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1" name="Rounded Rectangle 110"/>
              <p:cNvSpPr/>
              <p:nvPr/>
            </p:nvSpPr>
            <p:spPr>
              <a:xfrm>
                <a:off x="2052067" y="3080367"/>
                <a:ext cx="1638372" cy="5964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Virtualization</a:t>
                </a:r>
                <a:endParaRPr lang="en-US" sz="1050" b="1" dirty="0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2995180" y="2623167"/>
                <a:ext cx="695259" cy="457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VM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2052067" y="2614289"/>
                <a:ext cx="914399" cy="45720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VM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26"/>
              <p:cNvGrpSpPr/>
              <p:nvPr/>
            </p:nvGrpSpPr>
            <p:grpSpPr>
              <a:xfrm>
                <a:off x="2052068" y="2252617"/>
                <a:ext cx="831565" cy="309883"/>
                <a:chOff x="-469712" y="1757416"/>
                <a:chExt cx="738502" cy="381000"/>
              </a:xfrm>
            </p:grpSpPr>
            <p:sp>
              <p:nvSpPr>
                <p:cNvPr id="118" name="Rounded Rectangle 117"/>
                <p:cNvSpPr/>
                <p:nvPr/>
              </p:nvSpPr>
              <p:spPr>
                <a:xfrm>
                  <a:off x="-469712" y="1757416"/>
                  <a:ext cx="380999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-112209" y="1757416"/>
                  <a:ext cx="380999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7" name="Group 26"/>
              <p:cNvGrpSpPr/>
              <p:nvPr/>
            </p:nvGrpSpPr>
            <p:grpSpPr>
              <a:xfrm>
                <a:off x="2849913" y="2252616"/>
                <a:ext cx="840527" cy="309886"/>
                <a:chOff x="-593753" y="1754288"/>
                <a:chExt cx="746461" cy="381003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-593753" y="1754291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-228292" y="1754288"/>
                  <a:ext cx="381000" cy="381001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67" name="TextBox 66"/>
            <p:cNvSpPr txBox="1"/>
            <p:nvPr/>
          </p:nvSpPr>
          <p:spPr>
            <a:xfrm>
              <a:off x="2184589" y="4063870"/>
              <a:ext cx="218587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rebuchet MS" pitchFamily="34" charset="0"/>
                </a:rPr>
                <a:t>Virtualized Servers</a:t>
              </a:r>
              <a:endParaRPr lang="en-US" sz="1200" b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8" name="Cloud 67"/>
            <p:cNvSpPr/>
            <p:nvPr/>
          </p:nvSpPr>
          <p:spPr>
            <a:xfrm>
              <a:off x="3744571" y="4373321"/>
              <a:ext cx="2447907" cy="1723464"/>
            </a:xfrm>
            <a:prstGeom prst="cloud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1000"/>
                    <a:lumMod val="89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0"/>
            <p:cNvGrpSpPr/>
            <p:nvPr/>
          </p:nvGrpSpPr>
          <p:grpSpPr>
            <a:xfrm>
              <a:off x="4370468" y="4693882"/>
              <a:ext cx="1196115" cy="1289914"/>
              <a:chOff x="1997620" y="2217711"/>
              <a:chExt cx="2895600" cy="3740815"/>
            </a:xfrm>
          </p:grpSpPr>
          <p:pic>
            <p:nvPicPr>
              <p:cNvPr id="91" name="Picture 3" descr="J:\Clip_Installer\DVD_ART\Artwork_Imagery\Shapes and Graphics\fans - gradient\fan - light blue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997620" y="3676796"/>
                <a:ext cx="2895600" cy="1790992"/>
              </a:xfrm>
              <a:prstGeom prst="rect">
                <a:avLst/>
              </a:prstGeom>
              <a:noFill/>
            </p:spPr>
          </p:pic>
          <p:grpSp>
            <p:nvGrpSpPr>
              <p:cNvPr id="9" name="Group 73"/>
              <p:cNvGrpSpPr/>
              <p:nvPr/>
            </p:nvGrpSpPr>
            <p:grpSpPr>
              <a:xfrm>
                <a:off x="2531020" y="4210196"/>
                <a:ext cx="1616620" cy="1748330"/>
                <a:chOff x="1371600" y="3314700"/>
                <a:chExt cx="1616620" cy="1748330"/>
              </a:xfrm>
            </p:grpSpPr>
            <p:pic>
              <p:nvPicPr>
                <p:cNvPr id="106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3314700"/>
                  <a:ext cx="626020" cy="159593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7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3390900"/>
                  <a:ext cx="626020" cy="159593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8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2200" y="3467100"/>
                  <a:ext cx="626020" cy="159593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3" name="Rounded Rectangle 92"/>
              <p:cNvSpPr/>
              <p:nvPr/>
            </p:nvSpPr>
            <p:spPr>
              <a:xfrm>
                <a:off x="2052067" y="3080367"/>
                <a:ext cx="2786704" cy="5964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 smtClean="0"/>
                  <a:t>Virtualization</a:t>
                </a:r>
                <a:endParaRPr lang="en-US" sz="700" b="1" dirty="0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2082698" y="2623167"/>
                <a:ext cx="914400" cy="457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3923354" y="2623167"/>
                <a:ext cx="914400" cy="457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02957" y="2614289"/>
                <a:ext cx="914400" cy="45720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26"/>
              <p:cNvGrpSpPr/>
              <p:nvPr/>
            </p:nvGrpSpPr>
            <p:grpSpPr>
              <a:xfrm>
                <a:off x="2080920" y="2220253"/>
                <a:ext cx="900199" cy="309883"/>
                <a:chOff x="411996" y="1714500"/>
                <a:chExt cx="799455" cy="381000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411996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1" name="Group 26"/>
              <p:cNvGrpSpPr/>
              <p:nvPr/>
            </p:nvGrpSpPr>
            <p:grpSpPr>
              <a:xfrm>
                <a:off x="3036008" y="2217711"/>
                <a:ext cx="909076" cy="309883"/>
                <a:chOff x="404112" y="1714500"/>
                <a:chExt cx="807339" cy="381000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404112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2" name="Group 26"/>
              <p:cNvGrpSpPr/>
              <p:nvPr/>
            </p:nvGrpSpPr>
            <p:grpSpPr>
              <a:xfrm>
                <a:off x="3982402" y="2220253"/>
                <a:ext cx="900199" cy="309883"/>
                <a:chOff x="411996" y="1714500"/>
                <a:chExt cx="799455" cy="381000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411996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756627" y="4063870"/>
              <a:ext cx="19473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Trebuchet MS" pitchFamily="34" charset="0"/>
                </a:rPr>
                <a:t>Private Cloud</a:t>
              </a:r>
              <a:endParaRPr lang="en-US" sz="1200" b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71" name="Cloud 70"/>
            <p:cNvSpPr/>
            <p:nvPr/>
          </p:nvSpPr>
          <p:spPr>
            <a:xfrm>
              <a:off x="6445031" y="4285186"/>
              <a:ext cx="2246614" cy="1505781"/>
            </a:xfrm>
            <a:prstGeom prst="cloud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1000"/>
                    <a:lumMod val="89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568338" y="4601620"/>
              <a:ext cx="875127" cy="32270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740901" y="4896016"/>
              <a:ext cx="542886" cy="54288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098569" y="5256170"/>
              <a:ext cx="822272" cy="338582"/>
            </a:xfrm>
            <a:prstGeom prst="rect">
              <a:avLst/>
            </a:prstGeom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lum contrast="1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 bwMode="auto">
            <a:xfrm>
              <a:off x="7568337" y="5045046"/>
              <a:ext cx="875127" cy="174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76" name="TextBox 75"/>
            <p:cNvSpPr txBox="1"/>
            <p:nvPr/>
          </p:nvSpPr>
          <p:spPr>
            <a:xfrm>
              <a:off x="5676420" y="4063870"/>
              <a:ext cx="1634892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0000"/>
                  </a:solidFill>
                  <a:latin typeface="Trebuchet MS" pitchFamily="34" charset="0"/>
                </a:rPr>
                <a:t>Public Cloud</a:t>
              </a:r>
              <a:endParaRPr lang="en-US" sz="1200" b="1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pic>
          <p:nvPicPr>
            <p:cNvPr id="77" name="Picture 76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58" y="4344960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77"/>
            <p:cNvSpPr txBox="1"/>
            <p:nvPr/>
          </p:nvSpPr>
          <p:spPr>
            <a:xfrm>
              <a:off x="76669" y="4063870"/>
              <a:ext cx="168210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Trebuchet MS" pitchFamily="34" charset="0"/>
                </a:rPr>
                <a:t>Physical Devices</a:t>
              </a:r>
              <a:endParaRPr lang="en-US" sz="1200" b="1" dirty="0">
                <a:latin typeface="Trebuchet MS" pitchFamily="34" charset="0"/>
              </a:endParaRPr>
            </a:p>
          </p:txBody>
        </p:sp>
        <p:pic>
          <p:nvPicPr>
            <p:cNvPr id="79" name="Picture 78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22" y="4374384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9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02" y="4374384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21" descr="switch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65" y="5041604"/>
              <a:ext cx="627062" cy="25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91"/>
            <p:cNvSpPr txBox="1">
              <a:spLocks noChangeArrowheads="1"/>
            </p:cNvSpPr>
            <p:nvPr/>
          </p:nvSpPr>
          <p:spPr bwMode="auto">
            <a:xfrm>
              <a:off x="322365" y="5240635"/>
              <a:ext cx="473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 dirty="0">
                  <a:latin typeface="Corbel"/>
                  <a:cs typeface="Corbel"/>
                </a:rPr>
                <a:t>Switch</a:t>
              </a:r>
            </a:p>
          </p:txBody>
        </p:sp>
        <p:grpSp>
          <p:nvGrpSpPr>
            <p:cNvPr id="13" name="Group 164"/>
            <p:cNvGrpSpPr>
              <a:grpSpLocks/>
            </p:cNvGrpSpPr>
            <p:nvPr/>
          </p:nvGrpSpPr>
          <p:grpSpPr bwMode="auto">
            <a:xfrm>
              <a:off x="1027346" y="5071028"/>
              <a:ext cx="584200" cy="439059"/>
              <a:chOff x="1320800" y="2008188"/>
              <a:chExt cx="584200" cy="451727"/>
            </a:xfr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grpSpPr>
          <p:pic>
            <p:nvPicPr>
              <p:cNvPr id="89" name="Picture 20" descr="router.png"/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928" y="2008188"/>
                <a:ext cx="575072" cy="26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1320800" y="2238255"/>
                <a:ext cx="479618" cy="22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800" dirty="0">
                    <a:latin typeface="Corbel"/>
                    <a:cs typeface="Corbel"/>
                  </a:rPr>
                  <a:t>Router</a:t>
                </a:r>
              </a:p>
            </p:txBody>
          </p:sp>
        </p:grpSp>
        <p:pic>
          <p:nvPicPr>
            <p:cNvPr id="84" name="Picture 83" descr="Smartphones2012.jpg"/>
            <p:cNvPicPr>
              <a:picLocks noChangeAspect="1"/>
            </p:cNvPicPr>
            <p:nvPr/>
          </p:nvPicPr>
          <p:blipFill>
            <a:blip r:embed="rId14" cstate="screen">
              <a:grayscl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506964" y="5335471"/>
              <a:ext cx="674274" cy="518562"/>
            </a:xfrm>
            <a:prstGeom prst="rect">
              <a:avLst/>
            </a:prstGeom>
          </p:spPr>
        </p:pic>
        <p:sp>
          <p:nvSpPr>
            <p:cNvPr id="85" name="TextBox 91"/>
            <p:cNvSpPr txBox="1">
              <a:spLocks noChangeArrowheads="1"/>
            </p:cNvSpPr>
            <p:nvPr/>
          </p:nvSpPr>
          <p:spPr bwMode="auto">
            <a:xfrm>
              <a:off x="289861" y="6193543"/>
              <a:ext cx="16624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b="1" dirty="0" smtClean="0">
                  <a:latin typeface="Corbel"/>
                  <a:cs typeface="Corbel"/>
                </a:rPr>
                <a:t>Bring Your Own Device</a:t>
              </a:r>
              <a:endParaRPr lang="en-US" sz="1000" b="1" dirty="0">
                <a:latin typeface="Corbel"/>
                <a:cs typeface="Corbel"/>
              </a:endParaRPr>
            </a:p>
          </p:txBody>
        </p:sp>
        <p:pic>
          <p:nvPicPr>
            <p:cNvPr id="86" name="Picture 85" descr="11691v3-max-250x250.png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040748" y="4516876"/>
              <a:ext cx="486077" cy="379140"/>
            </a:xfrm>
            <a:prstGeom prst="rect">
              <a:avLst/>
            </a:prstGeom>
          </p:spPr>
        </p:pic>
        <p:pic>
          <p:nvPicPr>
            <p:cNvPr id="87" name="Picture 86" descr="laptop-vs-desktop.jpg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8693" y="5417215"/>
              <a:ext cx="860734" cy="860734"/>
            </a:xfrm>
            <a:prstGeom prst="rect">
              <a:avLst/>
            </a:prstGeom>
          </p:spPr>
        </p:pic>
        <p:pic>
          <p:nvPicPr>
            <p:cNvPr id="88" name="Picture 87" descr="Laptop-Vs-Desktop 1.jpg"/>
            <p:cNvPicPr>
              <a:picLocks noChangeAspect="1"/>
            </p:cNvPicPr>
            <p:nvPr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15370" y="5396247"/>
              <a:ext cx="1043407" cy="836658"/>
            </a:xfrm>
            <a:prstGeom prst="rect">
              <a:avLst/>
            </a:prstGeom>
          </p:spPr>
        </p:pic>
      </p:grpSp>
      <p:sp>
        <p:nvSpPr>
          <p:cNvPr id="65" name="Rounded Rectangle 64"/>
          <p:cNvSpPr/>
          <p:nvPr/>
        </p:nvSpPr>
        <p:spPr>
          <a:xfrm>
            <a:off x="2501187" y="2708371"/>
            <a:ext cx="1559982" cy="2636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073780" y="2752000"/>
            <a:ext cx="2435296" cy="2636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509075" y="2752000"/>
            <a:ext cx="2499167" cy="259273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64172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Vertical Text Placeholder 20"/>
          <p:cNvSpPr>
            <a:spLocks noGrp="1"/>
          </p:cNvSpPr>
          <p:nvPr>
            <p:ph type="body" orient="vert" idx="1"/>
          </p:nvPr>
        </p:nvSpPr>
        <p:spPr>
          <a:xfrm>
            <a:off x="457200" y="1246375"/>
            <a:ext cx="8079748" cy="2410442"/>
          </a:xfrm>
        </p:spPr>
        <p:txBody>
          <a:bodyPr vert="horz"/>
          <a:lstStyle/>
          <a:p>
            <a:pPr marL="0" indent="0" algn="ctr">
              <a:buNone/>
            </a:pPr>
            <a:r>
              <a:rPr lang="en-US" sz="2400" dirty="0" smtClean="0">
                <a:latin typeface="Calibri" charset="0"/>
              </a:rPr>
              <a:t>At the end of the month, IT professionals have to govern data and services across all delivery methods.</a:t>
            </a:r>
          </a:p>
          <a:p>
            <a:pPr>
              <a:buNone/>
            </a:pPr>
            <a:endParaRPr lang="en-US" sz="2400" dirty="0" smtClean="0">
              <a:latin typeface="Calibri" charset="0"/>
            </a:endParaRPr>
          </a:p>
          <a:p>
            <a:endParaRPr lang="en-US" sz="2400" dirty="0" smtClean="0">
              <a:latin typeface="Calibri" charset="0"/>
            </a:endParaRPr>
          </a:p>
        </p:txBody>
      </p:sp>
      <p:sp>
        <p:nvSpPr>
          <p:cNvPr id="13315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One Source of Control, One Source of Truth</a:t>
            </a:r>
          </a:p>
        </p:txBody>
      </p:sp>
      <p:sp>
        <p:nvSpPr>
          <p:cNvPr id="13316" name="TextBox 21"/>
          <p:cNvSpPr txBox="1">
            <a:spLocks noChangeArrowheads="1"/>
          </p:cNvSpPr>
          <p:nvPr/>
        </p:nvSpPr>
        <p:spPr bwMode="auto">
          <a:xfrm>
            <a:off x="1387475" y="43449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24" name="TextBox 21"/>
          <p:cNvSpPr txBox="1">
            <a:spLocks noChangeArrowheads="1"/>
          </p:cNvSpPr>
          <p:nvPr/>
        </p:nvSpPr>
        <p:spPr bwMode="auto">
          <a:xfrm>
            <a:off x="1387475" y="43449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93267" y="2673048"/>
            <a:ext cx="2107920" cy="2636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4"/>
          <p:cNvGrpSpPr/>
          <p:nvPr/>
        </p:nvGrpSpPr>
        <p:grpSpPr>
          <a:xfrm>
            <a:off x="405291" y="3114731"/>
            <a:ext cx="8602952" cy="2194677"/>
            <a:chOff x="88693" y="4285186"/>
            <a:chExt cx="8602952" cy="2194677"/>
          </a:xfrm>
        </p:grpSpPr>
        <p:grpSp>
          <p:nvGrpSpPr>
            <p:cNvPr id="3" name="Group 48"/>
            <p:cNvGrpSpPr/>
            <p:nvPr/>
          </p:nvGrpSpPr>
          <p:grpSpPr>
            <a:xfrm>
              <a:off x="2345841" y="4364087"/>
              <a:ext cx="1181894" cy="2115776"/>
              <a:chOff x="1997618" y="2252616"/>
              <a:chExt cx="1778535" cy="3926005"/>
            </a:xfrm>
          </p:grpSpPr>
          <p:pic>
            <p:nvPicPr>
              <p:cNvPr id="170" name="Picture 3" descr="J:\Clip_Installer\DVD_ART\Artwork_Imagery\Shapes and Graphics\fans - gradient\fan - light blue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997618" y="3676791"/>
                <a:ext cx="1778533" cy="1790992"/>
              </a:xfrm>
              <a:prstGeom prst="rect">
                <a:avLst/>
              </a:prstGeom>
              <a:noFill/>
            </p:spPr>
          </p:pic>
          <p:grpSp>
            <p:nvGrpSpPr>
              <p:cNvPr id="4" name="Group 51"/>
              <p:cNvGrpSpPr/>
              <p:nvPr/>
            </p:nvGrpSpPr>
            <p:grpSpPr>
              <a:xfrm>
                <a:off x="2159534" y="4430291"/>
                <a:ext cx="1616619" cy="1748330"/>
                <a:chOff x="1000114" y="3534795"/>
                <a:chExt cx="1616619" cy="1748330"/>
              </a:xfrm>
            </p:grpSpPr>
            <p:pic>
              <p:nvPicPr>
                <p:cNvPr id="181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0114" y="3534795"/>
                  <a:ext cx="626020" cy="159593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33515" y="3610995"/>
                  <a:ext cx="626020" cy="159593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90714" y="3687194"/>
                  <a:ext cx="626019" cy="159593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" name="Rounded Rectangle 171"/>
              <p:cNvSpPr/>
              <p:nvPr/>
            </p:nvSpPr>
            <p:spPr>
              <a:xfrm>
                <a:off x="2052067" y="3080367"/>
                <a:ext cx="1638372" cy="5964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Virtualization</a:t>
                </a:r>
                <a:endParaRPr lang="en-US" sz="1050" b="1" dirty="0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2995180" y="2623167"/>
                <a:ext cx="695259" cy="457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VM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052067" y="2614289"/>
                <a:ext cx="914399" cy="45720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VM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26"/>
              <p:cNvGrpSpPr/>
              <p:nvPr/>
            </p:nvGrpSpPr>
            <p:grpSpPr>
              <a:xfrm>
                <a:off x="2052068" y="2252617"/>
                <a:ext cx="831565" cy="309883"/>
                <a:chOff x="-469712" y="1757416"/>
                <a:chExt cx="738502" cy="381000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-469712" y="1757416"/>
                  <a:ext cx="380999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-112209" y="1757416"/>
                  <a:ext cx="380999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7" name="Group 26"/>
              <p:cNvGrpSpPr/>
              <p:nvPr/>
            </p:nvGrpSpPr>
            <p:grpSpPr>
              <a:xfrm>
                <a:off x="2849913" y="2252616"/>
                <a:ext cx="840527" cy="309886"/>
                <a:chOff x="-593753" y="1754288"/>
                <a:chExt cx="746461" cy="381003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-593753" y="1754291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>
                <a:xfrm>
                  <a:off x="-228292" y="1754288"/>
                  <a:ext cx="381000" cy="381001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4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129" name="Cloud 128"/>
            <p:cNvSpPr/>
            <p:nvPr/>
          </p:nvSpPr>
          <p:spPr>
            <a:xfrm>
              <a:off x="3744571" y="4373321"/>
              <a:ext cx="2447907" cy="1723464"/>
            </a:xfrm>
            <a:prstGeom prst="cloud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1000"/>
                    <a:lumMod val="89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0"/>
            <p:cNvGrpSpPr/>
            <p:nvPr/>
          </p:nvGrpSpPr>
          <p:grpSpPr>
            <a:xfrm>
              <a:off x="4370468" y="4693884"/>
              <a:ext cx="1196115" cy="1289914"/>
              <a:chOff x="1997620" y="2217711"/>
              <a:chExt cx="2895600" cy="3740815"/>
            </a:xfrm>
          </p:grpSpPr>
          <p:pic>
            <p:nvPicPr>
              <p:cNvPr id="152" name="Picture 3" descr="J:\Clip_Installer\DVD_ART\Artwork_Imagery\Shapes and Graphics\fans - gradient\fan - light blue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997620" y="3676796"/>
                <a:ext cx="2895600" cy="1790992"/>
              </a:xfrm>
              <a:prstGeom prst="rect">
                <a:avLst/>
              </a:prstGeom>
              <a:noFill/>
            </p:spPr>
          </p:pic>
          <p:grpSp>
            <p:nvGrpSpPr>
              <p:cNvPr id="9" name="Group 73"/>
              <p:cNvGrpSpPr/>
              <p:nvPr/>
            </p:nvGrpSpPr>
            <p:grpSpPr>
              <a:xfrm>
                <a:off x="2531020" y="4210196"/>
                <a:ext cx="1616620" cy="1748330"/>
                <a:chOff x="1371600" y="3314700"/>
                <a:chExt cx="1616620" cy="1748330"/>
              </a:xfrm>
            </p:grpSpPr>
            <p:pic>
              <p:nvPicPr>
                <p:cNvPr id="167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3314700"/>
                  <a:ext cx="626020" cy="159593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8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3390900"/>
                  <a:ext cx="626020" cy="159593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9" name="Picture 5" descr="J:\Clip_Installer\DVD_ART\Artwork_Imagery\HARDWARE_IMAGERY\Photos - OEM Hardware\Server Computer\HP Server rx9610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2200" y="3467100"/>
                  <a:ext cx="626020" cy="159593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4" name="Rounded Rectangle 153"/>
              <p:cNvSpPr/>
              <p:nvPr/>
            </p:nvSpPr>
            <p:spPr>
              <a:xfrm>
                <a:off x="2052067" y="3080367"/>
                <a:ext cx="2786704" cy="5964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 smtClean="0"/>
                  <a:t>Virtualization</a:t>
                </a:r>
                <a:endParaRPr lang="en-US" sz="700" b="1" dirty="0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082698" y="2623167"/>
                <a:ext cx="914400" cy="457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3923354" y="2623167"/>
                <a:ext cx="914400" cy="4572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3002957" y="2614289"/>
                <a:ext cx="914400" cy="45720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b="1" dirty="0" smtClean="0">
                    <a:solidFill>
                      <a:schemeClr val="tx1"/>
                    </a:solidFill>
                  </a:rPr>
                  <a:t>VM</a:t>
                </a:r>
                <a:endParaRPr lang="en-US" sz="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26"/>
              <p:cNvGrpSpPr/>
              <p:nvPr/>
            </p:nvGrpSpPr>
            <p:grpSpPr>
              <a:xfrm>
                <a:off x="2080920" y="2220253"/>
                <a:ext cx="900199" cy="309883"/>
                <a:chOff x="411996" y="1714500"/>
                <a:chExt cx="799455" cy="381000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411996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1" name="Group 26"/>
              <p:cNvGrpSpPr/>
              <p:nvPr/>
            </p:nvGrpSpPr>
            <p:grpSpPr>
              <a:xfrm>
                <a:off x="3036008" y="2217711"/>
                <a:ext cx="909076" cy="309883"/>
                <a:chOff x="404112" y="1714500"/>
                <a:chExt cx="807339" cy="381000"/>
              </a:xfrm>
            </p:grpSpPr>
            <p:sp>
              <p:nvSpPr>
                <p:cNvPr id="163" name="Rounded Rectangle 162"/>
                <p:cNvSpPr/>
                <p:nvPr/>
              </p:nvSpPr>
              <p:spPr>
                <a:xfrm>
                  <a:off x="404112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2" name="Group 26"/>
              <p:cNvGrpSpPr/>
              <p:nvPr/>
            </p:nvGrpSpPr>
            <p:grpSpPr>
              <a:xfrm>
                <a:off x="3982402" y="2220253"/>
                <a:ext cx="900199" cy="309883"/>
                <a:chOff x="411996" y="1714500"/>
                <a:chExt cx="799455" cy="381000"/>
              </a:xfrm>
            </p:grpSpPr>
            <p:sp>
              <p:nvSpPr>
                <p:cNvPr id="161" name="Rounded Rectangle 160"/>
                <p:cNvSpPr/>
                <p:nvPr/>
              </p:nvSpPr>
              <p:spPr>
                <a:xfrm>
                  <a:off x="411996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830451" y="1714500"/>
                  <a:ext cx="381000" cy="381000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" b="1" spc="-150" dirty="0" smtClean="0">
                      <a:solidFill>
                        <a:schemeClr val="tx1"/>
                      </a:solidFill>
                      <a:latin typeface="Trebuchet MS" pitchFamily="34" charset="0"/>
                      <a:ea typeface="Tahoma" pitchFamily="34" charset="0"/>
                      <a:cs typeface="Tahoma" pitchFamily="34" charset="0"/>
                    </a:rPr>
                    <a:t>App</a:t>
                  </a:r>
                  <a:endParaRPr lang="en-US" sz="300" b="1" spc="-150" dirty="0">
                    <a:solidFill>
                      <a:schemeClr val="tx1"/>
                    </a:solidFill>
                    <a:latin typeface="Trebuchet MS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132" name="Cloud 131"/>
            <p:cNvSpPr/>
            <p:nvPr/>
          </p:nvSpPr>
          <p:spPr>
            <a:xfrm>
              <a:off x="6445031" y="4285186"/>
              <a:ext cx="2246614" cy="1505781"/>
            </a:xfrm>
            <a:prstGeom prst="cloud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1000"/>
                    <a:lumMod val="89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568338" y="4601620"/>
              <a:ext cx="875127" cy="322703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740901" y="4896016"/>
              <a:ext cx="542886" cy="542886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098569" y="5256170"/>
              <a:ext cx="822272" cy="338582"/>
            </a:xfrm>
            <a:prstGeom prst="rect">
              <a:avLst/>
            </a:prstGeom>
          </p:spPr>
        </p:pic>
        <p:pic>
          <p:nvPicPr>
            <p:cNvPr id="136" name="Picture 2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lum contrast="1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 bwMode="auto">
            <a:xfrm>
              <a:off x="7568337" y="5045046"/>
              <a:ext cx="875127" cy="174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138" name="Picture 137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58" y="4344960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" name="Picture 139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22" y="4374384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1" name="Picture 140" descr="\\eventsql\dvd\Online_ART\DVD_ART34\Artwork_Imagery\Icons - Illustrations\_WINDOWS SERVER ICONS\Hardware\Virtual Servers 2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02" y="4374384"/>
              <a:ext cx="610069" cy="696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2" name="Picture 21" descr="switch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65" y="5041604"/>
              <a:ext cx="627062" cy="25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TextBox 91"/>
            <p:cNvSpPr txBox="1">
              <a:spLocks noChangeArrowheads="1"/>
            </p:cNvSpPr>
            <p:nvPr/>
          </p:nvSpPr>
          <p:spPr bwMode="auto">
            <a:xfrm>
              <a:off x="322365" y="5240635"/>
              <a:ext cx="473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 dirty="0">
                  <a:latin typeface="Corbel"/>
                  <a:cs typeface="Corbel"/>
                </a:rPr>
                <a:t>Switch</a:t>
              </a:r>
            </a:p>
          </p:txBody>
        </p:sp>
        <p:grpSp>
          <p:nvGrpSpPr>
            <p:cNvPr id="13" name="Group 164"/>
            <p:cNvGrpSpPr>
              <a:grpSpLocks/>
            </p:cNvGrpSpPr>
            <p:nvPr/>
          </p:nvGrpSpPr>
          <p:grpSpPr bwMode="auto">
            <a:xfrm>
              <a:off x="1027346" y="5071028"/>
              <a:ext cx="584200" cy="439059"/>
              <a:chOff x="1320800" y="2008188"/>
              <a:chExt cx="584200" cy="451727"/>
            </a:xfr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grpSpPr>
          <p:pic>
            <p:nvPicPr>
              <p:cNvPr id="150" name="Picture 20" descr="router.png"/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928" y="2008188"/>
                <a:ext cx="575072" cy="26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1320800" y="2238255"/>
                <a:ext cx="479618" cy="22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800" dirty="0">
                    <a:latin typeface="Corbel"/>
                    <a:cs typeface="Corbel"/>
                  </a:rPr>
                  <a:t>Router</a:t>
                </a:r>
              </a:p>
            </p:txBody>
          </p:sp>
        </p:grpSp>
        <p:pic>
          <p:nvPicPr>
            <p:cNvPr id="145" name="Picture 144" descr="Smartphones2012.jpg"/>
            <p:cNvPicPr>
              <a:picLocks noChangeAspect="1"/>
            </p:cNvPicPr>
            <p:nvPr/>
          </p:nvPicPr>
          <p:blipFill>
            <a:blip r:embed="rId14" cstate="screen">
              <a:grayscl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506964" y="5335471"/>
              <a:ext cx="674274" cy="518562"/>
            </a:xfrm>
            <a:prstGeom prst="rect">
              <a:avLst/>
            </a:prstGeom>
          </p:spPr>
        </p:pic>
        <p:sp>
          <p:nvSpPr>
            <p:cNvPr id="146" name="TextBox 91"/>
            <p:cNvSpPr txBox="1">
              <a:spLocks noChangeArrowheads="1"/>
            </p:cNvSpPr>
            <p:nvPr/>
          </p:nvSpPr>
          <p:spPr bwMode="auto">
            <a:xfrm>
              <a:off x="289861" y="6193543"/>
              <a:ext cx="16624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b="1" dirty="0" smtClean="0">
                  <a:latin typeface="Corbel"/>
                  <a:cs typeface="Corbel"/>
                </a:rPr>
                <a:t>Bring Your Own Device</a:t>
              </a:r>
              <a:endParaRPr lang="en-US" sz="1000" b="1" dirty="0">
                <a:latin typeface="Corbel"/>
                <a:cs typeface="Corbel"/>
              </a:endParaRPr>
            </a:p>
          </p:txBody>
        </p:sp>
        <p:pic>
          <p:nvPicPr>
            <p:cNvPr id="147" name="Picture 146" descr="11691v3-max-250x250.png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040748" y="4516876"/>
              <a:ext cx="486077" cy="379140"/>
            </a:xfrm>
            <a:prstGeom prst="rect">
              <a:avLst/>
            </a:prstGeom>
          </p:spPr>
        </p:pic>
        <p:pic>
          <p:nvPicPr>
            <p:cNvPr id="148" name="Picture 147" descr="laptop-vs-desktop.jpg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8693" y="5417215"/>
              <a:ext cx="860734" cy="860734"/>
            </a:xfrm>
            <a:prstGeom prst="rect">
              <a:avLst/>
            </a:prstGeom>
          </p:spPr>
        </p:pic>
        <p:pic>
          <p:nvPicPr>
            <p:cNvPr id="149" name="Picture 148" descr="Laptop-Vs-Desktop 1.jpg"/>
            <p:cNvPicPr>
              <a:picLocks noChangeAspect="1"/>
            </p:cNvPicPr>
            <p:nvPr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15370" y="5396247"/>
              <a:ext cx="1043407" cy="836658"/>
            </a:xfrm>
            <a:prstGeom prst="rect">
              <a:avLst/>
            </a:prstGeom>
          </p:spPr>
        </p:pic>
      </p:grpSp>
      <p:sp>
        <p:nvSpPr>
          <p:cNvPr id="184" name="Rounded Rectangle 183"/>
          <p:cNvSpPr/>
          <p:nvPr/>
        </p:nvSpPr>
        <p:spPr>
          <a:xfrm>
            <a:off x="2501187" y="2708371"/>
            <a:ext cx="1559982" cy="2636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4073780" y="2752000"/>
            <a:ext cx="2435296" cy="2636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>
            <a:off x="6509075" y="2752000"/>
            <a:ext cx="2499167" cy="259273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>
            <a:off x="393268" y="4785120"/>
            <a:ext cx="8614974" cy="48336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b="1" dirty="0" smtClean="0"/>
          </a:p>
          <a:p>
            <a:pPr lvl="0" algn="ctr"/>
            <a:r>
              <a:rPr lang="en-US" sz="1600" b="1" dirty="0" smtClean="0"/>
              <a:t>Inventory and Governance</a:t>
            </a:r>
            <a:endParaRPr lang="en-US" sz="1600" dirty="0" smtClean="0"/>
          </a:p>
          <a:p>
            <a:pPr algn="ctr"/>
            <a:endParaRPr lang="en-US" sz="1600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393268" y="3917237"/>
            <a:ext cx="8614974" cy="46094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b="1" dirty="0" smtClean="0"/>
          </a:p>
          <a:p>
            <a:pPr lvl="0" algn="ctr"/>
            <a:endParaRPr lang="en-US" sz="1600" b="1" dirty="0" smtClean="0"/>
          </a:p>
          <a:p>
            <a:pPr lvl="0" algn="ctr"/>
            <a:r>
              <a:rPr lang="en-US" sz="1600" b="1" dirty="0" smtClean="0"/>
              <a:t>Service Delivery</a:t>
            </a:r>
          </a:p>
          <a:p>
            <a:pPr lvl="0" algn="ctr"/>
            <a:endParaRPr lang="en-US" sz="1600" b="1" dirty="0" smtClean="0"/>
          </a:p>
          <a:p>
            <a:pPr algn="ctr"/>
            <a:endParaRPr lang="en-US" sz="1600" b="1" dirty="0" smtClean="0"/>
          </a:p>
        </p:txBody>
      </p:sp>
      <p:sp>
        <p:nvSpPr>
          <p:cNvPr id="74" name="Rounded Rectangle 73"/>
          <p:cNvSpPr/>
          <p:nvPr/>
        </p:nvSpPr>
        <p:spPr>
          <a:xfrm>
            <a:off x="393268" y="3175330"/>
            <a:ext cx="8614974" cy="42250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b="1" dirty="0" smtClean="0"/>
          </a:p>
          <a:p>
            <a:pPr lvl="0" algn="ctr"/>
            <a:endParaRPr lang="en-US" sz="1600" b="1" dirty="0" smtClean="0"/>
          </a:p>
          <a:p>
            <a:pPr lvl="0" algn="ctr"/>
            <a:r>
              <a:rPr lang="en-US" sz="1600" b="1" dirty="0" smtClean="0"/>
              <a:t>Monitor and Manage</a:t>
            </a:r>
          </a:p>
          <a:p>
            <a:pPr lvl="0" algn="ctr"/>
            <a:endParaRPr lang="en-US" sz="1600" b="1" dirty="0" smtClean="0"/>
          </a:p>
          <a:p>
            <a:pPr algn="ctr"/>
            <a:endParaRPr lang="en-US" sz="16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501187" y="2794638"/>
            <a:ext cx="218587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Trebuchet MS" pitchFamily="34" charset="0"/>
              </a:rPr>
              <a:t>Virtualized Servers</a:t>
            </a:r>
            <a:endParaRPr lang="en-US" sz="12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73225" y="2794638"/>
            <a:ext cx="243585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Trebuchet MS" pitchFamily="34" charset="0"/>
              </a:rPr>
              <a:t>Private Cloud</a:t>
            </a:r>
            <a:endParaRPr lang="en-US" sz="12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09076" y="2794638"/>
            <a:ext cx="249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Trebuchet MS" pitchFamily="34" charset="0"/>
              </a:rPr>
              <a:t>Public Cloud</a:t>
            </a:r>
            <a:endParaRPr lang="en-US" sz="12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3266" y="2794638"/>
            <a:ext cx="2104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rebuchet MS" pitchFamily="34" charset="0"/>
              </a:rPr>
              <a:t>Physical Devices</a:t>
            </a:r>
            <a:endParaRPr lang="en-US" sz="1200" b="1" dirty="0">
              <a:latin typeface="Trebuchet MS" pitchFamily="34" charset="0"/>
            </a:endParaRPr>
          </a:p>
        </p:txBody>
      </p:sp>
      <p:sp>
        <p:nvSpPr>
          <p:cNvPr id="72" name="Rounded Rectangular Callout 71"/>
          <p:cNvSpPr/>
          <p:nvPr/>
        </p:nvSpPr>
        <p:spPr>
          <a:xfrm>
            <a:off x="1823561" y="5855897"/>
            <a:ext cx="5776823" cy="404005"/>
          </a:xfrm>
          <a:prstGeom prst="wedgeRoundRectCallout">
            <a:avLst>
              <a:gd name="adj1" fmla="val 14853"/>
              <a:gd name="adj2" fmla="val -49771"/>
              <a:gd name="adj3" fmla="val 16667"/>
            </a:avLst>
          </a:prstGeom>
          <a:ln>
            <a:noFill/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Requirement:   visibility across the entire enterprise</a:t>
            </a:r>
            <a:endParaRPr lang="en-US" b="1" dirty="0"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7030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Types of IT Infrastructure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sz="2400" dirty="0" smtClean="0"/>
              <a:t>Mobile</a:t>
            </a:r>
          </a:p>
          <a:p>
            <a:endParaRPr lang="en-US" sz="2400" dirty="0" smtClean="0"/>
          </a:p>
          <a:p>
            <a:r>
              <a:rPr lang="en-US" sz="2400" dirty="0" smtClean="0"/>
              <a:t>Silos of infrastructure</a:t>
            </a:r>
          </a:p>
          <a:p>
            <a:endParaRPr lang="en-US" sz="2400" dirty="0" smtClean="0"/>
          </a:p>
          <a:p>
            <a:r>
              <a:rPr lang="en-US" sz="2400" dirty="0" smtClean="0"/>
              <a:t>Internal Private Cloud</a:t>
            </a:r>
          </a:p>
          <a:p>
            <a:endParaRPr lang="en-US" sz="2400" dirty="0"/>
          </a:p>
          <a:p>
            <a:r>
              <a:rPr lang="en-US" sz="2400" dirty="0" smtClean="0"/>
              <a:t>External Private Cloud</a:t>
            </a:r>
          </a:p>
          <a:p>
            <a:endParaRPr lang="en-US" sz="2400" dirty="0" smtClean="0"/>
          </a:p>
          <a:p>
            <a:r>
              <a:rPr lang="en-US" sz="2400" dirty="0" smtClean="0"/>
              <a:t>Business Outsource Services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IT Responsibilities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sz="2400" dirty="0" smtClean="0"/>
              <a:t>Availability</a:t>
            </a:r>
          </a:p>
          <a:p>
            <a:r>
              <a:rPr lang="en-US" sz="2400" dirty="0" smtClean="0"/>
              <a:t>Maintenance</a:t>
            </a:r>
          </a:p>
          <a:p>
            <a:r>
              <a:rPr lang="en-US" sz="2400" dirty="0" smtClean="0"/>
              <a:t>Service Management</a:t>
            </a:r>
          </a:p>
          <a:p>
            <a:r>
              <a:rPr lang="en-US" sz="2400" dirty="0" smtClean="0"/>
              <a:t>Audit</a:t>
            </a:r>
          </a:p>
          <a:p>
            <a:r>
              <a:rPr lang="en-US" sz="2400" dirty="0" smtClean="0"/>
              <a:t>Change Management</a:t>
            </a:r>
          </a:p>
          <a:p>
            <a:r>
              <a:rPr lang="en-US" sz="2400" dirty="0" smtClean="0"/>
              <a:t>Inventory</a:t>
            </a:r>
          </a:p>
          <a:p>
            <a:r>
              <a:rPr lang="en-US" sz="2400" dirty="0" smtClean="0"/>
              <a:t>Access Management</a:t>
            </a:r>
          </a:p>
          <a:p>
            <a:r>
              <a:rPr lang="en-US" sz="2400" dirty="0" smtClean="0"/>
              <a:t>Incident Response</a:t>
            </a:r>
          </a:p>
          <a:p>
            <a:r>
              <a:rPr lang="en-US" sz="2400" dirty="0" smtClean="0"/>
              <a:t>Cost Control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IT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3713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725" y="1130300"/>
            <a:ext cx="5159375" cy="5206999"/>
          </a:xfrm>
        </p:spPr>
        <p:txBody>
          <a:bodyPr/>
          <a:lstStyle/>
          <a:p>
            <a:pPr marL="228600" indent="-228600">
              <a:spcBef>
                <a:spcPts val="1800"/>
              </a:spcBef>
              <a:buClr>
                <a:schemeClr val="accent4"/>
              </a:buClr>
              <a:buFont typeface="Symbol" pitchFamily="18" charset="2"/>
              <a:buChar char="·"/>
            </a:pPr>
            <a:r>
              <a:rPr lang="en-US" sz="2600" dirty="0" smtClean="0"/>
              <a:t>Integrate management of internal and external private cloud?</a:t>
            </a:r>
          </a:p>
          <a:p>
            <a:pPr marL="228600" indent="-228600">
              <a:spcBef>
                <a:spcPts val="1800"/>
              </a:spcBef>
              <a:buClr>
                <a:schemeClr val="accent4"/>
              </a:buClr>
              <a:buFont typeface="Symbol" pitchFamily="18" charset="2"/>
              <a:buChar char="·"/>
            </a:pPr>
            <a:r>
              <a:rPr lang="en-US" sz="2600" dirty="0" smtClean="0"/>
              <a:t>Accelerate private cloud?</a:t>
            </a:r>
          </a:p>
          <a:p>
            <a:pPr marL="228600" indent="-228600">
              <a:spcBef>
                <a:spcPts val="1800"/>
              </a:spcBef>
              <a:buClr>
                <a:schemeClr val="accent4"/>
              </a:buClr>
              <a:buFont typeface="Symbol" pitchFamily="18" charset="2"/>
              <a:buChar char="·"/>
            </a:pPr>
            <a:r>
              <a:rPr lang="en-US" sz="2600" dirty="0" smtClean="0"/>
              <a:t>Offer the business an IT dashboard?</a:t>
            </a:r>
          </a:p>
          <a:p>
            <a:pPr marL="228600" indent="-228600">
              <a:spcBef>
                <a:spcPts val="1800"/>
              </a:spcBef>
              <a:buClr>
                <a:schemeClr val="accent4"/>
              </a:buClr>
              <a:buFont typeface="Symbol" pitchFamily="18" charset="2"/>
              <a:buChar char="·"/>
            </a:pPr>
            <a:r>
              <a:rPr lang="en-US" sz="2600" dirty="0" smtClean="0"/>
              <a:t>Focus on service delivery instead of integration?</a:t>
            </a:r>
          </a:p>
          <a:p>
            <a:pPr marL="228600" indent="-228600">
              <a:spcBef>
                <a:spcPts val="1800"/>
              </a:spcBef>
              <a:buClr>
                <a:schemeClr val="accent4"/>
              </a:buClr>
              <a:buFont typeface="Symbol" pitchFamily="18" charset="2"/>
              <a:buChar char="·"/>
            </a:pPr>
            <a:r>
              <a:rPr lang="en-US" sz="2600" dirty="0" smtClean="0"/>
              <a:t>Offer improved self service over time without disruptive upgrades?</a:t>
            </a:r>
          </a:p>
        </p:txBody>
      </p:sp>
      <p:pic>
        <p:nvPicPr>
          <p:cNvPr id="4" name="Picture 3" descr="apple-servers.jpg"/>
          <p:cNvPicPr>
            <a:picLocks noChangeAspect="1"/>
          </p:cNvPicPr>
          <p:nvPr/>
        </p:nvPicPr>
        <p:blipFill>
          <a:blip r:embed="rId2"/>
          <a:srcRect l="8534" r="6331"/>
          <a:stretch>
            <a:fillRect/>
          </a:stretch>
        </p:blipFill>
        <p:spPr>
          <a:xfrm>
            <a:off x="0" y="0"/>
            <a:ext cx="3895725" cy="6855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3696" y="105815"/>
            <a:ext cx="442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all" dirty="0" smtClean="0">
                <a:solidFill>
                  <a:srgbClr val="0070C0"/>
                </a:solidFill>
              </a:rPr>
              <a:t>What If You Could…</a:t>
            </a:r>
            <a:endParaRPr lang="en-US" sz="2400" cap="al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376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Proven Infrastructure, </a:t>
            </a:r>
            <a:r>
              <a:rPr lang="en-US" dirty="0" smtClean="0"/>
              <a:t>Why VSPEX?</a:t>
            </a:r>
            <a:endParaRPr lang="en-US" dirty="0"/>
          </a:p>
        </p:txBody>
      </p:sp>
      <p:pic>
        <p:nvPicPr>
          <p:cNvPr id="6" name="Picture 5" descr="VSPEXArchitectur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333500"/>
            <a:ext cx="3792574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7400" y="1041400"/>
            <a:ext cx="45466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VSPEX Simplifies Your Environment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Simple Consolidation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Flexible Reference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</a:p>
          <a:p>
            <a:pPr marL="342900" indent="-342900">
              <a:buAutoNum type="arabicPeriod"/>
            </a:pPr>
            <a:r>
              <a:rPr lang="en-US" dirty="0" smtClean="0"/>
              <a:t>Optimized for Virtualization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Sells Easily</a:t>
            </a:r>
          </a:p>
          <a:p>
            <a:pPr marL="342900" indent="-342900">
              <a:buAutoNum type="arabicPeriod"/>
            </a:pPr>
            <a:r>
              <a:rPr lang="en-US" dirty="0" smtClean="0"/>
              <a:t>Simplifies Security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algn="ctr"/>
            <a:r>
              <a:rPr lang="en-US" dirty="0" smtClean="0"/>
              <a:t>VSPEX Reduces Your Costs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6. Built-in Efficiencies </a:t>
            </a:r>
          </a:p>
          <a:p>
            <a:r>
              <a:rPr lang="en-US" dirty="0" smtClean="0"/>
              <a:t>7. Reduced Backup Storage and Bandwidth</a:t>
            </a:r>
          </a:p>
          <a:p>
            <a:r>
              <a:rPr lang="en-US" dirty="0" smtClean="0"/>
              <a:t>8. Centrally Managed and Protected</a:t>
            </a:r>
          </a:p>
          <a:p>
            <a:endParaRPr lang="en-US" dirty="0"/>
          </a:p>
          <a:p>
            <a:r>
              <a:rPr lang="en-US" dirty="0" smtClean="0"/>
              <a:t>	VSPEX Accelerates Your Environment</a:t>
            </a:r>
          </a:p>
          <a:p>
            <a:endParaRPr lang="en-US" dirty="0" smtClean="0"/>
          </a:p>
          <a:p>
            <a:r>
              <a:rPr lang="en-US" dirty="0" smtClean="0"/>
              <a:t>9. EMC Flash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10. Speed Up Backup and Recovery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220961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tock-photo-16130151-earthquake.jpg"/>
          <p:cNvPicPr>
            <a:picLocks noChangeAspect="1"/>
          </p:cNvPicPr>
          <p:nvPr/>
        </p:nvPicPr>
        <p:blipFill>
          <a:blip r:embed="rId3"/>
          <a:srcRect r="95263"/>
          <a:stretch>
            <a:fillRect/>
          </a:stretch>
        </p:blipFill>
        <p:spPr>
          <a:xfrm>
            <a:off x="0" y="-7095"/>
            <a:ext cx="9144000" cy="6858000"/>
          </a:xfrm>
          <a:prstGeom prst="rect">
            <a:avLst/>
          </a:prstGeom>
        </p:spPr>
      </p:pic>
      <p:pic>
        <p:nvPicPr>
          <p:cNvPr id="15" name="Picture 14" descr="stock-photo-16130151-earthquak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19" y="1139462"/>
            <a:ext cx="4104167" cy="571853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0" y="5843457"/>
            <a:ext cx="9151076" cy="1003319"/>
            <a:chOff x="0" y="5716457"/>
            <a:chExt cx="8282763" cy="1003319"/>
          </a:xfrm>
        </p:grpSpPr>
        <p:sp>
          <p:nvSpPr>
            <p:cNvPr id="30" name="Rectangle 29"/>
            <p:cNvSpPr/>
            <p:nvPr/>
          </p:nvSpPr>
          <p:spPr>
            <a:xfrm>
              <a:off x="0" y="5716457"/>
              <a:ext cx="8282763" cy="1003319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5997216"/>
              <a:ext cx="7979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Vistara Enables Private Cloud Service Delivery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82563" y="1403937"/>
            <a:ext cx="3639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Audit and Correct Configurations-as-a-Service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2563" y="2659506"/>
            <a:ext cx="363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Multi-Tenant </a:t>
            </a:r>
            <a:r>
              <a:rPr lang="en-US" sz="2200" dirty="0"/>
              <a:t>T</a:t>
            </a:r>
            <a:r>
              <a:rPr lang="en-US" sz="2200" dirty="0" smtClean="0"/>
              <a:t>icket </a:t>
            </a:r>
            <a:r>
              <a:rPr lang="en-US" sz="2200" dirty="0"/>
              <a:t>S</a:t>
            </a:r>
            <a:r>
              <a:rPr lang="en-US" sz="2200" dirty="0" smtClean="0"/>
              <a:t>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2563" y="3252574"/>
            <a:ext cx="363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Audit and Governance</a:t>
            </a:r>
          </a:p>
          <a:p>
            <a:endParaRPr lang="en-US" sz="2200" dirty="0" smtClean="0"/>
          </a:p>
          <a:p>
            <a:r>
              <a:rPr lang="en-US" sz="2200" dirty="0" smtClean="0"/>
              <a:t>Internal and External Private Cloud, One Pane of Glass</a:t>
            </a:r>
            <a:endParaRPr lang="en-US" sz="2200" dirty="0"/>
          </a:p>
          <a:p>
            <a:endParaRPr lang="en-US" sz="2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511203" y="5160788"/>
            <a:ext cx="363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Automated Reporting 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298" y="1511142"/>
            <a:ext cx="3708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Self-Service Catalog</a:t>
            </a:r>
          </a:p>
          <a:p>
            <a:endParaRPr lang="en-US" sz="2200" dirty="0"/>
          </a:p>
          <a:p>
            <a:r>
              <a:rPr lang="en-US" sz="2200" dirty="0" smtClean="0"/>
              <a:t>User Dashboard Reporting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298" y="2867854"/>
            <a:ext cx="3472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Application-Infrastructure Correlation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298" y="3821714"/>
            <a:ext cx="3472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</a:t>
            </a:r>
            <a:r>
              <a:rPr lang="en-US" sz="2200" dirty="0" smtClean="0"/>
              <a:t>atch </a:t>
            </a:r>
            <a:r>
              <a:rPr lang="en-US" sz="2200" dirty="0"/>
              <a:t>M</a:t>
            </a:r>
            <a:r>
              <a:rPr lang="en-US" sz="2200" dirty="0" smtClean="0"/>
              <a:t>anagement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375" y="4591155"/>
            <a:ext cx="3472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Multi-Tenancy/Multi- Workload Support</a:t>
            </a:r>
            <a:endParaRPr lang="en-US" sz="2200" dirty="0"/>
          </a:p>
        </p:txBody>
      </p:sp>
      <p:sp>
        <p:nvSpPr>
          <p:cNvPr id="26" name="Rectangle 25"/>
          <p:cNvSpPr/>
          <p:nvPr/>
        </p:nvSpPr>
        <p:spPr>
          <a:xfrm>
            <a:off x="-10634" y="99235"/>
            <a:ext cx="9154633" cy="83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60000"/>
                </a:schemeClr>
              </a:gs>
              <a:gs pos="100000">
                <a:schemeClr val="bg1">
                  <a:alpha val="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915275" y="190500"/>
            <a:ext cx="0" cy="624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" y="148862"/>
            <a:ext cx="6946901" cy="9906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It Takes To Complete The Private Cloud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0" descr="vistara_logo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02500" y="148862"/>
            <a:ext cx="1723958" cy="6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84379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9050" y="-50800"/>
            <a:ext cx="7550150" cy="871538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Unify Element Management 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endParaRPr lang="en-US" sz="2400" dirty="0">
              <a:latin typeface="Arial" charset="0"/>
            </a:endParaRPr>
          </a:p>
        </p:txBody>
      </p:sp>
      <p:sp>
        <p:nvSpPr>
          <p:cNvPr id="25602" name="Content Placeholder 14"/>
          <p:cNvSpPr>
            <a:spLocks noGrp="1"/>
          </p:cNvSpPr>
          <p:nvPr>
            <p:ph idx="1"/>
          </p:nvPr>
        </p:nvSpPr>
        <p:spPr>
          <a:xfrm>
            <a:off x="2693122" y="1299335"/>
            <a:ext cx="6298478" cy="4845992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sz="2000" dirty="0" smtClean="0">
                <a:latin typeface="Arial" charset="0"/>
              </a:rPr>
              <a:t>One pane of glass unifies all the elements of a private cloud.  </a:t>
            </a:r>
          </a:p>
          <a:p>
            <a:pPr>
              <a:spcBef>
                <a:spcPts val="9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latin typeface="Arial" charset="0"/>
              </a:rPr>
              <a:t>API integration with EMC VNX, </a:t>
            </a:r>
            <a:r>
              <a:rPr lang="en-US" sz="2000" dirty="0" err="1" smtClean="0">
                <a:latin typeface="Arial" charset="0"/>
              </a:rPr>
              <a:t>VNXe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latin typeface="Arial" charset="0"/>
              </a:rPr>
              <a:t>API Integration with Brocade VDX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latin typeface="Arial" charset="0"/>
              </a:rPr>
              <a:t>API Integration with Cisco Nexus and UCS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latin typeface="Arial" charset="0"/>
              </a:rPr>
              <a:t>Ready integration with Microsoft SCOM 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latin typeface="Arial" charset="0"/>
              </a:rPr>
              <a:t>Ready integration with VMware Virtual Center</a:t>
            </a:r>
          </a:p>
          <a:p>
            <a:pPr marL="0" indent="0">
              <a:spcBef>
                <a:spcPts val="900"/>
              </a:spcBef>
              <a:buNone/>
            </a:pPr>
            <a:endParaRPr lang="en-US" sz="2000" dirty="0" smtClean="0">
              <a:solidFill>
                <a:srgbClr val="19572C"/>
              </a:solidFill>
              <a:latin typeface="Arial" charset="0"/>
            </a:endParaRPr>
          </a:p>
        </p:txBody>
      </p:sp>
      <p:sp>
        <p:nvSpPr>
          <p:cNvPr id="25603" name="Rectangle 115"/>
          <p:cNvSpPr>
            <a:spLocks noChangeArrowheads="1"/>
          </p:cNvSpPr>
          <p:nvPr/>
        </p:nvSpPr>
        <p:spPr bwMode="gray">
          <a:xfrm>
            <a:off x="2882900" y="1665288"/>
            <a:ext cx="2476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Clr>
                <a:schemeClr val="accent2"/>
              </a:buClr>
              <a:buFont typeface="Wingdings 2" charset="0"/>
              <a:buNone/>
            </a:pPr>
            <a:endParaRPr lang="en-US">
              <a:solidFill>
                <a:schemeClr val="folHlink"/>
              </a:solidFill>
            </a:endParaRPr>
          </a:p>
        </p:txBody>
      </p:sp>
      <p:pic>
        <p:nvPicPr>
          <p:cNvPr id="6" name="Picture 5" descr="VSPEX-BCD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51" r="47751"/>
          <a:stretch/>
        </p:blipFill>
        <p:spPr>
          <a:xfrm>
            <a:off x="433321" y="1182540"/>
            <a:ext cx="1444417" cy="5138937"/>
          </a:xfrm>
          <a:prstGeom prst="rect">
            <a:avLst/>
          </a:prstGeom>
        </p:spPr>
      </p:pic>
      <p:pic>
        <p:nvPicPr>
          <p:cNvPr id="8" name="Picture 7" descr="emc_vspe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1" y="1212013"/>
            <a:ext cx="1444417" cy="4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10460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Vistara">
      <a:dk1>
        <a:srgbClr val="000100"/>
      </a:dk1>
      <a:lt1>
        <a:srgbClr val="FFFFFE"/>
      </a:lt1>
      <a:dk2>
        <a:srgbClr val="46A536"/>
      </a:dk2>
      <a:lt2>
        <a:srgbClr val="CECFCD"/>
      </a:lt2>
      <a:accent1>
        <a:srgbClr val="424342"/>
      </a:accent1>
      <a:accent2>
        <a:srgbClr val="005427"/>
      </a:accent2>
      <a:accent3>
        <a:srgbClr val="133E81"/>
      </a:accent3>
      <a:accent4>
        <a:srgbClr val="DC592D"/>
      </a:accent4>
      <a:accent5>
        <a:srgbClr val="46A536"/>
      </a:accent5>
      <a:accent6>
        <a:srgbClr val="E6B75E"/>
      </a:accent6>
      <a:hlink>
        <a:srgbClr val="99B9FF"/>
      </a:hlink>
      <a:folHlink>
        <a:srgbClr val="112F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Vistara">
      <a:dk1>
        <a:srgbClr val="000100"/>
      </a:dk1>
      <a:lt1>
        <a:srgbClr val="FFFFFE"/>
      </a:lt1>
      <a:dk2>
        <a:srgbClr val="46A536"/>
      </a:dk2>
      <a:lt2>
        <a:srgbClr val="CECFCD"/>
      </a:lt2>
      <a:accent1>
        <a:srgbClr val="424342"/>
      </a:accent1>
      <a:accent2>
        <a:srgbClr val="005427"/>
      </a:accent2>
      <a:accent3>
        <a:srgbClr val="133E81"/>
      </a:accent3>
      <a:accent4>
        <a:srgbClr val="DC592D"/>
      </a:accent4>
      <a:accent5>
        <a:srgbClr val="46A536"/>
      </a:accent5>
      <a:accent6>
        <a:srgbClr val="E6B75E"/>
      </a:accent6>
      <a:hlink>
        <a:srgbClr val="99B9FF"/>
      </a:hlink>
      <a:folHlink>
        <a:srgbClr val="112F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IM-slidesstart.pptx</Template>
  <TotalTime>5039</TotalTime>
  <Words>681</Words>
  <Application>Microsoft Office PowerPoint</Application>
  <PresentationFormat>On-screen Show (4:3)</PresentationFormat>
  <Paragraphs>249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2_Office Theme</vt:lpstr>
      <vt:lpstr>1_Office Theme</vt:lpstr>
      <vt:lpstr>Slide 1</vt:lpstr>
      <vt:lpstr>Vistara Corporate Overview</vt:lpstr>
      <vt:lpstr>The Legacy</vt:lpstr>
      <vt:lpstr>One Source of Control, One Source of Truth</vt:lpstr>
      <vt:lpstr>Modern IT Requirements</vt:lpstr>
      <vt:lpstr>Slide 6</vt:lpstr>
      <vt:lpstr>Why Proven Infrastructure, Why VSPEX?</vt:lpstr>
      <vt:lpstr>What It Takes To Complete The Private Cloud</vt:lpstr>
      <vt:lpstr>Unify Element Management   </vt:lpstr>
      <vt:lpstr>VSPEX Enabled</vt:lpstr>
      <vt:lpstr>Only Cloud Delivery is Cloudlike</vt:lpstr>
      <vt:lpstr> </vt:lpstr>
      <vt:lpstr>Things to Remember </vt:lpstr>
      <vt:lpstr>Let’s Get Started Today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about the VAR here</dc:title>
  <dc:creator>VistaraIT</dc:creator>
  <cp:lastModifiedBy>IdeaPad</cp:lastModifiedBy>
  <cp:revision>121</cp:revision>
  <dcterms:created xsi:type="dcterms:W3CDTF">2012-10-18T21:31:57Z</dcterms:created>
  <dcterms:modified xsi:type="dcterms:W3CDTF">2013-09-04T18:07:53Z</dcterms:modified>
</cp:coreProperties>
</file>