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3" r:id="rId1"/>
  </p:sldMasterIdLst>
  <p:notesMasterIdLst>
    <p:notesMasterId r:id="rId27"/>
  </p:notesMasterIdLst>
  <p:handoutMasterIdLst>
    <p:handoutMasterId r:id="rId28"/>
  </p:handout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</p:sldIdLst>
  <p:sldSz cx="9144000" cy="6858000" type="screen4x3"/>
  <p:notesSz cx="6858000" cy="9144000"/>
  <p:embeddedFontLst>
    <p:embeddedFont>
      <p:font typeface="Gotham Book" pitchFamily="2" charset="0"/>
      <p:regular r:id="rId29"/>
    </p:embeddedFont>
    <p:embeddedFont>
      <p:font typeface="ＭＳ Ｐゴシック" pitchFamily="34" charset="-128"/>
      <p:regular r:id="rId30"/>
    </p:embeddedFont>
    <p:embeddedFont>
      <p:font typeface="Gotham Bold" pitchFamily="2" charset="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F"/>
    <a:srgbClr val="4FB847"/>
    <a:srgbClr val="47AE37"/>
    <a:srgbClr val="D3D4D6"/>
    <a:srgbClr val="006F3C"/>
    <a:srgbClr val="A5DBA1"/>
    <a:srgbClr val="3442B5"/>
    <a:srgbClr val="F24F00"/>
    <a:srgbClr val="045E2D"/>
    <a:srgbClr val="3342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9" autoAdjust="0"/>
    <p:restoredTop sz="87411" autoAdjust="0"/>
  </p:normalViewPr>
  <p:slideViewPr>
    <p:cSldViewPr snapToGrid="0" snapToObjects="1">
      <p:cViewPr>
        <p:scale>
          <a:sx n="80" d="100"/>
          <a:sy n="8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otham Book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6B432-5C25-4DB7-B1A9-14895AD7B9C9}" type="datetimeFigureOut">
              <a:rPr lang="en-US" smtClean="0">
                <a:latin typeface="Gotham Book" pitchFamily="2" charset="0"/>
              </a:rPr>
              <a:pPr/>
              <a:t>9/4/2013</a:t>
            </a:fld>
            <a:endParaRPr lang="en-US" dirty="0">
              <a:latin typeface="Gotham Book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otham Book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728CE-A110-4433-93A6-70F7C3A56A97}" type="slidenum">
              <a:rPr lang="en-US" smtClean="0">
                <a:latin typeface="Gotham Book" pitchFamily="2" charset="0"/>
              </a:rPr>
              <a:pPr/>
              <a:t>‹#›</a:t>
            </a:fld>
            <a:endParaRPr lang="en-US" dirty="0">
              <a:latin typeface="Gotham Book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469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Book" pitchFamily="2" charset="0"/>
              </a:defRPr>
            </a:lvl1pPr>
          </a:lstStyle>
          <a:p>
            <a:fld id="{DE5F4723-6616-D941-9D73-76E83E7213B3}" type="datetimeFigureOut">
              <a:rPr lang="en-US" smtClean="0"/>
              <a:pPr/>
              <a:t>9/4/2013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Book" pitchFamily="2" charset="0"/>
              </a:defRPr>
            </a:lvl1pPr>
          </a:lstStyle>
          <a:p>
            <a:fld id="{5069C4D6-46C3-6B43-8814-10FEB8D456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795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otham Book" pitchFamily="2" charset="0"/>
            </a:endParaRPr>
          </a:p>
        </p:txBody>
      </p:sp>
      <p:pic>
        <p:nvPicPr>
          <p:cNvPr id="2054" name="Picture 5" descr="D:\Zubair\NetEnrich\Vistara\Website\PurchesdImages\iStock_000020145781Medium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6" y="1442555"/>
            <a:ext cx="7304044" cy="48478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 userDrawn="1"/>
        </p:nvSpPr>
        <p:spPr>
          <a:xfrm>
            <a:off x="-1" y="0"/>
            <a:ext cx="2676755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pic>
        <p:nvPicPr>
          <p:cNvPr id="86" name="Picture 3" descr="D:\Zubair\NetEnrich\Vistara\Logo\Logos\web\vistara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32" y="167455"/>
            <a:ext cx="2818650" cy="1058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 userDrawn="1"/>
        </p:nvSpPr>
        <p:spPr>
          <a:xfrm>
            <a:off x="2680136" y="0"/>
            <a:ext cx="6463864" cy="1371600"/>
          </a:xfrm>
          <a:prstGeom prst="rect">
            <a:avLst/>
          </a:prstGeom>
          <a:solidFill>
            <a:srgbClr val="D3D4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sp>
        <p:nvSpPr>
          <p:cNvPr id="89" name="Rectangle 88"/>
          <p:cNvSpPr/>
          <p:nvPr userDrawn="1"/>
        </p:nvSpPr>
        <p:spPr>
          <a:xfrm>
            <a:off x="-1" y="1524000"/>
            <a:ext cx="2676755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otham Book" pitchFamily="2" charset="0"/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0" y="1371600"/>
            <a:ext cx="9144000" cy="165361"/>
          </a:xfrm>
          <a:prstGeom prst="rect">
            <a:avLst/>
          </a:prstGeom>
          <a:solidFill>
            <a:srgbClr val="006F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sp>
        <p:nvSpPr>
          <p:cNvPr id="92" name="Rectangle 91"/>
          <p:cNvSpPr/>
          <p:nvPr userDrawn="1"/>
        </p:nvSpPr>
        <p:spPr>
          <a:xfrm>
            <a:off x="0" y="6290440"/>
            <a:ext cx="9144000" cy="567559"/>
          </a:xfrm>
          <a:prstGeom prst="rect">
            <a:avLst/>
          </a:prstGeom>
          <a:solidFill>
            <a:srgbClr val="D3D4D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2802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346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 sz="1800"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Gotham Book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 sz="1800"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Gotham Book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>
                <a:latin typeface="+mj-lt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963373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>
                <a:latin typeface="+mj-lt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888531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>
                <a:solidFill>
                  <a:schemeClr val="tx1"/>
                </a:solidFill>
                <a:latin typeface="Gotham Book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>
                <a:latin typeface="+mj-lt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0340998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6858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Gotham 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 sz="2800"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 sz="2000"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 sz="2000">
                <a:solidFill>
                  <a:schemeClr val="tx1"/>
                </a:solidFill>
                <a:latin typeface="Gotham Book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i="0" kern="1200">
                <a:solidFill>
                  <a:schemeClr val="tx1"/>
                </a:solidFill>
                <a:latin typeface="Gotham Book" pitchFamily="2" charset="0"/>
                <a:ea typeface="+mj-ea"/>
                <a:cs typeface="Calibri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9pPr>
          </a:lstStyle>
          <a:p>
            <a:endParaRPr lang="en-US" dirty="0" smtClean="0">
              <a:latin typeface="Gotham Book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3049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620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Gotham 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i="0" kern="1200">
                <a:solidFill>
                  <a:schemeClr val="tx1"/>
                </a:solidFill>
                <a:latin typeface="Gotham Book" pitchFamily="2" charset="0"/>
                <a:ea typeface="+mj-ea"/>
                <a:cs typeface="Calibri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9pPr>
          </a:lstStyle>
          <a:p>
            <a:endParaRPr lang="en-US" dirty="0" smtClean="0">
              <a:latin typeface="Gotham Book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456493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>
                <a:solidFill>
                  <a:schemeClr val="tx1"/>
                </a:solidFill>
                <a:latin typeface="Gotham Book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>
                <a:latin typeface="+mj-lt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0522888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Gotham 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Gotham Book" pitchFamily="2" charset="0"/>
              </a:defRPr>
            </a:lvl1pPr>
            <a:lvl2pPr>
              <a:defRPr>
                <a:latin typeface="Gotham Book" pitchFamily="2" charset="0"/>
              </a:defRPr>
            </a:lvl2pPr>
            <a:lvl3pPr>
              <a:defRPr>
                <a:latin typeface="Gotham Book" pitchFamily="2" charset="0"/>
              </a:defRPr>
            </a:lvl3pPr>
            <a:lvl4pPr>
              <a:defRPr>
                <a:latin typeface="Gotham Book" pitchFamily="2" charset="0"/>
              </a:defRPr>
            </a:lvl4pPr>
            <a:lvl5pPr>
              <a:defRPr>
                <a:latin typeface="Gotham Book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 userDrawn="1"/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i="0" kern="1200">
                <a:solidFill>
                  <a:schemeClr val="tx1"/>
                </a:solidFill>
                <a:latin typeface="Gotham Book" pitchFamily="2" charset="0"/>
                <a:ea typeface="+mj-ea"/>
                <a:cs typeface="Calibri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9pPr>
          </a:lstStyle>
          <a:p>
            <a:endParaRPr lang="en-US" dirty="0" smtClean="0">
              <a:latin typeface="Gotham Book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660725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4762500"/>
            <a:ext cx="5105400" cy="571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Gotham Book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391478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67488"/>
            <a:ext cx="9144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CDCFCE"/>
              </a:solidFill>
            </a:endParaRPr>
          </a:p>
        </p:txBody>
      </p:sp>
      <p:pic>
        <p:nvPicPr>
          <p:cNvPr id="4" name="Picture 3" descr="vistara_logo.jp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778" y="0"/>
            <a:ext cx="1806221" cy="678498"/>
          </a:xfrm>
          <a:prstGeom prst="rect">
            <a:avLst/>
          </a:prstGeom>
        </p:spPr>
      </p:pic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9028874" y="53296"/>
            <a:ext cx="65" cy="107722"/>
          </a:xfrm>
          <a:prstGeom prst="rect">
            <a:avLst/>
          </a:prstGeom>
          <a:solidFill>
            <a:srgbClr val="144578">
              <a:alpha val="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820738" eaLnBrk="0" hangingPunct="0">
              <a:tabLst>
                <a:tab pos="0" algn="l"/>
              </a:tabLst>
              <a:defRPr/>
            </a:pPr>
            <a:endParaRPr lang="en-US" sz="700" dirty="0">
              <a:solidFill>
                <a:srgbClr val="E4E4E4"/>
              </a:solidFill>
              <a:latin typeface="Gotham Book" pitchFamily="2" charset="0"/>
              <a:ea typeface="Arial" pitchFamily="-112" charset="0"/>
              <a:cs typeface="Arial" pitchFamily="-112" charset="0"/>
              <a:sym typeface="Arial" pitchFamily="-112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155759" y="6638531"/>
            <a:ext cx="3113087" cy="123111"/>
          </a:xfrm>
          <a:prstGeom prst="rect">
            <a:avLst/>
          </a:prstGeom>
          <a:solidFill>
            <a:srgbClr val="144578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20738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Gotham Book" pitchFamily="2" charset="0"/>
                <a:ea typeface="Arial" pitchFamily="-112" charset="0"/>
                <a:cs typeface="Arial" pitchFamily="-112" charset="0"/>
              </a:rPr>
              <a:t>Copyright © </a:t>
            </a:r>
            <a:r>
              <a:rPr lang="en-US" sz="800" dirty="0" smtClean="0">
                <a:solidFill>
                  <a:schemeClr val="tx1"/>
                </a:solidFill>
                <a:latin typeface="Gotham Book" pitchFamily="2" charset="0"/>
                <a:ea typeface="Arial" pitchFamily="-112" charset="0"/>
                <a:cs typeface="Arial" pitchFamily="-112" charset="0"/>
              </a:rPr>
              <a:t>2013 </a:t>
            </a:r>
            <a:r>
              <a:rPr lang="en-US" sz="800" dirty="0" err="1" smtClean="0">
                <a:solidFill>
                  <a:schemeClr val="tx1"/>
                </a:solidFill>
                <a:latin typeface="Gotham Book" pitchFamily="2" charset="0"/>
                <a:ea typeface="Arial" pitchFamily="-112" charset="0"/>
                <a:cs typeface="Arial" pitchFamily="-112" charset="0"/>
              </a:rPr>
              <a:t>VistaraIT</a:t>
            </a:r>
            <a:r>
              <a:rPr lang="en-US" sz="800" dirty="0" smtClean="0">
                <a:solidFill>
                  <a:schemeClr val="tx1"/>
                </a:solidFill>
                <a:latin typeface="Gotham Book" pitchFamily="2" charset="0"/>
                <a:ea typeface="Arial" pitchFamily="-112" charset="0"/>
                <a:cs typeface="Arial" pitchFamily="-112" charset="0"/>
              </a:rPr>
              <a:t> LLC. </a:t>
            </a:r>
            <a:r>
              <a:rPr lang="en-US" sz="800" dirty="0">
                <a:solidFill>
                  <a:schemeClr val="tx1"/>
                </a:solidFill>
                <a:latin typeface="Gotham Book" pitchFamily="2" charset="0"/>
                <a:ea typeface="Arial" pitchFamily="-112" charset="0"/>
                <a:cs typeface="Arial" pitchFamily="-112" charset="0"/>
              </a:rPr>
              <a:t>All Rights </a:t>
            </a:r>
            <a:r>
              <a:rPr lang="en-US" sz="800" dirty="0" smtClean="0">
                <a:solidFill>
                  <a:schemeClr val="tx1"/>
                </a:solidFill>
                <a:latin typeface="Gotham Book" pitchFamily="2" charset="0"/>
                <a:ea typeface="Arial" pitchFamily="-112" charset="0"/>
                <a:cs typeface="Arial" pitchFamily="-112" charset="0"/>
              </a:rPr>
              <a:t>Reserved.</a:t>
            </a:r>
            <a:endParaRPr lang="en-US" sz="800" dirty="0">
              <a:solidFill>
                <a:schemeClr val="tx1"/>
              </a:solidFill>
              <a:latin typeface="Gotham Book" pitchFamily="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921375" y="6586361"/>
            <a:ext cx="131638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dirty="0" smtClean="0">
                <a:solidFill>
                  <a:schemeClr val="tx1"/>
                </a:solidFill>
                <a:latin typeface="Gotham Book" pitchFamily="2" charset="0"/>
                <a:ea typeface="Arial" pitchFamily="-112" charset="0"/>
                <a:cs typeface="Arial" pitchFamily="34" charset="0"/>
              </a:rPr>
              <a:t>Vistara Confidential</a:t>
            </a:r>
            <a:endParaRPr lang="en-US" sz="900" dirty="0">
              <a:solidFill>
                <a:schemeClr val="tx1"/>
              </a:solidFill>
              <a:latin typeface="Gotham Book" pitchFamily="2" charset="0"/>
              <a:ea typeface="Arial" pitchFamily="-112" charset="0"/>
              <a:cs typeface="Arial" pitchFamily="34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6477000" y="6592888"/>
            <a:ext cx="2590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0" i="1" dirty="0" smtClean="0">
                <a:solidFill>
                  <a:schemeClr val="tx1"/>
                </a:solidFill>
                <a:latin typeface="Gotham Book" pitchFamily="2" charset="0"/>
                <a:cs typeface="Arial" charset="0"/>
              </a:rPr>
              <a:t>The IT Operations</a:t>
            </a:r>
            <a:r>
              <a:rPr lang="en-US" sz="900" b="0" i="1" baseline="0" dirty="0" smtClean="0">
                <a:solidFill>
                  <a:schemeClr val="tx1"/>
                </a:solidFill>
                <a:latin typeface="Gotham Book" pitchFamily="2" charset="0"/>
                <a:cs typeface="Arial" charset="0"/>
              </a:rPr>
              <a:t> </a:t>
            </a:r>
            <a:r>
              <a:rPr lang="en-US" sz="900" b="0" i="1" dirty="0" smtClean="0">
                <a:solidFill>
                  <a:schemeClr val="tx1"/>
                </a:solidFill>
                <a:latin typeface="Gotham Book" pitchFamily="2" charset="0"/>
                <a:cs typeface="Arial" charset="0"/>
              </a:rPr>
              <a:t>Cloud</a:t>
            </a:r>
            <a:endParaRPr lang="en-US" sz="900" b="0" i="1" dirty="0">
              <a:solidFill>
                <a:schemeClr val="tx1"/>
              </a:solidFill>
              <a:latin typeface="Gotham Book" pitchFamily="2" charset="0"/>
              <a:cs typeface="Arial" charset="0"/>
            </a:endParaRPr>
          </a:p>
        </p:txBody>
      </p:sp>
      <p:sp>
        <p:nvSpPr>
          <p:cNvPr id="410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39881"/>
            <a:ext cx="9144000" cy="2424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96383"/>
            <a:ext cx="9143998" cy="141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13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0" i="0" kern="1200">
          <a:solidFill>
            <a:schemeClr val="tx1"/>
          </a:solidFill>
          <a:latin typeface="Calibri"/>
          <a:ea typeface="+mj-ea"/>
          <a:cs typeface="Calibri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5270" y="42532"/>
            <a:ext cx="644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6F3C"/>
                </a:solidFill>
                <a:latin typeface="Gotham Book" pitchFamily="2" charset="0"/>
              </a:rPr>
              <a:t>Managing Modern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5903" y="598967"/>
            <a:ext cx="6448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C4D4F"/>
                </a:solidFill>
                <a:latin typeface="Gotham Book" pitchFamily="2" charset="0"/>
              </a:rPr>
              <a:t>Measuring the Success of Cloud-Based Services</a:t>
            </a:r>
            <a:endParaRPr lang="en-US" sz="2200" b="1" dirty="0" smtClean="0">
              <a:solidFill>
                <a:srgbClr val="4C4D4F"/>
              </a:solidFill>
              <a:latin typeface="Gotham Book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48" y="6389825"/>
            <a:ext cx="3654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C4D4F"/>
                </a:solidFill>
                <a:latin typeface="Gotham Book" pitchFamily="2" charset="0"/>
              </a:rPr>
              <a:t>The IT Operations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4631" y="6453623"/>
            <a:ext cx="3654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solidFill>
                  <a:srgbClr val="4C4D4F"/>
                </a:solidFill>
                <a:latin typeface="Gotham Book" pitchFamily="2" charset="0"/>
              </a:rPr>
              <a:t>2013-06-28</a:t>
            </a:r>
            <a:endParaRPr lang="en-US" sz="1000" dirty="0">
              <a:solidFill>
                <a:srgbClr val="4C4D4F"/>
              </a:solidFill>
              <a:latin typeface="Gotham Book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48" y="2643820"/>
            <a:ext cx="2761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6F3C"/>
                </a:solidFill>
                <a:latin typeface="Gotham Bold" pitchFamily="2" charset="0"/>
              </a:rPr>
              <a:t>Mahesh </a:t>
            </a:r>
            <a:r>
              <a:rPr lang="en-US" sz="2600" b="1" dirty="0" smtClean="0">
                <a:solidFill>
                  <a:srgbClr val="006F3C"/>
                </a:solidFill>
                <a:latin typeface="Gotham Bold" pitchFamily="2" charset="0"/>
              </a:rPr>
              <a:t>Ramachandran</a:t>
            </a:r>
            <a:endParaRPr lang="en-US" sz="1200" dirty="0">
              <a:latin typeface="+mn-lt"/>
            </a:endParaRPr>
          </a:p>
          <a:p>
            <a:r>
              <a:rPr lang="en-US" sz="1400" dirty="0" smtClean="0">
                <a:solidFill>
                  <a:srgbClr val="4C4D4F"/>
                </a:solidFill>
                <a:latin typeface="+mn-lt"/>
              </a:rPr>
              <a:t>Senior </a:t>
            </a:r>
            <a:r>
              <a:rPr lang="en-US" sz="1400" dirty="0">
                <a:solidFill>
                  <a:srgbClr val="4C4D4F"/>
                </a:solidFill>
                <a:latin typeface="+mn-lt"/>
              </a:rPr>
              <a:t>Director, Product  </a:t>
            </a:r>
          </a:p>
          <a:p>
            <a:r>
              <a:rPr lang="en-US" sz="1400" dirty="0" smtClean="0">
                <a:solidFill>
                  <a:srgbClr val="4C4D4F"/>
                </a:solidFill>
                <a:latin typeface="+mn-lt"/>
              </a:rPr>
              <a:t>Management, </a:t>
            </a:r>
            <a:r>
              <a:rPr lang="en-US" sz="1400" dirty="0" err="1" smtClean="0">
                <a:solidFill>
                  <a:srgbClr val="4C4D4F"/>
                </a:solidFill>
                <a:latin typeface="+mn-lt"/>
              </a:rPr>
              <a:t>Vistara</a:t>
            </a:r>
            <a:endParaRPr lang="en-US" sz="1400" dirty="0">
              <a:solidFill>
                <a:srgbClr val="4C4D4F"/>
              </a:solidFill>
              <a:latin typeface="+mn-lt"/>
            </a:endParaRPr>
          </a:p>
          <a:p>
            <a:endParaRPr lang="en-US" sz="2600" b="1" dirty="0">
              <a:solidFill>
                <a:srgbClr val="006F3C"/>
              </a:solidFill>
              <a:latin typeface="Gotham Bold" pitchFamily="2" charset="0"/>
            </a:endParaRPr>
          </a:p>
          <a:p>
            <a:r>
              <a:rPr lang="en-US" sz="2600" b="1" dirty="0">
                <a:solidFill>
                  <a:srgbClr val="006F3C"/>
                </a:solidFill>
                <a:latin typeface="Gotham Bold" pitchFamily="2" charset="0"/>
              </a:rPr>
              <a:t>Eric </a:t>
            </a:r>
            <a:r>
              <a:rPr lang="en-US" sz="2600" b="1" dirty="0" err="1">
                <a:solidFill>
                  <a:srgbClr val="006F3C"/>
                </a:solidFill>
                <a:latin typeface="Gotham Bold" pitchFamily="2" charset="0"/>
              </a:rPr>
              <a:t>Krock</a:t>
            </a:r>
            <a:endParaRPr lang="en-US" sz="2600" b="1" dirty="0">
              <a:solidFill>
                <a:srgbClr val="006F3C"/>
              </a:solidFill>
              <a:latin typeface="Gotham Bold" pitchFamily="2" charset="0"/>
            </a:endParaRPr>
          </a:p>
          <a:p>
            <a:r>
              <a:rPr lang="en-US" sz="1400" dirty="0">
                <a:solidFill>
                  <a:srgbClr val="4C4D4F"/>
                </a:solidFill>
                <a:latin typeface="+mn-lt"/>
              </a:rPr>
              <a:t>Director of Product Marketing, </a:t>
            </a:r>
            <a:r>
              <a:rPr lang="en-US" sz="1400" dirty="0" err="1" smtClean="0">
                <a:solidFill>
                  <a:srgbClr val="4C4D4F"/>
                </a:solidFill>
                <a:latin typeface="+mn-lt"/>
              </a:rPr>
              <a:t>Vistara</a:t>
            </a:r>
            <a:endParaRPr lang="en-US" sz="1400" dirty="0" smtClean="0">
              <a:solidFill>
                <a:srgbClr val="4C4D4F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8747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Fulfillment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5250" y="943106"/>
            <a:ext cx="8848725" cy="137271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service fulfillment measures</a:t>
            </a:r>
            <a:endParaRPr lang="en-US" sz="2000" b="1" dirty="0" smtClean="0"/>
          </a:p>
          <a:p>
            <a:r>
              <a:rPr lang="en-US" sz="2000" dirty="0" smtClean="0"/>
              <a:t>Quantifies </a:t>
            </a:r>
            <a:r>
              <a:rPr lang="en-US" sz="2000" dirty="0"/>
              <a:t>timely fulfillment of </a:t>
            </a:r>
            <a:r>
              <a:rPr lang="en-US" sz="2000" dirty="0" smtClean="0"/>
              <a:t>lifecycle </a:t>
            </a:r>
            <a:r>
              <a:rPr lang="en-US" sz="2000" dirty="0"/>
              <a:t>management </a:t>
            </a:r>
            <a:r>
              <a:rPr lang="en-US" sz="2000" dirty="0" smtClean="0"/>
              <a:t>tasks </a:t>
            </a:r>
            <a:r>
              <a:rPr lang="en-US" sz="2000" dirty="0"/>
              <a:t>– e.g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Service Requests, Patching, Anti-Virus, Network Configuration Backups …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66500" y="5146122"/>
            <a:ext cx="8900809" cy="139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+mn-lt"/>
              </a:rPr>
              <a:t>Considerations</a:t>
            </a:r>
            <a:endParaRPr lang="en-US" sz="2000" b="1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Focusing on the right service attributes to measure</a:t>
            </a:r>
            <a:r>
              <a:rPr lang="en-US" sz="2000" b="1" dirty="0" smtClean="0">
                <a:latin typeface="+mn-lt"/>
              </a:rPr>
              <a:t> </a:t>
            </a:r>
          </a:p>
          <a:p>
            <a:pPr lvl="1"/>
            <a:r>
              <a:rPr lang="en-US" sz="1800" dirty="0" smtClean="0">
                <a:latin typeface="+mn-lt"/>
              </a:rPr>
              <a:t>E.g. Patches – all types of patches vs. only critical security patches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750" y="2567590"/>
            <a:ext cx="877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What to measure…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9110810"/>
              </p:ext>
            </p:extLst>
          </p:nvPr>
        </p:nvGraphicFramePr>
        <p:xfrm>
          <a:off x="257102" y="3113437"/>
          <a:ext cx="8659636" cy="173365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54876"/>
                <a:gridCol w="5104760"/>
              </a:tblGrid>
              <a:tr h="405166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Typical Measures</a:t>
                      </a:r>
                      <a:endParaRPr lang="en-US" sz="1600" dirty="0"/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Service Requests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to resolve service requests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Server</a:t>
                      </a:r>
                      <a:r>
                        <a:rPr lang="en-US" sz="1400" b="0" baseline="0" dirty="0" smtClean="0"/>
                        <a:t> Patching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Patching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frequency, time lag between patch release and patch roll 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Anti-Virus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Servers up-to-date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on anti-virus signature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669700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5250" y="943107"/>
            <a:ext cx="8848725" cy="93539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</a:t>
            </a:r>
            <a:r>
              <a:rPr lang="en-US" sz="2400" b="1" dirty="0"/>
              <a:t>P</a:t>
            </a:r>
            <a:r>
              <a:rPr lang="en-US" sz="2400" b="1" dirty="0" smtClean="0"/>
              <a:t>roblem metrics measure</a:t>
            </a:r>
            <a:endParaRPr lang="en-US" sz="2000" b="1" dirty="0" smtClean="0"/>
          </a:p>
          <a:p>
            <a:r>
              <a:rPr lang="en-US" sz="2200" dirty="0" smtClean="0"/>
              <a:t>Provide actionable insight into causes of problems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69987" y="4230974"/>
            <a:ext cx="8900809" cy="17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+mn-lt"/>
              </a:rPr>
              <a:t>Considerations</a:t>
            </a:r>
            <a:endParaRPr lang="en-US" sz="2000" b="1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Identifying the </a:t>
            </a:r>
            <a:r>
              <a:rPr lang="en-US" sz="2000" dirty="0">
                <a:latin typeface="+mn-lt"/>
              </a:rPr>
              <a:t>right data sources to </a:t>
            </a:r>
            <a:r>
              <a:rPr lang="en-US" sz="2000" dirty="0" smtClean="0">
                <a:latin typeface="+mn-lt"/>
              </a:rPr>
              <a:t>mine</a:t>
            </a:r>
            <a:r>
              <a:rPr lang="en-US" sz="2000" b="1" dirty="0" smtClean="0">
                <a:latin typeface="+mn-lt"/>
              </a:rPr>
              <a:t> </a:t>
            </a:r>
          </a:p>
          <a:p>
            <a:pPr lvl="1"/>
            <a:r>
              <a:rPr lang="en-US" sz="1800" dirty="0" smtClean="0">
                <a:latin typeface="+mn-lt"/>
              </a:rPr>
              <a:t>Do your tickets contain enough information to classify problems accurately?</a:t>
            </a:r>
          </a:p>
          <a:p>
            <a:r>
              <a:rPr lang="en-US" sz="2000" dirty="0" smtClean="0">
                <a:latin typeface="+mn-lt"/>
              </a:rPr>
              <a:t>Interpreting collected data</a:t>
            </a:r>
          </a:p>
          <a:p>
            <a:pPr lvl="1"/>
            <a:r>
              <a:rPr lang="en-US" sz="1800" dirty="0" smtClean="0">
                <a:latin typeface="+mn-lt"/>
              </a:rPr>
              <a:t>How do you make sense of OS </a:t>
            </a:r>
            <a:r>
              <a:rPr lang="en-US" sz="1800" dirty="0">
                <a:latin typeface="+mn-lt"/>
              </a:rPr>
              <a:t>/ application error codes?</a:t>
            </a:r>
            <a:endParaRPr lang="en-US" sz="18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750" y="2068840"/>
            <a:ext cx="877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What to measure…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9620276"/>
              </p:ext>
            </p:extLst>
          </p:nvPr>
        </p:nvGraphicFramePr>
        <p:xfrm>
          <a:off x="257102" y="2614687"/>
          <a:ext cx="8659636" cy="132849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54876"/>
                <a:gridCol w="5104760"/>
              </a:tblGrid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Practical </a:t>
                      </a:r>
                      <a:r>
                        <a:rPr lang="en-US" sz="1600" baseline="0" dirty="0" smtClean="0"/>
                        <a:t>Measures</a:t>
                      </a:r>
                      <a:endParaRPr lang="en-US" sz="1600" dirty="0"/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Common</a:t>
                      </a:r>
                      <a:r>
                        <a:rPr lang="en-US" sz="1400" b="0" baseline="0" dirty="0" smtClean="0"/>
                        <a:t> problem types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Problem and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incident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tickets by problem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Failure</a:t>
                      </a:r>
                      <a:r>
                        <a:rPr lang="en-US" sz="1400" b="0" baseline="0" dirty="0" smtClean="0"/>
                        <a:t> modes of devices &amp; applications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error codes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1824019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5250" y="943106"/>
            <a:ext cx="8848725" cy="98508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Response metrics measure</a:t>
            </a:r>
          </a:p>
          <a:p>
            <a:r>
              <a:rPr lang="en-US" sz="2200" dirty="0" smtClean="0"/>
              <a:t>Quantifies how fast you are resolving incidents and problems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69987" y="4853905"/>
            <a:ext cx="8900809" cy="127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+mn-lt"/>
              </a:rPr>
              <a:t>Considerations</a:t>
            </a:r>
            <a:endParaRPr lang="en-US" sz="2000" b="1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Identifying the </a:t>
            </a:r>
            <a:r>
              <a:rPr lang="en-US" sz="2200" dirty="0">
                <a:latin typeface="+mn-lt"/>
              </a:rPr>
              <a:t>right data sources to </a:t>
            </a:r>
            <a:r>
              <a:rPr lang="en-US" sz="2200" dirty="0" smtClean="0">
                <a:latin typeface="+mn-lt"/>
              </a:rPr>
              <a:t>mine</a:t>
            </a:r>
            <a:r>
              <a:rPr lang="en-US" sz="2200" b="1" dirty="0" smtClean="0">
                <a:latin typeface="+mn-lt"/>
              </a:rPr>
              <a:t> </a:t>
            </a:r>
          </a:p>
          <a:p>
            <a:pPr lvl="1"/>
            <a:r>
              <a:rPr lang="en-US" sz="1800" dirty="0" smtClean="0">
                <a:latin typeface="+mn-lt"/>
              </a:rPr>
              <a:t>Do your tickets contain enough information to classify problems accurately?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750" y="2318215"/>
            <a:ext cx="877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What to measure…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2761584"/>
              </p:ext>
            </p:extLst>
          </p:nvPr>
        </p:nvGraphicFramePr>
        <p:xfrm>
          <a:off x="257102" y="2864062"/>
          <a:ext cx="8659636" cy="173365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54876"/>
                <a:gridCol w="5104760"/>
              </a:tblGrid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Practical </a:t>
                      </a:r>
                      <a:r>
                        <a:rPr lang="en-US" sz="1600" baseline="0" dirty="0" smtClean="0"/>
                        <a:t>Measures</a:t>
                      </a:r>
                      <a:endParaRPr lang="en-US" sz="1600" dirty="0"/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Incident</a:t>
                      </a:r>
                      <a:r>
                        <a:rPr lang="en-US" sz="1400" b="0" baseline="0" dirty="0" smtClean="0"/>
                        <a:t> and problem resolution times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Ticket</a:t>
                      </a:r>
                      <a:r>
                        <a:rPr lang="en-US" sz="1400" b="0" baseline="0" dirty="0" smtClean="0"/>
                        <a:t> resolution times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Incident</a:t>
                      </a:r>
                      <a:r>
                        <a:rPr lang="en-US" sz="1400" b="0" baseline="0" dirty="0" smtClean="0"/>
                        <a:t> and problem resolution rate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Ticket resolution</a:t>
                      </a:r>
                      <a:r>
                        <a:rPr lang="en-US" sz="1400" b="0" baseline="0" dirty="0" smtClean="0"/>
                        <a:t> rate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Correctness and</a:t>
                      </a:r>
                      <a:r>
                        <a:rPr lang="en-US" sz="1400" b="0" baseline="0" dirty="0" smtClean="0"/>
                        <a:t> completeness </a:t>
                      </a:r>
                      <a:r>
                        <a:rPr lang="en-US" sz="1400" b="0" dirty="0" smtClean="0"/>
                        <a:t>of 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Ticke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t 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e-open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s,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Ticket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volume by problem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298294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and Cost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5250" y="934828"/>
            <a:ext cx="8848725" cy="160131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Capacity and Cost metrics measure</a:t>
            </a:r>
            <a:endParaRPr lang="en-US" sz="2000" b="1" dirty="0" smtClean="0"/>
          </a:p>
          <a:p>
            <a:r>
              <a:rPr lang="en-US" sz="1800" dirty="0" smtClean="0"/>
              <a:t>How efficiently you are using capacity</a:t>
            </a:r>
          </a:p>
          <a:p>
            <a:r>
              <a:rPr lang="en-US" sz="1800" dirty="0" smtClean="0"/>
              <a:t>How much capacity you will likely need in the future</a:t>
            </a:r>
          </a:p>
          <a:p>
            <a:r>
              <a:rPr lang="en-US" sz="1800" dirty="0" smtClean="0"/>
              <a:t>How much your services are costing you to deliver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69987" y="5343757"/>
            <a:ext cx="8900809" cy="12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+mn-lt"/>
              </a:rPr>
              <a:t>Considerations</a:t>
            </a:r>
            <a:endParaRPr lang="en-US" sz="2000" b="1" dirty="0" smtClean="0">
              <a:latin typeface="+mn-lt"/>
            </a:endParaRPr>
          </a:p>
          <a:p>
            <a:r>
              <a:rPr lang="en-US" sz="1800" dirty="0">
                <a:latin typeface="+mn-lt"/>
              </a:rPr>
              <a:t>Resource usage accounting is challenging in a shared </a:t>
            </a:r>
            <a:r>
              <a:rPr lang="en-US" sz="1800" dirty="0" smtClean="0">
                <a:latin typeface="+mn-lt"/>
              </a:rPr>
              <a:t>infrastructure</a:t>
            </a:r>
          </a:p>
          <a:p>
            <a:r>
              <a:rPr lang="en-US" sz="1800" dirty="0" smtClean="0">
                <a:latin typeface="+mn-lt"/>
              </a:rPr>
              <a:t>Identifying the </a:t>
            </a:r>
            <a:r>
              <a:rPr lang="en-US" sz="1800" dirty="0">
                <a:latin typeface="+mn-lt"/>
              </a:rPr>
              <a:t>right data </a:t>
            </a:r>
            <a:r>
              <a:rPr lang="en-US" sz="1800" dirty="0" smtClean="0">
                <a:latin typeface="+mn-lt"/>
              </a:rPr>
              <a:t>sources</a:t>
            </a:r>
            <a:endParaRPr lang="en-US" sz="1800" b="1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750" y="2425090"/>
            <a:ext cx="877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What to measure…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2953335"/>
              </p:ext>
            </p:extLst>
          </p:nvPr>
        </p:nvGraphicFramePr>
        <p:xfrm>
          <a:off x="257102" y="2970937"/>
          <a:ext cx="8659636" cy="225181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54876"/>
                <a:gridCol w="5104760"/>
              </a:tblGrid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Practical </a:t>
                      </a:r>
                      <a:r>
                        <a:rPr lang="en-US" sz="1600" baseline="0" dirty="0" smtClean="0"/>
                        <a:t>Measures</a:t>
                      </a:r>
                      <a:endParaRPr lang="en-US" sz="1600" dirty="0"/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 smtClean="0"/>
                        <a:t>Resource utilization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Utilization</a:t>
                      </a:r>
                      <a:r>
                        <a:rPr lang="en-US" sz="1400" b="0" baseline="0" dirty="0" smtClean="0"/>
                        <a:t> of s</a:t>
                      </a:r>
                      <a:r>
                        <a:rPr lang="en-US" sz="1400" b="0" dirty="0" smtClean="0"/>
                        <a:t>erver, storage, </a:t>
                      </a:r>
                      <a:r>
                        <a:rPr lang="en-US" sz="1400" b="0" baseline="0" dirty="0" smtClean="0"/>
                        <a:t>switch/router interfaces, unused virtual machines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Demand</a:t>
                      </a:r>
                      <a:r>
                        <a:rPr lang="en-US" sz="1400" b="0" baseline="0" dirty="0" smtClean="0"/>
                        <a:t> forecasts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Number</a:t>
                      </a:r>
                      <a:r>
                        <a:rPr lang="en-US" sz="1400" b="0" baseline="0" dirty="0" smtClean="0"/>
                        <a:t> of VMs over time, average VM sizes over time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Hardware</a:t>
                      </a:r>
                      <a:r>
                        <a:rPr lang="en-US" sz="1400" b="0" baseline="0" dirty="0" smtClean="0"/>
                        <a:t> costs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 smtClean="0"/>
                        <a:t>Server and software license costs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Resource usage accounting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Compute,</a:t>
                      </a:r>
                      <a:r>
                        <a:rPr lang="en-US" sz="1400" b="0" baseline="0" dirty="0" smtClean="0"/>
                        <a:t> storage, network used by different types of virtual machines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475305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" y="914401"/>
            <a:ext cx="8930012" cy="5354424"/>
          </a:xfrm>
        </p:spPr>
        <p:txBody>
          <a:bodyPr/>
          <a:lstStyle/>
          <a:p>
            <a:r>
              <a:rPr lang="en-US" dirty="0" smtClean="0"/>
              <a:t>Cloud and metric driven management</a:t>
            </a:r>
          </a:p>
          <a:p>
            <a:r>
              <a:rPr lang="en-US" dirty="0" smtClean="0"/>
              <a:t>Relevant IT metrics and considerations</a:t>
            </a:r>
          </a:p>
          <a:p>
            <a:r>
              <a:rPr lang="en-US" dirty="0" smtClean="0">
                <a:solidFill>
                  <a:srgbClr val="46A536"/>
                </a:solidFill>
              </a:rPr>
              <a:t>Process and best practices</a:t>
            </a:r>
          </a:p>
          <a:p>
            <a:r>
              <a:rPr lang="en-US" dirty="0" smtClean="0"/>
              <a:t>How Vistara can help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13827005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0743026"/>
              </p:ext>
            </p:extLst>
          </p:nvPr>
        </p:nvGraphicFramePr>
        <p:xfrm>
          <a:off x="237499" y="2796239"/>
          <a:ext cx="8686801" cy="297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613"/>
                <a:gridCol w="1270659"/>
                <a:gridCol w="1413164"/>
                <a:gridCol w="2155365"/>
              </a:tblGrid>
              <a:tr h="7073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Type of</a:t>
                      </a:r>
                      <a:r>
                        <a:rPr lang="en-US" baseline="0" dirty="0" smtClean="0"/>
                        <a:t> IT organization (performance level self-identified by respondents) and rate at which metric is used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284">
                <a:tc>
                  <a:txBody>
                    <a:bodyPr/>
                    <a:lstStyle/>
                    <a:p>
                      <a:r>
                        <a:rPr lang="en-US" dirty="0" smtClean="0"/>
                        <a:t>Metric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Below-average</a:t>
                      </a:r>
                      <a:endParaRPr lang="en-US" dirty="0"/>
                    </a:p>
                  </a:txBody>
                  <a:tcPr/>
                </a:tc>
              </a:tr>
              <a:tr h="792641">
                <a:tc>
                  <a:txBody>
                    <a:bodyPr/>
                    <a:lstStyle/>
                    <a:p>
                      <a:r>
                        <a:rPr lang="en-US" dirty="0" smtClean="0"/>
                        <a:t>“contribution</a:t>
                      </a:r>
                      <a:r>
                        <a:rPr lang="en-US" baseline="0" dirty="0" smtClean="0"/>
                        <a:t> to business value or business outcome”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</a:tr>
              <a:tr h="792641">
                <a:tc>
                  <a:txBody>
                    <a:bodyPr/>
                    <a:lstStyle/>
                    <a:p>
                      <a:r>
                        <a:rPr lang="en-US" dirty="0" smtClean="0"/>
                        <a:t>“comparison of benchmarking against others”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41550" y="5970980"/>
            <a:ext cx="922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Source: Kurt Potter, Gartner Inc., “Top Performers Use More Metrics,” 10 September 2012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1040366"/>
            <a:ext cx="83496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Below-average performers show lower use of IT metrics across the board.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Particularly true for external benchmarking. </a:t>
            </a:r>
            <a:endParaRPr lang="en-US" sz="24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High Performing Organizations are Metrics-Driven</a:t>
            </a:r>
          </a:p>
        </p:txBody>
      </p:sp>
    </p:spTree>
    <p:extLst>
      <p:ext uri="{BB962C8B-B14F-4D97-AF65-F5344CB8AC3E}">
        <p14:creationId xmlns="" xmlns:p14="http://schemas.microsoft.com/office/powerpoint/2010/main" val="818430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14400"/>
            <a:ext cx="8568047" cy="4498975"/>
          </a:xfrm>
        </p:spPr>
        <p:txBody>
          <a:bodyPr/>
          <a:lstStyle/>
          <a:p>
            <a:r>
              <a:rPr lang="en-US" sz="2900" dirty="0" smtClean="0"/>
              <a:t>Gathering data for benchmarking takes time.</a:t>
            </a:r>
          </a:p>
          <a:p>
            <a:r>
              <a:rPr lang="en-US" sz="2900" dirty="0" smtClean="0"/>
              <a:t>If IT must gather data reactively in response to management demands, delay harms credibility.</a:t>
            </a:r>
          </a:p>
          <a:p>
            <a:r>
              <a:rPr lang="en-US" sz="2900" dirty="0" smtClean="0"/>
              <a:t>Metrics without a historical baseline will be questioned.</a:t>
            </a:r>
          </a:p>
          <a:p>
            <a:r>
              <a:rPr lang="en-US" sz="2900" dirty="0" smtClean="0"/>
              <a:t>Agreeing on right metrics and achieving apples-to-apples comparisons takes time.</a:t>
            </a:r>
            <a:endParaRPr lang="en-US" sz="2900" dirty="0"/>
          </a:p>
        </p:txBody>
      </p:sp>
      <p:sp>
        <p:nvSpPr>
          <p:cNvPr id="4" name="TextBox 3"/>
          <p:cNvSpPr txBox="1"/>
          <p:nvPr/>
        </p:nvSpPr>
        <p:spPr>
          <a:xfrm>
            <a:off x="527139" y="5703676"/>
            <a:ext cx="788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Source: Kurt Potter, Gartner Inc., “IT Metrics: Intervention to Avoid Strategic Missteps with IT Benchmarking and IT Cost Transparency,” 24 August 2012</a:t>
            </a:r>
            <a:endParaRPr lang="en-US" sz="1600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-19050"/>
            <a:ext cx="8182099" cy="660400"/>
          </a:xfrm>
        </p:spPr>
        <p:txBody>
          <a:bodyPr/>
          <a:lstStyle/>
          <a:p>
            <a:r>
              <a:rPr lang="en-US" sz="2400" dirty="0"/>
              <a:t>IT Must Proactively Define &amp; </a:t>
            </a:r>
            <a:r>
              <a:rPr lang="en-US" sz="2400" dirty="0" smtClean="0"/>
              <a:t>Drive</a:t>
            </a:r>
            <a:br>
              <a:rPr lang="en-US" sz="2400" dirty="0" smtClean="0"/>
            </a:br>
            <a:r>
              <a:rPr lang="en-US" sz="2400" dirty="0" smtClean="0"/>
              <a:t>Measurement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100751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rtner-metrics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5" y="1027852"/>
            <a:ext cx="7518400" cy="454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139" y="5703675"/>
            <a:ext cx="8331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Source: Colleen Young, Gartner Inc., </a:t>
            </a:r>
            <a:r>
              <a:rPr lang="en-US" sz="1600" dirty="0">
                <a:latin typeface="+mn-lt"/>
              </a:rPr>
              <a:t>“A Framework for Designing IT Service and Process Metrics,</a:t>
            </a:r>
            <a:r>
              <a:rPr lang="en-US" sz="1600" dirty="0" smtClean="0">
                <a:latin typeface="+mn-lt"/>
              </a:rPr>
              <a:t>” 18 September 2006</a:t>
            </a:r>
            <a:endParaRPr lang="en-US" sz="16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IT Metrics Definition and Measurement 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350610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44296" cy="5029200"/>
          </a:xfrm>
        </p:spPr>
        <p:txBody>
          <a:bodyPr/>
          <a:lstStyle/>
          <a:p>
            <a:r>
              <a:rPr lang="en-US" sz="2900" dirty="0" smtClean="0"/>
              <a:t>Cloud gives organizations a choice between internal and cloud-based services</a:t>
            </a:r>
          </a:p>
          <a:p>
            <a:r>
              <a:rPr lang="en-US" sz="2900" dirty="0" smtClean="0"/>
              <a:t>IT self-service empowers line of business to make the choice</a:t>
            </a:r>
          </a:p>
          <a:p>
            <a:r>
              <a:rPr lang="en-US" sz="2900" dirty="0" smtClean="0"/>
              <a:t>Therefore embedding clear, understandable cost information in IT service catalog is critical to enable rational, optimal choices</a:t>
            </a:r>
            <a:endParaRPr lang="en-US" sz="2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9050"/>
            <a:ext cx="7671460" cy="660400"/>
          </a:xfrm>
        </p:spPr>
        <p:txBody>
          <a:bodyPr/>
          <a:lstStyle/>
          <a:p>
            <a:r>
              <a:rPr lang="en-US" sz="2400" dirty="0"/>
              <a:t>Cloud &amp; IT Self-Service Drive Cost Transparency</a:t>
            </a:r>
          </a:p>
        </p:txBody>
      </p:sp>
    </p:spTree>
    <p:extLst>
      <p:ext uri="{BB962C8B-B14F-4D97-AF65-F5344CB8AC3E}">
        <p14:creationId xmlns="" xmlns:p14="http://schemas.microsoft.com/office/powerpoint/2010/main" val="1456720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 for service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14400"/>
            <a:ext cx="8532421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understands benefits of service pricing and why transition is happening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List of IT services validated with LOB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Prices can be compared with market prices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Business case approved for transition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has chart of accounts to enable pricing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Organization understands resources needed for initiative to succeed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513" y="5703676"/>
            <a:ext cx="778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Source: Jim </a:t>
            </a:r>
            <a:r>
              <a:rPr lang="en-US" sz="1600" dirty="0" err="1" smtClean="0">
                <a:latin typeface="+mn-lt"/>
              </a:rPr>
              <a:t>McGittigan</a:t>
            </a:r>
            <a:r>
              <a:rPr lang="en-US" sz="1600" dirty="0" smtClean="0">
                <a:latin typeface="+mn-lt"/>
              </a:rPr>
              <a:t>, Barbara </a:t>
            </a:r>
            <a:r>
              <a:rPr lang="en-US" sz="1600" dirty="0" err="1" smtClean="0">
                <a:latin typeface="+mn-lt"/>
              </a:rPr>
              <a:t>Gomolski</a:t>
            </a:r>
            <a:r>
              <a:rPr lang="en-US" sz="1600" dirty="0" smtClean="0">
                <a:latin typeface="+mn-lt"/>
              </a:rPr>
              <a:t> , Gartner Inc., “Making a Smooth Transition to Service Pricing,” 15 June 2012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3860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91440" y="914401"/>
            <a:ext cx="8930012" cy="53544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Cloud and metric driven management</a:t>
            </a:r>
          </a:p>
          <a:p>
            <a:r>
              <a:rPr lang="en-US" dirty="0" smtClean="0"/>
              <a:t>Relevant IT metrics and considerations</a:t>
            </a:r>
          </a:p>
          <a:p>
            <a:r>
              <a:rPr lang="en-US" dirty="0" smtClean="0"/>
              <a:t>Process and best practices</a:t>
            </a:r>
          </a:p>
          <a:p>
            <a:r>
              <a:rPr lang="en-US" dirty="0" smtClean="0"/>
              <a:t>How Vistara can help</a:t>
            </a:r>
          </a:p>
        </p:txBody>
      </p:sp>
    </p:spTree>
    <p:extLst>
      <p:ext uri="{BB962C8B-B14F-4D97-AF65-F5344CB8AC3E}">
        <p14:creationId xmlns="" xmlns:p14="http://schemas.microsoft.com/office/powerpoint/2010/main" val="85054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14400"/>
            <a:ext cx="8591797" cy="5029200"/>
          </a:xfrm>
        </p:spPr>
        <p:txBody>
          <a:bodyPr/>
          <a:lstStyle/>
          <a:p>
            <a:r>
              <a:rPr lang="en-US" sz="2900" dirty="0" smtClean="0"/>
              <a:t>Agility: Can IT service respond in real-time to changes in demand &amp; business needs?</a:t>
            </a:r>
          </a:p>
          <a:p>
            <a:r>
              <a:rPr lang="en-US" sz="2900" dirty="0" smtClean="0"/>
              <a:t>Elasticity: How much can service’s capacity scale upward and downward to match demand?</a:t>
            </a:r>
          </a:p>
          <a:p>
            <a:r>
              <a:rPr lang="en-US" sz="2900" dirty="0" smtClean="0"/>
              <a:t>Continuity: Maximum time between interruptions</a:t>
            </a:r>
          </a:p>
          <a:p>
            <a:r>
              <a:rPr lang="en-US" sz="2900" dirty="0" smtClean="0"/>
              <a:t>Consistency: Can variations in service levels be reduced?</a:t>
            </a:r>
            <a:endParaRPr lang="en-US" sz="2900" dirty="0"/>
          </a:p>
        </p:txBody>
      </p:sp>
      <p:sp>
        <p:nvSpPr>
          <p:cNvPr id="4" name="TextBox 3"/>
          <p:cNvSpPr txBox="1"/>
          <p:nvPr/>
        </p:nvSpPr>
        <p:spPr>
          <a:xfrm>
            <a:off x="194639" y="5703676"/>
            <a:ext cx="8806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Source: </a:t>
            </a:r>
            <a:r>
              <a:rPr lang="en-US" sz="1600" dirty="0" err="1" smtClean="0">
                <a:latin typeface="+mn-lt"/>
              </a:rPr>
              <a:t>Tapati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Bandopadhyay</a:t>
            </a:r>
            <a:r>
              <a:rPr lang="en-US" sz="1600" dirty="0" smtClean="0">
                <a:latin typeface="+mn-lt"/>
              </a:rPr>
              <a:t>, Gartner Inc., “Business-Aligned Metrics for IT Services in Cloud: Returns on Agility, Elasticity, Continuity and Consistency,” 10 January 2012</a:t>
            </a:r>
            <a:endParaRPr lang="en-US" sz="1600" dirty="0"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Additional metrics to consider for cloud services</a:t>
            </a:r>
          </a:p>
        </p:txBody>
      </p:sp>
    </p:spTree>
    <p:extLst>
      <p:ext uri="{BB962C8B-B14F-4D97-AF65-F5344CB8AC3E}">
        <p14:creationId xmlns="" xmlns:p14="http://schemas.microsoft.com/office/powerpoint/2010/main" val="15750586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" y="914401"/>
            <a:ext cx="8930012" cy="5354424"/>
          </a:xfrm>
        </p:spPr>
        <p:txBody>
          <a:bodyPr/>
          <a:lstStyle/>
          <a:p>
            <a:r>
              <a:rPr lang="en-US" dirty="0" smtClean="0"/>
              <a:t>Cloud and metric driven management</a:t>
            </a:r>
          </a:p>
          <a:p>
            <a:r>
              <a:rPr lang="en-US" dirty="0" smtClean="0"/>
              <a:t>Relevant IT metrics and considerations</a:t>
            </a:r>
          </a:p>
          <a:p>
            <a:r>
              <a:rPr lang="en-US" dirty="0" smtClean="0"/>
              <a:t>Process and best practices</a:t>
            </a:r>
          </a:p>
          <a:p>
            <a:r>
              <a:rPr lang="en-US" dirty="0" smtClean="0">
                <a:solidFill>
                  <a:srgbClr val="46A536"/>
                </a:solidFill>
              </a:rPr>
              <a:t>How Vistara can help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41985134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38" y="987738"/>
            <a:ext cx="9373196" cy="3382381"/>
          </a:xfrm>
        </p:spPr>
        <p:txBody>
          <a:bodyPr/>
          <a:lstStyle/>
          <a:p>
            <a:r>
              <a:rPr lang="en-US" sz="2000" b="1" dirty="0" smtClean="0"/>
              <a:t>Data</a:t>
            </a:r>
            <a:r>
              <a:rPr lang="en-US" sz="2000" dirty="0" smtClean="0"/>
              <a:t>: </a:t>
            </a:r>
            <a:r>
              <a:rPr lang="en-US" sz="1900" dirty="0" smtClean="0"/>
              <a:t>collects relevant data</a:t>
            </a:r>
          </a:p>
          <a:p>
            <a:pPr lvl="1"/>
            <a:r>
              <a:rPr lang="en-US" sz="1700" dirty="0" smtClean="0"/>
              <a:t>100s of built-in monitoring templates to collect relevant metrics across</a:t>
            </a:r>
          </a:p>
          <a:p>
            <a:pPr lvl="2"/>
            <a:r>
              <a:rPr lang="en-US" sz="1600" dirty="0" smtClean="0"/>
              <a:t>Servers, applications, storage, and network</a:t>
            </a:r>
          </a:p>
          <a:p>
            <a:r>
              <a:rPr lang="en-US" sz="2000" b="1" dirty="0" smtClean="0"/>
              <a:t>Analytics</a:t>
            </a:r>
            <a:r>
              <a:rPr lang="en-US" sz="2000" dirty="0" smtClean="0"/>
              <a:t>: analyzes data to extract relevant metrics</a:t>
            </a:r>
          </a:p>
          <a:p>
            <a:pPr lvl="1"/>
            <a:r>
              <a:rPr lang="en-US" sz="1700" dirty="0" smtClean="0"/>
              <a:t>Availability, performance, problem, response, …</a:t>
            </a:r>
          </a:p>
          <a:p>
            <a:r>
              <a:rPr lang="en-US" sz="2000" b="1" dirty="0" smtClean="0"/>
              <a:t>Reports</a:t>
            </a:r>
            <a:r>
              <a:rPr lang="en-US" sz="2000" dirty="0" smtClean="0"/>
              <a:t>: presents metrics to help you gain insight</a:t>
            </a:r>
          </a:p>
          <a:p>
            <a:pPr lvl="1"/>
            <a:r>
              <a:rPr lang="en-US" sz="1700" dirty="0" smtClean="0"/>
              <a:t>Reports to spot key trends and patterns in key metrics</a:t>
            </a:r>
          </a:p>
          <a:p>
            <a:r>
              <a:rPr lang="en-US" sz="2000" b="1" dirty="0" smtClean="0"/>
              <a:t>Action: </a:t>
            </a:r>
            <a:r>
              <a:rPr lang="en-US" sz="1900" dirty="0" smtClean="0"/>
              <a:t>single tool for managing entire system in response to 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8" y="3908467"/>
            <a:ext cx="2493928" cy="251619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9" y="4491206"/>
            <a:ext cx="3388722" cy="16265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945" y="3942219"/>
            <a:ext cx="2837372" cy="158328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Vistara can help</a:t>
            </a:r>
          </a:p>
        </p:txBody>
      </p:sp>
    </p:spTree>
    <p:extLst>
      <p:ext uri="{BB962C8B-B14F-4D97-AF65-F5344CB8AC3E}">
        <p14:creationId xmlns="" xmlns:p14="http://schemas.microsoft.com/office/powerpoint/2010/main" val="4562942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39" y="987738"/>
            <a:ext cx="8965012" cy="2920729"/>
          </a:xfrm>
        </p:spPr>
        <p:txBody>
          <a:bodyPr/>
          <a:lstStyle/>
          <a:p>
            <a:r>
              <a:rPr lang="en-US" sz="2400" b="1" dirty="0" smtClean="0"/>
              <a:t>Service catalog</a:t>
            </a:r>
            <a:r>
              <a:rPr lang="en-US" sz="2400" dirty="0" smtClean="0"/>
              <a:t> </a:t>
            </a:r>
          </a:p>
          <a:p>
            <a:pPr lvl="1"/>
            <a:r>
              <a:rPr lang="en-US" sz="2200" dirty="0"/>
              <a:t>I</a:t>
            </a:r>
            <a:r>
              <a:rPr lang="en-US" sz="2200" dirty="0" smtClean="0"/>
              <a:t>nternal and external services</a:t>
            </a:r>
          </a:p>
          <a:p>
            <a:pPr lvl="1"/>
            <a:r>
              <a:rPr lang="en-US" sz="2200" dirty="0" smtClean="0"/>
              <a:t>Embedded cost model to drive rational choices by IT and LOB</a:t>
            </a:r>
          </a:p>
        </p:txBody>
      </p:sp>
      <p:pic>
        <p:nvPicPr>
          <p:cNvPr id="4" name="Picture 3" descr="service-cata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4" y="2677708"/>
            <a:ext cx="6686473" cy="37640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How Vistara can help: service catalog</a:t>
            </a:r>
          </a:p>
        </p:txBody>
      </p:sp>
    </p:spTree>
    <p:extLst>
      <p:ext uri="{BB962C8B-B14F-4D97-AF65-F5344CB8AC3E}">
        <p14:creationId xmlns="" xmlns:p14="http://schemas.microsoft.com/office/powerpoint/2010/main" val="3562926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" y="914401"/>
            <a:ext cx="8930012" cy="5354424"/>
          </a:xfrm>
        </p:spPr>
        <p:txBody>
          <a:bodyPr/>
          <a:lstStyle/>
          <a:p>
            <a:r>
              <a:rPr lang="en-US" dirty="0" smtClean="0"/>
              <a:t>Cloud and metric driven management</a:t>
            </a:r>
          </a:p>
          <a:p>
            <a:r>
              <a:rPr lang="en-US" dirty="0" smtClean="0"/>
              <a:t>Relevant IT metrics and considerations</a:t>
            </a:r>
          </a:p>
          <a:p>
            <a:r>
              <a:rPr lang="en-US" dirty="0" smtClean="0"/>
              <a:t>Process and best practices</a:t>
            </a:r>
          </a:p>
          <a:p>
            <a:r>
              <a:rPr lang="en-US" dirty="0" smtClean="0"/>
              <a:t>How Vistara can help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10312862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29" y="1809346"/>
            <a:ext cx="4808796" cy="38247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599" y="1307462"/>
            <a:ext cx="48289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Schedule a Demo!</a:t>
            </a:r>
          </a:p>
          <a:p>
            <a:endParaRPr lang="en-US" sz="2400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sz="2400" b="1" dirty="0" smtClean="0">
                <a:solidFill>
                  <a:schemeClr val="accent2"/>
                </a:solidFill>
                <a:latin typeface="+mj-lt"/>
                <a:cs typeface="Arial"/>
              </a:rPr>
              <a:t>Attend Our Next Webinars!</a:t>
            </a:r>
          </a:p>
          <a:p>
            <a:endParaRPr lang="en-US" sz="2400" dirty="0">
              <a:solidFill>
                <a:schemeClr val="accent2"/>
              </a:solidFill>
              <a:latin typeface="+mj-lt"/>
              <a:cs typeface="Arial"/>
            </a:endParaRPr>
          </a:p>
          <a:p>
            <a:endParaRPr lang="en-US" sz="2400" dirty="0">
              <a:solidFill>
                <a:schemeClr val="accent2"/>
              </a:solidFill>
              <a:latin typeface="+mj-lt"/>
              <a:cs typeface="Arial"/>
            </a:endParaRPr>
          </a:p>
          <a:p>
            <a:endParaRPr lang="en-US" sz="2400" dirty="0">
              <a:solidFill>
                <a:schemeClr val="accent2"/>
              </a:solidFill>
              <a:latin typeface="+mj-lt"/>
              <a:cs typeface="Arial"/>
            </a:endParaRPr>
          </a:p>
          <a:p>
            <a:endParaRPr lang="en-US" sz="2400" dirty="0">
              <a:solidFill>
                <a:schemeClr val="accent2"/>
              </a:solidFill>
              <a:latin typeface="+mj-lt"/>
              <a:cs typeface="Arial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+mj-lt"/>
                <a:cs typeface="Arial"/>
              </a:rPr>
              <a:t>Email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sales@vistarait.com</a:t>
            </a:r>
          </a:p>
          <a:p>
            <a:endParaRPr lang="en-US" sz="2400" dirty="0">
              <a:solidFill>
                <a:schemeClr val="accent2"/>
              </a:solidFill>
              <a:latin typeface="+mj-lt"/>
              <a:cs typeface="Arial"/>
            </a:endParaRPr>
          </a:p>
          <a:p>
            <a:endParaRPr lang="en-US" sz="2400" dirty="0">
              <a:solidFill>
                <a:schemeClr val="accent2"/>
              </a:solidFill>
              <a:latin typeface="+mj-lt"/>
              <a:cs typeface="Arial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+mj-lt"/>
                <a:cs typeface="Arial"/>
              </a:rPr>
              <a:t>Website</a:t>
            </a:r>
          </a:p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www.vistarait.com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Today</a:t>
            </a:r>
          </a:p>
        </p:txBody>
      </p:sp>
    </p:spTree>
    <p:extLst>
      <p:ext uri="{BB962C8B-B14F-4D97-AF65-F5344CB8AC3E}">
        <p14:creationId xmlns="" xmlns:p14="http://schemas.microsoft.com/office/powerpoint/2010/main" val="12609435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Cloud and the imperative for IT metrics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91440" y="914402"/>
            <a:ext cx="8919556" cy="23178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b="1" dirty="0" smtClean="0"/>
              <a:t>Cloud…</a:t>
            </a:r>
          </a:p>
          <a:p>
            <a:r>
              <a:rPr lang="en-US" sz="1800" dirty="0" smtClean="0"/>
              <a:t>Represents a new model for IT service delivery</a:t>
            </a:r>
          </a:p>
          <a:p>
            <a:pPr lvl="1"/>
            <a:r>
              <a:rPr lang="en-US" sz="1800" dirty="0" smtClean="0"/>
              <a:t>Resources consumed on demand, sourced from a mix of </a:t>
            </a:r>
            <a:r>
              <a:rPr lang="en-US" sz="1800" b="1" dirty="0" smtClean="0"/>
              <a:t>private</a:t>
            </a:r>
            <a:r>
              <a:rPr lang="en-US" sz="1800" dirty="0" smtClean="0"/>
              <a:t> and </a:t>
            </a:r>
            <a:r>
              <a:rPr lang="en-US" sz="1800" b="1" dirty="0" smtClean="0"/>
              <a:t>public</a:t>
            </a:r>
            <a:r>
              <a:rPr lang="en-US" sz="1800" dirty="0" smtClean="0"/>
              <a:t> clouds</a:t>
            </a:r>
          </a:p>
          <a:p>
            <a:r>
              <a:rPr lang="en-US" sz="1800" dirty="0" smtClean="0"/>
              <a:t>Brings transparency to </a:t>
            </a:r>
            <a:r>
              <a:rPr lang="en-US" sz="1800" b="1" dirty="0" smtClean="0"/>
              <a:t>service levels </a:t>
            </a:r>
            <a:r>
              <a:rPr lang="en-US" sz="1800" dirty="0" smtClean="0"/>
              <a:t>and </a:t>
            </a:r>
            <a:r>
              <a:rPr lang="en-US" sz="1800" b="1" dirty="0" smtClean="0"/>
              <a:t>costs</a:t>
            </a:r>
            <a:r>
              <a:rPr lang="en-US" sz="1800" dirty="0" smtClean="0"/>
              <a:t> of IT resources</a:t>
            </a:r>
          </a:p>
          <a:p>
            <a:r>
              <a:rPr lang="en-US" sz="1800" dirty="0" smtClean="0"/>
              <a:t>Requires IT to manage operations to meet specific service level and cost goals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90888" y="3392048"/>
            <a:ext cx="1107982" cy="1220922"/>
            <a:chOff x="4844211" y="2441762"/>
            <a:chExt cx="1107982" cy="1220922"/>
          </a:xfrm>
        </p:grpSpPr>
        <p:pic>
          <p:nvPicPr>
            <p:cNvPr id="5" name="Picture 4" descr="https://encrypted-tbn0.gstatic.com/images?q=tbn:ANd9GcTjORDmoj5vWPqBik50LRsUL-VJc6RjuCfDYJ7PqMH8s-w3F5sts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778001" y="2507972"/>
              <a:ext cx="1220922" cy="10885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988359" y="2847535"/>
              <a:ext cx="9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Public Cloud</a:t>
              </a:r>
              <a:endParaRPr lang="en-US" sz="1400" b="1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0888" y="4748902"/>
            <a:ext cx="1107982" cy="1220922"/>
            <a:chOff x="5029200" y="4900296"/>
            <a:chExt cx="1107982" cy="1220922"/>
          </a:xfrm>
        </p:grpSpPr>
        <p:pic>
          <p:nvPicPr>
            <p:cNvPr id="8" name="Picture 7" descr="https://encrypted-tbn0.gstatic.com/images?q=tbn:ANd9GcTjORDmoj5vWPqBik50LRsUL-VJc6RjuCfDYJ7PqMH8s-w3F5sts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962990" y="4966506"/>
              <a:ext cx="1220922" cy="10885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173348" y="5306069"/>
              <a:ext cx="9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Private Cloud</a:t>
              </a:r>
              <a:endParaRPr lang="en-US" sz="1400" b="1" dirty="0">
                <a:latin typeface="+mn-lt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3017671"/>
              </p:ext>
            </p:extLst>
          </p:nvPr>
        </p:nvGraphicFramePr>
        <p:xfrm>
          <a:off x="5338961" y="3378391"/>
          <a:ext cx="3507327" cy="1341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9941"/>
                <a:gridCol w="1169582"/>
                <a:gridCol w="1307804"/>
              </a:tblGrid>
              <a:tr h="211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Service Level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337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Small Instance</a:t>
                      </a:r>
                      <a:endParaRPr lang="en-US" sz="1400" b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1CPU/2GB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$0.05/hour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0387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0954467"/>
              </p:ext>
            </p:extLst>
          </p:nvPr>
        </p:nvGraphicFramePr>
        <p:xfrm>
          <a:off x="5338962" y="4839505"/>
          <a:ext cx="3507326" cy="1127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40573"/>
                <a:gridCol w="1158949"/>
                <a:gridCol w="1307804"/>
              </a:tblGrid>
              <a:tr h="2202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Service Level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184914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4155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938082" y="3892833"/>
            <a:ext cx="433418" cy="1655303"/>
            <a:chOff x="929724" y="3117622"/>
            <a:chExt cx="433418" cy="165530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24" y="3117622"/>
              <a:ext cx="433418" cy="40229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24" y="3744125"/>
              <a:ext cx="433418" cy="4022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24" y="4370628"/>
              <a:ext cx="433418" cy="40229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54523" y="3413631"/>
            <a:ext cx="182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Lines of Business</a:t>
            </a:r>
            <a:endParaRPr lang="en-US" sz="14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8814" y="3413631"/>
            <a:ext cx="14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Enterprise IT</a:t>
            </a:r>
            <a:endParaRPr lang="en-US" sz="1400" b="1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8804" y="3893536"/>
            <a:ext cx="618541" cy="1641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82808" y="4287737"/>
            <a:ext cx="422305" cy="395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82807" y="4708176"/>
            <a:ext cx="422305" cy="395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84480" y="4683325"/>
            <a:ext cx="45372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8370" y="4677658"/>
            <a:ext cx="45372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271" y="6057319"/>
            <a:ext cx="8230892" cy="353943"/>
          </a:xfrm>
          <a:prstGeom prst="rect">
            <a:avLst/>
          </a:prstGeom>
          <a:solidFill>
            <a:srgbClr val="47AE37"/>
          </a:solidFill>
          <a:ln>
            <a:solidFill>
              <a:srgbClr val="4FB847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b="1" dirty="0" smtClean="0"/>
              <a:t>What metrics should Enterprise IT measure and track? </a:t>
            </a:r>
            <a:endParaRPr lang="en-US" sz="1700" b="1" dirty="0"/>
          </a:p>
        </p:txBody>
      </p:sp>
    </p:spTree>
    <p:extLst>
      <p:ext uri="{BB962C8B-B14F-4D97-AF65-F5344CB8AC3E}">
        <p14:creationId xmlns="" xmlns:p14="http://schemas.microsoft.com/office/powerpoint/2010/main" val="20607345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8210" y="2351839"/>
            <a:ext cx="2284388" cy="1059529"/>
            <a:chOff x="283278" y="2290713"/>
            <a:chExt cx="2284388" cy="1059529"/>
          </a:xfrm>
        </p:grpSpPr>
        <p:sp>
          <p:nvSpPr>
            <p:cNvPr id="4" name="Rectangle 3"/>
            <p:cNvSpPr/>
            <p:nvPr/>
          </p:nvSpPr>
          <p:spPr>
            <a:xfrm>
              <a:off x="320511" y="2290713"/>
              <a:ext cx="2208680" cy="10595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3278" y="2357223"/>
              <a:ext cx="2284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n-lt"/>
                </a:rPr>
                <a:t>Service Level Metrics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n-lt"/>
                </a:rPr>
                <a:t>Availability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n-lt"/>
                </a:rPr>
                <a:t>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n-lt"/>
                </a:rPr>
                <a:t>Service Fulfillment</a:t>
              </a:r>
            </a:p>
          </p:txBody>
        </p:sp>
      </p:grpSp>
      <p:sp>
        <p:nvSpPr>
          <p:cNvPr id="54" name="Content Placeholder 1"/>
          <p:cNvSpPr>
            <a:spLocks noGrp="1"/>
          </p:cNvSpPr>
          <p:nvPr>
            <p:ph idx="1"/>
          </p:nvPr>
        </p:nvSpPr>
        <p:spPr>
          <a:xfrm>
            <a:off x="91440" y="914402"/>
            <a:ext cx="8919556" cy="140128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IT metrics should measure</a:t>
            </a:r>
            <a:endParaRPr lang="en-US" sz="1800" b="1" dirty="0" smtClean="0"/>
          </a:p>
          <a:p>
            <a:r>
              <a:rPr lang="en-US" sz="1800" dirty="0" smtClean="0"/>
              <a:t>Service </a:t>
            </a:r>
            <a:r>
              <a:rPr lang="en-US" sz="1800" dirty="0"/>
              <a:t>l</a:t>
            </a:r>
            <a:r>
              <a:rPr lang="en-US" sz="1800" dirty="0" smtClean="0"/>
              <a:t>evels delivered to lines of business – </a:t>
            </a:r>
            <a:r>
              <a:rPr lang="en-US" sz="1800" b="1" dirty="0" smtClean="0"/>
              <a:t>Service Level Metrics</a:t>
            </a:r>
          </a:p>
          <a:p>
            <a:r>
              <a:rPr lang="en-US" sz="1800" dirty="0" smtClean="0"/>
              <a:t>Effectiveness and efficiency with which services are delivered – </a:t>
            </a:r>
            <a:r>
              <a:rPr lang="en-US" sz="1800" b="1" dirty="0" smtClean="0"/>
              <a:t>Service Delivery Metrics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5898898" y="3491503"/>
            <a:ext cx="480767" cy="30165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990888" y="3914548"/>
            <a:ext cx="1107982" cy="1220922"/>
            <a:chOff x="4844211" y="2441762"/>
            <a:chExt cx="1107982" cy="1220922"/>
          </a:xfrm>
        </p:grpSpPr>
        <p:pic>
          <p:nvPicPr>
            <p:cNvPr id="32" name="Picture 31" descr="https://encrypted-tbn0.gstatic.com/images?q=tbn:ANd9GcTjORDmoj5vWPqBik50LRsUL-VJc6RjuCfDYJ7PqMH8s-w3F5sts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778001" y="2507972"/>
              <a:ext cx="1220922" cy="10885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988359" y="2847535"/>
              <a:ext cx="9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Public Cloud</a:t>
              </a:r>
              <a:endParaRPr lang="en-US" sz="1400" b="1" dirty="0"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90888" y="5247652"/>
            <a:ext cx="1107982" cy="1220922"/>
            <a:chOff x="5029200" y="4900296"/>
            <a:chExt cx="1107982" cy="1220922"/>
          </a:xfrm>
        </p:grpSpPr>
        <p:pic>
          <p:nvPicPr>
            <p:cNvPr id="52" name="Picture 51" descr="https://encrypted-tbn0.gstatic.com/images?q=tbn:ANd9GcTjORDmoj5vWPqBik50LRsUL-VJc6RjuCfDYJ7PqMH8s-w3F5sts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962990" y="4966506"/>
              <a:ext cx="1220922" cy="10885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173348" y="5306069"/>
              <a:ext cx="9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Private Cloud</a:t>
              </a:r>
              <a:endParaRPr lang="en-US" sz="1400" b="1" dirty="0">
                <a:latin typeface="+mn-lt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136026"/>
              </p:ext>
            </p:extLst>
          </p:nvPr>
        </p:nvGraphicFramePr>
        <p:xfrm>
          <a:off x="5338962" y="5326380"/>
          <a:ext cx="3507326" cy="1127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40573"/>
                <a:gridCol w="1158949"/>
                <a:gridCol w="1307804"/>
              </a:tblGrid>
              <a:tr h="2202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Service Level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184914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4155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938082" y="4415333"/>
            <a:ext cx="433418" cy="1655303"/>
            <a:chOff x="929724" y="3117622"/>
            <a:chExt cx="433418" cy="165530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24" y="3117622"/>
              <a:ext cx="433418" cy="40229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24" y="3744125"/>
              <a:ext cx="433418" cy="40229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24" y="4370628"/>
              <a:ext cx="433418" cy="402297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254523" y="3936131"/>
            <a:ext cx="182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Lines of Business</a:t>
            </a:r>
            <a:endParaRPr lang="en-US" sz="1400" b="1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88814" y="3936131"/>
            <a:ext cx="14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Enterprise IT</a:t>
            </a:r>
            <a:endParaRPr lang="en-US" sz="1400" b="1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18804" y="4416036"/>
            <a:ext cx="618541" cy="1641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682808" y="4810237"/>
            <a:ext cx="422305" cy="395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82807" y="5230676"/>
            <a:ext cx="422305" cy="395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184480" y="5205825"/>
            <a:ext cx="45372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758370" y="5200158"/>
            <a:ext cx="45372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5706126"/>
              </p:ext>
            </p:extLst>
          </p:nvPr>
        </p:nvGraphicFramePr>
        <p:xfrm>
          <a:off x="5338961" y="3865266"/>
          <a:ext cx="3507327" cy="1341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9941"/>
                <a:gridCol w="1169582"/>
                <a:gridCol w="1307804"/>
              </a:tblGrid>
              <a:tr h="211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Service Level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337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Small Instance</a:t>
                      </a:r>
                      <a:endParaRPr lang="en-US" sz="1400" b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1CPU/2GB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$0.05/hour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0387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927644" y="2351839"/>
            <a:ext cx="2423273" cy="1236061"/>
            <a:chOff x="283278" y="2290713"/>
            <a:chExt cx="2284388" cy="1236061"/>
          </a:xfrm>
        </p:grpSpPr>
        <p:sp>
          <p:nvSpPr>
            <p:cNvPr id="75" name="Rectangle 74"/>
            <p:cNvSpPr/>
            <p:nvPr/>
          </p:nvSpPr>
          <p:spPr>
            <a:xfrm>
              <a:off x="320511" y="2290713"/>
              <a:ext cx="2208680" cy="10595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3278" y="2357223"/>
              <a:ext cx="22843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n-lt"/>
                </a:rPr>
                <a:t>Service Delivery Metrics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+mn-lt"/>
                </a:rPr>
                <a:t>Problem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+mn-lt"/>
                </a:rPr>
                <a:t>Response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+mn-lt"/>
                </a:rPr>
                <a:t>Capacity &amp; Cost</a:t>
              </a:r>
            </a:p>
          </p:txBody>
        </p:sp>
      </p:grpSp>
      <p:sp>
        <p:nvSpPr>
          <p:cNvPr id="77" name="Down Arrow 76"/>
          <p:cNvSpPr/>
          <p:nvPr/>
        </p:nvSpPr>
        <p:spPr>
          <a:xfrm>
            <a:off x="990600" y="3491503"/>
            <a:ext cx="480767" cy="30165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Cloud and the imperative for IT metrics</a:t>
            </a:r>
          </a:p>
        </p:txBody>
      </p:sp>
    </p:spTree>
    <p:extLst>
      <p:ext uri="{BB962C8B-B14F-4D97-AF65-F5344CB8AC3E}">
        <p14:creationId xmlns="" xmlns:p14="http://schemas.microsoft.com/office/powerpoint/2010/main" val="29124924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" y="914401"/>
            <a:ext cx="8930012" cy="5354424"/>
          </a:xfrm>
        </p:spPr>
        <p:txBody>
          <a:bodyPr/>
          <a:lstStyle/>
          <a:p>
            <a:r>
              <a:rPr lang="en-US" dirty="0" smtClean="0"/>
              <a:t>Cloud and metric driven management</a:t>
            </a:r>
          </a:p>
          <a:p>
            <a:r>
              <a:rPr lang="en-US" dirty="0" smtClean="0">
                <a:solidFill>
                  <a:srgbClr val="46A536"/>
                </a:solidFill>
              </a:rPr>
              <a:t>Relevant IT metrics and considerations</a:t>
            </a:r>
          </a:p>
          <a:p>
            <a:r>
              <a:rPr lang="en-US" dirty="0" smtClean="0"/>
              <a:t>Process and best practices</a:t>
            </a:r>
          </a:p>
          <a:p>
            <a:r>
              <a:rPr lang="en-US" dirty="0" smtClean="0"/>
              <a:t>How Vistara can help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26759080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95250" y="966757"/>
            <a:ext cx="8915400" cy="142624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Availability metrics measure</a:t>
            </a:r>
          </a:p>
          <a:p>
            <a:r>
              <a:rPr lang="en-US" sz="2200" dirty="0" smtClean="0"/>
              <a:t>Quantifies </a:t>
            </a:r>
            <a:r>
              <a:rPr lang="en-US" sz="2200" dirty="0"/>
              <a:t>up or down status of services, as experienced by the end </a:t>
            </a:r>
            <a:r>
              <a:rPr lang="en-US" sz="2200" dirty="0" smtClean="0"/>
              <a:t>user</a:t>
            </a:r>
          </a:p>
          <a:p>
            <a:pPr lvl="1"/>
            <a:r>
              <a:rPr lang="en-US" sz="1800" dirty="0" smtClean="0"/>
              <a:t>% of time service is available for use, over a time interval – e.g. last month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2750" y="3992590"/>
            <a:ext cx="877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What to measure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4289059"/>
              </p:ext>
            </p:extLst>
          </p:nvPr>
        </p:nvGraphicFramePr>
        <p:xfrm>
          <a:off x="257102" y="4538437"/>
          <a:ext cx="8659636" cy="16206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54876"/>
                <a:gridCol w="5104760"/>
              </a:tblGrid>
              <a:tr h="405166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Typical Measures</a:t>
                      </a:r>
                      <a:endParaRPr lang="en-US" sz="1600" dirty="0"/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Servers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Ping Response,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OS service or agent status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Network Devices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Response, Interface/Port Status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Applications, URLs, Web</a:t>
                      </a:r>
                      <a:r>
                        <a:rPr lang="en-US" sz="1400" b="0" baseline="0" dirty="0" smtClean="0"/>
                        <a:t> Services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Ping, HTTP GET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02104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87549" y="975441"/>
            <a:ext cx="9056451" cy="295470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Considerations</a:t>
            </a:r>
            <a:endParaRPr lang="en-US" sz="2000" b="1" dirty="0" smtClean="0"/>
          </a:p>
          <a:p>
            <a:r>
              <a:rPr lang="en-US" sz="2000" b="1" dirty="0" smtClean="0"/>
              <a:t>Element level availability vs. availability of an entire service</a:t>
            </a:r>
          </a:p>
          <a:p>
            <a:pPr lvl="1"/>
            <a:r>
              <a:rPr lang="en-US" sz="1600" dirty="0" smtClean="0"/>
              <a:t>Do you track availability of individual elements or an entire service compose of multiple elements?</a:t>
            </a:r>
          </a:p>
          <a:p>
            <a:r>
              <a:rPr lang="en-US" sz="2000" b="1" dirty="0" smtClean="0"/>
              <a:t>Is Availability a binary quantity (Up / Down) or more fine grained?</a:t>
            </a:r>
            <a:endParaRPr lang="en-US" sz="2000" b="1" dirty="0"/>
          </a:p>
          <a:p>
            <a:pPr lvl="1"/>
            <a:r>
              <a:rPr lang="en-US" sz="1600" dirty="0" smtClean="0"/>
              <a:t>How do you account services that are available, but running with degraded redundancy/performance?</a:t>
            </a:r>
            <a:endParaRPr lang="en-US" sz="1600" b="1" dirty="0" smtClean="0"/>
          </a:p>
          <a:p>
            <a:r>
              <a:rPr lang="en-US" sz="2000" b="1" dirty="0" smtClean="0"/>
              <a:t>Planned </a:t>
            </a:r>
            <a:r>
              <a:rPr lang="en-US" sz="2000" b="1" dirty="0"/>
              <a:t>Downtime vs. Unplanned Downtime</a:t>
            </a:r>
          </a:p>
          <a:p>
            <a:pPr lvl="1"/>
            <a:r>
              <a:rPr lang="en-US" sz="1600" dirty="0"/>
              <a:t>Do you count downtime due to planned activities (e.g. patching</a:t>
            </a:r>
            <a:r>
              <a:rPr lang="en-US" sz="1600" dirty="0" smtClean="0"/>
              <a:t>)?</a:t>
            </a:r>
            <a:endParaRPr lang="en-US" sz="2000" dirty="0"/>
          </a:p>
          <a:p>
            <a:pPr marL="0" indent="0">
              <a:buNone/>
            </a:pPr>
            <a:endParaRPr lang="en-US" sz="160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2643751" y="3995491"/>
            <a:ext cx="3501957" cy="2341153"/>
            <a:chOff x="5354451" y="2493168"/>
            <a:chExt cx="3501957" cy="2341153"/>
          </a:xfrm>
        </p:grpSpPr>
        <p:sp>
          <p:nvSpPr>
            <p:cNvPr id="14" name="Rectangle 13"/>
            <p:cNvSpPr/>
            <p:nvPr/>
          </p:nvSpPr>
          <p:spPr>
            <a:xfrm>
              <a:off x="6030126" y="3453698"/>
              <a:ext cx="413426" cy="359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79785" y="3462856"/>
              <a:ext cx="413426" cy="359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25579" y="4013500"/>
              <a:ext cx="413426" cy="359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70811" y="4402750"/>
              <a:ext cx="1322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Database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13043" y="3119848"/>
              <a:ext cx="1322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App Server 1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8380" y="3129840"/>
              <a:ext cx="1487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App Server 2</a:t>
              </a:r>
              <a:endParaRPr lang="en-US" sz="1400" b="1" dirty="0">
                <a:latin typeface="+mn-lt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927" y="3890415"/>
              <a:ext cx="307858" cy="30304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997" y="3369204"/>
              <a:ext cx="307858" cy="30304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934" y="3371471"/>
              <a:ext cx="400455" cy="400455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5354451" y="2519142"/>
              <a:ext cx="3501957" cy="2315179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49624" y="2622222"/>
              <a:ext cx="1322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Web App</a:t>
              </a:r>
              <a:endParaRPr lang="en-US" sz="1400" b="1" dirty="0">
                <a:latin typeface="+mn-lt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6557" y="2493168"/>
              <a:ext cx="307858" cy="303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452654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95250" y="966626"/>
            <a:ext cx="8848725" cy="130964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Performance metrics measure</a:t>
            </a:r>
            <a:endParaRPr lang="en-US" sz="2000" b="1" dirty="0" smtClean="0"/>
          </a:p>
          <a:p>
            <a:r>
              <a:rPr lang="en-US" sz="2200" dirty="0" smtClean="0"/>
              <a:t>Quantifies responsiveness to user or application requests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hroughput </a:t>
            </a:r>
            <a:r>
              <a:rPr lang="en-US" sz="1800" dirty="0"/>
              <a:t>and latency delivered by the </a:t>
            </a:r>
            <a:r>
              <a:rPr lang="en-US" sz="1800" dirty="0" smtClean="0"/>
              <a:t>service – OS, application …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2750" y="3992590"/>
            <a:ext cx="877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What to measure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983877"/>
              </p:ext>
            </p:extLst>
          </p:nvPr>
        </p:nvGraphicFramePr>
        <p:xfrm>
          <a:off x="257102" y="4538437"/>
          <a:ext cx="8659636" cy="132849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54876"/>
                <a:gridCol w="5104760"/>
              </a:tblGrid>
              <a:tr h="405166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Typical Measures</a:t>
                      </a:r>
                      <a:endParaRPr lang="en-US" sz="1600" dirty="0"/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Servers</a:t>
                      </a:r>
                      <a:r>
                        <a:rPr lang="en-US" sz="1400" b="0" baseline="0" dirty="0" smtClean="0"/>
                        <a:t>, Cloud Instances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queue length, memory swap rate, I/O latency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Applications, URLs,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dirty="0" smtClean="0"/>
                        <a:t>Web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Response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time to requests – transactions, http requests/response, API calls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02265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13451" y="945944"/>
            <a:ext cx="9030549" cy="249084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Considerations</a:t>
            </a:r>
            <a:endParaRPr lang="en-US" sz="2000" b="1" dirty="0" smtClean="0"/>
          </a:p>
          <a:p>
            <a:r>
              <a:rPr lang="en-US" sz="2200" dirty="0" smtClean="0"/>
              <a:t>Focusing </a:t>
            </a:r>
            <a:r>
              <a:rPr lang="en-US" sz="2200" dirty="0"/>
              <a:t>on the right </a:t>
            </a:r>
            <a:r>
              <a:rPr lang="en-US" sz="2200" dirty="0" smtClean="0"/>
              <a:t>metrics</a:t>
            </a:r>
            <a:r>
              <a:rPr lang="en-US" sz="2200" b="1" dirty="0" smtClean="0"/>
              <a:t> </a:t>
            </a:r>
          </a:p>
          <a:p>
            <a:pPr lvl="1"/>
            <a:r>
              <a:rPr lang="en-US" sz="1800" dirty="0" smtClean="0"/>
              <a:t>Apps, hypervisors expose tons of metrics – which ones are the best measures of performance?</a:t>
            </a:r>
          </a:p>
          <a:p>
            <a:r>
              <a:rPr lang="en-US" sz="2200" dirty="0"/>
              <a:t>Using the right statistical </a:t>
            </a:r>
            <a:r>
              <a:rPr lang="en-US" sz="2200" dirty="0" smtClean="0"/>
              <a:t>measures</a:t>
            </a:r>
            <a:endParaRPr lang="en-US" sz="2200" b="1" dirty="0"/>
          </a:p>
          <a:p>
            <a:pPr lvl="1"/>
            <a:r>
              <a:rPr lang="en-US" sz="1800" dirty="0" smtClean="0"/>
              <a:t>How do you define “bad” user response time – average, max, percentile?</a:t>
            </a:r>
            <a:endParaRPr lang="en-US" sz="1800" b="1" dirty="0" smtClean="0"/>
          </a:p>
          <a:p>
            <a:r>
              <a:rPr lang="en-US" sz="2200" dirty="0" smtClean="0"/>
              <a:t>Performance of cloud instances</a:t>
            </a:r>
            <a:endParaRPr lang="en-US" sz="2200" dirty="0"/>
          </a:p>
          <a:p>
            <a:pPr lvl="1"/>
            <a:r>
              <a:rPr lang="en-US" sz="1800" dirty="0" smtClean="0"/>
              <a:t>How can you tell if your cloud instances are getting promised resources?</a:t>
            </a: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13078" y="4604744"/>
            <a:ext cx="7599653" cy="1870554"/>
            <a:chOff x="420972" y="4142760"/>
            <a:chExt cx="7599653" cy="1870554"/>
          </a:xfrm>
        </p:grpSpPr>
        <p:grpSp>
          <p:nvGrpSpPr>
            <p:cNvPr id="10" name="Group 9"/>
            <p:cNvGrpSpPr/>
            <p:nvPr/>
          </p:nvGrpSpPr>
          <p:grpSpPr>
            <a:xfrm>
              <a:off x="420972" y="4192087"/>
              <a:ext cx="3010273" cy="1508243"/>
              <a:chOff x="420972" y="3739682"/>
              <a:chExt cx="3010273" cy="1508243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32356" y="5126035"/>
                <a:ext cx="1376516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32356" y="3993508"/>
                <a:ext cx="0" cy="114236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32356" y="4521350"/>
                <a:ext cx="135931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16"/>
              <p:cNvSpPr/>
              <p:nvPr/>
            </p:nvSpPr>
            <p:spPr>
              <a:xfrm>
                <a:off x="1050343" y="4521350"/>
                <a:ext cx="1278194" cy="412955"/>
              </a:xfrm>
              <a:custGeom>
                <a:avLst/>
                <a:gdLst>
                  <a:gd name="connsiteX0" fmla="*/ 0 w 1278194"/>
                  <a:gd name="connsiteY0" fmla="*/ 412955 h 412955"/>
                  <a:gd name="connsiteX1" fmla="*/ 186813 w 1278194"/>
                  <a:gd name="connsiteY1" fmla="*/ 29497 h 412955"/>
                  <a:gd name="connsiteX2" fmla="*/ 314632 w 1278194"/>
                  <a:gd name="connsiteY2" fmla="*/ 98323 h 412955"/>
                  <a:gd name="connsiteX3" fmla="*/ 452284 w 1278194"/>
                  <a:gd name="connsiteY3" fmla="*/ 0 h 412955"/>
                  <a:gd name="connsiteX4" fmla="*/ 648929 w 1278194"/>
                  <a:gd name="connsiteY4" fmla="*/ 98323 h 412955"/>
                  <a:gd name="connsiteX5" fmla="*/ 786581 w 1278194"/>
                  <a:gd name="connsiteY5" fmla="*/ 9833 h 412955"/>
                  <a:gd name="connsiteX6" fmla="*/ 894736 w 1278194"/>
                  <a:gd name="connsiteY6" fmla="*/ 127820 h 412955"/>
                  <a:gd name="connsiteX7" fmla="*/ 1071716 w 1278194"/>
                  <a:gd name="connsiteY7" fmla="*/ 9833 h 412955"/>
                  <a:gd name="connsiteX8" fmla="*/ 1278194 w 1278194"/>
                  <a:gd name="connsiteY8" fmla="*/ 226142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8194" h="412955">
                    <a:moveTo>
                      <a:pt x="0" y="412955"/>
                    </a:moveTo>
                    <a:cubicBezTo>
                      <a:pt x="67187" y="247445"/>
                      <a:pt x="134374" y="81936"/>
                      <a:pt x="186813" y="29497"/>
                    </a:cubicBezTo>
                    <a:cubicBezTo>
                      <a:pt x="239252" y="-22942"/>
                      <a:pt x="270387" y="103239"/>
                      <a:pt x="314632" y="98323"/>
                    </a:cubicBezTo>
                    <a:cubicBezTo>
                      <a:pt x="358877" y="93407"/>
                      <a:pt x="396568" y="0"/>
                      <a:pt x="452284" y="0"/>
                    </a:cubicBezTo>
                    <a:cubicBezTo>
                      <a:pt x="508000" y="0"/>
                      <a:pt x="593213" y="96684"/>
                      <a:pt x="648929" y="98323"/>
                    </a:cubicBezTo>
                    <a:cubicBezTo>
                      <a:pt x="704645" y="99962"/>
                      <a:pt x="745613" y="4917"/>
                      <a:pt x="786581" y="9833"/>
                    </a:cubicBezTo>
                    <a:cubicBezTo>
                      <a:pt x="827549" y="14749"/>
                      <a:pt x="847214" y="127820"/>
                      <a:pt x="894736" y="127820"/>
                    </a:cubicBezTo>
                    <a:cubicBezTo>
                      <a:pt x="942258" y="127820"/>
                      <a:pt x="1007806" y="-6554"/>
                      <a:pt x="1071716" y="9833"/>
                    </a:cubicBezTo>
                    <a:cubicBezTo>
                      <a:pt x="1135626" y="26220"/>
                      <a:pt x="1206910" y="126181"/>
                      <a:pt x="1278194" y="226142"/>
                    </a:cubicBezTo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932356" y="4186732"/>
                <a:ext cx="135931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079523" y="4032843"/>
                <a:ext cx="1351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n-lt"/>
                  </a:rPr>
                  <a:t>Promised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79523" y="4375685"/>
                <a:ext cx="1351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n-lt"/>
                  </a:rPr>
                  <a:t>Received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90885" y="4970926"/>
                <a:ext cx="6293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+mn-lt"/>
                  </a:rPr>
                  <a:t>time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20972" y="3739682"/>
                <a:ext cx="6293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+mn-lt"/>
                  </a:rPr>
                  <a:t>CPU</a:t>
                </a:r>
                <a:endParaRPr lang="en-US" sz="1200" dirty="0">
                  <a:latin typeface="+mn-lt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40984" y="5674760"/>
              <a:ext cx="4526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+mn-lt"/>
                </a:rPr>
                <a:t>Cloud Instance Performance</a:t>
              </a:r>
              <a:endParaRPr lang="en-US" sz="1600" b="1" dirty="0">
                <a:latin typeface="+mn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02199" y="4142760"/>
              <a:ext cx="3318426" cy="1519537"/>
              <a:chOff x="4702199" y="3690355"/>
              <a:chExt cx="3318426" cy="1519537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411591" y="5088002"/>
                <a:ext cx="1376516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411591" y="3955475"/>
                <a:ext cx="0" cy="114236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198973" y="4041468"/>
                <a:ext cx="1821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n-lt"/>
                  </a:rPr>
                  <a:t>Inconsistent I/O performance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70120" y="4932893"/>
                <a:ext cx="6293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+mn-lt"/>
                  </a:rPr>
                  <a:t>time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02199" y="3690355"/>
                <a:ext cx="13661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+mn-lt"/>
                  </a:rPr>
                  <a:t>I/O Latency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5602733" y="4142760"/>
                <a:ext cx="1361661" cy="744527"/>
              </a:xfrm>
              <a:custGeom>
                <a:avLst/>
                <a:gdLst>
                  <a:gd name="connsiteX0" fmla="*/ 0 w 1361661"/>
                  <a:gd name="connsiteY0" fmla="*/ 854781 h 854781"/>
                  <a:gd name="connsiteX1" fmla="*/ 89453 w 1361661"/>
                  <a:gd name="connsiteY1" fmla="*/ 59651 h 854781"/>
                  <a:gd name="connsiteX2" fmla="*/ 149087 w 1361661"/>
                  <a:gd name="connsiteY2" fmla="*/ 99407 h 854781"/>
                  <a:gd name="connsiteX3" fmla="*/ 238540 w 1361661"/>
                  <a:gd name="connsiteY3" fmla="*/ 9955 h 854781"/>
                  <a:gd name="connsiteX4" fmla="*/ 318053 w 1361661"/>
                  <a:gd name="connsiteY4" fmla="*/ 99407 h 854781"/>
                  <a:gd name="connsiteX5" fmla="*/ 397566 w 1361661"/>
                  <a:gd name="connsiteY5" fmla="*/ 19894 h 854781"/>
                  <a:gd name="connsiteX6" fmla="*/ 467140 w 1361661"/>
                  <a:gd name="connsiteY6" fmla="*/ 99407 h 854781"/>
                  <a:gd name="connsiteX7" fmla="*/ 506896 w 1361661"/>
                  <a:gd name="connsiteY7" fmla="*/ 119286 h 854781"/>
                  <a:gd name="connsiteX8" fmla="*/ 646044 w 1361661"/>
                  <a:gd name="connsiteY8" fmla="*/ 9955 h 854781"/>
                  <a:gd name="connsiteX9" fmla="*/ 646044 w 1361661"/>
                  <a:gd name="connsiteY9" fmla="*/ 89468 h 854781"/>
                  <a:gd name="connsiteX10" fmla="*/ 795131 w 1361661"/>
                  <a:gd name="connsiteY10" fmla="*/ 755390 h 854781"/>
                  <a:gd name="connsiteX11" fmla="*/ 924340 w 1361661"/>
                  <a:gd name="connsiteY11" fmla="*/ 715633 h 854781"/>
                  <a:gd name="connsiteX12" fmla="*/ 983974 w 1361661"/>
                  <a:gd name="connsiteY12" fmla="*/ 805086 h 854781"/>
                  <a:gd name="connsiteX13" fmla="*/ 1093305 w 1361661"/>
                  <a:gd name="connsiteY13" fmla="*/ 745451 h 854781"/>
                  <a:gd name="connsiteX14" fmla="*/ 1192696 w 1361661"/>
                  <a:gd name="connsiteY14" fmla="*/ 815025 h 854781"/>
                  <a:gd name="connsiteX15" fmla="*/ 1361661 w 1361661"/>
                  <a:gd name="connsiteY15" fmla="*/ 755390 h 854781"/>
                  <a:gd name="connsiteX16" fmla="*/ 1361661 w 1361661"/>
                  <a:gd name="connsiteY16" fmla="*/ 755390 h 854781"/>
                  <a:gd name="connsiteX0" fmla="*/ 0 w 1361661"/>
                  <a:gd name="connsiteY0" fmla="*/ 844826 h 844826"/>
                  <a:gd name="connsiteX1" fmla="*/ 89453 w 1361661"/>
                  <a:gd name="connsiteY1" fmla="*/ 49696 h 844826"/>
                  <a:gd name="connsiteX2" fmla="*/ 149087 w 1361661"/>
                  <a:gd name="connsiteY2" fmla="*/ 89452 h 844826"/>
                  <a:gd name="connsiteX3" fmla="*/ 238540 w 1361661"/>
                  <a:gd name="connsiteY3" fmla="*/ 0 h 844826"/>
                  <a:gd name="connsiteX4" fmla="*/ 318053 w 1361661"/>
                  <a:gd name="connsiteY4" fmla="*/ 89452 h 844826"/>
                  <a:gd name="connsiteX5" fmla="*/ 397566 w 1361661"/>
                  <a:gd name="connsiteY5" fmla="*/ 9939 h 844826"/>
                  <a:gd name="connsiteX6" fmla="*/ 467140 w 1361661"/>
                  <a:gd name="connsiteY6" fmla="*/ 89452 h 844826"/>
                  <a:gd name="connsiteX7" fmla="*/ 506896 w 1361661"/>
                  <a:gd name="connsiteY7" fmla="*/ 109331 h 844826"/>
                  <a:gd name="connsiteX8" fmla="*/ 646044 w 1361661"/>
                  <a:gd name="connsiteY8" fmla="*/ 79513 h 844826"/>
                  <a:gd name="connsiteX9" fmla="*/ 795131 w 1361661"/>
                  <a:gd name="connsiteY9" fmla="*/ 745435 h 844826"/>
                  <a:gd name="connsiteX10" fmla="*/ 924340 w 1361661"/>
                  <a:gd name="connsiteY10" fmla="*/ 705678 h 844826"/>
                  <a:gd name="connsiteX11" fmla="*/ 983974 w 1361661"/>
                  <a:gd name="connsiteY11" fmla="*/ 795131 h 844826"/>
                  <a:gd name="connsiteX12" fmla="*/ 1093305 w 1361661"/>
                  <a:gd name="connsiteY12" fmla="*/ 735496 h 844826"/>
                  <a:gd name="connsiteX13" fmla="*/ 1192696 w 1361661"/>
                  <a:gd name="connsiteY13" fmla="*/ 805070 h 844826"/>
                  <a:gd name="connsiteX14" fmla="*/ 1361661 w 1361661"/>
                  <a:gd name="connsiteY14" fmla="*/ 745435 h 844826"/>
                  <a:gd name="connsiteX15" fmla="*/ 1361661 w 1361661"/>
                  <a:gd name="connsiteY15" fmla="*/ 745435 h 844826"/>
                  <a:gd name="connsiteX0" fmla="*/ 0 w 1361661"/>
                  <a:gd name="connsiteY0" fmla="*/ 844826 h 844826"/>
                  <a:gd name="connsiteX1" fmla="*/ 89453 w 1361661"/>
                  <a:gd name="connsiteY1" fmla="*/ 49696 h 844826"/>
                  <a:gd name="connsiteX2" fmla="*/ 149087 w 1361661"/>
                  <a:gd name="connsiteY2" fmla="*/ 89452 h 844826"/>
                  <a:gd name="connsiteX3" fmla="*/ 238540 w 1361661"/>
                  <a:gd name="connsiteY3" fmla="*/ 0 h 844826"/>
                  <a:gd name="connsiteX4" fmla="*/ 318053 w 1361661"/>
                  <a:gd name="connsiteY4" fmla="*/ 89452 h 844826"/>
                  <a:gd name="connsiteX5" fmla="*/ 397566 w 1361661"/>
                  <a:gd name="connsiteY5" fmla="*/ 9939 h 844826"/>
                  <a:gd name="connsiteX6" fmla="*/ 467140 w 1361661"/>
                  <a:gd name="connsiteY6" fmla="*/ 89452 h 844826"/>
                  <a:gd name="connsiteX7" fmla="*/ 646044 w 1361661"/>
                  <a:gd name="connsiteY7" fmla="*/ 79513 h 844826"/>
                  <a:gd name="connsiteX8" fmla="*/ 795131 w 1361661"/>
                  <a:gd name="connsiteY8" fmla="*/ 745435 h 844826"/>
                  <a:gd name="connsiteX9" fmla="*/ 924340 w 1361661"/>
                  <a:gd name="connsiteY9" fmla="*/ 705678 h 844826"/>
                  <a:gd name="connsiteX10" fmla="*/ 983974 w 1361661"/>
                  <a:gd name="connsiteY10" fmla="*/ 795131 h 844826"/>
                  <a:gd name="connsiteX11" fmla="*/ 1093305 w 1361661"/>
                  <a:gd name="connsiteY11" fmla="*/ 735496 h 844826"/>
                  <a:gd name="connsiteX12" fmla="*/ 1192696 w 1361661"/>
                  <a:gd name="connsiteY12" fmla="*/ 805070 h 844826"/>
                  <a:gd name="connsiteX13" fmla="*/ 1361661 w 1361661"/>
                  <a:gd name="connsiteY13" fmla="*/ 745435 h 844826"/>
                  <a:gd name="connsiteX14" fmla="*/ 1361661 w 1361661"/>
                  <a:gd name="connsiteY14" fmla="*/ 745435 h 844826"/>
                  <a:gd name="connsiteX0" fmla="*/ 0 w 1361661"/>
                  <a:gd name="connsiteY0" fmla="*/ 844826 h 844826"/>
                  <a:gd name="connsiteX1" fmla="*/ 89453 w 1361661"/>
                  <a:gd name="connsiteY1" fmla="*/ 49696 h 844826"/>
                  <a:gd name="connsiteX2" fmla="*/ 149087 w 1361661"/>
                  <a:gd name="connsiteY2" fmla="*/ 89452 h 844826"/>
                  <a:gd name="connsiteX3" fmla="*/ 238540 w 1361661"/>
                  <a:gd name="connsiteY3" fmla="*/ 0 h 844826"/>
                  <a:gd name="connsiteX4" fmla="*/ 318053 w 1361661"/>
                  <a:gd name="connsiteY4" fmla="*/ 89452 h 844826"/>
                  <a:gd name="connsiteX5" fmla="*/ 397566 w 1361661"/>
                  <a:gd name="connsiteY5" fmla="*/ 9939 h 844826"/>
                  <a:gd name="connsiteX6" fmla="*/ 467140 w 1361661"/>
                  <a:gd name="connsiteY6" fmla="*/ 89452 h 844826"/>
                  <a:gd name="connsiteX7" fmla="*/ 655983 w 1361661"/>
                  <a:gd name="connsiteY7" fmla="*/ 188843 h 844826"/>
                  <a:gd name="connsiteX8" fmla="*/ 795131 w 1361661"/>
                  <a:gd name="connsiteY8" fmla="*/ 745435 h 844826"/>
                  <a:gd name="connsiteX9" fmla="*/ 924340 w 1361661"/>
                  <a:gd name="connsiteY9" fmla="*/ 705678 h 844826"/>
                  <a:gd name="connsiteX10" fmla="*/ 983974 w 1361661"/>
                  <a:gd name="connsiteY10" fmla="*/ 795131 h 844826"/>
                  <a:gd name="connsiteX11" fmla="*/ 1093305 w 1361661"/>
                  <a:gd name="connsiteY11" fmla="*/ 735496 h 844826"/>
                  <a:gd name="connsiteX12" fmla="*/ 1192696 w 1361661"/>
                  <a:gd name="connsiteY12" fmla="*/ 805070 h 844826"/>
                  <a:gd name="connsiteX13" fmla="*/ 1361661 w 1361661"/>
                  <a:gd name="connsiteY13" fmla="*/ 745435 h 844826"/>
                  <a:gd name="connsiteX14" fmla="*/ 1361661 w 1361661"/>
                  <a:gd name="connsiteY14" fmla="*/ 745435 h 844826"/>
                  <a:gd name="connsiteX0" fmla="*/ 0 w 1361661"/>
                  <a:gd name="connsiteY0" fmla="*/ 844826 h 844826"/>
                  <a:gd name="connsiteX1" fmla="*/ 89453 w 1361661"/>
                  <a:gd name="connsiteY1" fmla="*/ 49696 h 844826"/>
                  <a:gd name="connsiteX2" fmla="*/ 149087 w 1361661"/>
                  <a:gd name="connsiteY2" fmla="*/ 89452 h 844826"/>
                  <a:gd name="connsiteX3" fmla="*/ 238540 w 1361661"/>
                  <a:gd name="connsiteY3" fmla="*/ 0 h 844826"/>
                  <a:gd name="connsiteX4" fmla="*/ 318053 w 1361661"/>
                  <a:gd name="connsiteY4" fmla="*/ 89452 h 844826"/>
                  <a:gd name="connsiteX5" fmla="*/ 397566 w 1361661"/>
                  <a:gd name="connsiteY5" fmla="*/ 9939 h 844826"/>
                  <a:gd name="connsiteX6" fmla="*/ 467140 w 1361661"/>
                  <a:gd name="connsiteY6" fmla="*/ 89452 h 844826"/>
                  <a:gd name="connsiteX7" fmla="*/ 655983 w 1361661"/>
                  <a:gd name="connsiteY7" fmla="*/ 188843 h 844826"/>
                  <a:gd name="connsiteX8" fmla="*/ 616226 w 1361661"/>
                  <a:gd name="connsiteY8" fmla="*/ 775253 h 844826"/>
                  <a:gd name="connsiteX9" fmla="*/ 924340 w 1361661"/>
                  <a:gd name="connsiteY9" fmla="*/ 705678 h 844826"/>
                  <a:gd name="connsiteX10" fmla="*/ 983974 w 1361661"/>
                  <a:gd name="connsiteY10" fmla="*/ 795131 h 844826"/>
                  <a:gd name="connsiteX11" fmla="*/ 1093305 w 1361661"/>
                  <a:gd name="connsiteY11" fmla="*/ 735496 h 844826"/>
                  <a:gd name="connsiteX12" fmla="*/ 1192696 w 1361661"/>
                  <a:gd name="connsiteY12" fmla="*/ 805070 h 844826"/>
                  <a:gd name="connsiteX13" fmla="*/ 1361661 w 1361661"/>
                  <a:gd name="connsiteY13" fmla="*/ 745435 h 844826"/>
                  <a:gd name="connsiteX14" fmla="*/ 1361661 w 1361661"/>
                  <a:gd name="connsiteY14" fmla="*/ 745435 h 844826"/>
                  <a:gd name="connsiteX0" fmla="*/ 0 w 1361661"/>
                  <a:gd name="connsiteY0" fmla="*/ 844826 h 844826"/>
                  <a:gd name="connsiteX1" fmla="*/ 89453 w 1361661"/>
                  <a:gd name="connsiteY1" fmla="*/ 49696 h 844826"/>
                  <a:gd name="connsiteX2" fmla="*/ 149087 w 1361661"/>
                  <a:gd name="connsiteY2" fmla="*/ 89452 h 844826"/>
                  <a:gd name="connsiteX3" fmla="*/ 238540 w 1361661"/>
                  <a:gd name="connsiteY3" fmla="*/ 0 h 844826"/>
                  <a:gd name="connsiteX4" fmla="*/ 318053 w 1361661"/>
                  <a:gd name="connsiteY4" fmla="*/ 89452 h 844826"/>
                  <a:gd name="connsiteX5" fmla="*/ 397566 w 1361661"/>
                  <a:gd name="connsiteY5" fmla="*/ 9939 h 844826"/>
                  <a:gd name="connsiteX6" fmla="*/ 467140 w 1361661"/>
                  <a:gd name="connsiteY6" fmla="*/ 89452 h 844826"/>
                  <a:gd name="connsiteX7" fmla="*/ 526774 w 1361661"/>
                  <a:gd name="connsiteY7" fmla="*/ 188843 h 844826"/>
                  <a:gd name="connsiteX8" fmla="*/ 616226 w 1361661"/>
                  <a:gd name="connsiteY8" fmla="*/ 775253 h 844826"/>
                  <a:gd name="connsiteX9" fmla="*/ 924340 w 1361661"/>
                  <a:gd name="connsiteY9" fmla="*/ 705678 h 844826"/>
                  <a:gd name="connsiteX10" fmla="*/ 983974 w 1361661"/>
                  <a:gd name="connsiteY10" fmla="*/ 795131 h 844826"/>
                  <a:gd name="connsiteX11" fmla="*/ 1093305 w 1361661"/>
                  <a:gd name="connsiteY11" fmla="*/ 735496 h 844826"/>
                  <a:gd name="connsiteX12" fmla="*/ 1192696 w 1361661"/>
                  <a:gd name="connsiteY12" fmla="*/ 805070 h 844826"/>
                  <a:gd name="connsiteX13" fmla="*/ 1361661 w 1361661"/>
                  <a:gd name="connsiteY13" fmla="*/ 745435 h 844826"/>
                  <a:gd name="connsiteX14" fmla="*/ 1361661 w 1361661"/>
                  <a:gd name="connsiteY14" fmla="*/ 745435 h 844826"/>
                  <a:gd name="connsiteX0" fmla="*/ 0 w 1361661"/>
                  <a:gd name="connsiteY0" fmla="*/ 844850 h 844850"/>
                  <a:gd name="connsiteX1" fmla="*/ 89453 w 1361661"/>
                  <a:gd name="connsiteY1" fmla="*/ 49720 h 844850"/>
                  <a:gd name="connsiteX2" fmla="*/ 149087 w 1361661"/>
                  <a:gd name="connsiteY2" fmla="*/ 89476 h 844850"/>
                  <a:gd name="connsiteX3" fmla="*/ 238540 w 1361661"/>
                  <a:gd name="connsiteY3" fmla="*/ 24 h 844850"/>
                  <a:gd name="connsiteX4" fmla="*/ 248479 w 1361661"/>
                  <a:gd name="connsiteY4" fmla="*/ 99415 h 844850"/>
                  <a:gd name="connsiteX5" fmla="*/ 397566 w 1361661"/>
                  <a:gd name="connsiteY5" fmla="*/ 9963 h 844850"/>
                  <a:gd name="connsiteX6" fmla="*/ 467140 w 1361661"/>
                  <a:gd name="connsiteY6" fmla="*/ 89476 h 844850"/>
                  <a:gd name="connsiteX7" fmla="*/ 526774 w 1361661"/>
                  <a:gd name="connsiteY7" fmla="*/ 188867 h 844850"/>
                  <a:gd name="connsiteX8" fmla="*/ 616226 w 1361661"/>
                  <a:gd name="connsiteY8" fmla="*/ 775277 h 844850"/>
                  <a:gd name="connsiteX9" fmla="*/ 924340 w 1361661"/>
                  <a:gd name="connsiteY9" fmla="*/ 705702 h 844850"/>
                  <a:gd name="connsiteX10" fmla="*/ 983974 w 1361661"/>
                  <a:gd name="connsiteY10" fmla="*/ 795155 h 844850"/>
                  <a:gd name="connsiteX11" fmla="*/ 1093305 w 1361661"/>
                  <a:gd name="connsiteY11" fmla="*/ 735520 h 844850"/>
                  <a:gd name="connsiteX12" fmla="*/ 1192696 w 1361661"/>
                  <a:gd name="connsiteY12" fmla="*/ 805094 h 844850"/>
                  <a:gd name="connsiteX13" fmla="*/ 1361661 w 1361661"/>
                  <a:gd name="connsiteY13" fmla="*/ 745459 h 844850"/>
                  <a:gd name="connsiteX14" fmla="*/ 1361661 w 1361661"/>
                  <a:gd name="connsiteY14" fmla="*/ 745459 h 844850"/>
                  <a:gd name="connsiteX0" fmla="*/ 0 w 1361661"/>
                  <a:gd name="connsiteY0" fmla="*/ 844850 h 844850"/>
                  <a:gd name="connsiteX1" fmla="*/ 89453 w 1361661"/>
                  <a:gd name="connsiteY1" fmla="*/ 49720 h 844850"/>
                  <a:gd name="connsiteX2" fmla="*/ 149087 w 1361661"/>
                  <a:gd name="connsiteY2" fmla="*/ 89476 h 844850"/>
                  <a:gd name="connsiteX3" fmla="*/ 238540 w 1361661"/>
                  <a:gd name="connsiteY3" fmla="*/ 24 h 844850"/>
                  <a:gd name="connsiteX4" fmla="*/ 248479 w 1361661"/>
                  <a:gd name="connsiteY4" fmla="*/ 99415 h 844850"/>
                  <a:gd name="connsiteX5" fmla="*/ 397566 w 1361661"/>
                  <a:gd name="connsiteY5" fmla="*/ 9963 h 844850"/>
                  <a:gd name="connsiteX6" fmla="*/ 467140 w 1361661"/>
                  <a:gd name="connsiteY6" fmla="*/ 89476 h 844850"/>
                  <a:gd name="connsiteX7" fmla="*/ 526774 w 1361661"/>
                  <a:gd name="connsiteY7" fmla="*/ 188867 h 844850"/>
                  <a:gd name="connsiteX8" fmla="*/ 467139 w 1361661"/>
                  <a:gd name="connsiteY8" fmla="*/ 795155 h 844850"/>
                  <a:gd name="connsiteX9" fmla="*/ 924340 w 1361661"/>
                  <a:gd name="connsiteY9" fmla="*/ 705702 h 844850"/>
                  <a:gd name="connsiteX10" fmla="*/ 983974 w 1361661"/>
                  <a:gd name="connsiteY10" fmla="*/ 795155 h 844850"/>
                  <a:gd name="connsiteX11" fmla="*/ 1093305 w 1361661"/>
                  <a:gd name="connsiteY11" fmla="*/ 735520 h 844850"/>
                  <a:gd name="connsiteX12" fmla="*/ 1192696 w 1361661"/>
                  <a:gd name="connsiteY12" fmla="*/ 805094 h 844850"/>
                  <a:gd name="connsiteX13" fmla="*/ 1361661 w 1361661"/>
                  <a:gd name="connsiteY13" fmla="*/ 745459 h 844850"/>
                  <a:gd name="connsiteX14" fmla="*/ 1361661 w 1361661"/>
                  <a:gd name="connsiteY14" fmla="*/ 745459 h 844850"/>
                  <a:gd name="connsiteX0" fmla="*/ 0 w 1361661"/>
                  <a:gd name="connsiteY0" fmla="*/ 844850 h 844850"/>
                  <a:gd name="connsiteX1" fmla="*/ 89453 w 1361661"/>
                  <a:gd name="connsiteY1" fmla="*/ 49720 h 844850"/>
                  <a:gd name="connsiteX2" fmla="*/ 149087 w 1361661"/>
                  <a:gd name="connsiteY2" fmla="*/ 89476 h 844850"/>
                  <a:gd name="connsiteX3" fmla="*/ 238540 w 1361661"/>
                  <a:gd name="connsiteY3" fmla="*/ 24 h 844850"/>
                  <a:gd name="connsiteX4" fmla="*/ 248479 w 1361661"/>
                  <a:gd name="connsiteY4" fmla="*/ 99415 h 844850"/>
                  <a:gd name="connsiteX5" fmla="*/ 397566 w 1361661"/>
                  <a:gd name="connsiteY5" fmla="*/ 9963 h 844850"/>
                  <a:gd name="connsiteX6" fmla="*/ 308113 w 1361661"/>
                  <a:gd name="connsiteY6" fmla="*/ 89476 h 844850"/>
                  <a:gd name="connsiteX7" fmla="*/ 526774 w 1361661"/>
                  <a:gd name="connsiteY7" fmla="*/ 188867 h 844850"/>
                  <a:gd name="connsiteX8" fmla="*/ 467139 w 1361661"/>
                  <a:gd name="connsiteY8" fmla="*/ 795155 h 844850"/>
                  <a:gd name="connsiteX9" fmla="*/ 924340 w 1361661"/>
                  <a:gd name="connsiteY9" fmla="*/ 705702 h 844850"/>
                  <a:gd name="connsiteX10" fmla="*/ 983974 w 1361661"/>
                  <a:gd name="connsiteY10" fmla="*/ 795155 h 844850"/>
                  <a:gd name="connsiteX11" fmla="*/ 1093305 w 1361661"/>
                  <a:gd name="connsiteY11" fmla="*/ 735520 h 844850"/>
                  <a:gd name="connsiteX12" fmla="*/ 1192696 w 1361661"/>
                  <a:gd name="connsiteY12" fmla="*/ 805094 h 844850"/>
                  <a:gd name="connsiteX13" fmla="*/ 1361661 w 1361661"/>
                  <a:gd name="connsiteY13" fmla="*/ 745459 h 844850"/>
                  <a:gd name="connsiteX14" fmla="*/ 1361661 w 1361661"/>
                  <a:gd name="connsiteY14" fmla="*/ 745459 h 844850"/>
                  <a:gd name="connsiteX0" fmla="*/ 0 w 1361661"/>
                  <a:gd name="connsiteY0" fmla="*/ 844852 h 844852"/>
                  <a:gd name="connsiteX1" fmla="*/ 9940 w 1361661"/>
                  <a:gd name="connsiteY1" fmla="*/ 79540 h 844852"/>
                  <a:gd name="connsiteX2" fmla="*/ 149087 w 1361661"/>
                  <a:gd name="connsiteY2" fmla="*/ 89478 h 844852"/>
                  <a:gd name="connsiteX3" fmla="*/ 238540 w 1361661"/>
                  <a:gd name="connsiteY3" fmla="*/ 26 h 844852"/>
                  <a:gd name="connsiteX4" fmla="*/ 248479 w 1361661"/>
                  <a:gd name="connsiteY4" fmla="*/ 99417 h 844852"/>
                  <a:gd name="connsiteX5" fmla="*/ 397566 w 1361661"/>
                  <a:gd name="connsiteY5" fmla="*/ 9965 h 844852"/>
                  <a:gd name="connsiteX6" fmla="*/ 308113 w 1361661"/>
                  <a:gd name="connsiteY6" fmla="*/ 89478 h 844852"/>
                  <a:gd name="connsiteX7" fmla="*/ 526774 w 1361661"/>
                  <a:gd name="connsiteY7" fmla="*/ 188869 h 844852"/>
                  <a:gd name="connsiteX8" fmla="*/ 467139 w 1361661"/>
                  <a:gd name="connsiteY8" fmla="*/ 795157 h 844852"/>
                  <a:gd name="connsiteX9" fmla="*/ 924340 w 1361661"/>
                  <a:gd name="connsiteY9" fmla="*/ 705704 h 844852"/>
                  <a:gd name="connsiteX10" fmla="*/ 983974 w 1361661"/>
                  <a:gd name="connsiteY10" fmla="*/ 795157 h 844852"/>
                  <a:gd name="connsiteX11" fmla="*/ 1093305 w 1361661"/>
                  <a:gd name="connsiteY11" fmla="*/ 735522 h 844852"/>
                  <a:gd name="connsiteX12" fmla="*/ 1192696 w 1361661"/>
                  <a:gd name="connsiteY12" fmla="*/ 805096 h 844852"/>
                  <a:gd name="connsiteX13" fmla="*/ 1361661 w 1361661"/>
                  <a:gd name="connsiteY13" fmla="*/ 745461 h 844852"/>
                  <a:gd name="connsiteX14" fmla="*/ 1361661 w 1361661"/>
                  <a:gd name="connsiteY14" fmla="*/ 745461 h 844852"/>
                  <a:gd name="connsiteX0" fmla="*/ 0 w 1361661"/>
                  <a:gd name="connsiteY0" fmla="*/ 874667 h 874667"/>
                  <a:gd name="connsiteX1" fmla="*/ 9940 w 1361661"/>
                  <a:gd name="connsiteY1" fmla="*/ 109355 h 874667"/>
                  <a:gd name="connsiteX2" fmla="*/ 149087 w 1361661"/>
                  <a:gd name="connsiteY2" fmla="*/ 119293 h 874667"/>
                  <a:gd name="connsiteX3" fmla="*/ 238540 w 1361661"/>
                  <a:gd name="connsiteY3" fmla="*/ 29841 h 874667"/>
                  <a:gd name="connsiteX4" fmla="*/ 248479 w 1361661"/>
                  <a:gd name="connsiteY4" fmla="*/ 129232 h 874667"/>
                  <a:gd name="connsiteX5" fmla="*/ 417444 w 1361661"/>
                  <a:gd name="connsiteY5" fmla="*/ 23 h 874667"/>
                  <a:gd name="connsiteX6" fmla="*/ 308113 w 1361661"/>
                  <a:gd name="connsiteY6" fmla="*/ 119293 h 874667"/>
                  <a:gd name="connsiteX7" fmla="*/ 526774 w 1361661"/>
                  <a:gd name="connsiteY7" fmla="*/ 218684 h 874667"/>
                  <a:gd name="connsiteX8" fmla="*/ 467139 w 1361661"/>
                  <a:gd name="connsiteY8" fmla="*/ 824972 h 874667"/>
                  <a:gd name="connsiteX9" fmla="*/ 924340 w 1361661"/>
                  <a:gd name="connsiteY9" fmla="*/ 735519 h 874667"/>
                  <a:gd name="connsiteX10" fmla="*/ 983974 w 1361661"/>
                  <a:gd name="connsiteY10" fmla="*/ 824972 h 874667"/>
                  <a:gd name="connsiteX11" fmla="*/ 1093305 w 1361661"/>
                  <a:gd name="connsiteY11" fmla="*/ 765337 h 874667"/>
                  <a:gd name="connsiteX12" fmla="*/ 1192696 w 1361661"/>
                  <a:gd name="connsiteY12" fmla="*/ 834911 h 874667"/>
                  <a:gd name="connsiteX13" fmla="*/ 1361661 w 1361661"/>
                  <a:gd name="connsiteY13" fmla="*/ 775276 h 874667"/>
                  <a:gd name="connsiteX14" fmla="*/ 1361661 w 1361661"/>
                  <a:gd name="connsiteY14" fmla="*/ 775276 h 874667"/>
                  <a:gd name="connsiteX0" fmla="*/ 0 w 1361661"/>
                  <a:gd name="connsiteY0" fmla="*/ 844853 h 844853"/>
                  <a:gd name="connsiteX1" fmla="*/ 9940 w 1361661"/>
                  <a:gd name="connsiteY1" fmla="*/ 79541 h 844853"/>
                  <a:gd name="connsiteX2" fmla="*/ 149087 w 1361661"/>
                  <a:gd name="connsiteY2" fmla="*/ 89479 h 844853"/>
                  <a:gd name="connsiteX3" fmla="*/ 238540 w 1361661"/>
                  <a:gd name="connsiteY3" fmla="*/ 27 h 844853"/>
                  <a:gd name="connsiteX4" fmla="*/ 248479 w 1361661"/>
                  <a:gd name="connsiteY4" fmla="*/ 99418 h 844853"/>
                  <a:gd name="connsiteX5" fmla="*/ 308113 w 1361661"/>
                  <a:gd name="connsiteY5" fmla="*/ 89479 h 844853"/>
                  <a:gd name="connsiteX6" fmla="*/ 526774 w 1361661"/>
                  <a:gd name="connsiteY6" fmla="*/ 188870 h 844853"/>
                  <a:gd name="connsiteX7" fmla="*/ 467139 w 1361661"/>
                  <a:gd name="connsiteY7" fmla="*/ 795158 h 844853"/>
                  <a:gd name="connsiteX8" fmla="*/ 924340 w 1361661"/>
                  <a:gd name="connsiteY8" fmla="*/ 705705 h 844853"/>
                  <a:gd name="connsiteX9" fmla="*/ 983974 w 1361661"/>
                  <a:gd name="connsiteY9" fmla="*/ 795158 h 844853"/>
                  <a:gd name="connsiteX10" fmla="*/ 1093305 w 1361661"/>
                  <a:gd name="connsiteY10" fmla="*/ 735523 h 844853"/>
                  <a:gd name="connsiteX11" fmla="*/ 1192696 w 1361661"/>
                  <a:gd name="connsiteY11" fmla="*/ 805097 h 844853"/>
                  <a:gd name="connsiteX12" fmla="*/ 1361661 w 1361661"/>
                  <a:gd name="connsiteY12" fmla="*/ 745462 h 844853"/>
                  <a:gd name="connsiteX13" fmla="*/ 1361661 w 1361661"/>
                  <a:gd name="connsiteY13" fmla="*/ 745462 h 844853"/>
                  <a:gd name="connsiteX0" fmla="*/ 0 w 1361661"/>
                  <a:gd name="connsiteY0" fmla="*/ 844853 h 844853"/>
                  <a:gd name="connsiteX1" fmla="*/ 9940 w 1361661"/>
                  <a:gd name="connsiteY1" fmla="*/ 79541 h 844853"/>
                  <a:gd name="connsiteX2" fmla="*/ 149087 w 1361661"/>
                  <a:gd name="connsiteY2" fmla="*/ 89479 h 844853"/>
                  <a:gd name="connsiteX3" fmla="*/ 238540 w 1361661"/>
                  <a:gd name="connsiteY3" fmla="*/ 27 h 844853"/>
                  <a:gd name="connsiteX4" fmla="*/ 248479 w 1361661"/>
                  <a:gd name="connsiteY4" fmla="*/ 99418 h 844853"/>
                  <a:gd name="connsiteX5" fmla="*/ 526774 w 1361661"/>
                  <a:gd name="connsiteY5" fmla="*/ 188870 h 844853"/>
                  <a:gd name="connsiteX6" fmla="*/ 467139 w 1361661"/>
                  <a:gd name="connsiteY6" fmla="*/ 795158 h 844853"/>
                  <a:gd name="connsiteX7" fmla="*/ 924340 w 1361661"/>
                  <a:gd name="connsiteY7" fmla="*/ 705705 h 844853"/>
                  <a:gd name="connsiteX8" fmla="*/ 983974 w 1361661"/>
                  <a:gd name="connsiteY8" fmla="*/ 795158 h 844853"/>
                  <a:gd name="connsiteX9" fmla="*/ 1093305 w 1361661"/>
                  <a:gd name="connsiteY9" fmla="*/ 735523 h 844853"/>
                  <a:gd name="connsiteX10" fmla="*/ 1192696 w 1361661"/>
                  <a:gd name="connsiteY10" fmla="*/ 805097 h 844853"/>
                  <a:gd name="connsiteX11" fmla="*/ 1361661 w 1361661"/>
                  <a:gd name="connsiteY11" fmla="*/ 745462 h 844853"/>
                  <a:gd name="connsiteX12" fmla="*/ 1361661 w 1361661"/>
                  <a:gd name="connsiteY12" fmla="*/ 745462 h 844853"/>
                  <a:gd name="connsiteX0" fmla="*/ 0 w 1361661"/>
                  <a:gd name="connsiteY0" fmla="*/ 845323 h 845323"/>
                  <a:gd name="connsiteX1" fmla="*/ 9940 w 1361661"/>
                  <a:gd name="connsiteY1" fmla="*/ 80011 h 845323"/>
                  <a:gd name="connsiteX2" fmla="*/ 149087 w 1361661"/>
                  <a:gd name="connsiteY2" fmla="*/ 89949 h 845323"/>
                  <a:gd name="connsiteX3" fmla="*/ 238540 w 1361661"/>
                  <a:gd name="connsiteY3" fmla="*/ 497 h 845323"/>
                  <a:gd name="connsiteX4" fmla="*/ 367749 w 1361661"/>
                  <a:gd name="connsiteY4" fmla="*/ 60131 h 845323"/>
                  <a:gd name="connsiteX5" fmla="*/ 526774 w 1361661"/>
                  <a:gd name="connsiteY5" fmla="*/ 189340 h 845323"/>
                  <a:gd name="connsiteX6" fmla="*/ 467139 w 1361661"/>
                  <a:gd name="connsiteY6" fmla="*/ 795628 h 845323"/>
                  <a:gd name="connsiteX7" fmla="*/ 924340 w 1361661"/>
                  <a:gd name="connsiteY7" fmla="*/ 706175 h 845323"/>
                  <a:gd name="connsiteX8" fmla="*/ 983974 w 1361661"/>
                  <a:gd name="connsiteY8" fmla="*/ 795628 h 845323"/>
                  <a:gd name="connsiteX9" fmla="*/ 1093305 w 1361661"/>
                  <a:gd name="connsiteY9" fmla="*/ 735993 h 845323"/>
                  <a:gd name="connsiteX10" fmla="*/ 1192696 w 1361661"/>
                  <a:gd name="connsiteY10" fmla="*/ 805567 h 845323"/>
                  <a:gd name="connsiteX11" fmla="*/ 1361661 w 1361661"/>
                  <a:gd name="connsiteY11" fmla="*/ 745932 h 845323"/>
                  <a:gd name="connsiteX12" fmla="*/ 1361661 w 1361661"/>
                  <a:gd name="connsiteY12" fmla="*/ 745932 h 845323"/>
                  <a:gd name="connsiteX0" fmla="*/ 0 w 1361661"/>
                  <a:gd name="connsiteY0" fmla="*/ 853566 h 853566"/>
                  <a:gd name="connsiteX1" fmla="*/ 9940 w 1361661"/>
                  <a:gd name="connsiteY1" fmla="*/ 88254 h 853566"/>
                  <a:gd name="connsiteX2" fmla="*/ 139148 w 1361661"/>
                  <a:gd name="connsiteY2" fmla="*/ 8740 h 853566"/>
                  <a:gd name="connsiteX3" fmla="*/ 238540 w 1361661"/>
                  <a:gd name="connsiteY3" fmla="*/ 8740 h 853566"/>
                  <a:gd name="connsiteX4" fmla="*/ 367749 w 1361661"/>
                  <a:gd name="connsiteY4" fmla="*/ 68374 h 853566"/>
                  <a:gd name="connsiteX5" fmla="*/ 526774 w 1361661"/>
                  <a:gd name="connsiteY5" fmla="*/ 197583 h 853566"/>
                  <a:gd name="connsiteX6" fmla="*/ 467139 w 1361661"/>
                  <a:gd name="connsiteY6" fmla="*/ 803871 h 853566"/>
                  <a:gd name="connsiteX7" fmla="*/ 924340 w 1361661"/>
                  <a:gd name="connsiteY7" fmla="*/ 714418 h 853566"/>
                  <a:gd name="connsiteX8" fmla="*/ 983974 w 1361661"/>
                  <a:gd name="connsiteY8" fmla="*/ 803871 h 853566"/>
                  <a:gd name="connsiteX9" fmla="*/ 1093305 w 1361661"/>
                  <a:gd name="connsiteY9" fmla="*/ 744236 h 853566"/>
                  <a:gd name="connsiteX10" fmla="*/ 1192696 w 1361661"/>
                  <a:gd name="connsiteY10" fmla="*/ 813810 h 853566"/>
                  <a:gd name="connsiteX11" fmla="*/ 1361661 w 1361661"/>
                  <a:gd name="connsiteY11" fmla="*/ 754175 h 853566"/>
                  <a:gd name="connsiteX12" fmla="*/ 1361661 w 1361661"/>
                  <a:gd name="connsiteY12" fmla="*/ 754175 h 853566"/>
                  <a:gd name="connsiteX0" fmla="*/ 0 w 1361661"/>
                  <a:gd name="connsiteY0" fmla="*/ 858815 h 858815"/>
                  <a:gd name="connsiteX1" fmla="*/ 9940 w 1361661"/>
                  <a:gd name="connsiteY1" fmla="*/ 93503 h 858815"/>
                  <a:gd name="connsiteX2" fmla="*/ 139148 w 1361661"/>
                  <a:gd name="connsiteY2" fmla="*/ 13989 h 858815"/>
                  <a:gd name="connsiteX3" fmla="*/ 238540 w 1361661"/>
                  <a:gd name="connsiteY3" fmla="*/ 13989 h 858815"/>
                  <a:gd name="connsiteX4" fmla="*/ 387627 w 1361661"/>
                  <a:gd name="connsiteY4" fmla="*/ 13988 h 858815"/>
                  <a:gd name="connsiteX5" fmla="*/ 526774 w 1361661"/>
                  <a:gd name="connsiteY5" fmla="*/ 202832 h 858815"/>
                  <a:gd name="connsiteX6" fmla="*/ 467139 w 1361661"/>
                  <a:gd name="connsiteY6" fmla="*/ 809120 h 858815"/>
                  <a:gd name="connsiteX7" fmla="*/ 924340 w 1361661"/>
                  <a:gd name="connsiteY7" fmla="*/ 719667 h 858815"/>
                  <a:gd name="connsiteX8" fmla="*/ 983974 w 1361661"/>
                  <a:gd name="connsiteY8" fmla="*/ 809120 h 858815"/>
                  <a:gd name="connsiteX9" fmla="*/ 1093305 w 1361661"/>
                  <a:gd name="connsiteY9" fmla="*/ 749485 h 858815"/>
                  <a:gd name="connsiteX10" fmla="*/ 1192696 w 1361661"/>
                  <a:gd name="connsiteY10" fmla="*/ 819059 h 858815"/>
                  <a:gd name="connsiteX11" fmla="*/ 1361661 w 1361661"/>
                  <a:gd name="connsiteY11" fmla="*/ 759424 h 858815"/>
                  <a:gd name="connsiteX12" fmla="*/ 1361661 w 1361661"/>
                  <a:gd name="connsiteY12" fmla="*/ 759424 h 858815"/>
                  <a:gd name="connsiteX0" fmla="*/ 0 w 1361661"/>
                  <a:gd name="connsiteY0" fmla="*/ 856607 h 856607"/>
                  <a:gd name="connsiteX1" fmla="*/ 9940 w 1361661"/>
                  <a:gd name="connsiteY1" fmla="*/ 91295 h 856607"/>
                  <a:gd name="connsiteX2" fmla="*/ 139148 w 1361661"/>
                  <a:gd name="connsiteY2" fmla="*/ 11781 h 856607"/>
                  <a:gd name="connsiteX3" fmla="*/ 238540 w 1361661"/>
                  <a:gd name="connsiteY3" fmla="*/ 11781 h 856607"/>
                  <a:gd name="connsiteX4" fmla="*/ 387627 w 1361661"/>
                  <a:gd name="connsiteY4" fmla="*/ 11780 h 856607"/>
                  <a:gd name="connsiteX5" fmla="*/ 447261 w 1361661"/>
                  <a:gd name="connsiteY5" fmla="*/ 170807 h 856607"/>
                  <a:gd name="connsiteX6" fmla="*/ 467139 w 1361661"/>
                  <a:gd name="connsiteY6" fmla="*/ 806912 h 856607"/>
                  <a:gd name="connsiteX7" fmla="*/ 924340 w 1361661"/>
                  <a:gd name="connsiteY7" fmla="*/ 717459 h 856607"/>
                  <a:gd name="connsiteX8" fmla="*/ 983974 w 1361661"/>
                  <a:gd name="connsiteY8" fmla="*/ 806912 h 856607"/>
                  <a:gd name="connsiteX9" fmla="*/ 1093305 w 1361661"/>
                  <a:gd name="connsiteY9" fmla="*/ 747277 h 856607"/>
                  <a:gd name="connsiteX10" fmla="*/ 1192696 w 1361661"/>
                  <a:gd name="connsiteY10" fmla="*/ 816851 h 856607"/>
                  <a:gd name="connsiteX11" fmla="*/ 1361661 w 1361661"/>
                  <a:gd name="connsiteY11" fmla="*/ 757216 h 856607"/>
                  <a:gd name="connsiteX12" fmla="*/ 1361661 w 1361661"/>
                  <a:gd name="connsiteY12" fmla="*/ 757216 h 856607"/>
                  <a:gd name="connsiteX0" fmla="*/ 0 w 1361661"/>
                  <a:gd name="connsiteY0" fmla="*/ 856607 h 857486"/>
                  <a:gd name="connsiteX1" fmla="*/ 9940 w 1361661"/>
                  <a:gd name="connsiteY1" fmla="*/ 91295 h 857486"/>
                  <a:gd name="connsiteX2" fmla="*/ 139148 w 1361661"/>
                  <a:gd name="connsiteY2" fmla="*/ 11781 h 857486"/>
                  <a:gd name="connsiteX3" fmla="*/ 238540 w 1361661"/>
                  <a:gd name="connsiteY3" fmla="*/ 11781 h 857486"/>
                  <a:gd name="connsiteX4" fmla="*/ 387627 w 1361661"/>
                  <a:gd name="connsiteY4" fmla="*/ 11780 h 857486"/>
                  <a:gd name="connsiteX5" fmla="*/ 447261 w 1361661"/>
                  <a:gd name="connsiteY5" fmla="*/ 170807 h 857486"/>
                  <a:gd name="connsiteX6" fmla="*/ 467139 w 1361661"/>
                  <a:gd name="connsiteY6" fmla="*/ 806912 h 857486"/>
                  <a:gd name="connsiteX7" fmla="*/ 824949 w 1361661"/>
                  <a:gd name="connsiteY7" fmla="*/ 816850 h 857486"/>
                  <a:gd name="connsiteX8" fmla="*/ 983974 w 1361661"/>
                  <a:gd name="connsiteY8" fmla="*/ 806912 h 857486"/>
                  <a:gd name="connsiteX9" fmla="*/ 1093305 w 1361661"/>
                  <a:gd name="connsiteY9" fmla="*/ 747277 h 857486"/>
                  <a:gd name="connsiteX10" fmla="*/ 1192696 w 1361661"/>
                  <a:gd name="connsiteY10" fmla="*/ 816851 h 857486"/>
                  <a:gd name="connsiteX11" fmla="*/ 1361661 w 1361661"/>
                  <a:gd name="connsiteY11" fmla="*/ 757216 h 857486"/>
                  <a:gd name="connsiteX12" fmla="*/ 1361661 w 1361661"/>
                  <a:gd name="connsiteY12" fmla="*/ 757216 h 857486"/>
                  <a:gd name="connsiteX0" fmla="*/ 0 w 1361661"/>
                  <a:gd name="connsiteY0" fmla="*/ 856607 h 857486"/>
                  <a:gd name="connsiteX1" fmla="*/ 9940 w 1361661"/>
                  <a:gd name="connsiteY1" fmla="*/ 91295 h 857486"/>
                  <a:gd name="connsiteX2" fmla="*/ 139148 w 1361661"/>
                  <a:gd name="connsiteY2" fmla="*/ 11781 h 857486"/>
                  <a:gd name="connsiteX3" fmla="*/ 238540 w 1361661"/>
                  <a:gd name="connsiteY3" fmla="*/ 11781 h 857486"/>
                  <a:gd name="connsiteX4" fmla="*/ 387627 w 1361661"/>
                  <a:gd name="connsiteY4" fmla="*/ 11780 h 857486"/>
                  <a:gd name="connsiteX5" fmla="*/ 447261 w 1361661"/>
                  <a:gd name="connsiteY5" fmla="*/ 170807 h 857486"/>
                  <a:gd name="connsiteX6" fmla="*/ 467139 w 1361661"/>
                  <a:gd name="connsiteY6" fmla="*/ 806912 h 857486"/>
                  <a:gd name="connsiteX7" fmla="*/ 824949 w 1361661"/>
                  <a:gd name="connsiteY7" fmla="*/ 816850 h 857486"/>
                  <a:gd name="connsiteX8" fmla="*/ 983974 w 1361661"/>
                  <a:gd name="connsiteY8" fmla="*/ 806912 h 857486"/>
                  <a:gd name="connsiteX9" fmla="*/ 1073426 w 1361661"/>
                  <a:gd name="connsiteY9" fmla="*/ 806912 h 857486"/>
                  <a:gd name="connsiteX10" fmla="*/ 1192696 w 1361661"/>
                  <a:gd name="connsiteY10" fmla="*/ 816851 h 857486"/>
                  <a:gd name="connsiteX11" fmla="*/ 1361661 w 1361661"/>
                  <a:gd name="connsiteY11" fmla="*/ 757216 h 857486"/>
                  <a:gd name="connsiteX12" fmla="*/ 1361661 w 1361661"/>
                  <a:gd name="connsiteY12" fmla="*/ 757216 h 85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1661" h="857486">
                    <a:moveTo>
                      <a:pt x="0" y="856607"/>
                    </a:moveTo>
                    <a:cubicBezTo>
                      <a:pt x="32302" y="521990"/>
                      <a:pt x="-13251" y="232099"/>
                      <a:pt x="9940" y="91295"/>
                    </a:cubicBezTo>
                    <a:cubicBezTo>
                      <a:pt x="33131" y="-49509"/>
                      <a:pt x="101048" y="25033"/>
                      <a:pt x="139148" y="11781"/>
                    </a:cubicBezTo>
                    <a:cubicBezTo>
                      <a:pt x="177248" y="-1471"/>
                      <a:pt x="197127" y="11781"/>
                      <a:pt x="238540" y="11781"/>
                    </a:cubicBezTo>
                    <a:cubicBezTo>
                      <a:pt x="279953" y="11781"/>
                      <a:pt x="352840" y="-14724"/>
                      <a:pt x="387627" y="11780"/>
                    </a:cubicBezTo>
                    <a:cubicBezTo>
                      <a:pt x="422414" y="38284"/>
                      <a:pt x="434009" y="38285"/>
                      <a:pt x="447261" y="170807"/>
                    </a:cubicBezTo>
                    <a:cubicBezTo>
                      <a:pt x="460513" y="303329"/>
                      <a:pt x="404191" y="699238"/>
                      <a:pt x="467139" y="806912"/>
                    </a:cubicBezTo>
                    <a:cubicBezTo>
                      <a:pt x="530087" y="914586"/>
                      <a:pt x="738810" y="816850"/>
                      <a:pt x="824949" y="816850"/>
                    </a:cubicBezTo>
                    <a:cubicBezTo>
                      <a:pt x="911088" y="816850"/>
                      <a:pt x="942561" y="808568"/>
                      <a:pt x="983974" y="806912"/>
                    </a:cubicBezTo>
                    <a:cubicBezTo>
                      <a:pt x="1025387" y="805256"/>
                      <a:pt x="1038639" y="805255"/>
                      <a:pt x="1073426" y="806912"/>
                    </a:cubicBezTo>
                    <a:cubicBezTo>
                      <a:pt x="1108213" y="808568"/>
                      <a:pt x="1144657" y="825134"/>
                      <a:pt x="1192696" y="816851"/>
                    </a:cubicBezTo>
                    <a:cubicBezTo>
                      <a:pt x="1240735" y="808568"/>
                      <a:pt x="1361661" y="757216"/>
                      <a:pt x="1361661" y="757216"/>
                    </a:cubicBezTo>
                    <a:lnTo>
                      <a:pt x="1361661" y="757216"/>
                    </a:lnTo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3012592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Vistara-Try1">
      <a:dk1>
        <a:srgbClr val="000100"/>
      </a:dk1>
      <a:lt1>
        <a:srgbClr val="FFFFFE"/>
      </a:lt1>
      <a:dk2>
        <a:srgbClr val="46A536"/>
      </a:dk2>
      <a:lt2>
        <a:srgbClr val="CECFCD"/>
      </a:lt2>
      <a:accent1>
        <a:srgbClr val="424342"/>
      </a:accent1>
      <a:accent2>
        <a:srgbClr val="005427"/>
      </a:accent2>
      <a:accent3>
        <a:srgbClr val="133E81"/>
      </a:accent3>
      <a:accent4>
        <a:srgbClr val="46A536"/>
      </a:accent4>
      <a:accent5>
        <a:srgbClr val="DC592D"/>
      </a:accent5>
      <a:accent6>
        <a:srgbClr val="E6B75E"/>
      </a:accent6>
      <a:hlink>
        <a:srgbClr val="99B9FF"/>
      </a:hlink>
      <a:folHlink>
        <a:srgbClr val="112FC0"/>
      </a:folHlink>
    </a:clrScheme>
    <a:fontScheme name="Gotham-Book">
      <a:majorFont>
        <a:latin typeface="Gotham Book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IM-slidesstart.pptx</Template>
  <TotalTime>42430</TotalTime>
  <Words>1439</Words>
  <Application>Microsoft Office PowerPoint</Application>
  <PresentationFormat>On-screen Show (4:3)</PresentationFormat>
  <Paragraphs>282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Gotham Book</vt:lpstr>
      <vt:lpstr>ＭＳ Ｐゴシック</vt:lpstr>
      <vt:lpstr>Gotham Bold</vt:lpstr>
      <vt:lpstr>Calibri</vt:lpstr>
      <vt:lpstr>2_Office Theme</vt:lpstr>
      <vt:lpstr>Slide 1</vt:lpstr>
      <vt:lpstr>Agenda</vt:lpstr>
      <vt:lpstr>Cloud and the imperative for IT metrics</vt:lpstr>
      <vt:lpstr>Cloud and the imperative for IT metrics</vt:lpstr>
      <vt:lpstr>Agenda</vt:lpstr>
      <vt:lpstr>Availability</vt:lpstr>
      <vt:lpstr>Availability</vt:lpstr>
      <vt:lpstr>Performance</vt:lpstr>
      <vt:lpstr>Performance</vt:lpstr>
      <vt:lpstr>Service Fulfillment</vt:lpstr>
      <vt:lpstr>Problem</vt:lpstr>
      <vt:lpstr>Response</vt:lpstr>
      <vt:lpstr>Capacity and Cost</vt:lpstr>
      <vt:lpstr>Agenda</vt:lpstr>
      <vt:lpstr>High Performing Organizations are Metrics-Driven</vt:lpstr>
      <vt:lpstr>IT Must Proactively Define &amp; Drive Measurement</vt:lpstr>
      <vt:lpstr>IT Metrics Definition and Measurement Process</vt:lpstr>
      <vt:lpstr>Cloud &amp; IT Self-Service Drive Cost Transparency</vt:lpstr>
      <vt:lpstr>Getting ready for service pricing</vt:lpstr>
      <vt:lpstr>Additional metrics to consider for cloud services</vt:lpstr>
      <vt:lpstr>Agenda</vt:lpstr>
      <vt:lpstr>How Vistara can help</vt:lpstr>
      <vt:lpstr>How Vistara can help: service catalog</vt:lpstr>
      <vt:lpstr>Agenda</vt:lpstr>
      <vt:lpstr>Let’s Get Started Today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about the VAR here</dc:title>
  <dc:creator>VistaraIT</dc:creator>
  <cp:lastModifiedBy>IdeaPad</cp:lastModifiedBy>
  <cp:revision>308</cp:revision>
  <dcterms:created xsi:type="dcterms:W3CDTF">2012-11-05T23:36:28Z</dcterms:created>
  <dcterms:modified xsi:type="dcterms:W3CDTF">2013-09-04T18:11:57Z</dcterms:modified>
</cp:coreProperties>
</file>