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3" r:id="rId4"/>
  </p:sldMasterIdLst>
  <p:notesMasterIdLst>
    <p:notesMasterId r:id="rId14"/>
  </p:notesMasterIdLst>
  <p:handoutMasterIdLst>
    <p:handoutMasterId r:id="rId15"/>
  </p:handoutMasterIdLst>
  <p:sldIdLst>
    <p:sldId id="358" r:id="rId5"/>
    <p:sldId id="373" r:id="rId6"/>
    <p:sldId id="361" r:id="rId7"/>
    <p:sldId id="376" r:id="rId8"/>
    <p:sldId id="392" r:id="rId9"/>
    <p:sldId id="377" r:id="rId10"/>
    <p:sldId id="391" r:id="rId11"/>
    <p:sldId id="365" r:id="rId12"/>
    <p:sldId id="367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202"/>
    <a:srgbClr val="FF7C23"/>
    <a:srgbClr val="4FB847"/>
    <a:srgbClr val="4C4D4F"/>
    <a:srgbClr val="D3D4D6"/>
    <a:srgbClr val="006F3C"/>
    <a:srgbClr val="A5DBA1"/>
    <a:srgbClr val="47AE37"/>
    <a:srgbClr val="3442B5"/>
    <a:srgbClr val="F2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6" autoAdjust="0"/>
    <p:restoredTop sz="96574" autoAdjust="0"/>
  </p:normalViewPr>
  <p:slideViewPr>
    <p:cSldViewPr snapToGrid="0" snapToObjects="1">
      <p:cViewPr>
        <p:scale>
          <a:sx n="125" d="100"/>
          <a:sy n="125" d="100"/>
        </p:scale>
        <p:origin x="-1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252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otham Book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6B432-5C25-4DB7-B1A9-14895AD7B9C9}" type="datetimeFigureOut">
              <a:rPr lang="en-US" smtClean="0">
                <a:latin typeface="Gotham Book" pitchFamily="2" charset="0"/>
              </a:rPr>
              <a:t>10/2/13</a:t>
            </a:fld>
            <a:endParaRPr lang="en-US" dirty="0">
              <a:latin typeface="Gotham Book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otham Book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728CE-A110-4433-93A6-70F7C3A56A97}" type="slidenum">
              <a:rPr lang="en-US" smtClean="0">
                <a:latin typeface="Gotham Book" pitchFamily="2" charset="0"/>
              </a:rPr>
              <a:t>‹#›</a:t>
            </a:fld>
            <a:endParaRPr lang="en-US" dirty="0">
              <a:latin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9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Boo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Book" pitchFamily="2" charset="0"/>
              </a:defRPr>
            </a:lvl1pPr>
          </a:lstStyle>
          <a:p>
            <a:fld id="{DE5F4723-6616-D941-9D73-76E83E7213B3}" type="datetimeFigureOut">
              <a:rPr lang="en-US" smtClean="0"/>
              <a:pPr/>
              <a:t>10/2/13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Boo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Book" pitchFamily="2" charset="0"/>
              </a:defRPr>
            </a:lvl1pPr>
          </a:lstStyle>
          <a:p>
            <a:fld id="{5069C4D6-46C3-6B43-8814-10FEB8D456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5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Gotham Book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Gotham Book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Gotham Book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Gotham Book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Gotham Book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/>
              <a:t>Key Points:</a:t>
            </a:r>
          </a:p>
          <a:p>
            <a:pPr marL="171450" indent="-171450" eaLnBrk="1" hangingPunct="1">
              <a:buFont typeface="Arial"/>
              <a:buChar char="•"/>
            </a:pPr>
            <a:r>
              <a:rPr lang="en-US" dirty="0" smtClean="0"/>
              <a:t>Vistara is a well-established, mature, proven solution with broad distribution through our network of distributors, VARs, and MSPs including Ingram Micro, Arrow, Green Pages, Fujitsu, Sigma Solutions, Denali Advanced Integration, and more.</a:t>
            </a:r>
          </a:p>
          <a:p>
            <a:pPr marL="171450" indent="-171450" eaLnBrk="1" hangingPunct="1">
              <a:buFont typeface="Arial"/>
              <a:buChar char="•"/>
            </a:pPr>
            <a:r>
              <a:rPr lang="en-US" dirty="0" smtClean="0"/>
              <a:t>Vistara has a strong customer list</a:t>
            </a:r>
            <a:r>
              <a:rPr lang="en-US" dirty="0"/>
              <a:t> </a:t>
            </a:r>
            <a:r>
              <a:rPr lang="en-US" dirty="0" smtClean="0"/>
              <a:t>including some of the world’s leading brands and enterprises and model IT enterprises like </a:t>
            </a:r>
            <a:r>
              <a:rPr lang="en-US" dirty="0" err="1" smtClean="0"/>
              <a:t>NetFlix</a:t>
            </a:r>
            <a:r>
              <a:rPr lang="en-US" dirty="0" smtClean="0"/>
              <a:t> and Tesla.</a:t>
            </a:r>
          </a:p>
          <a:p>
            <a:pPr marL="171450" indent="-171450" eaLnBrk="1" hangingPunct="1">
              <a:buFont typeface="Arial"/>
              <a:buChar char="•"/>
            </a:pPr>
            <a:r>
              <a:rPr lang="en-US" dirty="0" smtClean="0"/>
              <a:t>Vistara is the only SaaS solution for unified IT operations management that can manage both on-premise and cloud infrastructure. Vistara has native integrations with the Amazon EC2 APIs and supports other public cloud solutions including Rackspace </a:t>
            </a:r>
            <a:r>
              <a:rPr lang="en-US" dirty="0" err="1" smtClean="0"/>
              <a:t>OpenCloud</a:t>
            </a:r>
            <a:r>
              <a:rPr lang="en-US" dirty="0" smtClean="0"/>
              <a:t>, IBM </a:t>
            </a:r>
            <a:r>
              <a:rPr lang="en-US" dirty="0" err="1" smtClean="0"/>
              <a:t>SmartCloud</a:t>
            </a:r>
            <a:r>
              <a:rPr lang="en-US" dirty="0" smtClean="0"/>
              <a:t>, and Verizon </a:t>
            </a:r>
            <a:r>
              <a:rPr lang="en-US" dirty="0" err="1" smtClean="0"/>
              <a:t>Terremark</a:t>
            </a:r>
            <a:r>
              <a:rPr lang="en-US" dirty="0" smtClean="0"/>
              <a:t> through its support for </a:t>
            </a:r>
            <a:r>
              <a:rPr lang="en-US" dirty="0" err="1" smtClean="0"/>
              <a:t>OpenStack</a:t>
            </a:r>
            <a:r>
              <a:rPr lang="en-US" dirty="0" smtClean="0"/>
              <a:t>. </a:t>
            </a:r>
          </a:p>
          <a:p>
            <a:pPr marL="171450" indent="-171450" eaLnBrk="1" hangingPunct="1">
              <a:buFont typeface="Arial"/>
              <a:buChar char="•"/>
            </a:pPr>
            <a:r>
              <a:rPr lang="en-US" dirty="0" smtClean="0"/>
              <a:t>Vistara has built-in support for managing converged infrastructure solutions. Vistara is the first SaaS solution validated by EMC Labs for managing VSPEX proven infrastructure solutions and VNX and </a:t>
            </a:r>
            <a:r>
              <a:rPr lang="en-US" dirty="0" err="1" smtClean="0"/>
              <a:t>VNXe</a:t>
            </a:r>
            <a:r>
              <a:rPr lang="en-US" dirty="0" smtClean="0"/>
              <a:t> unified storage solutions. Vistara can also manage </a:t>
            </a:r>
            <a:r>
              <a:rPr lang="en-US" dirty="0" err="1" smtClean="0"/>
              <a:t>NetApp</a:t>
            </a:r>
            <a:r>
              <a:rPr lang="en-US" dirty="0" smtClean="0"/>
              <a:t> </a:t>
            </a:r>
            <a:r>
              <a:rPr lang="en-US" dirty="0" err="1" smtClean="0"/>
              <a:t>FlexPod</a:t>
            </a:r>
            <a:r>
              <a:rPr lang="en-US" dirty="0"/>
              <a:t>.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4495800"/>
            <a:ext cx="5486400" cy="4114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Gotham Book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Gotham Book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Gotham Book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Gotham Book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Gotham Book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Key Points: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Vistara is a solution for monitoring </a:t>
            </a:r>
            <a:r>
              <a:rPr lang="en-US" b="1" dirty="0" smtClean="0"/>
              <a:t>and management</a:t>
            </a:r>
            <a:r>
              <a:rPr lang="en-US" dirty="0" smtClean="0"/>
              <a:t>, not just monitoring.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Vistara supports both </a:t>
            </a:r>
            <a:r>
              <a:rPr lang="en-US" b="1" dirty="0" smtClean="0"/>
              <a:t>on-premise and cloud </a:t>
            </a:r>
            <a:r>
              <a:rPr lang="en-US" dirty="0" smtClean="0"/>
              <a:t>infrastructure.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Vistara  supports both the </a:t>
            </a:r>
            <a:r>
              <a:rPr lang="en-US" b="1" dirty="0" smtClean="0"/>
              <a:t>private cloud and the public cloud</a:t>
            </a:r>
            <a:r>
              <a:rPr lang="en-US" dirty="0" smtClean="0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Vistara can monitor and manage all of your </a:t>
            </a:r>
            <a:r>
              <a:rPr lang="en-US" b="1" dirty="0" smtClean="0"/>
              <a:t>physical and virtual infrastructure </a:t>
            </a:r>
            <a:r>
              <a:rPr lang="en-US" dirty="0" smtClean="0"/>
              <a:t>from the </a:t>
            </a:r>
            <a:r>
              <a:rPr lang="en-US" b="1" dirty="0" smtClean="0"/>
              <a:t>bottom to the top of the stack</a:t>
            </a:r>
            <a:r>
              <a:rPr lang="en-US" dirty="0" smtClean="0"/>
              <a:t>, including storage, network devices, servers and blades, virtual machines, </a:t>
            </a:r>
            <a:r>
              <a:rPr lang="en-US" dirty="0" err="1" smtClean="0"/>
              <a:t>OSes</a:t>
            </a:r>
            <a:r>
              <a:rPr lang="en-US" dirty="0" smtClean="0"/>
              <a:t>, applications, and client devices including desktops, laptops, and mobile devices.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It has broad support for platforms (including server and configuration and patch management for both Linux and Windows), vendors (EMC, </a:t>
            </a:r>
            <a:r>
              <a:rPr lang="en-US" dirty="0" err="1" smtClean="0"/>
              <a:t>NetApp</a:t>
            </a:r>
            <a:r>
              <a:rPr lang="en-US" dirty="0" smtClean="0"/>
              <a:t>, Cisco, Brocade, Juniper, HP, Dell, and many more), and clouds (Amazon, Rackspace, IBM, Verizon, and any </a:t>
            </a:r>
            <a:r>
              <a:rPr lang="en-US" dirty="0" err="1" smtClean="0"/>
              <a:t>OpenStack</a:t>
            </a:r>
            <a:r>
              <a:rPr lang="en-US" dirty="0" smtClean="0"/>
              <a:t>-compliant public cloud).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It enables secure remote service delivery, which is why leading MSPs use Vistara to power their service delivery.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14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/>
              <a:buChar char="•"/>
            </a:pPr>
            <a:r>
              <a:rPr lang="en-US" dirty="0"/>
              <a:t>Vistara enables modern IT operations management in which IT becomes a service provider for internal and external clients and services can be sourced from any combination of internal and external resources</a:t>
            </a:r>
            <a:r>
              <a:rPr lang="en-US" dirty="0" smtClean="0"/>
              <a:t>. Vistara is ready for Hybrid IT today.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It supports everything needed for modern, unified IT operations.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Automatic discovery &amp; asset management over lifecycle.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100s of built-in templates for device and server monitoring.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All administrator sessions are automatically recorded to enable later playback by auditors.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Unified management of alerts from all sources.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Ticket management and including an escalation matrix.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Standard operating procedures and </a:t>
            </a:r>
            <a:r>
              <a:rPr lang="en-US" dirty="0" err="1" smtClean="0"/>
              <a:t>runbook</a:t>
            </a:r>
            <a:r>
              <a:rPr lang="en-US" dirty="0" smtClean="0"/>
              <a:t> automation.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Configuration management (including backup and restore) for network devices, patch &amp; configuration management for Linux and Windows servers.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Built in antivirus solution &amp; ability to manage 10 others.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Vistara is a platform for secure remote service delivery with support for a service catalog with role-based access controls, orchestration, and achieving ITIL compliance.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It supports the needs of service providers with its multi-tenant architecture &amp; support for secure remote service delivery and a portal that provides appropriate views for the MSP or client.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It supports the needs of enterprises with IT analytics, monitoring of internal service level agreements, and “IT Tone” service on demand.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4E01-072F-7546-B42B-70B422A5C8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1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Tesla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IT automation, </a:t>
            </a:r>
            <a:r>
              <a:rPr lang="en-US" dirty="0" err="1"/>
              <a:t>runbook</a:t>
            </a:r>
            <a:r>
              <a:rPr lang="en-US" dirty="0"/>
              <a:t> automations, application management </a:t>
            </a:r>
            <a:r>
              <a:rPr lang="en-US" dirty="0" smtClean="0"/>
              <a:t>(MySQL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), server management, patch management (Windows &amp; Linux)</a:t>
            </a:r>
          </a:p>
          <a:p>
            <a:endParaRPr lang="en-US" dirty="0" smtClean="0"/>
          </a:p>
          <a:p>
            <a:r>
              <a:rPr lang="en-US" dirty="0" err="1" smtClean="0"/>
              <a:t>NetFlix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NetFlix</a:t>
            </a:r>
            <a:r>
              <a:rPr lang="en-US" dirty="0" smtClean="0"/>
              <a:t> needed a unified NOC command center, unified IT operations management spanning the private and public cloud, asset management with bar code scanning and vendor DB integration, and configuration and patch management.</a:t>
            </a:r>
          </a:p>
          <a:p>
            <a:endParaRPr lang="en-US" dirty="0"/>
          </a:p>
          <a:p>
            <a:r>
              <a:rPr lang="en-US" dirty="0" smtClean="0"/>
              <a:t>KAR Auction Services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300 car auction sites managed by many business </a:t>
            </a:r>
            <a:r>
              <a:rPr lang="en-US" dirty="0" smtClean="0"/>
              <a:t>units. Needed ITOM solution providing views and M&amp;M at the global, business unit, site, and device type levels.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Vistara used to manage infrastructure and other management tools including XYMON, SCOM, </a:t>
            </a:r>
            <a:r>
              <a:rPr lang="en-US" dirty="0" err="1" smtClean="0"/>
              <a:t>ServiceNow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Holland America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One-month trial monitoring 416 devices demonstrated savings through SOP, RBA, unified alert and ticket management, and leveraging a service provider.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Unified </a:t>
            </a:r>
            <a:r>
              <a:rPr lang="en-US" dirty="0"/>
              <a:t>management of offices, data centers, </a:t>
            </a:r>
            <a:r>
              <a:rPr lang="en-US" dirty="0" smtClean="0"/>
              <a:t>and fleet.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Integrate with SCOM, </a:t>
            </a:r>
            <a:r>
              <a:rPr lang="en-US" dirty="0" err="1"/>
              <a:t>Splunk</a:t>
            </a:r>
            <a:r>
              <a:rPr lang="en-US" dirty="0"/>
              <a:t>, </a:t>
            </a:r>
            <a:r>
              <a:rPr lang="en-US" dirty="0" err="1"/>
              <a:t>ExtraHop</a:t>
            </a:r>
            <a:r>
              <a:rPr lang="en-US" dirty="0"/>
              <a:t>, VMware, </a:t>
            </a:r>
            <a:r>
              <a:rPr lang="en-US" dirty="0" err="1" smtClean="0"/>
              <a:t>ServiceNow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ym typeface="Wingdings"/>
              </a:rPr>
              <a:t>Monitoring, alert correlation, remote administration &amp; </a:t>
            </a:r>
            <a:r>
              <a:rPr lang="en-US" dirty="0" smtClean="0">
                <a:sym typeface="Wingdings"/>
              </a:rPr>
              <a:t>services.</a:t>
            </a:r>
            <a:endParaRPr lang="en-US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9C4D6-46C3-6B43-8814-10FEB8D456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4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Vistara has broad and deep support for third-party hardware, software, and solutions from the bottom to the top of the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4E01-072F-7546-B42B-70B422A5C86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4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It’s easy to get started with Vistara. You deploy a Vistara Gateway (a hardened VM) into each data center, public cloud instance, and office. The Gateway discovers all of the IT elements and provides a secure channel for monitoring and management. (Optionally, smaller offices can be managed with a Vistara Agent only.)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f customers wants to perform patch &amp; configuration and/or antivirus management on a server, desktop, or laptop, they deploy the lightweight Vistara Agent on to that machine.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Vistara is SaaS so all solution elements update themselves.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Vistara scales without limit. A single Vistara Gateway can </a:t>
            </a:r>
            <a:r>
              <a:rPr lang="en-US" smtClean="0"/>
              <a:t>manage </a:t>
            </a:r>
            <a:r>
              <a:rPr lang="en-US"/>
              <a:t>5</a:t>
            </a:r>
            <a:r>
              <a:rPr lang="en-US" smtClean="0"/>
              <a:t>00 </a:t>
            </a:r>
            <a:r>
              <a:rPr lang="en-US" dirty="0" smtClean="0"/>
              <a:t>devices. Multiple VGs can be deployed into larger data centers or office networks.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IT staff can manage all of their distributed physical and virtual infrastructure in all data centers, offices, and clouds by logging into Vistara through their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9C4D6-46C3-6B43-8814-10FEB8D4565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6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9C4D6-46C3-6B43-8814-10FEB8D4565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5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9C4D6-46C3-6B43-8814-10FEB8D456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8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otham Book" pitchFamily="2" charset="0"/>
            </a:endParaRPr>
          </a:p>
        </p:txBody>
      </p:sp>
      <p:pic>
        <p:nvPicPr>
          <p:cNvPr id="2054" name="Picture 5" descr="D:\Zubair\NetEnrich\Vistara\Website\PurchesdImages\iStock_000020145781Medium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56" y="1442555"/>
            <a:ext cx="7304044" cy="484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 userDrawn="1"/>
        </p:nvSpPr>
        <p:spPr>
          <a:xfrm>
            <a:off x="-1" y="0"/>
            <a:ext cx="2676755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 pitchFamily="2" charset="0"/>
            </a:endParaRPr>
          </a:p>
        </p:txBody>
      </p:sp>
      <p:pic>
        <p:nvPicPr>
          <p:cNvPr id="86" name="Picture 3" descr="D:\Zubair\NetEnrich\Vistara\Logo\Logos\web\vistara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832" y="167455"/>
            <a:ext cx="2818650" cy="105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 userDrawn="1"/>
        </p:nvSpPr>
        <p:spPr>
          <a:xfrm>
            <a:off x="2680136" y="0"/>
            <a:ext cx="6463864" cy="1371600"/>
          </a:xfrm>
          <a:prstGeom prst="rect">
            <a:avLst/>
          </a:prstGeom>
          <a:solidFill>
            <a:srgbClr val="D3D4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 pitchFamily="2" charset="0"/>
            </a:endParaRPr>
          </a:p>
        </p:txBody>
      </p:sp>
      <p:sp>
        <p:nvSpPr>
          <p:cNvPr id="89" name="Rectangle 88"/>
          <p:cNvSpPr/>
          <p:nvPr userDrawn="1"/>
        </p:nvSpPr>
        <p:spPr>
          <a:xfrm>
            <a:off x="-1" y="1524000"/>
            <a:ext cx="2676755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otham Book" pitchFamily="2" charset="0"/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0" y="1371600"/>
            <a:ext cx="9144000" cy="165361"/>
          </a:xfrm>
          <a:prstGeom prst="rect">
            <a:avLst/>
          </a:prstGeom>
          <a:solidFill>
            <a:srgbClr val="006F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 pitchFamily="2" charset="0"/>
            </a:endParaRPr>
          </a:p>
        </p:txBody>
      </p:sp>
      <p:sp>
        <p:nvSpPr>
          <p:cNvPr id="92" name="Rectangle 91"/>
          <p:cNvSpPr/>
          <p:nvPr userDrawn="1"/>
        </p:nvSpPr>
        <p:spPr>
          <a:xfrm>
            <a:off x="0" y="6290440"/>
            <a:ext cx="9144000" cy="567559"/>
          </a:xfrm>
          <a:prstGeom prst="rect">
            <a:avLst/>
          </a:prstGeom>
          <a:solidFill>
            <a:srgbClr val="D3D4D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028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46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Gotham Book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Gotham Book" pitchFamily="2" charset="0"/>
              </a:defRPr>
            </a:lvl1pPr>
            <a:lvl2pPr>
              <a:defRPr sz="2000">
                <a:solidFill>
                  <a:schemeClr val="tx1"/>
                </a:solidFill>
                <a:latin typeface="Gotham Book" pitchFamily="2" charset="0"/>
              </a:defRPr>
            </a:lvl2pPr>
            <a:lvl3pPr>
              <a:defRPr sz="1800">
                <a:solidFill>
                  <a:schemeClr val="tx1"/>
                </a:solidFill>
                <a:latin typeface="Gotham Book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Gotham Book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Gotham Book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Gotham Book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Gotham Book" pitchFamily="2" charset="0"/>
              </a:defRPr>
            </a:lvl1pPr>
            <a:lvl2pPr>
              <a:defRPr sz="2000">
                <a:solidFill>
                  <a:schemeClr val="tx1"/>
                </a:solidFill>
                <a:latin typeface="Gotham Book" pitchFamily="2" charset="0"/>
              </a:defRPr>
            </a:lvl2pPr>
            <a:lvl3pPr>
              <a:defRPr sz="1800">
                <a:solidFill>
                  <a:schemeClr val="tx1"/>
                </a:solidFill>
                <a:latin typeface="Gotham Book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Gotham Book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Gotham Book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744279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>
                <a:latin typeface="+mj-lt"/>
                <a:cs typeface="Gotham Book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633739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744279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>
                <a:latin typeface="+mj-lt"/>
                <a:cs typeface="Gotham Book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885317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29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otham Book" pitchFamily="2" charset="0"/>
              </a:defRPr>
            </a:lvl1pPr>
            <a:lvl2pPr>
              <a:defRPr>
                <a:solidFill>
                  <a:schemeClr val="tx1"/>
                </a:solidFill>
                <a:latin typeface="Gotham Book" pitchFamily="2" charset="0"/>
              </a:defRPr>
            </a:lvl2pPr>
            <a:lvl3pPr>
              <a:defRPr>
                <a:solidFill>
                  <a:schemeClr val="tx1"/>
                </a:solidFill>
                <a:latin typeface="Gotham Book" pitchFamily="2" charset="0"/>
              </a:defRPr>
            </a:lvl3pPr>
            <a:lvl4pPr>
              <a:defRPr>
                <a:solidFill>
                  <a:schemeClr val="tx1"/>
                </a:solidFill>
                <a:latin typeface="Gotham Book" pitchFamily="2" charset="0"/>
              </a:defRPr>
            </a:lvl4pPr>
            <a:lvl5pPr>
              <a:defRPr>
                <a:solidFill>
                  <a:schemeClr val="tx1"/>
                </a:solidFill>
                <a:latin typeface="Gotham Book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744279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>
                <a:latin typeface="+mj-lt"/>
                <a:cs typeface="Gotham Book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409982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6858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Gotham Book" pitchFamily="2" charset="0"/>
                <a:cs typeface="Gotham Book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otham Book" pitchFamily="2" charset="0"/>
              </a:defRPr>
            </a:lvl1pPr>
            <a:lvl2pPr>
              <a:defRPr sz="2800">
                <a:solidFill>
                  <a:schemeClr val="tx1"/>
                </a:solidFill>
                <a:latin typeface="Gotham Book" pitchFamily="2" charset="0"/>
              </a:defRPr>
            </a:lvl2pPr>
            <a:lvl3pPr>
              <a:defRPr sz="2400">
                <a:solidFill>
                  <a:schemeClr val="tx1"/>
                </a:solidFill>
                <a:latin typeface="Gotham Book" pitchFamily="2" charset="0"/>
              </a:defRPr>
            </a:lvl3pPr>
            <a:lvl4pPr>
              <a:defRPr sz="2000">
                <a:solidFill>
                  <a:schemeClr val="tx1"/>
                </a:solidFill>
                <a:latin typeface="Gotham Book" pitchFamily="2" charset="0"/>
              </a:defRPr>
            </a:lvl4pPr>
            <a:lvl5pPr>
              <a:defRPr sz="2000">
                <a:solidFill>
                  <a:schemeClr val="tx1"/>
                </a:solidFill>
                <a:latin typeface="Gotham Book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Gotham Book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" name="Rectangle 10"/>
          <p:cNvSpPr txBox="1">
            <a:spLocks noChangeArrowheads="1"/>
          </p:cNvSpPr>
          <p:nvPr userDrawn="1"/>
        </p:nvSpPr>
        <p:spPr bwMode="auto">
          <a:xfrm>
            <a:off x="0" y="-19050"/>
            <a:ext cx="744279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 i="0" kern="1200">
                <a:solidFill>
                  <a:schemeClr val="tx1"/>
                </a:solidFill>
                <a:latin typeface="Gotham Book" pitchFamily="2" charset="0"/>
                <a:ea typeface="+mj-ea"/>
                <a:cs typeface="Calibri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9pPr>
          </a:lstStyle>
          <a:p>
            <a:endParaRPr lang="en-US" dirty="0" smtClean="0">
              <a:latin typeface="Gotham Book" pitchFamily="2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73049065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620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Gotham Book" pitchFamily="2" charset="0"/>
                <a:cs typeface="Gotham Book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Gotham Book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83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Gotham Book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" name="Rectangle 10"/>
          <p:cNvSpPr txBox="1">
            <a:spLocks noChangeArrowheads="1"/>
          </p:cNvSpPr>
          <p:nvPr userDrawn="1"/>
        </p:nvSpPr>
        <p:spPr bwMode="auto">
          <a:xfrm>
            <a:off x="0" y="-19050"/>
            <a:ext cx="744279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 i="0" kern="1200">
                <a:solidFill>
                  <a:schemeClr val="tx1"/>
                </a:solidFill>
                <a:latin typeface="Gotham Book" pitchFamily="2" charset="0"/>
                <a:ea typeface="+mj-ea"/>
                <a:cs typeface="Calibri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9pPr>
          </a:lstStyle>
          <a:p>
            <a:endParaRPr lang="en-US" dirty="0" smtClean="0">
              <a:latin typeface="Gotham Book" pitchFamily="2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00456493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Gotham Book" pitchFamily="2" charset="0"/>
              </a:defRPr>
            </a:lvl1pPr>
            <a:lvl2pPr>
              <a:defRPr>
                <a:solidFill>
                  <a:schemeClr val="tx1"/>
                </a:solidFill>
                <a:latin typeface="Gotham Book" pitchFamily="2" charset="0"/>
              </a:defRPr>
            </a:lvl2pPr>
            <a:lvl3pPr>
              <a:defRPr>
                <a:solidFill>
                  <a:schemeClr val="tx1"/>
                </a:solidFill>
                <a:latin typeface="Gotham Book" pitchFamily="2" charset="0"/>
              </a:defRPr>
            </a:lvl3pPr>
            <a:lvl4pPr>
              <a:defRPr>
                <a:solidFill>
                  <a:schemeClr val="tx1"/>
                </a:solidFill>
                <a:latin typeface="Gotham Book" pitchFamily="2" charset="0"/>
              </a:defRPr>
            </a:lvl4pPr>
            <a:lvl5pPr>
              <a:defRPr>
                <a:solidFill>
                  <a:schemeClr val="tx1"/>
                </a:solidFill>
                <a:latin typeface="Gotham Book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744279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>
                <a:latin typeface="+mj-lt"/>
                <a:cs typeface="Gotham Book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228886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Gotham Book" pitchFamily="2" charset="0"/>
                <a:cs typeface="Gotham Book"/>
              </a:defRPr>
            </a:lvl1pPr>
          </a:lstStyle>
          <a:p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Gotham Book" pitchFamily="2" charset="0"/>
              </a:defRPr>
            </a:lvl1pPr>
            <a:lvl2pPr>
              <a:defRPr>
                <a:latin typeface="Gotham Book" pitchFamily="2" charset="0"/>
              </a:defRPr>
            </a:lvl2pPr>
            <a:lvl3pPr>
              <a:defRPr>
                <a:latin typeface="Gotham Book" pitchFamily="2" charset="0"/>
              </a:defRPr>
            </a:lvl3pPr>
            <a:lvl4pPr>
              <a:defRPr>
                <a:latin typeface="Gotham Book" pitchFamily="2" charset="0"/>
              </a:defRPr>
            </a:lvl4pPr>
            <a:lvl5pPr>
              <a:defRPr>
                <a:latin typeface="Gotham Book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 userDrawn="1"/>
        </p:nvSpPr>
        <p:spPr bwMode="auto">
          <a:xfrm>
            <a:off x="0" y="-19050"/>
            <a:ext cx="744279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 i="0" kern="1200">
                <a:solidFill>
                  <a:schemeClr val="tx1"/>
                </a:solidFill>
                <a:latin typeface="Gotham Book" pitchFamily="2" charset="0"/>
                <a:ea typeface="+mj-ea"/>
                <a:cs typeface="Calibri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pitchFamily="-65" charset="0"/>
              </a:defRPr>
            </a:lvl9pPr>
          </a:lstStyle>
          <a:p>
            <a:endParaRPr lang="en-US" dirty="0" smtClean="0">
              <a:latin typeface="Gotham Book" pitchFamily="2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366607255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4762500"/>
            <a:ext cx="5105400" cy="571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Gotham Book" pitchFamily="2" charset="0"/>
                <a:cs typeface="Gotham Book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14785"/>
      </p:ext>
    </p:extLst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567488"/>
            <a:ext cx="9144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CDCFCE"/>
              </a:solidFill>
            </a:endParaRPr>
          </a:p>
        </p:txBody>
      </p:sp>
      <p:pic>
        <p:nvPicPr>
          <p:cNvPr id="4" name="Picture 3" descr="vistara_logo.jp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778" y="0"/>
            <a:ext cx="1806221" cy="678498"/>
          </a:xfrm>
          <a:prstGeom prst="rect">
            <a:avLst/>
          </a:prstGeom>
        </p:spPr>
      </p:pic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9028906" y="53296"/>
            <a:ext cx="0" cy="107722"/>
          </a:xfrm>
          <a:prstGeom prst="rect">
            <a:avLst/>
          </a:prstGeom>
          <a:solidFill>
            <a:srgbClr val="144578">
              <a:alpha val="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defTabSz="820738" eaLnBrk="0" hangingPunct="0">
              <a:tabLst>
                <a:tab pos="0" algn="l"/>
              </a:tabLst>
              <a:defRPr/>
            </a:pPr>
            <a:endParaRPr lang="en-US" sz="700" dirty="0">
              <a:solidFill>
                <a:srgbClr val="E4E4E4"/>
              </a:solidFill>
              <a:latin typeface="Gotham Book" pitchFamily="2" charset="0"/>
              <a:ea typeface="Gotham Book"/>
              <a:cs typeface="Gotham Book"/>
              <a:sym typeface="Arial" pitchFamily="-112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 userDrawn="1"/>
        </p:nvSpPr>
        <p:spPr bwMode="auto">
          <a:xfrm>
            <a:off x="155759" y="6638531"/>
            <a:ext cx="3113087" cy="123111"/>
          </a:xfrm>
          <a:prstGeom prst="rect">
            <a:avLst/>
          </a:prstGeom>
          <a:solidFill>
            <a:srgbClr val="144578">
              <a:alpha val="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20738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Gotham Book" pitchFamily="2" charset="0"/>
                <a:ea typeface="Gotham Book"/>
                <a:cs typeface="Gotham Book"/>
              </a:rPr>
              <a:t>Copyright © </a:t>
            </a:r>
            <a:r>
              <a:rPr lang="en-US" sz="800" dirty="0" smtClean="0">
                <a:solidFill>
                  <a:schemeClr val="tx1"/>
                </a:solidFill>
                <a:latin typeface="Gotham Book" pitchFamily="2" charset="0"/>
                <a:ea typeface="Gotham Book"/>
                <a:cs typeface="Gotham Book"/>
              </a:rPr>
              <a:t>2013 </a:t>
            </a:r>
            <a:r>
              <a:rPr lang="en-US" sz="800" dirty="0" smtClean="0">
                <a:solidFill>
                  <a:schemeClr val="tx1"/>
                </a:solidFill>
                <a:latin typeface="Gotham Book" pitchFamily="2" charset="0"/>
                <a:ea typeface="Gotham Book"/>
                <a:cs typeface="Gotham Book"/>
              </a:rPr>
              <a:t>Vistara. </a:t>
            </a:r>
            <a:r>
              <a:rPr lang="en-US" sz="800" dirty="0">
                <a:solidFill>
                  <a:schemeClr val="tx1"/>
                </a:solidFill>
                <a:latin typeface="Gotham Book" pitchFamily="2" charset="0"/>
                <a:ea typeface="Gotham Book"/>
                <a:cs typeface="Gotham Book"/>
              </a:rPr>
              <a:t>All Rights </a:t>
            </a:r>
            <a:r>
              <a:rPr lang="en-US" sz="800" dirty="0" smtClean="0">
                <a:solidFill>
                  <a:schemeClr val="tx1"/>
                </a:solidFill>
                <a:latin typeface="Gotham Book" pitchFamily="2" charset="0"/>
                <a:ea typeface="Gotham Book"/>
                <a:cs typeface="Gotham Book"/>
              </a:rPr>
              <a:t>Reserved.</a:t>
            </a:r>
            <a:endParaRPr lang="en-US" sz="800" dirty="0">
              <a:solidFill>
                <a:schemeClr val="tx1"/>
              </a:solidFill>
              <a:latin typeface="Gotham Book" pitchFamily="2" charset="0"/>
              <a:ea typeface="Gotham Book"/>
              <a:cs typeface="Gotham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921375" y="6586361"/>
            <a:ext cx="131638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dirty="0" err="1" smtClean="0">
                <a:solidFill>
                  <a:schemeClr val="tx1"/>
                </a:solidFill>
                <a:latin typeface="Gotham Book" pitchFamily="2" charset="0"/>
                <a:ea typeface="Gotham Book"/>
                <a:cs typeface="Gotham Book"/>
              </a:rPr>
              <a:t>Vistara</a:t>
            </a:r>
            <a:r>
              <a:rPr lang="en-US" sz="900" dirty="0" smtClean="0">
                <a:solidFill>
                  <a:schemeClr val="tx1"/>
                </a:solidFill>
                <a:latin typeface="Gotham Book" pitchFamily="2" charset="0"/>
                <a:ea typeface="Gotham Book"/>
                <a:cs typeface="Gotham Book"/>
              </a:rPr>
              <a:t> Confidential</a:t>
            </a:r>
            <a:endParaRPr lang="en-US" sz="900" dirty="0">
              <a:solidFill>
                <a:schemeClr val="tx1"/>
              </a:solidFill>
              <a:latin typeface="Gotham Book" pitchFamily="2" charset="0"/>
              <a:ea typeface="Gotham Book"/>
              <a:cs typeface="Gotham Book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 userDrawn="1"/>
        </p:nvSpPr>
        <p:spPr bwMode="auto">
          <a:xfrm>
            <a:off x="6477000" y="6592888"/>
            <a:ext cx="2590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0" i="1" dirty="0" smtClean="0">
                <a:solidFill>
                  <a:schemeClr val="tx1"/>
                </a:solidFill>
                <a:latin typeface="Gotham Book" pitchFamily="2" charset="0"/>
                <a:cs typeface="Gotham Book"/>
              </a:rPr>
              <a:t>The IT Operations</a:t>
            </a:r>
            <a:r>
              <a:rPr lang="en-US" sz="900" b="0" i="1" baseline="0" dirty="0" smtClean="0">
                <a:solidFill>
                  <a:schemeClr val="tx1"/>
                </a:solidFill>
                <a:latin typeface="Gotham Book" pitchFamily="2" charset="0"/>
                <a:cs typeface="Gotham Book"/>
              </a:rPr>
              <a:t> </a:t>
            </a:r>
            <a:r>
              <a:rPr lang="en-US" sz="900" b="0" i="1" dirty="0" smtClean="0">
                <a:solidFill>
                  <a:schemeClr val="tx1"/>
                </a:solidFill>
                <a:latin typeface="Gotham Book" pitchFamily="2" charset="0"/>
                <a:cs typeface="Gotham Book"/>
              </a:rPr>
              <a:t>Cloud</a:t>
            </a:r>
            <a:endParaRPr lang="en-US" sz="900" b="0" i="1" dirty="0">
              <a:solidFill>
                <a:schemeClr val="tx1"/>
              </a:solidFill>
              <a:latin typeface="Gotham Book" pitchFamily="2" charset="0"/>
              <a:cs typeface="Gotham Book"/>
            </a:endParaRPr>
          </a:p>
        </p:txBody>
      </p:sp>
      <p:sp>
        <p:nvSpPr>
          <p:cNvPr id="410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39881"/>
            <a:ext cx="9144000" cy="2424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Gotham Book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96383"/>
            <a:ext cx="9143998" cy="1418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8136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0" i="0" kern="1200">
          <a:solidFill>
            <a:schemeClr val="tx1"/>
          </a:solidFill>
          <a:latin typeface="Calibri"/>
          <a:ea typeface="+mj-ea"/>
          <a:cs typeface="Calibri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jpe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2.png"/><Relationship Id="rId21" Type="http://schemas.openxmlformats.org/officeDocument/2006/relationships/hyperlink" Target="http://www.steelwedge.com/" TargetMode="External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://www.3cinteractive.com/" TargetMode="External"/><Relationship Id="rId5" Type="http://schemas.openxmlformats.org/officeDocument/2006/relationships/image" Target="../media/image8.png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9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33" Type="http://schemas.openxmlformats.org/officeDocument/2006/relationships/image" Target="../media/image34.png"/><Relationship Id="rId34" Type="http://schemas.openxmlformats.org/officeDocument/2006/relationships/image" Target="../media/image35.png"/><Relationship Id="rId35" Type="http://schemas.openxmlformats.org/officeDocument/2006/relationships/image" Target="../media/image36.png"/><Relationship Id="rId36" Type="http://schemas.openxmlformats.org/officeDocument/2006/relationships/image" Target="../media/image37.png"/><Relationship Id="rId10" Type="http://schemas.openxmlformats.org/officeDocument/2006/relationships/image" Target="../media/image13.png"/><Relationship Id="rId11" Type="http://schemas.openxmlformats.org/officeDocument/2006/relationships/image" Target="../media/image14.gif"/><Relationship Id="rId12" Type="http://schemas.openxmlformats.org/officeDocument/2006/relationships/image" Target="../media/image15.jpe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jpeg"/><Relationship Id="rId18" Type="http://schemas.openxmlformats.org/officeDocument/2006/relationships/image" Target="../media/image21.png"/><Relationship Id="rId19" Type="http://schemas.openxmlformats.org/officeDocument/2006/relationships/hyperlink" Target="http://en.wikipedia.org/wiki/Image:IBM_logo.svg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jpeg"/><Relationship Id="rId15" Type="http://schemas.openxmlformats.org/officeDocument/2006/relationships/image" Target="../media/image50.png"/><Relationship Id="rId16" Type="http://schemas.openxmlformats.org/officeDocument/2006/relationships/image" Target="../media/image51.jpeg"/><Relationship Id="rId17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45.jpeg"/><Relationship Id="rId9" Type="http://schemas.openxmlformats.org/officeDocument/2006/relationships/image" Target="../media/image29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20.jpeg"/><Relationship Id="rId5" Type="http://schemas.openxmlformats.org/officeDocument/2006/relationships/image" Target="../media/image3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jpeg"/><Relationship Id="rId14" Type="http://schemas.openxmlformats.org/officeDocument/2006/relationships/image" Target="../media/image69.jpeg"/><Relationship Id="rId15" Type="http://schemas.openxmlformats.org/officeDocument/2006/relationships/image" Target="../media/image70.jpe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jpeg"/><Relationship Id="rId19" Type="http://schemas.openxmlformats.org/officeDocument/2006/relationships/image" Target="../media/image74.png"/><Relationship Id="rId50" Type="http://schemas.openxmlformats.org/officeDocument/2006/relationships/image" Target="../media/image102.png"/><Relationship Id="rId51" Type="http://schemas.openxmlformats.org/officeDocument/2006/relationships/image" Target="../media/image103.jpeg"/><Relationship Id="rId52" Type="http://schemas.openxmlformats.org/officeDocument/2006/relationships/image" Target="../media/image104.png"/><Relationship Id="rId53" Type="http://schemas.openxmlformats.org/officeDocument/2006/relationships/image" Target="../media/image105.jpeg"/><Relationship Id="rId40" Type="http://schemas.openxmlformats.org/officeDocument/2006/relationships/image" Target="../media/image93.png"/><Relationship Id="rId41" Type="http://schemas.openxmlformats.org/officeDocument/2006/relationships/image" Target="../media/image94.png"/><Relationship Id="rId42" Type="http://schemas.openxmlformats.org/officeDocument/2006/relationships/image" Target="../media/image95.png"/><Relationship Id="rId43" Type="http://schemas.openxmlformats.org/officeDocument/2006/relationships/image" Target="../media/image96.png"/><Relationship Id="rId44" Type="http://schemas.openxmlformats.org/officeDocument/2006/relationships/image" Target="../media/image97.jpeg"/><Relationship Id="rId45" Type="http://schemas.openxmlformats.org/officeDocument/2006/relationships/image" Target="../media/image98.gif"/><Relationship Id="rId46" Type="http://schemas.openxmlformats.org/officeDocument/2006/relationships/image" Target="../media/image99.png"/><Relationship Id="rId47" Type="http://schemas.openxmlformats.org/officeDocument/2006/relationships/image" Target="../media/image100.png"/><Relationship Id="rId48" Type="http://schemas.openxmlformats.org/officeDocument/2006/relationships/image" Target="../media/image45.jpeg"/><Relationship Id="rId49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24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jpeg"/><Relationship Id="rId9" Type="http://schemas.openxmlformats.org/officeDocument/2006/relationships/image" Target="../media/image65.png"/><Relationship Id="rId30" Type="http://schemas.openxmlformats.org/officeDocument/2006/relationships/image" Target="../media/image83.png"/><Relationship Id="rId31" Type="http://schemas.openxmlformats.org/officeDocument/2006/relationships/image" Target="../media/image84.png"/><Relationship Id="rId32" Type="http://schemas.openxmlformats.org/officeDocument/2006/relationships/image" Target="../media/image85.png"/><Relationship Id="rId33" Type="http://schemas.openxmlformats.org/officeDocument/2006/relationships/image" Target="../media/image86.png"/><Relationship Id="rId34" Type="http://schemas.openxmlformats.org/officeDocument/2006/relationships/image" Target="../media/image87.png"/><Relationship Id="rId35" Type="http://schemas.openxmlformats.org/officeDocument/2006/relationships/image" Target="../media/image88.png"/><Relationship Id="rId36" Type="http://schemas.openxmlformats.org/officeDocument/2006/relationships/image" Target="../media/image89.png"/><Relationship Id="rId37" Type="http://schemas.openxmlformats.org/officeDocument/2006/relationships/image" Target="../media/image90.png"/><Relationship Id="rId38" Type="http://schemas.openxmlformats.org/officeDocument/2006/relationships/image" Target="../media/image91.png"/><Relationship Id="rId39" Type="http://schemas.openxmlformats.org/officeDocument/2006/relationships/image" Target="../media/image92.png"/><Relationship Id="rId20" Type="http://schemas.openxmlformats.org/officeDocument/2006/relationships/image" Target="../media/image75.jpeg"/><Relationship Id="rId21" Type="http://schemas.openxmlformats.org/officeDocument/2006/relationships/image" Target="../media/image76.png"/><Relationship Id="rId22" Type="http://schemas.openxmlformats.org/officeDocument/2006/relationships/image" Target="../media/image77.png"/><Relationship Id="rId23" Type="http://schemas.openxmlformats.org/officeDocument/2006/relationships/image" Target="../media/image78.jpeg"/><Relationship Id="rId24" Type="http://schemas.openxmlformats.org/officeDocument/2006/relationships/image" Target="../media/image79.png"/><Relationship Id="rId25" Type="http://schemas.openxmlformats.org/officeDocument/2006/relationships/image" Target="../media/image80.png"/><Relationship Id="rId26" Type="http://schemas.openxmlformats.org/officeDocument/2006/relationships/hyperlink" Target="http://en.wikipedia.org/wiki/Image:IBM_logo.svg" TargetMode="External"/><Relationship Id="rId27" Type="http://schemas.openxmlformats.org/officeDocument/2006/relationships/image" Target="../media/image22.png"/><Relationship Id="rId28" Type="http://schemas.openxmlformats.org/officeDocument/2006/relationships/image" Target="../media/image81.png"/><Relationship Id="rId29" Type="http://schemas.openxmlformats.org/officeDocument/2006/relationships/image" Target="../media/image82.png"/><Relationship Id="rId10" Type="http://schemas.openxmlformats.org/officeDocument/2006/relationships/image" Target="../media/image66.png"/><Relationship Id="rId11" Type="http://schemas.openxmlformats.org/officeDocument/2006/relationships/image" Target="../media/image67.gif"/><Relationship Id="rId12" Type="http://schemas.openxmlformats.org/officeDocument/2006/relationships/hyperlink" Target="http://www.google.com/imgres?imgurl=http://www.mccnorthlondon.org/images/322px-Java_Logo_svg.png&amp;imgrefurl=http://www.mccnorthlondon.org/home.htm&amp;h=599&amp;w=322&amp;sz=28&amp;tbnid=jTqjoUik8CuXFM:&amp;tbnh=135&amp;tbnw=73&amp;prev=/images?q=java+logo&amp;usg=__zLbd_EKCz6KW9V446hDGEdAQx1s=&amp;ei=ha8mSpGvI6PcswPrzb2dBg&amp;sa=X&amp;oi=image_result&amp;resnum=1&amp;ct=image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20" Type="http://schemas.openxmlformats.org/officeDocument/2006/relationships/image" Target="../media/image119.png"/><Relationship Id="rId21" Type="http://schemas.openxmlformats.org/officeDocument/2006/relationships/image" Target="../media/image120.png"/><Relationship Id="rId22" Type="http://schemas.openxmlformats.org/officeDocument/2006/relationships/image" Target="../media/image121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Relationship Id="rId16" Type="http://schemas.openxmlformats.org/officeDocument/2006/relationships/image" Target="../media/image116.png"/><Relationship Id="rId17" Type="http://schemas.openxmlformats.org/officeDocument/2006/relationships/image" Target="../media/image45.jpe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Relationship Id="rId4" Type="http://schemas.openxmlformats.org/officeDocument/2006/relationships/image" Target="../media/image106.png"/><Relationship Id="rId5" Type="http://schemas.openxmlformats.org/officeDocument/2006/relationships/image" Target="../media/image48.png"/><Relationship Id="rId6" Type="http://schemas.openxmlformats.org/officeDocument/2006/relationships/image" Target="../media/image47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00"/>
            <a:ext cx="9144000" cy="187677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50000">
                <a:schemeClr val="bg1">
                  <a:alpha val="80000"/>
                </a:schemeClr>
              </a:gs>
              <a:gs pos="100000">
                <a:schemeClr val="bg1">
                  <a:alpha val="70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otham Book"/>
              <a:cs typeface="Gotham Book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2794000"/>
            <a:ext cx="4787900" cy="194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auto">
              <a:lnSpc>
                <a:spcPct val="90000"/>
              </a:lnSpc>
              <a:spcAft>
                <a:spcPts val="0"/>
              </a:spcAft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Gotham Book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1" y="4906813"/>
            <a:ext cx="4787900" cy="10653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400" b="1" dirty="0" smtClean="0">
                <a:latin typeface="+mn-lt"/>
                <a:cs typeface="Gotham Book"/>
              </a:rPr>
              <a:t>Modern IT Operations</a:t>
            </a:r>
            <a:br>
              <a:rPr lang="en-US" sz="2400" b="1" dirty="0" smtClean="0">
                <a:latin typeface="+mn-lt"/>
                <a:cs typeface="Gotham Book"/>
              </a:rPr>
            </a:br>
            <a:r>
              <a:rPr lang="en-US" sz="2400" b="1" dirty="0" smtClean="0">
                <a:latin typeface="+mn-lt"/>
                <a:cs typeface="Gotham Book"/>
              </a:rPr>
              <a:t>Management in the Cloud</a:t>
            </a:r>
          </a:p>
          <a:p>
            <a:pPr algn="ctr">
              <a:lnSpc>
                <a:spcPct val="110000"/>
              </a:lnSpc>
              <a:spcBef>
                <a:spcPts val="1200"/>
              </a:spcBef>
              <a:buNone/>
            </a:pPr>
            <a:endParaRPr lang="en-US" sz="2400" b="1" i="1" dirty="0">
              <a:latin typeface="+mn-lt"/>
              <a:cs typeface="Gotham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003858"/>
            <a:ext cx="478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otham Book"/>
                <a:cs typeface="Gotham Book"/>
              </a:rPr>
              <a:t>September 24</a:t>
            </a:r>
            <a:r>
              <a:rPr lang="en-US" baseline="30000" dirty="0" smtClean="0">
                <a:latin typeface="Gotham Book"/>
                <a:cs typeface="Gotham Book"/>
              </a:rPr>
              <a:t>th</a:t>
            </a:r>
            <a:r>
              <a:rPr lang="en-US" dirty="0" smtClean="0">
                <a:latin typeface="Gotham Book"/>
                <a:cs typeface="Gotham Book"/>
              </a:rPr>
              <a:t>, 2013</a:t>
            </a:r>
            <a:endParaRPr lang="en-US" dirty="0">
              <a:latin typeface="Gotham Book"/>
              <a:cs typeface="Gotham Book"/>
            </a:endParaRPr>
          </a:p>
        </p:txBody>
      </p:sp>
      <p:pic>
        <p:nvPicPr>
          <p:cNvPr id="4" name="Picture 3" descr="vistara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859" y="1132004"/>
            <a:ext cx="4556041" cy="11339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96913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2" name="Picture 11" descr="iStock_000020145781Medium-1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7901" y="2265952"/>
            <a:ext cx="3978835" cy="2640861"/>
          </a:xfrm>
          <a:prstGeom prst="round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vistara_logo.eps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3333"/>
          <a:stretch>
            <a:fillRect/>
          </a:stretch>
        </p:blipFill>
        <p:spPr>
          <a:xfrm>
            <a:off x="6324600" y="2794000"/>
            <a:ext cx="825500" cy="7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41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775" y="2421547"/>
            <a:ext cx="721481" cy="721481"/>
          </a:xfrm>
          <a:prstGeom prst="rect">
            <a:avLst/>
          </a:prstGeom>
        </p:spPr>
      </p:pic>
      <p:pic>
        <p:nvPicPr>
          <p:cNvPr id="29" name="Picture 28" descr="3Cinteractive">
            <a:hlinkClick r:id="rId4"/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1286" y="2119970"/>
            <a:ext cx="1575493" cy="367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239" y="2421547"/>
            <a:ext cx="671705" cy="601829"/>
          </a:xfrm>
          <a:prstGeom prst="rect">
            <a:avLst/>
          </a:prstGeom>
        </p:spPr>
      </p:pic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4771198" y="3057558"/>
            <a:ext cx="4114800" cy="3872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60400" indent="-660400" algn="ctr" defTabSz="914400">
              <a:lnSpc>
                <a:spcPct val="95000"/>
              </a:lnSpc>
              <a:spcBef>
                <a:spcPct val="50000"/>
              </a:spcBef>
              <a:spcAft>
                <a:spcPct val="25000"/>
              </a:spcAft>
              <a:buClr>
                <a:srgbClr val="144578"/>
              </a:buClr>
              <a:buSzPct val="90000"/>
              <a:defRPr/>
            </a:pPr>
            <a:r>
              <a:rPr lang="en-US" sz="2000" b="1" kern="0" dirty="0" smtClean="0">
                <a:solidFill>
                  <a:schemeClr val="bg1"/>
                </a:solidFill>
                <a:latin typeface="+mj-lt"/>
              </a:rPr>
              <a:t>Platform/Cloud Integrations</a:t>
            </a:r>
            <a:endParaRPr lang="en-US" sz="2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" y="50342"/>
            <a:ext cx="6420644" cy="708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 smtClean="0"/>
              <a:t>Vistara</a:t>
            </a:r>
            <a:r>
              <a:rPr lang="en-US" sz="3200" dirty="0" smtClean="0"/>
              <a:t> Overview</a:t>
            </a:r>
            <a:endParaRPr lang="en-US" sz="3200" dirty="0"/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236760" y="1492241"/>
            <a:ext cx="4420774" cy="3933384"/>
          </a:xfrm>
          <a:prstGeom prst="rect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3038" indent="-173038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HQ </a:t>
            </a:r>
            <a:r>
              <a:rPr lang="en-US" altLang="ja-JP" sz="1600" dirty="0">
                <a:solidFill>
                  <a:srgbClr val="595959"/>
                </a:solidFill>
                <a:latin typeface="Gotham Book"/>
                <a:cs typeface="Gotham Book"/>
              </a:rPr>
              <a:t>in San Jose, 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CA</a:t>
            </a:r>
          </a:p>
          <a:p>
            <a:pPr marL="173038" lvl="1" indent="-173038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Comprehensive SaaS solution for modern IT operations management</a:t>
            </a:r>
          </a:p>
          <a:p>
            <a:pPr marL="630238" lvl="2" indent="-173038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Unify IT </a:t>
            </a:r>
            <a:r>
              <a:rPr lang="en-US" altLang="ja-JP" sz="1600" dirty="0">
                <a:solidFill>
                  <a:srgbClr val="595959"/>
                </a:solidFill>
                <a:latin typeface="Gotham Book"/>
                <a:cs typeface="Gotham Book"/>
              </a:rPr>
              <a:t>o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perations</a:t>
            </a:r>
          </a:p>
          <a:p>
            <a:pPr marL="630238" lvl="2" indent="-173038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Manage public &amp; private clouds</a:t>
            </a:r>
          </a:p>
          <a:p>
            <a:pPr marL="630238" lvl="2" indent="-173038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Deliver self-service IT</a:t>
            </a:r>
            <a:endParaRPr lang="en-US" altLang="ja-JP" sz="1600" dirty="0" smtClean="0">
              <a:solidFill>
                <a:srgbClr val="595959"/>
              </a:solidFill>
              <a:latin typeface="Gotham Book"/>
              <a:cs typeface="Gotham Book"/>
            </a:endParaRPr>
          </a:p>
          <a:p>
            <a:pPr marL="173038" lvl="1" indent="-173038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Over 1000 </a:t>
            </a:r>
            <a:r>
              <a:rPr lang="en-US" altLang="ja-JP" sz="1600" dirty="0">
                <a:solidFill>
                  <a:srgbClr val="595959"/>
                </a:solidFill>
                <a:latin typeface="Gotham Book"/>
                <a:cs typeface="Gotham Book"/>
              </a:rPr>
              <a:t>c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ustomers 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and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 over 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10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0 </a:t>
            </a:r>
            <a:r>
              <a:rPr lang="en-US" altLang="ja-JP" sz="1600" dirty="0">
                <a:solidFill>
                  <a:srgbClr val="595959"/>
                </a:solidFill>
                <a:latin typeface="Gotham Book"/>
                <a:cs typeface="Gotham Book"/>
              </a:rPr>
              <a:t>s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ervice </a:t>
            </a:r>
            <a:r>
              <a:rPr lang="en-US" altLang="ja-JP" sz="1600" dirty="0">
                <a:solidFill>
                  <a:srgbClr val="595959"/>
                </a:solidFill>
                <a:latin typeface="Gotham Book"/>
                <a:cs typeface="Gotham Book"/>
              </a:rPr>
              <a:t>p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roviders use Vistara today</a:t>
            </a:r>
            <a:endParaRPr lang="en-US" altLang="ja-JP" sz="1600" dirty="0" smtClean="0">
              <a:solidFill>
                <a:srgbClr val="595959"/>
              </a:solidFill>
              <a:latin typeface="Gotham Book"/>
              <a:cs typeface="Gotham Book"/>
            </a:endParaRPr>
          </a:p>
          <a:p>
            <a:pPr marL="173038" indent="-173038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Strong </a:t>
            </a:r>
            <a:r>
              <a:rPr lang="en-US" altLang="ja-JP" sz="1600" dirty="0">
                <a:solidFill>
                  <a:srgbClr val="595959"/>
                </a:solidFill>
                <a:latin typeface="Gotham Book"/>
                <a:cs typeface="Gotham Book"/>
              </a:rPr>
              <a:t>channel distribution 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– 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distributors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, VARs, SIs, 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MSPs</a:t>
            </a:r>
          </a:p>
          <a:p>
            <a:pPr marL="630238" lvl="1" indent="-173038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sz="1600" dirty="0">
                <a:solidFill>
                  <a:srgbClr val="595959"/>
                </a:solidFill>
                <a:latin typeface="Gotham Book"/>
                <a:cs typeface="Gotham Book"/>
              </a:rPr>
              <a:t>Multi-tenant, multi-tier SaaS solution to support tiers of 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partners</a:t>
            </a:r>
            <a:endParaRPr lang="en-US" altLang="ja-JP" sz="1600" dirty="0" smtClean="0">
              <a:solidFill>
                <a:srgbClr val="595959"/>
              </a:solidFill>
              <a:latin typeface="Gotham Book"/>
              <a:cs typeface="Gotham Book"/>
            </a:endParaRPr>
          </a:p>
          <a:p>
            <a:pPr marL="173038" indent="-173038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Extensive integration </a:t>
            </a:r>
            <a:r>
              <a:rPr lang="en-US" altLang="ja-JP" sz="1600" smtClean="0">
                <a:solidFill>
                  <a:srgbClr val="595959"/>
                </a:solidFill>
                <a:latin typeface="Gotham Book"/>
                <a:cs typeface="Gotham Book"/>
              </a:rPr>
              <a:t>to </a:t>
            </a:r>
            <a:r>
              <a:rPr lang="en-US" altLang="ja-JP" sz="1600" smtClean="0">
                <a:solidFill>
                  <a:srgbClr val="595959"/>
                </a:solidFill>
                <a:latin typeface="Gotham Book"/>
                <a:cs typeface="Gotham Book"/>
              </a:rPr>
              <a:t>industry-leading 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point tools and </a:t>
            </a:r>
            <a:r>
              <a:rPr lang="en-US" altLang="ja-JP" sz="1600" dirty="0" smtClean="0">
                <a:solidFill>
                  <a:srgbClr val="595959"/>
                </a:solidFill>
                <a:latin typeface="Gotham Book"/>
                <a:cs typeface="Gotham Book"/>
              </a:rPr>
              <a:t>technologies</a:t>
            </a:r>
            <a:endParaRPr lang="en-US" altLang="ja-JP" sz="1600" dirty="0" smtClean="0">
              <a:solidFill>
                <a:srgbClr val="595959"/>
              </a:solidFill>
              <a:latin typeface="Gotham Book"/>
              <a:cs typeface="Gotham Book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236760" y="958841"/>
            <a:ext cx="4420774" cy="3872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60400" indent="-660400" algn="ctr" defTabSz="914400">
              <a:lnSpc>
                <a:spcPct val="95000"/>
              </a:lnSpc>
              <a:spcBef>
                <a:spcPct val="50000"/>
              </a:spcBef>
              <a:spcAft>
                <a:spcPct val="25000"/>
              </a:spcAft>
              <a:buClr>
                <a:srgbClr val="144578"/>
              </a:buClr>
              <a:buSzPct val="90000"/>
              <a:defRPr/>
            </a:pPr>
            <a:r>
              <a:rPr lang="en-US" sz="2000" b="1" kern="0" dirty="0">
                <a:solidFill>
                  <a:schemeClr val="bg1"/>
                </a:solidFill>
                <a:latin typeface="Gotham Book"/>
              </a:rPr>
              <a:t>Who </a:t>
            </a:r>
            <a:r>
              <a:rPr lang="en-US" sz="2000" b="1" kern="0" dirty="0" smtClean="0">
                <a:solidFill>
                  <a:schemeClr val="bg1"/>
                </a:solidFill>
                <a:latin typeface="Gotham Book"/>
              </a:rPr>
              <a:t>We Are</a:t>
            </a:r>
            <a:endParaRPr lang="en-US" sz="2000" b="1" kern="0" dirty="0">
              <a:solidFill>
                <a:schemeClr val="bg1"/>
              </a:solidFill>
              <a:latin typeface="Gotham Book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792440" y="958841"/>
            <a:ext cx="4114800" cy="3872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60400" indent="-660400" algn="ctr" defTabSz="914400">
              <a:lnSpc>
                <a:spcPct val="95000"/>
              </a:lnSpc>
              <a:spcBef>
                <a:spcPct val="50000"/>
              </a:spcBef>
              <a:spcAft>
                <a:spcPct val="25000"/>
              </a:spcAft>
              <a:buClr>
                <a:srgbClr val="144578"/>
              </a:buClr>
              <a:buSzPct val="90000"/>
              <a:defRPr/>
            </a:pPr>
            <a:r>
              <a:rPr lang="en-US" sz="2000" b="1" kern="0" dirty="0" smtClean="0">
                <a:solidFill>
                  <a:schemeClr val="bg1"/>
                </a:solidFill>
                <a:latin typeface="Gotham Book"/>
              </a:rPr>
              <a:t>Our Customers</a:t>
            </a:r>
            <a:endParaRPr lang="en-US" sz="2000" b="1" kern="0" dirty="0">
              <a:solidFill>
                <a:schemeClr val="bg1"/>
              </a:solidFill>
              <a:latin typeface="Gotham Book"/>
            </a:endParaRPr>
          </a:p>
        </p:txBody>
      </p:sp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4583" y="2625666"/>
            <a:ext cx="6111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4771198" y="5006118"/>
            <a:ext cx="4114800" cy="3872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60400" indent="-660400" algn="ctr" defTabSz="914400">
              <a:lnSpc>
                <a:spcPct val="95000"/>
              </a:lnSpc>
              <a:spcBef>
                <a:spcPct val="50000"/>
              </a:spcBef>
              <a:spcAft>
                <a:spcPct val="25000"/>
              </a:spcAft>
              <a:buClr>
                <a:srgbClr val="144578"/>
              </a:buClr>
              <a:buSzPct val="90000"/>
              <a:defRPr/>
            </a:pPr>
            <a:r>
              <a:rPr lang="en-US" sz="2000" b="1" kern="0" dirty="0" smtClean="0">
                <a:solidFill>
                  <a:schemeClr val="bg1"/>
                </a:solidFill>
                <a:latin typeface="+mj-lt"/>
              </a:rPr>
              <a:t>Distributors, VARs, &amp; MSPs</a:t>
            </a:r>
            <a:endParaRPr lang="en-US" sz="20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9" name="Picture 29" descr="IM_logo_lg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97051" y="5523354"/>
            <a:ext cx="7334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8215" y="1384367"/>
            <a:ext cx="672601" cy="672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5849" y="2414253"/>
            <a:ext cx="683193" cy="525738"/>
          </a:xfrm>
          <a:prstGeom prst="rect">
            <a:avLst/>
          </a:prstGeom>
        </p:spPr>
      </p:pic>
      <p:pic>
        <p:nvPicPr>
          <p:cNvPr id="50" name="Picture 49" descr="Arrow Logo copy.gif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012" y="5523354"/>
            <a:ext cx="1099009" cy="445168"/>
          </a:xfrm>
          <a:prstGeom prst="rect">
            <a:avLst/>
          </a:prstGeom>
        </p:spPr>
      </p:pic>
      <p:pic>
        <p:nvPicPr>
          <p:cNvPr id="21" name="Picture 20" descr="KAR_LOGO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60966" y="1450987"/>
            <a:ext cx="602798" cy="5283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21730" y="44437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otham Book"/>
            </a:endParaRPr>
          </a:p>
        </p:txBody>
      </p:sp>
      <p:pic>
        <p:nvPicPr>
          <p:cNvPr id="24" name="Picture 6"/>
          <p:cNvPicPr>
            <a:picLocks noGrp="1" noChangeAspect="1" noChangeArrowheads="1"/>
          </p:cNvPicPr>
          <p:nvPr>
            <p:ph idx="4294967295"/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8231" y="4611904"/>
            <a:ext cx="671034" cy="23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0"/>
          <p:cNvPicPr>
            <a:picLocks noChangeAspect="1" noChangeArrowheads="1"/>
          </p:cNvPicPr>
          <p:nvPr/>
        </p:nvPicPr>
        <p:blipFill>
          <a:blip r:embed="rId1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7739" y="3496271"/>
            <a:ext cx="994555" cy="38426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757" y="3473657"/>
            <a:ext cx="988097" cy="384260"/>
          </a:xfrm>
          <a:prstGeom prst="rect">
            <a:avLst/>
          </a:prstGeom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9831" y="4362401"/>
            <a:ext cx="490450" cy="55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HollandAmericaLogo.jp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58215" y="2119970"/>
            <a:ext cx="1670689" cy="3673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5081" y="3541499"/>
            <a:ext cx="1093500" cy="308028"/>
          </a:xfrm>
          <a:prstGeom prst="rect">
            <a:avLst/>
          </a:prstGeom>
        </p:spPr>
      </p:pic>
      <p:pic>
        <p:nvPicPr>
          <p:cNvPr id="31" name="Picture 6" descr="IBM logo">
            <a:hlinkClick r:id="rId19" tooltip="IBM logo"/>
          </p:cNvPr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6198" y="3564179"/>
            <a:ext cx="595780" cy="24129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4" name="Picture 33" descr="http://www.steelwedge.com/templates/steelwedge/images/sw_logo.png">
            <a:hlinkClick r:id="rId21"/>
          </p:cNvPr>
          <p:cNvPicPr/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1045" y="1492241"/>
            <a:ext cx="122618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http://upload.wikimedia.org/wikipedia/en/thumb/1/11/VMware_logo.svg/200px-VMware_logo.svg.png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6037" y="4251011"/>
            <a:ext cx="1210161" cy="2843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6" name="Picture 35" descr="Cisco_Systems_logo-1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0717" y="4564555"/>
            <a:ext cx="692338" cy="38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0097" y="5517396"/>
            <a:ext cx="6111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053" y="2583434"/>
            <a:ext cx="792950" cy="439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7279" y="1904285"/>
            <a:ext cx="649813" cy="16651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1873" y="4448461"/>
            <a:ext cx="969728" cy="7030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6277" y="3972197"/>
            <a:ext cx="766839" cy="3354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177" y="3988384"/>
            <a:ext cx="931182" cy="4741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278" y="3857917"/>
            <a:ext cx="989432" cy="339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724" y="4072442"/>
            <a:ext cx="869877" cy="2899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299826" y="1384367"/>
            <a:ext cx="573394" cy="771876"/>
          </a:xfrm>
          <a:prstGeom prst="rect">
            <a:avLst/>
          </a:prstGeom>
        </p:spPr>
      </p:pic>
      <p:pic>
        <p:nvPicPr>
          <p:cNvPr id="4" name="Picture 3" descr="sigma-solutions-logo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27" y="5517396"/>
            <a:ext cx="948611" cy="358383"/>
          </a:xfrm>
          <a:prstGeom prst="rect">
            <a:avLst/>
          </a:prstGeom>
        </p:spPr>
      </p:pic>
      <p:pic>
        <p:nvPicPr>
          <p:cNvPr id="15" name="Picture 14" descr="denali-advanced-integration-logo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638" y="5968522"/>
            <a:ext cx="1177235" cy="513296"/>
          </a:xfrm>
          <a:prstGeom prst="rect">
            <a:avLst/>
          </a:prstGeom>
        </p:spPr>
      </p:pic>
      <p:pic>
        <p:nvPicPr>
          <p:cNvPr id="16" name="Picture 15" descr="green-pages-technology-solutions-logo.png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05" y="6024199"/>
            <a:ext cx="1457843" cy="4576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278" y="5920472"/>
            <a:ext cx="868061" cy="5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8951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Vertical Text Placeholder 20"/>
          <p:cNvSpPr>
            <a:spLocks noGrp="1"/>
          </p:cNvSpPr>
          <p:nvPr>
            <p:ph type="body" orient="vert" idx="1"/>
          </p:nvPr>
        </p:nvSpPr>
        <p:spPr>
          <a:xfrm>
            <a:off x="457200" y="1188720"/>
            <a:ext cx="8229600" cy="4937443"/>
          </a:xfrm>
        </p:spPr>
        <p:txBody>
          <a:bodyPr vert="horz"/>
          <a:lstStyle/>
          <a:p>
            <a:pPr marL="0" indent="0">
              <a:buNone/>
            </a:pPr>
            <a:endParaRPr lang="en-US" sz="2400" dirty="0" smtClean="0">
              <a:latin typeface="Gotham Book"/>
            </a:endParaRPr>
          </a:p>
          <a:p>
            <a:endParaRPr lang="en-US" sz="2400" dirty="0" smtClean="0">
              <a:latin typeface="Gotham Book"/>
            </a:endParaRPr>
          </a:p>
        </p:txBody>
      </p:sp>
      <p:sp>
        <p:nvSpPr>
          <p:cNvPr id="13315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>
                <a:latin typeface="Gotham Book"/>
              </a:rPr>
              <a:t>The Need for Unified IT Operations Management</a:t>
            </a:r>
          </a:p>
        </p:txBody>
      </p:sp>
      <p:sp>
        <p:nvSpPr>
          <p:cNvPr id="13316" name="TextBox 21"/>
          <p:cNvSpPr txBox="1">
            <a:spLocks noChangeArrowheads="1"/>
          </p:cNvSpPr>
          <p:nvPr/>
        </p:nvSpPr>
        <p:spPr bwMode="auto">
          <a:xfrm>
            <a:off x="1344981" y="3391723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dirty="0">
              <a:latin typeface="Gotham Book"/>
            </a:endParaRPr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520223" y="1008351"/>
            <a:ext cx="8470900" cy="426662"/>
          </a:xfrm>
          <a:prstGeom prst="wedgeRoundRectCallout">
            <a:avLst>
              <a:gd name="adj1" fmla="val 14853"/>
              <a:gd name="adj2" fmla="val -49771"/>
              <a:gd name="adj3" fmla="val 16667"/>
            </a:avLst>
          </a:prstGeom>
          <a:ln>
            <a:noFill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How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 can IT unify the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entire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enterprise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: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 physical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, virtual and cloud?</a:t>
            </a:r>
          </a:p>
        </p:txBody>
      </p:sp>
      <p:grpSp>
        <p:nvGrpSpPr>
          <p:cNvPr id="4" name="Group 64"/>
          <p:cNvGrpSpPr/>
          <p:nvPr/>
        </p:nvGrpSpPr>
        <p:grpSpPr>
          <a:xfrm>
            <a:off x="426730" y="1667438"/>
            <a:ext cx="8614976" cy="2478821"/>
            <a:chOff x="76669" y="4025643"/>
            <a:chExt cx="8614976" cy="2478821"/>
          </a:xfrm>
        </p:grpSpPr>
        <p:grpSp>
          <p:nvGrpSpPr>
            <p:cNvPr id="6" name="Group 48"/>
            <p:cNvGrpSpPr/>
            <p:nvPr/>
          </p:nvGrpSpPr>
          <p:grpSpPr>
            <a:xfrm>
              <a:off x="2291532" y="4364086"/>
              <a:ext cx="1288422" cy="2115776"/>
              <a:chOff x="1915894" y="2252615"/>
              <a:chExt cx="1938840" cy="3926006"/>
            </a:xfrm>
          </p:grpSpPr>
          <p:pic>
            <p:nvPicPr>
              <p:cNvPr id="109" name="Picture 3" descr="J:\Clip_Installer\DVD_ART\Artwork_Imagery\Shapes and Graphics\fans - gradient\fan - light blue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992288" y="3568037"/>
                <a:ext cx="1778533" cy="1790992"/>
              </a:xfrm>
              <a:prstGeom prst="rect">
                <a:avLst/>
              </a:prstGeom>
              <a:noFill/>
            </p:spPr>
          </p:pic>
          <p:grpSp>
            <p:nvGrpSpPr>
              <p:cNvPr id="7" name="Group 51"/>
              <p:cNvGrpSpPr/>
              <p:nvPr/>
            </p:nvGrpSpPr>
            <p:grpSpPr>
              <a:xfrm>
                <a:off x="2159534" y="4430291"/>
                <a:ext cx="1616619" cy="1748330"/>
                <a:chOff x="1000114" y="3534795"/>
                <a:chExt cx="1616619" cy="1748330"/>
              </a:xfrm>
            </p:grpSpPr>
            <p:pic>
              <p:nvPicPr>
                <p:cNvPr id="120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0114" y="3534795"/>
                  <a:ext cx="626020" cy="159593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1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33515" y="3610995"/>
                  <a:ext cx="626020" cy="159593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90714" y="3687194"/>
                  <a:ext cx="626019" cy="159593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1" name="Rounded Rectangle 110"/>
              <p:cNvSpPr/>
              <p:nvPr/>
            </p:nvSpPr>
            <p:spPr>
              <a:xfrm>
                <a:off x="1915896" y="3124010"/>
                <a:ext cx="1935475" cy="55278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Virtualization</a:t>
                </a:r>
                <a:endParaRPr lang="en-US" sz="1050" b="1" dirty="0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2883635" y="2614290"/>
                <a:ext cx="967736" cy="46607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Gotham Bold"/>
                    <a:cs typeface="Gotham Bold"/>
                  </a:rPr>
                  <a:t>VM</a:t>
                </a:r>
                <a:endParaRPr lang="en-US" sz="600" dirty="0">
                  <a:solidFill>
                    <a:schemeClr val="tx1"/>
                  </a:solidFill>
                  <a:latin typeface="Gotham Bold"/>
                  <a:cs typeface="Gotham Bold"/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1915894" y="2614288"/>
                <a:ext cx="967738" cy="44857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Gotham Bold"/>
                    <a:cs typeface="Gotham Bold"/>
                  </a:rPr>
                  <a:t>VM</a:t>
                </a:r>
                <a:endParaRPr lang="en-US" sz="600" dirty="0">
                  <a:solidFill>
                    <a:schemeClr val="tx1"/>
                  </a:solidFill>
                  <a:latin typeface="Gotham Bold"/>
                  <a:cs typeface="Gotham Bold"/>
                </a:endParaRPr>
              </a:p>
            </p:txBody>
          </p:sp>
          <p:grpSp>
            <p:nvGrpSpPr>
              <p:cNvPr id="8" name="Group 26"/>
              <p:cNvGrpSpPr/>
              <p:nvPr/>
            </p:nvGrpSpPr>
            <p:grpSpPr>
              <a:xfrm>
                <a:off x="1915894" y="2252617"/>
                <a:ext cx="967739" cy="325689"/>
                <a:chOff x="-590646" y="1757414"/>
                <a:chExt cx="859436" cy="400433"/>
              </a:xfrm>
            </p:grpSpPr>
            <p:sp>
              <p:nvSpPr>
                <p:cNvPr id="118" name="Rounded Rectangle 117"/>
                <p:cNvSpPr/>
                <p:nvPr/>
              </p:nvSpPr>
              <p:spPr>
                <a:xfrm>
                  <a:off x="-590646" y="1757416"/>
                  <a:ext cx="421895" cy="400431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4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-168751" y="1757414"/>
                  <a:ext cx="437541" cy="400431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4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9" name="Group 26"/>
              <p:cNvGrpSpPr/>
              <p:nvPr/>
            </p:nvGrpSpPr>
            <p:grpSpPr>
              <a:xfrm>
                <a:off x="2883633" y="2252615"/>
                <a:ext cx="971101" cy="325688"/>
                <a:chOff x="-563807" y="1754285"/>
                <a:chExt cx="862422" cy="400431"/>
              </a:xfrm>
            </p:grpSpPr>
            <p:sp>
              <p:nvSpPr>
                <p:cNvPr id="116" name="Rounded Rectangle 115"/>
                <p:cNvSpPr/>
                <p:nvPr/>
              </p:nvSpPr>
              <p:spPr>
                <a:xfrm>
                  <a:off x="-563807" y="1754285"/>
                  <a:ext cx="386603" cy="400429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4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-177203" y="1754285"/>
                  <a:ext cx="475818" cy="400431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4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67" name="TextBox 66"/>
            <p:cNvSpPr txBox="1"/>
            <p:nvPr/>
          </p:nvSpPr>
          <p:spPr>
            <a:xfrm>
              <a:off x="2184589" y="4063870"/>
              <a:ext cx="2185878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Trebuchet MS" pitchFamily="34" charset="0"/>
                </a:rPr>
                <a:t>Virtualized Servers</a:t>
              </a:r>
              <a:endParaRPr lang="en-US" sz="1200" b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8" name="Cloud 67"/>
            <p:cNvSpPr/>
            <p:nvPr/>
          </p:nvSpPr>
          <p:spPr>
            <a:xfrm>
              <a:off x="3744571" y="4373321"/>
              <a:ext cx="2447907" cy="1723464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70"/>
            <p:cNvGrpSpPr/>
            <p:nvPr/>
          </p:nvGrpSpPr>
          <p:grpSpPr>
            <a:xfrm>
              <a:off x="4370468" y="4693884"/>
              <a:ext cx="1196115" cy="1289914"/>
              <a:chOff x="1997620" y="2217711"/>
              <a:chExt cx="2895600" cy="3740815"/>
            </a:xfrm>
          </p:grpSpPr>
          <p:pic>
            <p:nvPicPr>
              <p:cNvPr id="91" name="Picture 3" descr="J:\Clip_Installer\DVD_ART\Artwork_Imagery\Shapes and Graphics\fans - gradient\fan - light blue.png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997620" y="3676796"/>
                <a:ext cx="2895600" cy="1790992"/>
              </a:xfrm>
              <a:prstGeom prst="rect">
                <a:avLst/>
              </a:prstGeom>
              <a:noFill/>
            </p:spPr>
          </p:pic>
          <p:grpSp>
            <p:nvGrpSpPr>
              <p:cNvPr id="11" name="Group 73"/>
              <p:cNvGrpSpPr/>
              <p:nvPr/>
            </p:nvGrpSpPr>
            <p:grpSpPr>
              <a:xfrm>
                <a:off x="2531020" y="4210196"/>
                <a:ext cx="1616620" cy="1748330"/>
                <a:chOff x="1371600" y="3314700"/>
                <a:chExt cx="1616620" cy="1748330"/>
              </a:xfrm>
            </p:grpSpPr>
            <p:pic>
              <p:nvPicPr>
                <p:cNvPr id="106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3314700"/>
                  <a:ext cx="626020" cy="159593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7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5000" y="3390900"/>
                  <a:ext cx="626020" cy="159593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8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2200" y="3467100"/>
                  <a:ext cx="626020" cy="159593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4" name="Rounded Rectangle 93"/>
              <p:cNvSpPr/>
              <p:nvPr/>
            </p:nvSpPr>
            <p:spPr>
              <a:xfrm>
                <a:off x="2082698" y="2623167"/>
                <a:ext cx="914400" cy="4572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b="1" dirty="0" smtClean="0">
                    <a:solidFill>
                      <a:schemeClr val="tx1"/>
                    </a:solidFill>
                  </a:rPr>
                  <a:t>VM</a:t>
                </a:r>
                <a:endParaRPr lang="en-US" sz="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3923354" y="2623167"/>
                <a:ext cx="914400" cy="4572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b="1" dirty="0" smtClean="0">
                    <a:solidFill>
                      <a:schemeClr val="tx1"/>
                    </a:solidFill>
                  </a:rPr>
                  <a:t>VM</a:t>
                </a:r>
                <a:endParaRPr lang="en-US" sz="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02957" y="2614289"/>
                <a:ext cx="914400" cy="45720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b="1" dirty="0" smtClean="0">
                    <a:solidFill>
                      <a:schemeClr val="tx1"/>
                    </a:solidFill>
                  </a:rPr>
                  <a:t>VM</a:t>
                </a:r>
                <a:endParaRPr lang="en-US" sz="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 26"/>
              <p:cNvGrpSpPr/>
              <p:nvPr/>
            </p:nvGrpSpPr>
            <p:grpSpPr>
              <a:xfrm>
                <a:off x="2080920" y="2220253"/>
                <a:ext cx="900199" cy="309883"/>
                <a:chOff x="411996" y="1714500"/>
                <a:chExt cx="799455" cy="381000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411996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830451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3" name="Group 26"/>
              <p:cNvGrpSpPr/>
              <p:nvPr/>
            </p:nvGrpSpPr>
            <p:grpSpPr>
              <a:xfrm>
                <a:off x="3036008" y="2217711"/>
                <a:ext cx="909076" cy="309883"/>
                <a:chOff x="404112" y="1714500"/>
                <a:chExt cx="807339" cy="381000"/>
              </a:xfrm>
            </p:grpSpPr>
            <p:sp>
              <p:nvSpPr>
                <p:cNvPr id="102" name="Rounded Rectangle 101"/>
                <p:cNvSpPr/>
                <p:nvPr/>
              </p:nvSpPr>
              <p:spPr>
                <a:xfrm>
                  <a:off x="404112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>
                <a:xfrm>
                  <a:off x="830451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4" name="Group 26"/>
              <p:cNvGrpSpPr/>
              <p:nvPr/>
            </p:nvGrpSpPr>
            <p:grpSpPr>
              <a:xfrm>
                <a:off x="3982402" y="2220253"/>
                <a:ext cx="900199" cy="309883"/>
                <a:chOff x="411996" y="1714500"/>
                <a:chExt cx="799455" cy="381000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411996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830451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3875707" y="4063870"/>
              <a:ext cx="19473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  <a:latin typeface="Trebuchet MS" pitchFamily="34" charset="0"/>
                </a:rPr>
                <a:t>Private Cloud</a:t>
              </a:r>
              <a:endParaRPr lang="en-US" sz="1200" b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71" name="Cloud 70"/>
            <p:cNvSpPr/>
            <p:nvPr/>
          </p:nvSpPr>
          <p:spPr>
            <a:xfrm>
              <a:off x="6445031" y="4402170"/>
              <a:ext cx="2246614" cy="1505781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8338" y="4685180"/>
              <a:ext cx="875127" cy="32270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40901" y="4979576"/>
              <a:ext cx="542886" cy="542886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8569" y="5289594"/>
              <a:ext cx="822272" cy="338582"/>
            </a:xfrm>
            <a:prstGeom prst="rect">
              <a:avLst/>
            </a:prstGeom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  <a:lum contrast="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568337" y="5078470"/>
              <a:ext cx="875127" cy="174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76" name="TextBox 75"/>
            <p:cNvSpPr txBox="1"/>
            <p:nvPr/>
          </p:nvSpPr>
          <p:spPr>
            <a:xfrm>
              <a:off x="6630284" y="4025643"/>
              <a:ext cx="1634892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  <a:latin typeface="Trebuchet MS" pitchFamily="34" charset="0"/>
                </a:rPr>
                <a:t>Public Cloud</a:t>
              </a:r>
              <a:endParaRPr lang="en-US" sz="1200" b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pic>
          <p:nvPicPr>
            <p:cNvPr id="77" name="Picture 76" descr="\\eventsql\dvd\Online_ART\DVD_ART34\Artwork_Imagery\Icons - Illustrations\_WINDOWS SERVER ICONS\Hardware\Virtual Servers 2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58" y="4344960"/>
              <a:ext cx="610069" cy="69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77"/>
            <p:cNvSpPr txBox="1"/>
            <p:nvPr/>
          </p:nvSpPr>
          <p:spPr>
            <a:xfrm>
              <a:off x="76669" y="4063870"/>
              <a:ext cx="1682108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Trebuchet MS" pitchFamily="34" charset="0"/>
                </a:rPr>
                <a:t>Physical Devices</a:t>
              </a:r>
              <a:endParaRPr lang="en-US" sz="1200" b="1" dirty="0">
                <a:latin typeface="Trebuchet MS" pitchFamily="34" charset="0"/>
              </a:endParaRPr>
            </a:p>
          </p:txBody>
        </p:sp>
        <p:pic>
          <p:nvPicPr>
            <p:cNvPr id="79" name="Picture 78" descr="\\eventsql\dvd\Online_ART\DVD_ART34\Artwork_Imagery\Icons - Illustrations\_WINDOWS SERVER ICONS\Hardware\Virtual Servers 2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22" y="4374384"/>
              <a:ext cx="610069" cy="69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79" descr="\\eventsql\dvd\Online_ART\DVD_ART34\Artwork_Imagery\Icons - Illustrations\_WINDOWS SERVER ICONS\Hardware\Virtual Servers 2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702" y="4374384"/>
              <a:ext cx="610069" cy="69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21" descr="switch.png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365" y="5041604"/>
              <a:ext cx="627062" cy="25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91"/>
            <p:cNvSpPr txBox="1">
              <a:spLocks noChangeArrowheads="1"/>
            </p:cNvSpPr>
            <p:nvPr/>
          </p:nvSpPr>
          <p:spPr bwMode="auto">
            <a:xfrm>
              <a:off x="289861" y="5240635"/>
              <a:ext cx="57188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 dirty="0">
                  <a:latin typeface="Gotham Book"/>
                  <a:cs typeface="Gotham Book"/>
                </a:rPr>
                <a:t>Switch</a:t>
              </a:r>
            </a:p>
          </p:txBody>
        </p:sp>
        <p:grpSp>
          <p:nvGrpSpPr>
            <p:cNvPr id="15" name="Group 164"/>
            <p:cNvGrpSpPr>
              <a:grpSpLocks/>
            </p:cNvGrpSpPr>
            <p:nvPr/>
          </p:nvGrpSpPr>
          <p:grpSpPr bwMode="auto">
            <a:xfrm>
              <a:off x="969499" y="5071028"/>
              <a:ext cx="642047" cy="454447"/>
              <a:chOff x="1262953" y="2008188"/>
              <a:chExt cx="642047" cy="467559"/>
            </a:xfr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grpSpPr>
          <p:pic>
            <p:nvPicPr>
              <p:cNvPr id="89" name="Picture 20" descr="router.png"/>
              <p:cNvPicPr>
                <a:picLocks noChangeAspect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928" y="2008188"/>
                <a:ext cx="575072" cy="265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1262953" y="2238255"/>
                <a:ext cx="582211" cy="237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Gotham Book"/>
                    <a:cs typeface="Gotham Book"/>
                  </a:rPr>
                  <a:t>Router</a:t>
                </a:r>
              </a:p>
            </p:txBody>
          </p:sp>
        </p:grpSp>
        <p:pic>
          <p:nvPicPr>
            <p:cNvPr id="84" name="Picture 83" descr="Smartphones2012.jpg"/>
            <p:cNvPicPr>
              <a:picLocks noChangeAspect="1"/>
            </p:cNvPicPr>
            <p:nvPr/>
          </p:nvPicPr>
          <p:blipFill>
            <a:blip r:embed="rId14">
              <a:grayscl/>
            </a:blip>
            <a:stretch>
              <a:fillRect/>
            </a:stretch>
          </p:blipFill>
          <p:spPr>
            <a:xfrm>
              <a:off x="1506964" y="5335471"/>
              <a:ext cx="674274" cy="518562"/>
            </a:xfrm>
            <a:prstGeom prst="rect">
              <a:avLst/>
            </a:prstGeom>
          </p:spPr>
        </p:pic>
        <p:sp>
          <p:nvSpPr>
            <p:cNvPr id="85" name="TextBox 91"/>
            <p:cNvSpPr txBox="1">
              <a:spLocks noChangeArrowheads="1"/>
            </p:cNvSpPr>
            <p:nvPr/>
          </p:nvSpPr>
          <p:spPr bwMode="auto">
            <a:xfrm>
              <a:off x="289861" y="6258243"/>
              <a:ext cx="166243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b="1" dirty="0" smtClean="0">
                  <a:latin typeface="Gotham Book"/>
                  <a:cs typeface="Gotham Book"/>
                </a:rPr>
                <a:t>Bring Your Own Device</a:t>
              </a:r>
              <a:endParaRPr lang="en-US" sz="1000" b="1" dirty="0">
                <a:latin typeface="Gotham Book"/>
                <a:cs typeface="Gotham Book"/>
              </a:endParaRPr>
            </a:p>
          </p:txBody>
        </p:sp>
        <p:pic>
          <p:nvPicPr>
            <p:cNvPr id="86" name="Picture 85" descr="11691v3-max-250x250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040748" y="4617148"/>
              <a:ext cx="486077" cy="379140"/>
            </a:xfrm>
            <a:prstGeom prst="rect">
              <a:avLst/>
            </a:prstGeom>
          </p:spPr>
        </p:pic>
        <p:pic>
          <p:nvPicPr>
            <p:cNvPr id="87" name="Picture 86" descr="laptop-vs-desktop.jp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8693" y="5417215"/>
              <a:ext cx="860734" cy="860734"/>
            </a:xfrm>
            <a:prstGeom prst="rect">
              <a:avLst/>
            </a:prstGeom>
          </p:spPr>
        </p:pic>
        <p:pic>
          <p:nvPicPr>
            <p:cNvPr id="88" name="Picture 87" descr="Laptop-Vs-Desktop 1.jpg"/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715370" y="5396247"/>
              <a:ext cx="1043407" cy="836658"/>
            </a:xfrm>
            <a:prstGeom prst="rect">
              <a:avLst/>
            </a:prstGeom>
          </p:spPr>
        </p:pic>
      </p:grpSp>
      <p:sp>
        <p:nvSpPr>
          <p:cNvPr id="126" name="Left-Right Arrow 125"/>
          <p:cNvSpPr/>
          <p:nvPr/>
        </p:nvSpPr>
        <p:spPr>
          <a:xfrm>
            <a:off x="656279" y="4279318"/>
            <a:ext cx="8169564" cy="2324682"/>
          </a:xfrm>
          <a:prstGeom prst="leftRightArrow">
            <a:avLst>
              <a:gd name="adj1" fmla="val 93901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86150" lvl="7" indent="-285750">
              <a:buFont typeface="Arial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Monitor and </a:t>
            </a:r>
            <a:r>
              <a:rPr lang="en-US" sz="2200" b="1" dirty="0" smtClean="0">
                <a:solidFill>
                  <a:schemeClr val="tx1"/>
                </a:solidFill>
              </a:rPr>
              <a:t>manage</a:t>
            </a:r>
          </a:p>
          <a:p>
            <a:pPr marL="3486150" lvl="7" indent="-285750">
              <a:buFont typeface="Arial"/>
              <a:buChar char="•"/>
            </a:pPr>
            <a:r>
              <a:rPr lang="en-US" sz="2200" b="1" dirty="0" smtClean="0">
                <a:solidFill>
                  <a:schemeClr val="tx1"/>
                </a:solidFill>
              </a:rPr>
              <a:t>Bottom to top of the stack</a:t>
            </a:r>
          </a:p>
          <a:p>
            <a:pPr marL="3486150" lvl="7" indent="-285750">
              <a:buFont typeface="Arial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On-premise and </a:t>
            </a:r>
            <a:r>
              <a:rPr lang="en-US" sz="2200" b="1" dirty="0" smtClean="0">
                <a:solidFill>
                  <a:schemeClr val="tx1"/>
                </a:solidFill>
              </a:rPr>
              <a:t>cloud</a:t>
            </a:r>
          </a:p>
          <a:p>
            <a:pPr marL="3486150" lvl="7" indent="-285750">
              <a:buFont typeface="Arial"/>
              <a:buChar char="•"/>
            </a:pPr>
            <a:r>
              <a:rPr lang="en-US" sz="2200" b="1" dirty="0" smtClean="0">
                <a:solidFill>
                  <a:schemeClr val="tx1"/>
                </a:solidFill>
              </a:rPr>
              <a:t>Physical and virtual</a:t>
            </a:r>
            <a:endParaRPr lang="en-US" sz="2200" b="1" dirty="0">
              <a:solidFill>
                <a:schemeClr val="tx1"/>
              </a:solidFill>
            </a:endParaRPr>
          </a:p>
          <a:p>
            <a:pPr marL="3486150" lvl="7" indent="-285750">
              <a:buFont typeface="Arial"/>
              <a:buChar char="•"/>
            </a:pPr>
            <a:r>
              <a:rPr lang="en-US" sz="2200" b="1" dirty="0" smtClean="0">
                <a:solidFill>
                  <a:schemeClr val="tx1"/>
                </a:solidFill>
              </a:rPr>
              <a:t>Many platforms, vendors, clouds</a:t>
            </a:r>
          </a:p>
          <a:p>
            <a:pPr marL="3486150" lvl="7" indent="-285750">
              <a:buFont typeface="Arial"/>
              <a:buChar char="•"/>
            </a:pPr>
            <a:r>
              <a:rPr lang="en-US" sz="2200" b="1" dirty="0" smtClean="0">
                <a:solidFill>
                  <a:schemeClr val="tx1"/>
                </a:solidFill>
              </a:rPr>
              <a:t>Secure remote service </a:t>
            </a:r>
            <a:r>
              <a:rPr lang="en-US" sz="2200" b="1" dirty="0">
                <a:solidFill>
                  <a:schemeClr val="tx1"/>
                </a:solidFill>
              </a:rPr>
              <a:t>d</a:t>
            </a:r>
            <a:r>
              <a:rPr lang="en-US" sz="2200" b="1" dirty="0" smtClean="0">
                <a:solidFill>
                  <a:schemeClr val="tx1"/>
                </a:solidFill>
              </a:rPr>
              <a:t>elivery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1019772" y="5048341"/>
            <a:ext cx="2778560" cy="1077822"/>
          </a:xfrm>
          <a:prstGeom prst="homePlate">
            <a:avLst>
              <a:gd name="adj" fmla="val 35816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9488" y="5110500"/>
            <a:ext cx="2582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  <a:latin typeface="Gotham Book"/>
              </a:rPr>
              <a:t>Unify IT Operations Management</a:t>
            </a:r>
            <a:endParaRPr lang="en-US" sz="2000" b="1" i="1" dirty="0">
              <a:solidFill>
                <a:schemeClr val="accent2"/>
              </a:solidFill>
              <a:latin typeface="Gotham Book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745372" y="2644743"/>
            <a:ext cx="1148361" cy="2376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Virtualization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06822866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Solution: Modern IT Operations Platform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93111" y="993151"/>
            <a:ext cx="2129015" cy="5404511"/>
            <a:chOff x="520749" y="993151"/>
            <a:chExt cx="2129015" cy="5404511"/>
          </a:xfrm>
        </p:grpSpPr>
        <p:sp>
          <p:nvSpPr>
            <p:cNvPr id="127" name="TextBox 126"/>
            <p:cNvSpPr txBox="1"/>
            <p:nvPr/>
          </p:nvSpPr>
          <p:spPr>
            <a:xfrm>
              <a:off x="563837" y="993151"/>
              <a:ext cx="2000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otham Book"/>
                  <a:cs typeface="Gotham Book"/>
                </a:rPr>
                <a:t>Modern IT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otham Book"/>
                  <a:cs typeface="Gotham Book"/>
                </a:rPr>
                <a:t>Infrastructure</a:t>
              </a:r>
              <a:endParaRPr lang="en-US" sz="14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520749" y="1628216"/>
              <a:ext cx="2066517" cy="476944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3175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Gotham Book"/>
                <a:cs typeface="Gotham Book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83247" y="4906919"/>
              <a:ext cx="20665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bg1"/>
                  </a:solidFill>
                  <a:latin typeface="Gotham Book"/>
                  <a:cs typeface="Gotham Book"/>
                </a:rPr>
                <a:t>On Public Clouds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58446" y="2807946"/>
              <a:ext cx="2047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Gotham Book"/>
                  <a:cs typeface="Gotham Book"/>
                </a:rPr>
                <a:t>In Data Center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38021" y="1763214"/>
              <a:ext cx="2056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Gotham Book"/>
                  <a:cs typeface="Gotham Book"/>
                </a:rPr>
                <a:t>On-Premise</a:t>
              </a:r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100" y="3153823"/>
              <a:ext cx="971782" cy="663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377" y="2117511"/>
              <a:ext cx="965789" cy="683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4" name="Group 91"/>
            <p:cNvGrpSpPr/>
            <p:nvPr/>
          </p:nvGrpSpPr>
          <p:grpSpPr>
            <a:xfrm>
              <a:off x="556418" y="5303596"/>
              <a:ext cx="1951885" cy="971627"/>
              <a:chOff x="6139122" y="134189"/>
              <a:chExt cx="2966973" cy="1988598"/>
            </a:xfrm>
          </p:grpSpPr>
          <p:sp>
            <p:nvSpPr>
              <p:cNvPr id="135" name="Cloud 134"/>
              <p:cNvSpPr/>
              <p:nvPr/>
            </p:nvSpPr>
            <p:spPr>
              <a:xfrm>
                <a:off x="6139122" y="134189"/>
                <a:ext cx="2966973" cy="1988598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69850" h="38100" prst="cross"/>
                </a:sp3d>
              </a:bodyPr>
              <a:lstStyle/>
              <a:p>
                <a:pPr algn="ctr"/>
                <a:endParaRPr lang="en-US" sz="900" dirty="0">
                  <a:latin typeface="Gotham Book"/>
                  <a:cs typeface="Gotham Book"/>
                </a:endParaRPr>
              </a:p>
            </p:txBody>
          </p: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22608" y="408326"/>
                <a:ext cx="1155729" cy="426175"/>
              </a:xfrm>
              <a:prstGeom prst="rect">
                <a:avLst/>
              </a:prstGeom>
            </p:spPr>
          </p:pic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75967" y="621413"/>
                <a:ext cx="581025" cy="581025"/>
              </a:xfrm>
              <a:prstGeom prst="rect">
                <a:avLst/>
              </a:prstGeom>
            </p:spPr>
          </p:pic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57076" y="1416511"/>
                <a:ext cx="931063" cy="383379"/>
              </a:xfrm>
              <a:prstGeom prst="rect">
                <a:avLst/>
              </a:prstGeom>
            </p:spPr>
          </p:pic>
          <p:pic>
            <p:nvPicPr>
              <p:cNvPr id="139" name="Picture 2"/>
              <p:cNvPicPr>
                <a:picLocks noChangeAspect="1" noChangeArrowheads="1"/>
              </p:cNvPicPr>
              <p:nvPr/>
            </p:nvPicPr>
            <p:blipFill>
              <a:blip r:embed="rId8" cstate="email">
                <a:lum contrast="1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7622608" y="1025880"/>
                <a:ext cx="1030288" cy="20521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pic>
        </p:grpSp>
        <p:grpSp>
          <p:nvGrpSpPr>
            <p:cNvPr id="140" name="Group 139"/>
            <p:cNvGrpSpPr/>
            <p:nvPr/>
          </p:nvGrpSpPr>
          <p:grpSpPr>
            <a:xfrm>
              <a:off x="556418" y="3809380"/>
              <a:ext cx="2066375" cy="1031676"/>
              <a:chOff x="6675002" y="4481233"/>
              <a:chExt cx="2066375" cy="1031676"/>
            </a:xfrm>
          </p:grpSpPr>
          <p:sp>
            <p:nvSpPr>
              <p:cNvPr id="141" name="Cloud 140"/>
              <p:cNvSpPr/>
              <p:nvPr/>
            </p:nvSpPr>
            <p:spPr>
              <a:xfrm>
                <a:off x="6675002" y="4805057"/>
                <a:ext cx="1951885" cy="707852"/>
              </a:xfrm>
              <a:prstGeom prst="cloud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17500" dist="1270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17500" h="127000"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black"/>
                  </a:solidFill>
                  <a:latin typeface="Gotham Book"/>
                  <a:cs typeface="Gotham Book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6693910" y="4481233"/>
                <a:ext cx="2047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Gotham Book"/>
                    <a:cs typeface="Gotham Book"/>
                  </a:rPr>
                  <a:t>On Private Clouds</a:t>
                </a:r>
              </a:p>
            </p:txBody>
          </p:sp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57961" y="5067371"/>
                <a:ext cx="766839" cy="335492"/>
              </a:xfrm>
              <a:prstGeom prst="rect">
                <a:avLst/>
              </a:prstGeom>
            </p:spPr>
          </p:pic>
          <p:pic>
            <p:nvPicPr>
              <p:cNvPr id="144" name="Picture 143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924800" y="5071432"/>
                <a:ext cx="502536" cy="255861"/>
              </a:xfrm>
              <a:prstGeom prst="rect">
                <a:avLst/>
              </a:prstGeom>
            </p:spPr>
          </p:pic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93874" y="5071432"/>
                <a:ext cx="342900" cy="354013"/>
              </a:xfrm>
              <a:prstGeom prst="rect">
                <a:avLst/>
              </a:prstGeom>
            </p:spPr>
          </p:pic>
        </p:grpSp>
      </p:grpSp>
      <p:sp>
        <p:nvSpPr>
          <p:cNvPr id="2" name="Notched Right Arrow 1"/>
          <p:cNvSpPr/>
          <p:nvPr/>
        </p:nvSpPr>
        <p:spPr>
          <a:xfrm>
            <a:off x="2653474" y="4237882"/>
            <a:ext cx="544303" cy="532990"/>
          </a:xfrm>
          <a:prstGeom prst="notchedRightArrow">
            <a:avLst/>
          </a:prstGeom>
          <a:solidFill>
            <a:srgbClr val="0054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39235" y="4180058"/>
            <a:ext cx="5310076" cy="2002144"/>
          </a:xfrm>
          <a:prstGeom prst="roundRect">
            <a:avLst/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IT Operations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71279" y="5308385"/>
            <a:ext cx="1723626" cy="391594"/>
          </a:xfrm>
          <a:prstGeom prst="roundRect">
            <a:avLst/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Monitoring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5503333" y="5328248"/>
            <a:ext cx="3212816" cy="391594"/>
          </a:xfrm>
          <a:prstGeom prst="roundRect">
            <a:avLst/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Auditable Remote Access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3671279" y="4855219"/>
            <a:ext cx="1723626" cy="391594"/>
          </a:xfrm>
          <a:prstGeom prst="roundRect">
            <a:avLst/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Mgmt.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5503333" y="4855219"/>
            <a:ext cx="3212816" cy="391594"/>
          </a:xfrm>
          <a:prstGeom prst="roundRect">
            <a:avLst/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Patch/</a:t>
            </a:r>
            <a:r>
              <a:rPr lang="en-US" dirty="0" err="1" smtClean="0"/>
              <a:t>Config</a:t>
            </a:r>
            <a:r>
              <a:rPr lang="en-US" dirty="0" smtClean="0"/>
              <a:t> Mgmt.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3671279" y="4350419"/>
            <a:ext cx="1723626" cy="391594"/>
          </a:xfrm>
          <a:prstGeom prst="roundRect">
            <a:avLst/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Automation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5503334" y="4360600"/>
            <a:ext cx="3212816" cy="391594"/>
          </a:xfrm>
          <a:prstGeom prst="roundRect">
            <a:avLst/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Escalation/Pager Duty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3541890" y="2900263"/>
            <a:ext cx="5307421" cy="1188501"/>
          </a:xfrm>
          <a:prstGeom prst="round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Service Platform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3668889" y="3072107"/>
            <a:ext cx="2062612" cy="391594"/>
          </a:xfrm>
          <a:prstGeom prst="round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Catalog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5839912" y="3071459"/>
            <a:ext cx="1849651" cy="391594"/>
          </a:xfrm>
          <a:prstGeom prst="round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Orchestration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7821609" y="3072107"/>
            <a:ext cx="894540" cy="391594"/>
          </a:xfrm>
          <a:prstGeom prst="round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ITIL 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3539235" y="1337442"/>
            <a:ext cx="2300677" cy="139416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Enterprise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5954890" y="1357611"/>
            <a:ext cx="2894421" cy="139416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Service Provider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3671279" y="1520637"/>
            <a:ext cx="2040182" cy="391594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SLA/Analytics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3671295" y="1954657"/>
            <a:ext cx="2040165" cy="391594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Tone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096001" y="1516371"/>
            <a:ext cx="2620148" cy="391594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Portal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6096002" y="1982197"/>
            <a:ext cx="2620148" cy="391594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Multi-tenant</a:t>
            </a:r>
            <a:r>
              <a:rPr lang="en-US" dirty="0"/>
              <a:t> </a:t>
            </a:r>
            <a:r>
              <a:rPr lang="en-US" dirty="0" smtClean="0"/>
              <a:t>&amp; SSD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754680" y="4862926"/>
            <a:ext cx="2934883" cy="42250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b="1" dirty="0" smtClean="0"/>
          </a:p>
          <a:p>
            <a:pPr lvl="0" algn="ctr"/>
            <a:endParaRPr lang="en-US" sz="1600" b="1" dirty="0" smtClean="0"/>
          </a:p>
          <a:p>
            <a:pPr lvl="0" algn="ctr"/>
            <a:r>
              <a:rPr lang="en-US" sz="1600" b="1" dirty="0" smtClean="0"/>
              <a:t>Monitor, Manage, Operate</a:t>
            </a:r>
          </a:p>
          <a:p>
            <a:pPr lvl="0" algn="ctr"/>
            <a:endParaRPr lang="en-US" sz="1600" b="1" dirty="0" smtClean="0"/>
          </a:p>
          <a:p>
            <a:pPr algn="ctr"/>
            <a:endParaRPr lang="en-US" sz="1600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4571008" y="3326015"/>
            <a:ext cx="3118555" cy="48336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b="1" dirty="0" smtClean="0"/>
          </a:p>
          <a:p>
            <a:pPr lvl="0" algn="ctr"/>
            <a:r>
              <a:rPr lang="en-US" sz="1600" b="1" dirty="0" smtClean="0"/>
              <a:t>Inventory and Governance</a:t>
            </a:r>
            <a:endParaRPr lang="en-US" sz="1600" dirty="0" smtClean="0"/>
          </a:p>
          <a:p>
            <a:pPr algn="ctr"/>
            <a:endParaRPr lang="en-US" sz="1600" dirty="0" smtClean="0"/>
          </a:p>
        </p:txBody>
      </p:sp>
      <p:sp>
        <p:nvSpPr>
          <p:cNvPr id="42" name="Rounded Rectangle 41"/>
          <p:cNvSpPr/>
          <p:nvPr/>
        </p:nvSpPr>
        <p:spPr>
          <a:xfrm>
            <a:off x="4864102" y="1961637"/>
            <a:ext cx="2463800" cy="46094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b="1" dirty="0" smtClean="0"/>
          </a:p>
          <a:p>
            <a:pPr lvl="0" algn="ctr"/>
            <a:endParaRPr lang="en-US" sz="1600" b="1" dirty="0" smtClean="0"/>
          </a:p>
          <a:p>
            <a:pPr lvl="0" algn="ctr"/>
            <a:r>
              <a:rPr lang="en-US" sz="1600" b="1" dirty="0" smtClean="0"/>
              <a:t>Service Delivery</a:t>
            </a:r>
          </a:p>
          <a:p>
            <a:pPr lvl="0" algn="ctr"/>
            <a:endParaRPr lang="en-US" sz="1600" b="1" dirty="0" smtClean="0"/>
          </a:p>
          <a:p>
            <a:pPr algn="ctr"/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69549681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43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Case Studies</a:t>
            </a:r>
            <a:endParaRPr lang="en-US" dirty="0"/>
          </a:p>
        </p:txBody>
      </p:sp>
      <p:pic>
        <p:nvPicPr>
          <p:cNvPr id="3" name="Picture 2" descr="KAR_LOGO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8183" y="4140832"/>
            <a:ext cx="602798" cy="528377"/>
          </a:xfrm>
          <a:prstGeom prst="rect">
            <a:avLst/>
          </a:prstGeom>
        </p:spPr>
      </p:pic>
      <p:pic>
        <p:nvPicPr>
          <p:cNvPr id="4" name="Picture 3" descr="HollandAmericaLogo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6784" y="5868982"/>
            <a:ext cx="1258671" cy="276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83" y="975878"/>
            <a:ext cx="573394" cy="77187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92721"/>
              </p:ext>
            </p:extLst>
          </p:nvPr>
        </p:nvGraphicFramePr>
        <p:xfrm>
          <a:off x="1523999" y="975878"/>
          <a:ext cx="7516091" cy="6183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091"/>
              </a:tblGrid>
              <a:tr h="1157722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Unified IT operations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platform for managing 2000+ elements in production facility, data center, distributed offices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NOC operations, monitoring &amp; alert correlation </a:t>
                      </a:r>
                    </a:p>
                  </a:txBody>
                  <a:tcPr>
                    <a:noFill/>
                  </a:tcPr>
                </a:tc>
              </a:tr>
              <a:tr h="146050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NOC tool for unified IT operations management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Asset management over lifecycle with data source integrations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Monitor and manage VMs provisioned on-demand by LOB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Configuration &amp; patch for Linux across private &amp; public cloud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90246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Complete and current asset inventory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KPI reporting by business unit</a:t>
                      </a:r>
                      <a:endParaRPr lang="en-US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IT now discovers problems before business users 95% of time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&gt; 70% incidents resolved within Vistara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85% of repeat incidents have SOP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&gt; 30% of incidents to be automated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66278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416 devices </a:t>
                      </a:r>
                      <a:r>
                        <a:rPr lang="en-US" sz="1600" dirty="0" smtClean="0">
                          <a:sym typeface="Wingdings"/>
                        </a:rPr>
                        <a:t> 14283 alerts  680 tickets  85% resolved by MSP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sym typeface="Wingdings"/>
                        </a:rPr>
                        <a:t>14 min. Average Response</a:t>
                      </a:r>
                      <a:r>
                        <a:rPr lang="en-US" sz="1600" baseline="0" dirty="0" smtClean="0">
                          <a:sym typeface="Wingdings"/>
                        </a:rPr>
                        <a:t> Time for High Criticality incidents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sym typeface="Wingdings"/>
                        </a:rPr>
                        <a:t>HAL saves &gt; 400 hrs. of staff time and $21k/mo. 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80" y="2308069"/>
            <a:ext cx="672601" cy="67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2807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Breadth of Technology: Premise, Private, Public</a:t>
            </a:r>
            <a:endParaRPr lang="en-US" sz="24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23786"/>
              </p:ext>
            </p:extLst>
          </p:nvPr>
        </p:nvGraphicFramePr>
        <p:xfrm>
          <a:off x="5575" y="1221360"/>
          <a:ext cx="9138427" cy="4720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81"/>
                <a:gridCol w="762015"/>
                <a:gridCol w="1330146"/>
                <a:gridCol w="1015381"/>
                <a:gridCol w="1015381"/>
                <a:gridCol w="709455"/>
                <a:gridCol w="1321306"/>
                <a:gridCol w="1015381"/>
                <a:gridCol w="1015381"/>
              </a:tblGrid>
              <a:tr h="49382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Application</a:t>
                      </a:r>
                      <a:endParaRPr lang="en-US" sz="1050" dirty="0"/>
                    </a:p>
                  </a:txBody>
                  <a:tcPr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Backup</a:t>
                      </a:r>
                      <a:endParaRPr lang="en-US" sz="1050" dirty="0"/>
                    </a:p>
                  </a:txBody>
                  <a:tcPr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Unified Communication</a:t>
                      </a:r>
                      <a:endParaRPr lang="en-US" sz="1050" dirty="0"/>
                    </a:p>
                  </a:txBody>
                  <a:tcPr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Database</a:t>
                      </a:r>
                      <a:endParaRPr lang="en-US" sz="1050" dirty="0"/>
                    </a:p>
                  </a:txBody>
                  <a:tcPr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Servers</a:t>
                      </a:r>
                      <a:endParaRPr lang="en-US" sz="1050" dirty="0"/>
                    </a:p>
                  </a:txBody>
                  <a:tcPr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Cloud</a:t>
                      </a:r>
                      <a:endParaRPr lang="en-US" sz="1050" dirty="0"/>
                    </a:p>
                  </a:txBody>
                  <a:tcPr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Virtualization</a:t>
                      </a:r>
                      <a:endParaRPr lang="en-US" sz="1050" dirty="0"/>
                    </a:p>
                  </a:txBody>
                  <a:tcPr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Storage</a:t>
                      </a:r>
                      <a:endParaRPr lang="en-US" sz="1050" dirty="0"/>
                    </a:p>
                  </a:txBody>
                  <a:tcPr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Networks</a:t>
                      </a:r>
                      <a:endParaRPr lang="en-US" sz="1050" dirty="0"/>
                    </a:p>
                  </a:txBody>
                  <a:tcPr>
                    <a:solidFill>
                      <a:schemeClr val="accent1">
                        <a:alpha val="59000"/>
                      </a:schemeClr>
                    </a:solidFill>
                  </a:tcPr>
                </a:tc>
              </a:tr>
              <a:tr h="42270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0" name="Picture 50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6260" y="2310177"/>
            <a:ext cx="986490" cy="38114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1" name="Picture 260" descr="xenlogo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2300" y="2244222"/>
            <a:ext cx="628281" cy="29946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2" name="Picture 4" descr="http://upload.wikimedia.org/wikipedia/en/thumb/1/11/VMware_logo.svg/200px-VMware_logo.svg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2300" y="1760456"/>
            <a:ext cx="966065" cy="22702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3" name="Picture 57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1726" y="2791411"/>
            <a:ext cx="827381" cy="2639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4" name="Picture 255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2366" y="2244496"/>
            <a:ext cx="395419" cy="39541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5" name="Picture 54" descr="http://tbn0.google.com/images?q=tbn:4UXpESjrf2de2M:http://fit.mmu.edu.my/sai/images/solaris.gif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FDFCFF"/>
              </a:clrFrom>
              <a:clrTo>
                <a:srgbClr val="FDF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9765" y="3711581"/>
            <a:ext cx="408020" cy="21650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6" name="Picture 15" descr="Windows logo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799" y="1886802"/>
            <a:ext cx="809443" cy="21225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7" name="Picture 28" descr="HP Logo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0997" y="3272384"/>
            <a:ext cx="609745" cy="51567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9" name="Picture 9" descr="http://www.micromarket.on.ca/images/unix-logo.gif"/>
          <p:cNvPicPr>
            <a:picLocks noChangeAspect="1" noChangeArrowheads="1"/>
          </p:cNvPicPr>
          <p:nvPr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8565" y="3272384"/>
            <a:ext cx="639581" cy="35176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0" name="Picture 4" descr="http://www.mccnorthlondon.org/home.htm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686" y="4413168"/>
            <a:ext cx="317027" cy="58628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1" name="Picture 23" descr="http://www.anshinfotech.com/images/technoLogo/apache-tomcat_logo_nomatte.jpg"/>
          <p:cNvPicPr>
            <a:picLocks noChangeAspect="1" noChangeArrowheads="1"/>
          </p:cNvPicPr>
          <p:nvPr/>
        </p:nvPicPr>
        <p:blipFill>
          <a:blip r:embed="rId1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78" y="2442206"/>
            <a:ext cx="986633" cy="47490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2" name="Picture 25" descr="http://ostatic.com/files/apache-logo.jpg"/>
          <p:cNvPicPr>
            <a:picLocks noChangeAspect="1" noChangeArrowheads="1"/>
          </p:cNvPicPr>
          <p:nvPr/>
        </p:nvPicPr>
        <p:blipFill>
          <a:blip r:embed="rId1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1827" y="4021152"/>
            <a:ext cx="820797" cy="61559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3" name="Picture 27" descr="http://blogs.iis.net/Themes/iis/images/common/logo.png"/>
          <p:cNvPicPr>
            <a:picLocks noChangeAspect="1" noChangeArrowheads="1"/>
          </p:cNvPicPr>
          <p:nvPr/>
        </p:nvPicPr>
        <p:blipFill>
          <a:blip r:embed="rId1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84" t="24242" b="-9091"/>
          <a:stretch>
            <a:fillRect/>
          </a:stretch>
        </p:blipFill>
        <p:spPr bwMode="auto">
          <a:xfrm>
            <a:off x="5573" y="3117309"/>
            <a:ext cx="820798" cy="3535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4" name="Picture 29" descr="http://www.europe.redhat.com/img/jboss_logo.png"/>
          <p:cNvPicPr>
            <a:picLocks noChangeAspect="1" noChangeArrowheads="1"/>
          </p:cNvPicPr>
          <p:nvPr/>
        </p:nvPicPr>
        <p:blipFill>
          <a:blip r:embed="rId1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29" y="3624153"/>
            <a:ext cx="703541" cy="39699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5" name="Picture 31" descr="http://community.bamboosolutions.com/resized-image.ashx/__size/750x0/__key/CommunityServer.Blogs.Components.WeblogFiles/sharepoint-2010/SharePoint2010Logo.jpg"/>
          <p:cNvPicPr>
            <a:picLocks noChangeAspect="1" noChangeArrowheads="1"/>
          </p:cNvPicPr>
          <p:nvPr/>
        </p:nvPicPr>
        <p:blipFill>
          <a:blip r:embed="rId1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5" y="2066403"/>
            <a:ext cx="1018627" cy="2437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6" name="Picture 65" descr="C:\Users\felsa01\Desktop\exchange-server-2010.png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29" y="1715616"/>
            <a:ext cx="879427" cy="208736"/>
          </a:xfrm>
          <a:prstGeom prst="rect">
            <a:avLst/>
          </a:prstGeom>
          <a:noFill/>
          <a:effectLst/>
        </p:spPr>
      </p:pic>
      <p:pic>
        <p:nvPicPr>
          <p:cNvPr id="67" name="Picture 5" descr="https://brandtools.partners.extranet.microsoft.com/NR/rdonlyres/11E6A260-D248-4426-8CD0-273A8FF72112/10306/emailsql.jpg"/>
          <p:cNvPicPr>
            <a:picLocks noChangeAspect="1" noChangeArrowheads="1"/>
          </p:cNvPicPr>
          <p:nvPr/>
        </p:nvPicPr>
        <p:blipFill>
          <a:blip r:embed="rId2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1673" y="2357111"/>
            <a:ext cx="1016017" cy="2599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8" name="Picture 58"/>
          <p:cNvPicPr>
            <a:picLocks noChangeAspect="1" noChangeArrowheads="1"/>
          </p:cNvPicPr>
          <p:nvPr/>
        </p:nvPicPr>
        <p:blipFill>
          <a:blip r:embed="rId21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9440" y="2809904"/>
            <a:ext cx="762197" cy="3074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9" name="Picture 6" descr="http://blog.innerlogic.gr/wp-content/uploads/2007/05/mysql_logo.png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33" t="-3553" r="15032" b="-271"/>
          <a:stretch>
            <a:fillRect/>
          </a:stretch>
        </p:blipFill>
        <p:spPr bwMode="auto">
          <a:xfrm>
            <a:off x="3001673" y="1656671"/>
            <a:ext cx="869964" cy="535363"/>
          </a:xfrm>
          <a:prstGeom prst="rect">
            <a:avLst/>
          </a:prstGeom>
          <a:noFill/>
        </p:spPr>
      </p:pic>
      <p:pic>
        <p:nvPicPr>
          <p:cNvPr id="70" name="Picture 19" descr="http://tbn0.google.com/images?q=tbn:fQYbxTD5hcjS8M:http://www.acer.com.au/acer/akc/rwpgslib.nsf/GraphicFilesPersonal/(4B910742CE47C69BD916151EE738C3AF)~Brocade%2BLogo/%24FILE/Brocade%2BLogo.JPG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343" y="2357112"/>
            <a:ext cx="866553" cy="35177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1" name="Picture 21" descr="http://upload.wikimedia.org/wikipedia/en/thumb/6/64/Cisco_logo.svg/180px-Cisco_logo.svg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8160997" y="1802429"/>
            <a:ext cx="721891" cy="381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2" name="Picture 71" descr="Image:JuniperNetworks.png"/>
          <p:cNvPicPr>
            <a:picLocks noChangeAspect="1" noChangeArrowheads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48851" y="2950173"/>
            <a:ext cx="1097066" cy="28495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3" name="Picture 6" descr="IBM logo">
            <a:hlinkClick r:id="rId26" tooltip="IBM logo"/>
          </p:cNvPr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2366" y="2829527"/>
            <a:ext cx="595780" cy="24129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4" name="Picture 21" descr="http://upload.wikimedia.org/wikipedia/en/thumb/6/64/Cisco_logo.svg/180px-Cisco_logo.svg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905000" y="1794483"/>
            <a:ext cx="721891" cy="381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202" y="1861221"/>
            <a:ext cx="674266" cy="12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8851" y="3788054"/>
            <a:ext cx="987047" cy="285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0997" y="4073778"/>
            <a:ext cx="640891" cy="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2346" y="4034991"/>
            <a:ext cx="685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9401" y="1728857"/>
            <a:ext cx="547273" cy="19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8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6232" y="4147725"/>
            <a:ext cx="884652" cy="21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28" descr="HP Logo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799" y="4490015"/>
            <a:ext cx="609745" cy="51567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2" name="Picture 28" descr="HP Logo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9026" y="2988631"/>
            <a:ext cx="609745" cy="51567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7247" y="1963098"/>
            <a:ext cx="579427" cy="65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10"/>
          <p:cNvPicPr>
            <a:picLocks noChangeAspect="1" noChangeArrowheads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2065" y="4549341"/>
            <a:ext cx="823833" cy="46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2065" y="5063691"/>
            <a:ext cx="782831" cy="5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1726" y="3234339"/>
            <a:ext cx="911018" cy="36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13"/>
          <p:cNvPicPr>
            <a:picLocks noChangeAspect="1" noChangeArrowheads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203" y="2066402"/>
            <a:ext cx="674266" cy="29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14"/>
          <p:cNvPicPr>
            <a:picLocks noChangeAspect="1" noChangeArrowheads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855" y="2493155"/>
            <a:ext cx="792321" cy="21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15"/>
          <p:cNvPicPr>
            <a:picLocks noChangeAspect="1" noChangeArrowheads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8688" y="3176062"/>
            <a:ext cx="742949" cy="589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3137" y="2276107"/>
            <a:ext cx="801404" cy="360632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9804" y="2582804"/>
            <a:ext cx="734737" cy="734737"/>
          </a:xfrm>
          <a:prstGeom prst="rect">
            <a:avLst/>
          </a:prstGeom>
        </p:spPr>
      </p:pic>
      <p:pic>
        <p:nvPicPr>
          <p:cNvPr id="92" name="Picture 6" descr="IBM logo">
            <a:hlinkClick r:id="rId26" tooltip="IBM logo"/>
          </p:cNvPr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8567" y="1853722"/>
            <a:ext cx="595780" cy="24129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0570" y="2791411"/>
            <a:ext cx="816488" cy="317523"/>
          </a:xfrm>
          <a:prstGeom prst="rect">
            <a:avLst/>
          </a:prstGeom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0" y="5026245"/>
            <a:ext cx="914570" cy="19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098" name="Picture 2" descr="http://greendatasystems.com/uploads/private_data/commvault-logo.gif"/>
          <p:cNvPicPr>
            <a:picLocks noChangeAspect="1" noChangeArrowheads="1"/>
          </p:cNvPicPr>
          <p:nvPr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39425"/>
            <a:ext cx="946349" cy="3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7"/>
          <p:cNvPicPr>
            <a:picLocks noChangeAspect="1" noChangeArrowheads="1"/>
          </p:cNvPicPr>
          <p:nvPr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5996" y="3788054"/>
            <a:ext cx="1219385" cy="28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47"/>
          <a:srcRect/>
          <a:stretch>
            <a:fillRect/>
          </a:stretch>
        </p:blipFill>
        <p:spPr bwMode="auto">
          <a:xfrm>
            <a:off x="4870454" y="3176062"/>
            <a:ext cx="1064708" cy="38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48" cstate="email">
            <a:lum contrast="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42012" y="3663096"/>
            <a:ext cx="1030288" cy="20521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4" name="AutoShape 7" descr="data:image/jpeg;base64,/9j/4AAQSkZJRgABAQAAAQABAAD/2wBDAAkGBwgHBgkIBwgKCgkLDRYPDQwMDRsUFRAWIB0iIiAdHx8kKDQsJCYxJx8fLT0tMTU3Ojo6Iys/RD84QzQ5Ojf/2wBDAQoKCg0MDRoPDxo3JR8lNzc3Nzc3Nzc3Nzc3Nzc3Nzc3Nzc3Nzc3Nzc3Nzc3Nzc3Nzc3Nzc3Nzc3Nzc3Nzc3Nzf/wAARCACLALoDASIAAhEBAxEB/8QAHAABAAIDAQEBAAAAAAAAAAAAAAYHAQQFAggD/8QARRAAAQMDAAQJBwgJBQEAAAAAAQACAwQFEQYHITESExciQVFhcbIyNTZVcnOTdIGRobGzwdIUJkJSVIOS0fAVFjNDRIL/xAAaAQEAAwEBAQAAAAAAAAAAAAAAAwQFBgIB/8QALREAAgIBAgMHBAIDAAAAAAAAAAECAwQRIQUSQRMUMTNRUnEVMmGhIiM0kbH/2gAMAwEAAhEDEQA/ALxREQBERAEREAREQBERAEREAREQBERAEREAREQBERAEREAREQBERAEREAREQBERAEREAREQBERAEREAREQBERAEREBhFwtM7vU2Owy11G2J0zHsaBK0luC4A7AR9qr/AJTb8N9Pbj/Jf+dWKsWy6PNEq3ZlVMuWZbqZKqLlOvv8PbvhP/OvUes+9Bw42koHN6mse0/Twipfp9/oQ/U8f1f+i28rKry3az6WRwbcqGSAE7XxO4YHzbCpvbLpRXSlbU2+oZPEdmWnceojeD3qvZRZX960LNWRVb9j1NxFjKZCiJzKxlcfSLSS3WGDhVkuZXDmQM2vf83QO07FVGkemFyvshZxhpqQOy2CJxGfaPSfoCs0Yll3hsinkZtdOz3foXgiqXRfWDV0BbTXgvq6UbBNvkZ3/vD6+9Whb66muFHFV0colglbwmPAO0LxdjzpekiTHya71rE2ljKZ2LhaaXepsdikrqJsTpmvY0CVpLcFwB2AhRRi5SUUTTkoRcn0O6iqLlNvo/8APbj/ACn/AJ1+9v1j3upuFJTvp7eGTTxxuLYn5Ac4A45/arbwLktdCkuJUN6FrrCwFlUy+EVbaUaeXe0aQVlBSw0ToYS0NMkby45aDtIcB0rl8p19/h7d8J/51bjg3SipLqUZcRojJxb8C3c7UyopoDpFXaRUtZLXsp2OhlDG8S0tGCM7ckrs3qevp4mPt7GPdz+E18ZduY4jcRjJAHzqvOuUJ8kvEswtjOCnHwOltWVybHV3GqFQbjTNg4DwIwAdoxtJOTnaD8xC6y8taPQ9xkpLVES1n+iFR72PxBUyrm1n+iFR72PxBUytrhvlP5MDivnL4CLZt0LKi40kEgJZLOxjsHGwuAKtC4atbTJTuFDLPTzY5rnP4bc9oPQrF2TClpS6lajFsui5Q6FTLfs13q7LXNq6B/BeNjmnyXjqd/mxflcqGottdNR1bOBNE7BA3EdBHYd61VM1GyP4ZDrKuXo0X5aL9RXKzMujZWxQcHMnGOA4sjeCVCtKNYpJdS2Abjh1U9vgB+0/Qq84+XiDT8Y/iS/hmPPNLsYzjrXjO1Ua+HwjLWW5ft4lZOCjHZ9We55pKiZ888jpJZDl73nLnHtK/Whoqm41LKahgfNM7c1gzgdZ6h2lSHRPQurvzW1U0jaehyeeNr343gDo7z9Cltdf9H9C6Z1BZoWT1Y2Oax2dvXI/8N/cpbclJ9nUtWRVYrku0tekf2zWsWg1BZ4P9R0lmhe6PncW52Io+/PlH6lr3vWSY5mQ2CnYYY3YdJM0gPaOhoG4dv1KGXu+XG+T8bcJ+EGnLIm7GMHYPxO1c5rS5waAS4nADQSSexeY4jk+e96v06I9yzFBcmOtF69WXbozphb78wRNcKesA51PIRk+yekLV1oH9Up/fReMKK6MavqqrMdZeXPpIG4cyIHgynqyf2ft7luawtJ7ZUWs2WgkdUyBzOFK13CYzgndws7TsVFUwWRHsnruX+3seNLtlo2tvyVwtyy+erb8sh8bVplbll89W75ZD42rZn9rMKv70fQoWVgLK5U7Ao7WB6Y3P2mfdtUeUh1gemNz9pn3bVHl0+P5UfhHJ5HnT+WWjqe833L37fCrAxlV/qe833L37fCrBCwszz5HRYP+PExhekwirFsiWs/0QqPex+IKmVc2s/0QqPex+IKmVt8N8p/Jz3FfOXwblm882/5VF4wvoXo2L53tszKe5Uk8pIjinje4gZ2BwJVqVusmyxU7nUjZ6ibHNZxZYCe0nco+IVWWSjyrUl4bdXVCXO9CLa1xF/uSIs8v9Gbw8d5x9Sha3Lxcai7XGauqyONldnAOxo6AO5aY2q/RBwrUWZ2RYrLZSXgwi2orfVzUMldFTSPpYn8CSVoyGnAO3p3Ebdy1VIpJ+DInFrxRtUlxraGOaOjq54GTDEjY34Dv861rZ2YWERRSeqDk2tGzsaP6N3K/TAUcXBgB51RIMMb3HpPYPqU+ho9G9A6ds9XIKm5FuQSAZHey39kdv1qFWzTG8222PoKaobxeMRvcwF0Q6mn++5cKaWWeZ808j5ZHnLnvOSSqk6bbZNTekfx1Ltd1VMU4LWXq+hIdJdMrlfC6EONLRn/ojPle0enu3KN52dnUgbkgAEknAA6exdyp0WuNFYn3euZ+jxh7Gshf5buEQMnq37jtU0ezpSittSCTtvbk99DhLcsvnq2/LIfG1aa2LfM2muFJUPBLIZ45HAbyGuBP2KSa1i9CKDSmmz6JCyoNynWgbP0StP8A8t/uti3aw7ZcLhT0cVPVNfPII2lzW4BPXtXOvGuS15TqFl0PZSK/1gemNy9pn3bVHlIdYB/XG5e0z7tqjy36PKj8I5vI86Xy/wDpaOp7zfcfft8KsEFU/oLpXR6O0lVFVwzyOmkD28U0HAAx0lSblPtP8HW/0t/usjKx7ZXSajqjbxMqmFEYyluTrKyuPo3f6bSGifVUkckbGSGMiQAHIAPR3rsKjKLi9GaEZKS1XgRLWf6IVHvY/EFTKvjS6zy32xy0EErInvexwe8EgYcCoJyX3D1lS/0OWpg5FVdeknpuY/EMa221OC1WhAkU95L7h6ypfhuTkvuHrKm+G5Xe+0e4o9wyPaQPuW5aLXWXiuZSUERfI4849DB1k9AU+oNVrA7Nwub3N/dp4w0n5zn7FObTZ6G0Uwp7fA2FnTje49ZO8lV7uIQS0r3ZZo4ZZJ/2bI/Kw2instqhoIOcxg5ziNr3HeT3lRnSbV9SV/CqbQWUlRvMWMRPPcPJPaPoU5wmFlQushLmi9zYnj1zhySWx88XK3VlrqjT19O+CUdDtxHWDuI7lq96+hLraqK7UpprhTsmjO7hDa09YPQVV+kur6ut5M1p4dZTZ8g/8rPwctfHz4WbT2f6MXJ4dOveG6/ZCtq6tg0fuN9n4uhgPFh2JJ3bGM+fpPYNqmOjGrlz+BU39xaNhFKx2/2z+A+lWPTU0NLCyGmjZFEwYaxjcABeMjiEY/xr3Z7xuGyn/KzZehHdGdC7dYw2ZzBU1o3zyNHN9kdH2r8daPolN76LxBS3C4ml9mlv1kfQwSsie6RjuG8EgYOVmwtbuU5vqatlKjTKFa6FElYU9Gq+4HfcqX+hycl9w9ZUvw3Lb75R7jA7jke0gS6uinpPa/lTPtUo5L7h6ypfhuW5ZtXVdbrvR1slfTvZBM2QtDHAkArxZl0uDSkSVYWQppuPUi+sD0xuftM+7ao8rP0k0BrbxfKq4RVsEbJy0hjmEkYaB+C5vJfcPWVL8Ny805dMa4py6I+3YV8rJNR2bZAkU95L7h6ypfhuTkvuHrKm+G5S99o9xF3DI9p3tUvo9UfKneFqnCjuhdhn0etktJUTRzOfMXhzAQMEAdPcpEsPIkp2ykvA6HGi4UxjLxSMLGF6RQk55WVlEBgLKIgCIiAwUwsogPOFkLKIAsYWUQHnCysogPKL0iA8ovSIDyi9IgMLKIgCIiAIiIAiIgCIiAIiIAiIgCI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63500" y="-495300"/>
            <a:ext cx="13811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Gotham Book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1460" y="3711581"/>
            <a:ext cx="9048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8065" y="4137590"/>
            <a:ext cx="15144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4"/>
          <p:cNvPicPr>
            <a:picLocks noChangeAspect="1" noChangeArrowheads="1"/>
          </p:cNvPicPr>
          <p:nvPr/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3824" y="4999452"/>
            <a:ext cx="928188" cy="4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0" name="Picture 8"/>
          <p:cNvPicPr>
            <a:picLocks noChangeAspect="1" noChangeArrowheads="1"/>
          </p:cNvPicPr>
          <p:nvPr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955" y="5311859"/>
            <a:ext cx="404103" cy="54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 descr="http://t3.gstatic.com/images?q=tbn:ANd9GcSLuIUCAUS-djYZwDp5PGRNVxgBQYh6sdtuNSgpflYbfTVXxs2Xkg"/>
          <p:cNvPicPr>
            <a:picLocks noChangeAspect="1" noChangeArrowheads="1"/>
          </p:cNvPicPr>
          <p:nvPr/>
        </p:nvPicPr>
        <p:blipFill>
          <a:blip r:embed="rId5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8567" y="4034991"/>
            <a:ext cx="724533" cy="45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1" descr="http://upload.wikimedia.org/wikipedia/en/thumb/6/64/Cisco_logo.svg/180px-Cisco_logo.svg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126255" y="5450507"/>
            <a:ext cx="721891" cy="381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1" name="Rounded Rectangle 100"/>
          <p:cNvSpPr/>
          <p:nvPr/>
        </p:nvSpPr>
        <p:spPr>
          <a:xfrm>
            <a:off x="33710" y="5963573"/>
            <a:ext cx="9040489" cy="52860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charset="0"/>
              <a:buNone/>
            </a:pPr>
            <a:r>
              <a:rPr lang="en-US" sz="2000" i="1" dirty="0" smtClean="0">
                <a:solidFill>
                  <a:schemeClr val="bg1"/>
                </a:solidFill>
                <a:latin typeface="Gotham Book"/>
              </a:rPr>
              <a:t>Vistara Delivered as SaaS:  Built-</a:t>
            </a:r>
            <a:r>
              <a:rPr lang="en-US" sz="2000" i="1" dirty="0">
                <a:solidFill>
                  <a:schemeClr val="bg1"/>
                </a:solidFill>
                <a:latin typeface="Gotham Book"/>
              </a:rPr>
              <a:t>I</a:t>
            </a:r>
            <a:r>
              <a:rPr lang="en-US" sz="2000" i="1" dirty="0" smtClean="0">
                <a:solidFill>
                  <a:schemeClr val="bg1"/>
                </a:solidFill>
                <a:latin typeface="Gotham Book"/>
              </a:rPr>
              <a:t>n Best </a:t>
            </a:r>
            <a:r>
              <a:rPr lang="en-US" sz="2000" i="1" dirty="0">
                <a:solidFill>
                  <a:schemeClr val="bg1"/>
                </a:solidFill>
                <a:latin typeface="Gotham Book"/>
              </a:rPr>
              <a:t>P</a:t>
            </a:r>
            <a:r>
              <a:rPr lang="en-US" sz="2000" i="1" dirty="0" smtClean="0">
                <a:solidFill>
                  <a:schemeClr val="bg1"/>
                </a:solidFill>
                <a:latin typeface="Gotham Book"/>
              </a:rPr>
              <a:t>ractices &amp; </a:t>
            </a:r>
            <a:r>
              <a:rPr lang="en-US" sz="2000" i="1" dirty="0">
                <a:solidFill>
                  <a:schemeClr val="bg1"/>
                </a:solidFill>
                <a:latin typeface="Gotham Book"/>
              </a:rPr>
              <a:t>M</a:t>
            </a:r>
            <a:r>
              <a:rPr lang="en-US" sz="2000" i="1" dirty="0" smtClean="0">
                <a:solidFill>
                  <a:schemeClr val="bg1"/>
                </a:solidFill>
                <a:latin typeface="Gotham Book"/>
              </a:rPr>
              <a:t>aintenance-Free </a:t>
            </a:r>
            <a:endParaRPr lang="en-US" sz="2000" i="1" dirty="0">
              <a:solidFill>
                <a:schemeClr val="bg1"/>
              </a:solidFill>
              <a:latin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30488116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 descr="vistara_logo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334" y="3578673"/>
            <a:ext cx="1806221" cy="678498"/>
          </a:xfrm>
          <a:prstGeom prst="rect">
            <a:avLst/>
          </a:prstGeom>
        </p:spPr>
      </p:pic>
      <p:sp>
        <p:nvSpPr>
          <p:cNvPr id="140" name="Rounded Rectangle 139"/>
          <p:cNvSpPr/>
          <p:nvPr/>
        </p:nvSpPr>
        <p:spPr>
          <a:xfrm>
            <a:off x="3954463" y="1002073"/>
            <a:ext cx="3488327" cy="1855562"/>
          </a:xfrm>
          <a:prstGeom prst="roundRect">
            <a:avLst>
              <a:gd name="adj" fmla="val 4021"/>
            </a:avLst>
          </a:prstGeom>
          <a:noFill/>
          <a:ln w="19050">
            <a:solidFill>
              <a:srgbClr val="4FB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E"/>
              </a:solidFill>
              <a:latin typeface="Calibri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3943784" y="2611068"/>
            <a:ext cx="3499006" cy="256047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 smtClean="0">
                <a:solidFill>
                  <a:srgbClr val="FFFFFE"/>
                </a:solidFill>
                <a:latin typeface="Calibri"/>
              </a:rPr>
              <a:t>Office #1</a:t>
            </a:r>
            <a:endParaRPr lang="en-US" sz="1500" dirty="0">
              <a:solidFill>
                <a:srgbClr val="FFFFFE"/>
              </a:solidFill>
              <a:latin typeface="Calibri"/>
            </a:endParaRPr>
          </a:p>
        </p:txBody>
      </p:sp>
      <p:grpSp>
        <p:nvGrpSpPr>
          <p:cNvPr id="151" name="Group 152"/>
          <p:cNvGrpSpPr>
            <a:grpSpLocks/>
          </p:cNvGrpSpPr>
          <p:nvPr/>
        </p:nvGrpSpPr>
        <p:grpSpPr bwMode="auto">
          <a:xfrm>
            <a:off x="5871425" y="1030253"/>
            <a:ext cx="698854" cy="300037"/>
            <a:chOff x="2633663" y="4852988"/>
            <a:chExt cx="698854" cy="300037"/>
          </a:xfrm>
        </p:grpSpPr>
        <p:pic>
          <p:nvPicPr>
            <p:cNvPr id="154" name="Picture 17" descr="laptop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007" y="4856796"/>
              <a:ext cx="342510" cy="296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" name="Picture 24" descr="laptop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663" y="4852988"/>
              <a:ext cx="342510" cy="296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0" name="TextBox 31"/>
          <p:cNvSpPr txBox="1">
            <a:spLocks noChangeArrowheads="1"/>
          </p:cNvSpPr>
          <p:nvPr/>
        </p:nvSpPr>
        <p:spPr bwMode="auto">
          <a:xfrm>
            <a:off x="5863029" y="1281525"/>
            <a:ext cx="7521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 dirty="0" smtClean="0">
                <a:solidFill>
                  <a:srgbClr val="000100"/>
                </a:solidFill>
                <a:latin typeface="Gotham Book" pitchFamily="2" charset="0"/>
              </a:rPr>
              <a:t>Laptops /</a:t>
            </a:r>
          </a:p>
          <a:p>
            <a:pPr algn="ctr" eaLnBrk="1" hangingPunct="1"/>
            <a:r>
              <a:rPr lang="en-US" sz="900" dirty="0" smtClean="0">
                <a:solidFill>
                  <a:srgbClr val="000100"/>
                </a:solidFill>
                <a:latin typeface="Gotham Book" pitchFamily="2" charset="0"/>
              </a:rPr>
              <a:t>Desktops</a:t>
            </a:r>
            <a:endParaRPr lang="en-US" sz="900" dirty="0">
              <a:solidFill>
                <a:srgbClr val="000100"/>
              </a:solidFill>
              <a:latin typeface="Gotham Book" pitchFamily="2" charset="0"/>
            </a:endParaRPr>
          </a:p>
        </p:txBody>
      </p:sp>
      <p:grpSp>
        <p:nvGrpSpPr>
          <p:cNvPr id="161" name="Group 164"/>
          <p:cNvGrpSpPr>
            <a:grpSpLocks/>
          </p:cNvGrpSpPr>
          <p:nvPr/>
        </p:nvGrpSpPr>
        <p:grpSpPr bwMode="auto">
          <a:xfrm>
            <a:off x="6181568" y="1748835"/>
            <a:ext cx="606557" cy="449025"/>
            <a:chOff x="1298443" y="2008188"/>
            <a:chExt cx="606557" cy="449024"/>
          </a:xfrm>
        </p:grpSpPr>
        <p:pic>
          <p:nvPicPr>
            <p:cNvPr id="172" name="Picture 20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928" y="2008188"/>
              <a:ext cx="575072" cy="265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TextBox 89"/>
            <p:cNvSpPr txBox="1">
              <a:spLocks noChangeArrowheads="1"/>
            </p:cNvSpPr>
            <p:nvPr/>
          </p:nvSpPr>
          <p:spPr bwMode="auto">
            <a:xfrm>
              <a:off x="1298443" y="2226381"/>
              <a:ext cx="575799" cy="230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solidFill>
                    <a:srgbClr val="000100"/>
                  </a:solidFill>
                  <a:latin typeface="Gotham Book" pitchFamily="2" charset="0"/>
                </a:rPr>
                <a:t>Router</a:t>
              </a:r>
            </a:p>
          </p:txBody>
        </p:sp>
      </p:grpSp>
      <p:grpSp>
        <p:nvGrpSpPr>
          <p:cNvPr id="181" name="Group 163"/>
          <p:cNvGrpSpPr>
            <a:grpSpLocks/>
          </p:cNvGrpSpPr>
          <p:nvPr/>
        </p:nvGrpSpPr>
        <p:grpSpPr bwMode="auto">
          <a:xfrm>
            <a:off x="5787979" y="2170598"/>
            <a:ext cx="650255" cy="429863"/>
            <a:chOff x="1035670" y="2736850"/>
            <a:chExt cx="650255" cy="429863"/>
          </a:xfrm>
        </p:grpSpPr>
        <p:pic>
          <p:nvPicPr>
            <p:cNvPr id="182" name="Picture 21" descr="switch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63" y="2736850"/>
              <a:ext cx="627062" cy="25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" name="TextBox 91"/>
            <p:cNvSpPr txBox="1">
              <a:spLocks noChangeArrowheads="1"/>
            </p:cNvSpPr>
            <p:nvPr/>
          </p:nvSpPr>
          <p:spPr bwMode="auto">
            <a:xfrm>
              <a:off x="1035670" y="2935881"/>
              <a:ext cx="5709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solidFill>
                    <a:srgbClr val="000100"/>
                  </a:solidFill>
                  <a:latin typeface="Gotham Book" pitchFamily="2" charset="0"/>
                </a:rPr>
                <a:t>Switch</a:t>
              </a:r>
            </a:p>
          </p:txBody>
        </p:sp>
      </p:grpSp>
      <p:grpSp>
        <p:nvGrpSpPr>
          <p:cNvPr id="187" name="Group 159"/>
          <p:cNvGrpSpPr>
            <a:grpSpLocks/>
          </p:cNvGrpSpPr>
          <p:nvPr/>
        </p:nvGrpSpPr>
        <p:grpSpPr bwMode="auto">
          <a:xfrm>
            <a:off x="4246804" y="1822514"/>
            <a:ext cx="668338" cy="597731"/>
            <a:chOff x="1028700" y="3392488"/>
            <a:chExt cx="668338" cy="597731"/>
          </a:xfrm>
        </p:grpSpPr>
        <p:pic>
          <p:nvPicPr>
            <p:cNvPr id="188" name="Picture 14" descr="fire_wall.pn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157" y="3392488"/>
              <a:ext cx="646881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9" name="TextBox 99"/>
            <p:cNvSpPr txBox="1">
              <a:spLocks noChangeArrowheads="1"/>
            </p:cNvSpPr>
            <p:nvPr/>
          </p:nvSpPr>
          <p:spPr bwMode="auto">
            <a:xfrm>
              <a:off x="1028700" y="3759387"/>
              <a:ext cx="6683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solidFill>
                    <a:srgbClr val="000100"/>
                  </a:solidFill>
                  <a:latin typeface="Gotham Book" pitchFamily="2" charset="0"/>
                </a:rPr>
                <a:t>Firewall</a:t>
              </a:r>
            </a:p>
          </p:txBody>
        </p:sp>
      </p:grpSp>
      <p:sp>
        <p:nvSpPr>
          <p:cNvPr id="209" name="Rounded Rectangle 208"/>
          <p:cNvSpPr/>
          <p:nvPr/>
        </p:nvSpPr>
        <p:spPr>
          <a:xfrm>
            <a:off x="7620000" y="3294456"/>
            <a:ext cx="1423848" cy="28052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 smtClean="0">
                <a:solidFill>
                  <a:srgbClr val="FFFFFE"/>
                </a:solidFill>
                <a:latin typeface="Calibri"/>
              </a:rPr>
              <a:t>Data Center #2</a:t>
            </a:r>
            <a:endParaRPr lang="en-US" sz="1500" dirty="0">
              <a:solidFill>
                <a:srgbClr val="FFFFFE"/>
              </a:solidFill>
              <a:latin typeface="Calibri"/>
            </a:endParaRPr>
          </a:p>
        </p:txBody>
      </p:sp>
      <p:sp>
        <p:nvSpPr>
          <p:cNvPr id="208" name="TextBox 207"/>
          <p:cNvSpPr txBox="1"/>
          <p:nvPr/>
        </p:nvSpPr>
        <p:spPr>
          <a:xfrm rot="16200000">
            <a:off x="8047251" y="36189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100"/>
                </a:solidFill>
                <a:latin typeface="Gotham Book"/>
                <a:ea typeface="+mj-ea"/>
              </a:rPr>
              <a:t>Vistara SaaS Architecture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7677447" y="1001964"/>
            <a:ext cx="1292880" cy="28052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 smtClean="0">
                <a:solidFill>
                  <a:srgbClr val="FFFFFE"/>
                </a:solidFill>
                <a:latin typeface="Calibri"/>
              </a:rPr>
              <a:t>Office #1</a:t>
            </a:r>
            <a:endParaRPr lang="en-US" sz="1500" dirty="0">
              <a:solidFill>
                <a:srgbClr val="FFFFFE"/>
              </a:solidFill>
              <a:latin typeface="Calibri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7677447" y="1434884"/>
            <a:ext cx="1292880" cy="28052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 smtClean="0">
                <a:solidFill>
                  <a:srgbClr val="FFFFFE"/>
                </a:solidFill>
                <a:latin typeface="Calibri"/>
              </a:rPr>
              <a:t>Office #2</a:t>
            </a:r>
            <a:endParaRPr lang="en-US" sz="1500" dirty="0">
              <a:solidFill>
                <a:srgbClr val="FFFFFE"/>
              </a:solidFill>
              <a:latin typeface="Calibri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7689322" y="2209839"/>
            <a:ext cx="1292880" cy="28052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 smtClean="0">
                <a:solidFill>
                  <a:srgbClr val="FFFFFE"/>
                </a:solidFill>
                <a:latin typeface="Calibri"/>
              </a:rPr>
              <a:t>Office #N</a:t>
            </a:r>
            <a:endParaRPr lang="en-US" sz="1500" dirty="0">
              <a:solidFill>
                <a:srgbClr val="FFFFFE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8044980" y="1759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5" name="Rounded Rectangle 204"/>
          <p:cNvSpPr/>
          <p:nvPr/>
        </p:nvSpPr>
        <p:spPr>
          <a:xfrm>
            <a:off x="7620000" y="2861536"/>
            <a:ext cx="1423848" cy="28052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 smtClean="0">
                <a:solidFill>
                  <a:srgbClr val="FFFFFE"/>
                </a:solidFill>
                <a:latin typeface="Calibri"/>
              </a:rPr>
              <a:t>Data Center #1</a:t>
            </a:r>
            <a:endParaRPr lang="en-US" sz="1500" dirty="0">
              <a:solidFill>
                <a:srgbClr val="FFFFFE"/>
              </a:solidFill>
              <a:latin typeface="Calibri"/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7620000" y="3999436"/>
            <a:ext cx="1423848" cy="28052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 smtClean="0">
                <a:solidFill>
                  <a:srgbClr val="FFFFFE"/>
                </a:solidFill>
                <a:latin typeface="Calibri"/>
              </a:rPr>
              <a:t>Data Center #N</a:t>
            </a:r>
            <a:endParaRPr lang="en-US" sz="1500" dirty="0">
              <a:solidFill>
                <a:srgbClr val="FFFFFE"/>
              </a:solidFill>
              <a:latin typeface="Calibri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234178" y="990718"/>
            <a:ext cx="3464428" cy="5402263"/>
          </a:xfrm>
          <a:prstGeom prst="roundRect">
            <a:avLst>
              <a:gd name="adj" fmla="val 4021"/>
            </a:avLst>
          </a:prstGeom>
          <a:noFill/>
          <a:ln w="19050">
            <a:solidFill>
              <a:srgbClr val="47A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Gotham Book" pitchFamily="2" charset="0"/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 flipV="1">
            <a:off x="2341108" y="2590800"/>
            <a:ext cx="352738" cy="165897"/>
          </a:xfrm>
          <a:prstGeom prst="straightConnector1">
            <a:avLst/>
          </a:prstGeom>
          <a:ln>
            <a:solidFill>
              <a:srgbClr val="4C4D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210"/>
          <p:cNvSpPr/>
          <p:nvPr/>
        </p:nvSpPr>
        <p:spPr>
          <a:xfrm>
            <a:off x="223906" y="6181844"/>
            <a:ext cx="3464426" cy="255587"/>
          </a:xfrm>
          <a:prstGeom prst="roundRect">
            <a:avLst/>
          </a:prstGeom>
          <a:solidFill>
            <a:srgbClr val="4C4D4F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bg1"/>
                </a:solidFill>
                <a:latin typeface="Gotham Book" pitchFamily="2" charset="0"/>
              </a:rPr>
              <a:t>Data Center #1</a:t>
            </a:r>
          </a:p>
        </p:txBody>
      </p:sp>
      <p:grpSp>
        <p:nvGrpSpPr>
          <p:cNvPr id="215" name="Group 153"/>
          <p:cNvGrpSpPr>
            <a:grpSpLocks/>
          </p:cNvGrpSpPr>
          <p:nvPr/>
        </p:nvGrpSpPr>
        <p:grpSpPr bwMode="auto">
          <a:xfrm>
            <a:off x="387074" y="5245911"/>
            <a:ext cx="846707" cy="893117"/>
            <a:chOff x="3011380" y="2006600"/>
            <a:chExt cx="846707" cy="893116"/>
          </a:xfrm>
        </p:grpSpPr>
        <p:pic>
          <p:nvPicPr>
            <p:cNvPr id="216" name="Picture 23" descr="application_server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471" y="2006600"/>
              <a:ext cx="411595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7" name="Picture 26" descr="application_server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684" y="2079625"/>
              <a:ext cx="411595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TextBox 28"/>
            <p:cNvSpPr txBox="1">
              <a:spLocks noChangeArrowheads="1"/>
            </p:cNvSpPr>
            <p:nvPr/>
          </p:nvSpPr>
          <p:spPr bwMode="auto">
            <a:xfrm>
              <a:off x="3011380" y="2530384"/>
              <a:ext cx="8467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 smtClean="0">
                  <a:latin typeface="Gotham Book" pitchFamily="2" charset="0"/>
                </a:rPr>
                <a:t>Application</a:t>
              </a:r>
            </a:p>
            <a:p>
              <a:pPr algn="ctr" eaLnBrk="1" hangingPunct="1"/>
              <a:r>
                <a:rPr lang="en-US" sz="900" dirty="0" smtClean="0">
                  <a:latin typeface="Gotham Book" pitchFamily="2" charset="0"/>
                </a:rPr>
                <a:t>Server</a:t>
              </a:r>
              <a:endParaRPr lang="en-US" sz="900" dirty="0">
                <a:latin typeface="Gotham Book" pitchFamily="2" charset="0"/>
              </a:endParaRPr>
            </a:p>
          </p:txBody>
        </p:sp>
      </p:grpSp>
      <p:grpSp>
        <p:nvGrpSpPr>
          <p:cNvPr id="234" name="Group 159"/>
          <p:cNvGrpSpPr>
            <a:grpSpLocks/>
          </p:cNvGrpSpPr>
          <p:nvPr/>
        </p:nvGrpSpPr>
        <p:grpSpPr bwMode="auto">
          <a:xfrm>
            <a:off x="2633752" y="3713032"/>
            <a:ext cx="669434" cy="596690"/>
            <a:chOff x="1027604" y="3392488"/>
            <a:chExt cx="669434" cy="596690"/>
          </a:xfrm>
        </p:grpSpPr>
        <p:pic>
          <p:nvPicPr>
            <p:cNvPr id="235" name="Picture 14" descr="fire_wall.pn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157" y="3392488"/>
              <a:ext cx="646881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" name="TextBox 99"/>
            <p:cNvSpPr txBox="1">
              <a:spLocks noChangeArrowheads="1"/>
            </p:cNvSpPr>
            <p:nvPr/>
          </p:nvSpPr>
          <p:spPr bwMode="auto">
            <a:xfrm>
              <a:off x="1027604" y="3758346"/>
              <a:ext cx="63350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latin typeface="Gotham Book" pitchFamily="2" charset="0"/>
                </a:rPr>
                <a:t>Firewall</a:t>
              </a:r>
            </a:p>
          </p:txBody>
        </p:sp>
      </p:grpSp>
      <p:grpSp>
        <p:nvGrpSpPr>
          <p:cNvPr id="240" name="Group 161"/>
          <p:cNvGrpSpPr>
            <a:grpSpLocks/>
          </p:cNvGrpSpPr>
          <p:nvPr/>
        </p:nvGrpSpPr>
        <p:grpSpPr bwMode="auto">
          <a:xfrm>
            <a:off x="2724510" y="2756695"/>
            <a:ext cx="1021434" cy="691023"/>
            <a:chOff x="1054437" y="4926013"/>
            <a:chExt cx="1021434" cy="691022"/>
          </a:xfrm>
        </p:grpSpPr>
        <p:pic>
          <p:nvPicPr>
            <p:cNvPr id="241" name="Picture 25" descr="application_server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952" y="4926013"/>
              <a:ext cx="410669" cy="51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2" name="TextBox 95"/>
            <p:cNvSpPr txBox="1">
              <a:spLocks noChangeArrowheads="1"/>
            </p:cNvSpPr>
            <p:nvPr/>
          </p:nvSpPr>
          <p:spPr bwMode="auto">
            <a:xfrm>
              <a:off x="1054437" y="5386203"/>
              <a:ext cx="102143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latin typeface="Gotham Book" pitchFamily="2" charset="0"/>
                </a:rPr>
                <a:t>Backup Server</a:t>
              </a:r>
            </a:p>
          </p:txBody>
        </p:sp>
      </p:grpSp>
      <p:grpSp>
        <p:nvGrpSpPr>
          <p:cNvPr id="243" name="Group 163"/>
          <p:cNvGrpSpPr>
            <a:grpSpLocks/>
          </p:cNvGrpSpPr>
          <p:nvPr/>
        </p:nvGrpSpPr>
        <p:grpSpPr bwMode="auto">
          <a:xfrm>
            <a:off x="1086295" y="1989890"/>
            <a:ext cx="647901" cy="429863"/>
            <a:chOff x="1038024" y="2736850"/>
            <a:chExt cx="647901" cy="429863"/>
          </a:xfrm>
        </p:grpSpPr>
        <p:pic>
          <p:nvPicPr>
            <p:cNvPr id="244" name="Picture 21" descr="switch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63" y="2736850"/>
              <a:ext cx="627062" cy="25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" name="TextBox 91"/>
            <p:cNvSpPr txBox="1">
              <a:spLocks noChangeArrowheads="1"/>
            </p:cNvSpPr>
            <p:nvPr/>
          </p:nvSpPr>
          <p:spPr bwMode="auto">
            <a:xfrm>
              <a:off x="1038024" y="2935881"/>
              <a:ext cx="5709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latin typeface="Gotham Book" pitchFamily="2" charset="0"/>
                </a:rPr>
                <a:t>Switch</a:t>
              </a:r>
            </a:p>
          </p:txBody>
        </p:sp>
      </p:grpSp>
      <p:grpSp>
        <p:nvGrpSpPr>
          <p:cNvPr id="246" name="Group 164"/>
          <p:cNvGrpSpPr>
            <a:grpSpLocks/>
          </p:cNvGrpSpPr>
          <p:nvPr/>
        </p:nvGrpSpPr>
        <p:grpSpPr bwMode="auto">
          <a:xfrm>
            <a:off x="1947826" y="1792290"/>
            <a:ext cx="606642" cy="460900"/>
            <a:chOff x="1298358" y="2008188"/>
            <a:chExt cx="606642" cy="460899"/>
          </a:xfrm>
        </p:grpSpPr>
        <p:pic>
          <p:nvPicPr>
            <p:cNvPr id="247" name="Picture 20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928" y="2008188"/>
              <a:ext cx="575072" cy="265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TextBox 89"/>
            <p:cNvSpPr txBox="1">
              <a:spLocks noChangeArrowheads="1"/>
            </p:cNvSpPr>
            <p:nvPr/>
          </p:nvSpPr>
          <p:spPr bwMode="auto">
            <a:xfrm>
              <a:off x="1298358" y="2238256"/>
              <a:ext cx="575799" cy="230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latin typeface="Gotham Book" pitchFamily="2" charset="0"/>
                </a:rPr>
                <a:t>Router</a:t>
              </a:r>
            </a:p>
          </p:txBody>
        </p:sp>
      </p:grpSp>
      <p:cxnSp>
        <p:nvCxnSpPr>
          <p:cNvPr id="249" name="Straight Arrow Connector 248"/>
          <p:cNvCxnSpPr/>
          <p:nvPr/>
        </p:nvCxnSpPr>
        <p:spPr>
          <a:xfrm flipV="1">
            <a:off x="2043249" y="2321296"/>
            <a:ext cx="179417" cy="373304"/>
          </a:xfrm>
          <a:prstGeom prst="straightConnector1">
            <a:avLst/>
          </a:prstGeom>
          <a:ln>
            <a:solidFill>
              <a:srgbClr val="4C4D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 flipV="1">
            <a:off x="1657285" y="2372363"/>
            <a:ext cx="89774" cy="293004"/>
          </a:xfrm>
          <a:prstGeom prst="straightConnector1">
            <a:avLst/>
          </a:prstGeom>
          <a:ln>
            <a:solidFill>
              <a:srgbClr val="4C4D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1038670" y="4125449"/>
            <a:ext cx="522418" cy="1050925"/>
          </a:xfrm>
          <a:prstGeom prst="straightConnector1">
            <a:avLst/>
          </a:prstGeom>
          <a:ln>
            <a:solidFill>
              <a:srgbClr val="4C4D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Group 148"/>
          <p:cNvGrpSpPr/>
          <p:nvPr/>
        </p:nvGrpSpPr>
        <p:grpSpPr>
          <a:xfrm>
            <a:off x="1289666" y="4661432"/>
            <a:ext cx="1887883" cy="1518403"/>
            <a:chOff x="5343636" y="4722706"/>
            <a:chExt cx="1983118" cy="1518403"/>
          </a:xfrm>
        </p:grpSpPr>
        <p:sp>
          <p:nvSpPr>
            <p:cNvPr id="255" name="Cloud 254"/>
            <p:cNvSpPr/>
            <p:nvPr/>
          </p:nvSpPr>
          <p:spPr>
            <a:xfrm>
              <a:off x="5352920" y="4722706"/>
              <a:ext cx="1918018" cy="1289980"/>
            </a:xfrm>
            <a:prstGeom prst="cloud">
              <a:avLst/>
            </a:prstGeom>
            <a:solidFill>
              <a:srgbClr val="D3D4D6"/>
            </a:solidFill>
            <a:ln>
              <a:solidFill>
                <a:srgbClr val="47AE3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otham Book" pitchFamily="2" charset="0"/>
              </a:endParaRPr>
            </a:p>
          </p:txBody>
        </p:sp>
        <p:grpSp>
          <p:nvGrpSpPr>
            <p:cNvPr id="256" name="Group 150"/>
            <p:cNvGrpSpPr/>
            <p:nvPr/>
          </p:nvGrpSpPr>
          <p:grpSpPr>
            <a:xfrm>
              <a:off x="5628750" y="4940289"/>
              <a:ext cx="1404694" cy="893889"/>
              <a:chOff x="2052067" y="2217711"/>
              <a:chExt cx="2805620" cy="2246698"/>
            </a:xfrm>
          </p:grpSpPr>
          <p:pic>
            <p:nvPicPr>
              <p:cNvPr id="258" name="Picture 3" descr="J:\Clip_Installer\DVD_ART\Artwork_Imagery\Shapes and Graphics\fans - gradient\fan - light blue.png"/>
              <p:cNvPicPr>
                <a:picLocks noChangeAspect="1"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230490" y="2741845"/>
                <a:ext cx="2413793" cy="1492985"/>
              </a:xfrm>
              <a:prstGeom prst="rect">
                <a:avLst/>
              </a:prstGeom>
              <a:noFill/>
            </p:spPr>
          </p:pic>
          <p:grpSp>
            <p:nvGrpSpPr>
              <p:cNvPr id="259" name="Group 153"/>
              <p:cNvGrpSpPr/>
              <p:nvPr/>
            </p:nvGrpSpPr>
            <p:grpSpPr>
              <a:xfrm>
                <a:off x="2636319" y="3805144"/>
                <a:ext cx="1597818" cy="659265"/>
                <a:chOff x="1476899" y="2909648"/>
                <a:chExt cx="1597818" cy="659265"/>
              </a:xfrm>
            </p:grpSpPr>
            <p:pic>
              <p:nvPicPr>
                <p:cNvPr id="273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76899" y="2909648"/>
                  <a:ext cx="251733" cy="64175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4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37947" y="2927159"/>
                  <a:ext cx="251733" cy="64175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5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2984" y="2927159"/>
                  <a:ext cx="251733" cy="641754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60" name="Rounded Rectangle 259"/>
              <p:cNvSpPr/>
              <p:nvPr/>
            </p:nvSpPr>
            <p:spPr>
              <a:xfrm>
                <a:off x="2052067" y="3080367"/>
                <a:ext cx="2786703" cy="596429"/>
              </a:xfrm>
              <a:prstGeom prst="roundRect">
                <a:avLst/>
              </a:prstGeom>
              <a:solidFill>
                <a:srgbClr val="47AE37"/>
              </a:solidFill>
              <a:ln>
                <a:solidFill>
                  <a:srgbClr val="47AE37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  <a:latin typeface="Gotham Book" pitchFamily="2" charset="0"/>
                  </a:rPr>
                  <a:t>Virtualization</a:t>
                </a:r>
                <a:endParaRPr lang="en-US" sz="900" dirty="0">
                  <a:solidFill>
                    <a:schemeClr val="bg1"/>
                  </a:solidFill>
                  <a:latin typeface="Gotham Book" pitchFamily="2" charset="0"/>
                </a:endParaRPr>
              </a:p>
            </p:txBody>
          </p:sp>
          <p:sp>
            <p:nvSpPr>
              <p:cNvPr id="261" name="Rounded Rectangle 260"/>
              <p:cNvSpPr/>
              <p:nvPr/>
            </p:nvSpPr>
            <p:spPr>
              <a:xfrm>
                <a:off x="2082698" y="2623167"/>
                <a:ext cx="914400" cy="4572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Gotham Book" pitchFamily="2" charset="0"/>
                  </a:rPr>
                  <a:t>VM</a:t>
                </a:r>
                <a:endParaRPr lang="en-US" sz="900" b="1" dirty="0">
                  <a:solidFill>
                    <a:schemeClr val="tx1"/>
                  </a:solidFill>
                  <a:latin typeface="Gotham Book" pitchFamily="2" charset="0"/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923355" y="2623167"/>
                <a:ext cx="914401" cy="457199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Gotham Book" pitchFamily="2" charset="0"/>
                  </a:rPr>
                  <a:t>VM</a:t>
                </a:r>
                <a:endParaRPr lang="en-US" sz="900" b="1" dirty="0">
                  <a:solidFill>
                    <a:schemeClr val="tx1"/>
                  </a:solidFill>
                  <a:latin typeface="Gotham Book" pitchFamily="2" charset="0"/>
                </a:endParaRPr>
              </a:p>
            </p:txBody>
          </p:sp>
          <p:sp>
            <p:nvSpPr>
              <p:cNvPr id="263" name="Rounded Rectangle 262"/>
              <p:cNvSpPr/>
              <p:nvPr/>
            </p:nvSpPr>
            <p:spPr>
              <a:xfrm>
                <a:off x="3002957" y="2614289"/>
                <a:ext cx="914400" cy="45720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Gotham Book" pitchFamily="2" charset="0"/>
                  </a:rPr>
                  <a:t>VM</a:t>
                </a:r>
                <a:endParaRPr lang="en-US" sz="1000" b="1" dirty="0">
                  <a:solidFill>
                    <a:schemeClr val="tx1"/>
                  </a:solidFill>
                  <a:latin typeface="Gotham Book" pitchFamily="2" charset="0"/>
                </a:endParaRPr>
              </a:p>
            </p:txBody>
          </p:sp>
          <p:grpSp>
            <p:nvGrpSpPr>
              <p:cNvPr id="264" name="Group 26"/>
              <p:cNvGrpSpPr/>
              <p:nvPr/>
            </p:nvGrpSpPr>
            <p:grpSpPr>
              <a:xfrm>
                <a:off x="2056006" y="2220253"/>
                <a:ext cx="900199" cy="309883"/>
                <a:chOff x="389870" y="1714500"/>
                <a:chExt cx="799455" cy="381000"/>
              </a:xfrm>
            </p:grpSpPr>
            <p:sp>
              <p:nvSpPr>
                <p:cNvPr id="271" name="Rounded Rectangle 270"/>
                <p:cNvSpPr/>
                <p:nvPr/>
              </p:nvSpPr>
              <p:spPr>
                <a:xfrm>
                  <a:off x="389870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Gotham Book" pitchFamily="2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Gotham Book" pitchFamily="2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72" name="Rounded Rectangle 271"/>
                <p:cNvSpPr/>
                <p:nvPr/>
              </p:nvSpPr>
              <p:spPr>
                <a:xfrm>
                  <a:off x="808325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Gotham Book" pitchFamily="2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Gotham Book" pitchFamily="2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65" name="Group 26"/>
              <p:cNvGrpSpPr/>
              <p:nvPr/>
            </p:nvGrpSpPr>
            <p:grpSpPr>
              <a:xfrm>
                <a:off x="3011094" y="2217711"/>
                <a:ext cx="909077" cy="309883"/>
                <a:chOff x="381986" y="1714500"/>
                <a:chExt cx="807339" cy="381000"/>
              </a:xfrm>
            </p:grpSpPr>
            <p:sp>
              <p:nvSpPr>
                <p:cNvPr id="269" name="Rounded Rectangle 268"/>
                <p:cNvSpPr/>
                <p:nvPr/>
              </p:nvSpPr>
              <p:spPr>
                <a:xfrm>
                  <a:off x="381986" y="1714500"/>
                  <a:ext cx="380999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Gotham Book" pitchFamily="2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Gotham Book" pitchFamily="2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70" name="Rounded Rectangle 269"/>
                <p:cNvSpPr/>
                <p:nvPr/>
              </p:nvSpPr>
              <p:spPr>
                <a:xfrm>
                  <a:off x="808326" y="1714500"/>
                  <a:ext cx="380999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Gotham Book" pitchFamily="2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Gotham Book" pitchFamily="2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66" name="Group 26"/>
              <p:cNvGrpSpPr/>
              <p:nvPr/>
            </p:nvGrpSpPr>
            <p:grpSpPr>
              <a:xfrm>
                <a:off x="3957488" y="2220253"/>
                <a:ext cx="900199" cy="309883"/>
                <a:chOff x="389870" y="1714500"/>
                <a:chExt cx="799455" cy="381000"/>
              </a:xfrm>
            </p:grpSpPr>
            <p:sp>
              <p:nvSpPr>
                <p:cNvPr id="267" name="Rounded Rectangle 266"/>
                <p:cNvSpPr/>
                <p:nvPr/>
              </p:nvSpPr>
              <p:spPr>
                <a:xfrm>
                  <a:off x="389870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Gotham Book" pitchFamily="2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Gotham Book" pitchFamily="2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68" name="Rounded Rectangle 267"/>
                <p:cNvSpPr/>
                <p:nvPr/>
              </p:nvSpPr>
              <p:spPr>
                <a:xfrm>
                  <a:off x="808325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Gotham Book" pitchFamily="2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Gotham Book" pitchFamily="2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257" name="TextBox 256"/>
            <p:cNvSpPr txBox="1"/>
            <p:nvPr/>
          </p:nvSpPr>
          <p:spPr>
            <a:xfrm>
              <a:off x="5343636" y="5964110"/>
              <a:ext cx="1983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6F3C"/>
                  </a:solidFill>
                  <a:latin typeface="Gotham Bold" pitchFamily="2" charset="0"/>
                </a:rPr>
                <a:t>Private Cloud</a:t>
              </a:r>
              <a:endParaRPr lang="en-US" sz="1200" dirty="0">
                <a:solidFill>
                  <a:srgbClr val="006F3C"/>
                </a:solidFill>
                <a:latin typeface="Gotham Bold" pitchFamily="2" charset="0"/>
              </a:endParaRPr>
            </a:p>
          </p:txBody>
        </p:sp>
      </p:grpSp>
      <p:cxnSp>
        <p:nvCxnSpPr>
          <p:cNvPr id="276" name="Straight Arrow Connector 275"/>
          <p:cNvCxnSpPr/>
          <p:nvPr/>
        </p:nvCxnSpPr>
        <p:spPr>
          <a:xfrm>
            <a:off x="2041769" y="4125449"/>
            <a:ext cx="131196" cy="459167"/>
          </a:xfrm>
          <a:prstGeom prst="straightConnector1">
            <a:avLst/>
          </a:prstGeom>
          <a:ln>
            <a:solidFill>
              <a:srgbClr val="4C4D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31"/>
          <p:cNvSpPr txBox="1">
            <a:spLocks noChangeArrowheads="1"/>
          </p:cNvSpPr>
          <p:nvPr/>
        </p:nvSpPr>
        <p:spPr bwMode="auto">
          <a:xfrm>
            <a:off x="2677889" y="2316255"/>
            <a:ext cx="963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 dirty="0" smtClean="0">
                <a:solidFill>
                  <a:srgbClr val="000100"/>
                </a:solidFill>
                <a:latin typeface="Gotham Book" pitchFamily="2" charset="0"/>
              </a:rPr>
              <a:t>Converged</a:t>
            </a:r>
          </a:p>
          <a:p>
            <a:pPr algn="ctr" eaLnBrk="1" hangingPunct="1"/>
            <a:r>
              <a:rPr lang="en-US" sz="900" dirty="0" smtClean="0">
                <a:solidFill>
                  <a:srgbClr val="000100"/>
                </a:solidFill>
                <a:latin typeface="Gotham Book" pitchFamily="2" charset="0"/>
              </a:rPr>
              <a:t>Infrastructure</a:t>
            </a:r>
            <a:endParaRPr lang="en-US" sz="900" dirty="0">
              <a:solidFill>
                <a:srgbClr val="000100"/>
              </a:solidFill>
              <a:latin typeface="Gotham Book" pitchFamily="2" charset="0"/>
            </a:endParaRPr>
          </a:p>
        </p:txBody>
      </p:sp>
      <p:sp>
        <p:nvSpPr>
          <p:cNvPr id="283" name="Rounded Rectangle 282"/>
          <p:cNvSpPr>
            <a:spLocks noChangeArrowheads="1"/>
          </p:cNvSpPr>
          <p:nvPr/>
        </p:nvSpPr>
        <p:spPr bwMode="auto">
          <a:xfrm>
            <a:off x="1156490" y="2810887"/>
            <a:ext cx="1184618" cy="1141223"/>
          </a:xfrm>
          <a:prstGeom prst="roundRect">
            <a:avLst>
              <a:gd name="adj" fmla="val 16667"/>
            </a:avLst>
          </a:prstGeom>
          <a:solidFill>
            <a:srgbClr val="D3D4D6"/>
          </a:solidFill>
          <a:ln w="25400">
            <a:solidFill>
              <a:srgbClr val="47AE37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Gotham Book" pitchFamily="2" charset="0"/>
              <a:ea typeface="+mn-ea"/>
              <a:cs typeface="+mn-cs"/>
            </a:endParaRPr>
          </a:p>
        </p:txBody>
      </p:sp>
      <p:sp>
        <p:nvSpPr>
          <p:cNvPr id="286" name="TextBox 56"/>
          <p:cNvSpPr txBox="1">
            <a:spLocks noChangeArrowheads="1"/>
          </p:cNvSpPr>
          <p:nvPr/>
        </p:nvSpPr>
        <p:spPr bwMode="auto">
          <a:xfrm>
            <a:off x="1371425" y="3338676"/>
            <a:ext cx="805029" cy="43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100" dirty="0" err="1" smtClean="0">
                <a:latin typeface="Gotham Book" pitchFamily="2" charset="0"/>
              </a:rPr>
              <a:t>Vistara</a:t>
            </a:r>
            <a:endParaRPr lang="en-US" sz="1100" dirty="0" smtClean="0">
              <a:latin typeface="Gotham Book" pitchFamily="2" charset="0"/>
            </a:endParaRPr>
          </a:p>
          <a:p>
            <a:pPr algn="ctr" eaLnBrk="1" hangingPunct="1"/>
            <a:r>
              <a:rPr lang="en-US" sz="1100" dirty="0" smtClean="0">
                <a:latin typeface="Gotham Book" pitchFamily="2" charset="0"/>
              </a:rPr>
              <a:t>Gateway</a:t>
            </a:r>
            <a:endParaRPr lang="en-US" sz="1100" dirty="0">
              <a:latin typeface="Gotham Book" pitchFamily="2" charset="0"/>
            </a:endParaRPr>
          </a:p>
        </p:txBody>
      </p:sp>
      <p:grpSp>
        <p:nvGrpSpPr>
          <p:cNvPr id="298" name="Group 161"/>
          <p:cNvGrpSpPr>
            <a:grpSpLocks/>
          </p:cNvGrpSpPr>
          <p:nvPr/>
        </p:nvGrpSpPr>
        <p:grpSpPr bwMode="auto">
          <a:xfrm>
            <a:off x="188250" y="4289674"/>
            <a:ext cx="955711" cy="691023"/>
            <a:chOff x="1011745" y="4926013"/>
            <a:chExt cx="955711" cy="691022"/>
          </a:xfrm>
        </p:grpSpPr>
        <p:pic>
          <p:nvPicPr>
            <p:cNvPr id="299" name="Picture 25" descr="application_server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952" y="4926013"/>
              <a:ext cx="410669" cy="51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0" name="TextBox 95"/>
            <p:cNvSpPr txBox="1">
              <a:spLocks noChangeArrowheads="1"/>
            </p:cNvSpPr>
            <p:nvPr/>
          </p:nvSpPr>
          <p:spPr bwMode="auto">
            <a:xfrm>
              <a:off x="1011745" y="5386203"/>
              <a:ext cx="9557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latin typeface="Gotham Book" pitchFamily="2" charset="0"/>
                </a:rPr>
                <a:t>MS Exchange</a:t>
              </a:r>
            </a:p>
          </p:txBody>
        </p:sp>
      </p:grpSp>
      <p:grpSp>
        <p:nvGrpSpPr>
          <p:cNvPr id="316" name="Group 161"/>
          <p:cNvGrpSpPr>
            <a:grpSpLocks/>
          </p:cNvGrpSpPr>
          <p:nvPr/>
        </p:nvGrpSpPr>
        <p:grpSpPr bwMode="auto">
          <a:xfrm>
            <a:off x="256968" y="3381499"/>
            <a:ext cx="723275" cy="829523"/>
            <a:chOff x="1163588" y="4926013"/>
            <a:chExt cx="723275" cy="829522"/>
          </a:xfrm>
        </p:grpSpPr>
        <p:pic>
          <p:nvPicPr>
            <p:cNvPr id="317" name="Picture 25" descr="application_server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952" y="4926013"/>
              <a:ext cx="410669" cy="51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" name="TextBox 95"/>
            <p:cNvSpPr txBox="1">
              <a:spLocks noChangeArrowheads="1"/>
            </p:cNvSpPr>
            <p:nvPr/>
          </p:nvSpPr>
          <p:spPr bwMode="auto">
            <a:xfrm>
              <a:off x="1163588" y="5386203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latin typeface="Gotham Book" pitchFamily="2" charset="0"/>
                </a:rPr>
                <a:t>Active</a:t>
              </a:r>
            </a:p>
            <a:p>
              <a:pPr algn="ctr" eaLnBrk="1" hangingPunct="1"/>
              <a:r>
                <a:rPr lang="en-US" sz="900" dirty="0">
                  <a:latin typeface="Gotham Book" pitchFamily="2" charset="0"/>
                </a:rPr>
                <a:t>Directory</a:t>
              </a:r>
            </a:p>
          </p:txBody>
        </p:sp>
      </p:grpSp>
      <p:grpSp>
        <p:nvGrpSpPr>
          <p:cNvPr id="319" name="Group 161"/>
          <p:cNvGrpSpPr>
            <a:grpSpLocks/>
          </p:cNvGrpSpPr>
          <p:nvPr/>
        </p:nvGrpSpPr>
        <p:grpSpPr bwMode="auto">
          <a:xfrm>
            <a:off x="219214" y="2590800"/>
            <a:ext cx="819455" cy="691023"/>
            <a:chOff x="1102084" y="4926013"/>
            <a:chExt cx="819455" cy="691022"/>
          </a:xfrm>
        </p:grpSpPr>
        <p:pic>
          <p:nvPicPr>
            <p:cNvPr id="320" name="Picture 25" descr="application_server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952" y="4926013"/>
              <a:ext cx="410669" cy="51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1" name="TextBox 95"/>
            <p:cNvSpPr txBox="1">
              <a:spLocks noChangeArrowheads="1"/>
            </p:cNvSpPr>
            <p:nvPr/>
          </p:nvSpPr>
          <p:spPr bwMode="auto">
            <a:xfrm>
              <a:off x="1102084" y="5386203"/>
              <a:ext cx="81945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latin typeface="Gotham Book" pitchFamily="2" charset="0"/>
                </a:rPr>
                <a:t>FTP Server</a:t>
              </a:r>
            </a:p>
          </p:txBody>
        </p:sp>
      </p:grpSp>
      <p:grpSp>
        <p:nvGrpSpPr>
          <p:cNvPr id="322" name="Group 161"/>
          <p:cNvGrpSpPr>
            <a:grpSpLocks/>
          </p:cNvGrpSpPr>
          <p:nvPr/>
        </p:nvGrpSpPr>
        <p:grpSpPr bwMode="auto">
          <a:xfrm>
            <a:off x="192258" y="1816925"/>
            <a:ext cx="865943" cy="691023"/>
            <a:chOff x="1075128" y="4926013"/>
            <a:chExt cx="865943" cy="691022"/>
          </a:xfrm>
        </p:grpSpPr>
        <p:pic>
          <p:nvPicPr>
            <p:cNvPr id="323" name="Picture 25" descr="application_server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952" y="4926013"/>
              <a:ext cx="410669" cy="51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" name="TextBox 95"/>
            <p:cNvSpPr txBox="1">
              <a:spLocks noChangeArrowheads="1"/>
            </p:cNvSpPr>
            <p:nvPr/>
          </p:nvSpPr>
          <p:spPr bwMode="auto">
            <a:xfrm>
              <a:off x="1075128" y="5386203"/>
              <a:ext cx="8659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latin typeface="Gotham Book" pitchFamily="2" charset="0"/>
                </a:rPr>
                <a:t>Web Server</a:t>
              </a:r>
            </a:p>
          </p:txBody>
        </p:sp>
      </p:grpSp>
      <p:grpSp>
        <p:nvGrpSpPr>
          <p:cNvPr id="325" name="Group 161"/>
          <p:cNvGrpSpPr>
            <a:grpSpLocks/>
          </p:cNvGrpSpPr>
          <p:nvPr/>
        </p:nvGrpSpPr>
        <p:grpSpPr bwMode="auto">
          <a:xfrm>
            <a:off x="232692" y="1066800"/>
            <a:ext cx="797014" cy="691023"/>
            <a:chOff x="1115562" y="4926013"/>
            <a:chExt cx="797014" cy="691022"/>
          </a:xfrm>
        </p:grpSpPr>
        <p:pic>
          <p:nvPicPr>
            <p:cNvPr id="326" name="Picture 25" descr="application_server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952" y="4926013"/>
              <a:ext cx="410669" cy="51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TextBox 95"/>
            <p:cNvSpPr txBox="1">
              <a:spLocks noChangeArrowheads="1"/>
            </p:cNvSpPr>
            <p:nvPr/>
          </p:nvSpPr>
          <p:spPr bwMode="auto">
            <a:xfrm>
              <a:off x="1115562" y="5386203"/>
              <a:ext cx="79701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latin typeface="Gotham Book" pitchFamily="2" charset="0"/>
                </a:rPr>
                <a:t>File Server</a:t>
              </a:r>
            </a:p>
          </p:txBody>
        </p:sp>
      </p:grpSp>
      <p:grpSp>
        <p:nvGrpSpPr>
          <p:cNvPr id="328" name="Group 161"/>
          <p:cNvGrpSpPr>
            <a:grpSpLocks/>
          </p:cNvGrpSpPr>
          <p:nvPr/>
        </p:nvGrpSpPr>
        <p:grpSpPr bwMode="auto">
          <a:xfrm>
            <a:off x="965600" y="1066800"/>
            <a:ext cx="1133644" cy="691023"/>
            <a:chOff x="1095525" y="4926013"/>
            <a:chExt cx="1133644" cy="691022"/>
          </a:xfrm>
        </p:grpSpPr>
        <p:pic>
          <p:nvPicPr>
            <p:cNvPr id="329" name="Picture 25" descr="application_server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452" y="4926013"/>
              <a:ext cx="410669" cy="51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0" name="TextBox 95"/>
            <p:cNvSpPr txBox="1">
              <a:spLocks noChangeArrowheads="1"/>
            </p:cNvSpPr>
            <p:nvPr/>
          </p:nvSpPr>
          <p:spPr bwMode="auto">
            <a:xfrm>
              <a:off x="1095525" y="5386203"/>
              <a:ext cx="113364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latin typeface="Gotham Book" pitchFamily="2" charset="0"/>
                </a:rPr>
                <a:t>Database Server</a:t>
              </a:r>
            </a:p>
          </p:txBody>
        </p:sp>
      </p:grpSp>
      <p:sp>
        <p:nvSpPr>
          <p:cNvPr id="333" name="Left-Right Arrow 332"/>
          <p:cNvSpPr/>
          <p:nvPr/>
        </p:nvSpPr>
        <p:spPr>
          <a:xfrm rot="10800000">
            <a:off x="3444261" y="3797142"/>
            <a:ext cx="848702" cy="202294"/>
          </a:xfrm>
          <a:prstGeom prst="leftRightArrow">
            <a:avLst/>
          </a:prstGeom>
          <a:solidFill>
            <a:srgbClr val="4C4D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 pitchFamily="2" charset="0"/>
            </a:endParaRPr>
          </a:p>
        </p:txBody>
      </p:sp>
      <p:grpSp>
        <p:nvGrpSpPr>
          <p:cNvPr id="335" name="Group 165"/>
          <p:cNvGrpSpPr>
            <a:grpSpLocks/>
          </p:cNvGrpSpPr>
          <p:nvPr/>
        </p:nvGrpSpPr>
        <p:grpSpPr bwMode="auto">
          <a:xfrm>
            <a:off x="3933421" y="5234016"/>
            <a:ext cx="1892253" cy="888715"/>
            <a:chOff x="6597000" y="914400"/>
            <a:chExt cx="1892253" cy="888716"/>
          </a:xfrm>
        </p:grpSpPr>
        <p:grpSp>
          <p:nvGrpSpPr>
            <p:cNvPr id="336" name="Group 70"/>
            <p:cNvGrpSpPr>
              <a:grpSpLocks/>
            </p:cNvGrpSpPr>
            <p:nvPr/>
          </p:nvGrpSpPr>
          <p:grpSpPr bwMode="auto">
            <a:xfrm>
              <a:off x="7127714" y="914400"/>
              <a:ext cx="798182" cy="660140"/>
              <a:chOff x="7315200" y="1371600"/>
              <a:chExt cx="1066800" cy="914400"/>
            </a:xfrm>
          </p:grpSpPr>
          <p:pic>
            <p:nvPicPr>
              <p:cNvPr id="338" name="Picture 85" descr="l2.png"/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772400" y="1371600"/>
                <a:ext cx="609600" cy="610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9" name="Picture 86" descr="l1.png"/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315200" y="144780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0" name="Picture 16" descr="l3.png"/>
              <p:cNvPicPr>
                <a:picLocks noChangeAspect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800" y="1676400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7" name="TextBox 84"/>
            <p:cNvSpPr txBox="1">
              <a:spLocks noChangeArrowheads="1"/>
            </p:cNvSpPr>
            <p:nvPr/>
          </p:nvSpPr>
          <p:spPr bwMode="auto">
            <a:xfrm>
              <a:off x="6597000" y="1341451"/>
              <a:ext cx="18922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1200" dirty="0" smtClean="0">
                <a:solidFill>
                  <a:srgbClr val="045E2D"/>
                </a:solidFill>
                <a:latin typeface="Gotham Bold" pitchFamily="2" charset="0"/>
              </a:endParaRPr>
            </a:p>
            <a:p>
              <a:pPr algn="ctr" eaLnBrk="1" hangingPunct="1"/>
              <a:r>
                <a:rPr lang="en-US" sz="1200" dirty="0" smtClean="0">
                  <a:solidFill>
                    <a:srgbClr val="045E2D"/>
                  </a:solidFill>
                  <a:latin typeface="Gotham Bold" pitchFamily="2" charset="0"/>
                </a:rPr>
                <a:t>Enterprise IT Staff</a:t>
              </a:r>
              <a:endParaRPr lang="en-US" sz="1200" dirty="0">
                <a:solidFill>
                  <a:srgbClr val="045E2D"/>
                </a:solidFill>
                <a:latin typeface="Gotham Bold" pitchFamily="2" charset="0"/>
              </a:endParaRPr>
            </a:p>
          </p:txBody>
        </p:sp>
      </p:grpSp>
      <p:grpSp>
        <p:nvGrpSpPr>
          <p:cNvPr id="341" name="Group 138"/>
          <p:cNvGrpSpPr/>
          <p:nvPr/>
        </p:nvGrpSpPr>
        <p:grpSpPr>
          <a:xfrm>
            <a:off x="5788205" y="4540070"/>
            <a:ext cx="2285513" cy="1881899"/>
            <a:chOff x="6194615" y="-121494"/>
            <a:chExt cx="2798274" cy="2230080"/>
          </a:xfrm>
          <a:noFill/>
        </p:grpSpPr>
        <p:grpSp>
          <p:nvGrpSpPr>
            <p:cNvPr id="342" name="Group 139"/>
            <p:cNvGrpSpPr/>
            <p:nvPr/>
          </p:nvGrpSpPr>
          <p:grpSpPr>
            <a:xfrm>
              <a:off x="6194615" y="233057"/>
              <a:ext cx="2798274" cy="1875529"/>
              <a:chOff x="6176859" y="162033"/>
              <a:chExt cx="2798274" cy="1875529"/>
            </a:xfrm>
            <a:grpFill/>
          </p:grpSpPr>
          <p:sp>
            <p:nvSpPr>
              <p:cNvPr id="344" name="Cloud 343"/>
              <p:cNvSpPr/>
              <p:nvPr/>
            </p:nvSpPr>
            <p:spPr>
              <a:xfrm>
                <a:off x="6176859" y="162033"/>
                <a:ext cx="2798274" cy="1875529"/>
              </a:xfrm>
              <a:prstGeom prst="cloud">
                <a:avLst/>
              </a:prstGeom>
              <a:grpFill/>
              <a:ln>
                <a:solidFill>
                  <a:srgbClr val="47AE3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otham Book" pitchFamily="2" charset="0"/>
                </a:endParaRPr>
              </a:p>
            </p:txBody>
          </p:sp>
          <p:pic>
            <p:nvPicPr>
              <p:cNvPr id="345" name="Picture 344"/>
              <p:cNvPicPr>
                <a:picLocks noChangeAspect="1"/>
              </p:cNvPicPr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43238" y="394294"/>
                <a:ext cx="1155729" cy="426174"/>
              </a:xfrm>
              <a:prstGeom prst="rect">
                <a:avLst/>
              </a:prstGeom>
              <a:grpFill/>
            </p:spPr>
          </p:pic>
          <p:pic>
            <p:nvPicPr>
              <p:cNvPr id="346" name="Picture 345"/>
              <p:cNvPicPr>
                <a:picLocks noChangeAspect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28657" y="708182"/>
                <a:ext cx="581025" cy="581025"/>
              </a:xfrm>
              <a:prstGeom prst="rect">
                <a:avLst/>
              </a:prstGeom>
              <a:grpFill/>
            </p:spPr>
          </p:pic>
          <p:pic>
            <p:nvPicPr>
              <p:cNvPr id="347" name="Picture 346"/>
              <p:cNvPicPr>
                <a:picLocks noChangeAspect="1"/>
              </p:cNvPicPr>
              <p:nvPr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46255" y="1306087"/>
                <a:ext cx="931063" cy="383379"/>
              </a:xfrm>
              <a:prstGeom prst="rect">
                <a:avLst/>
              </a:prstGeom>
              <a:grpFill/>
            </p:spPr>
          </p:pic>
          <p:pic>
            <p:nvPicPr>
              <p:cNvPr id="348" name="Picture 2"/>
              <p:cNvPicPr>
                <a:picLocks noChangeAspect="1" noChangeArrowheads="1"/>
              </p:cNvPicPr>
              <p:nvPr/>
            </p:nvPicPr>
            <p:blipFill>
              <a:blip r:embed="rId17" cstate="email">
                <a:lum contrast="1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7687700" y="962878"/>
                <a:ext cx="1030288" cy="205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pic>
        </p:grpSp>
        <p:sp>
          <p:nvSpPr>
            <p:cNvPr id="343" name="TextBox 342"/>
            <p:cNvSpPr txBox="1"/>
            <p:nvPr/>
          </p:nvSpPr>
          <p:spPr>
            <a:xfrm>
              <a:off x="6504020" y="-121494"/>
              <a:ext cx="2159106" cy="3282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45E2D"/>
                  </a:solidFill>
                  <a:latin typeface="Gotham Bold" pitchFamily="2" charset="0"/>
                </a:rPr>
                <a:t>Public Cloud</a:t>
              </a:r>
              <a:endParaRPr lang="en-US" sz="1200" dirty="0">
                <a:solidFill>
                  <a:srgbClr val="045E2D"/>
                </a:solidFill>
                <a:latin typeface="Gotham Bold" pitchFamily="2" charset="0"/>
              </a:endParaRPr>
            </a:p>
          </p:txBody>
        </p:sp>
      </p:grpSp>
      <p:sp>
        <p:nvSpPr>
          <p:cNvPr id="349" name="Left-Right Arrow 348"/>
          <p:cNvSpPr/>
          <p:nvPr/>
        </p:nvSpPr>
        <p:spPr>
          <a:xfrm rot="16200000">
            <a:off x="4436471" y="4558121"/>
            <a:ext cx="823338" cy="228599"/>
          </a:xfrm>
          <a:prstGeom prst="leftRightArrow">
            <a:avLst/>
          </a:prstGeom>
          <a:solidFill>
            <a:srgbClr val="4C4D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 pitchFamily="2" charset="0"/>
            </a:endParaRPr>
          </a:p>
        </p:txBody>
      </p:sp>
      <p:sp>
        <p:nvSpPr>
          <p:cNvPr id="351" name="Left-Right Arrow 350"/>
          <p:cNvSpPr/>
          <p:nvPr/>
        </p:nvSpPr>
        <p:spPr>
          <a:xfrm rot="16200000">
            <a:off x="4040917" y="2904773"/>
            <a:ext cx="1157244" cy="228601"/>
          </a:xfrm>
          <a:prstGeom prst="leftRightArrow">
            <a:avLst/>
          </a:prstGeom>
          <a:solidFill>
            <a:srgbClr val="4C4D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 pitchFamily="2" charset="0"/>
            </a:endParaRPr>
          </a:p>
        </p:txBody>
      </p:sp>
      <p:sp>
        <p:nvSpPr>
          <p:cNvPr id="352" name="Left-Right Arrow 351"/>
          <p:cNvSpPr/>
          <p:nvPr/>
        </p:nvSpPr>
        <p:spPr>
          <a:xfrm rot="9416333">
            <a:off x="5978665" y="3369675"/>
            <a:ext cx="1479781" cy="228601"/>
          </a:xfrm>
          <a:prstGeom prst="leftRightArrow">
            <a:avLst/>
          </a:prstGeom>
          <a:solidFill>
            <a:srgbClr val="4C4D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 pitchFamily="2" charset="0"/>
            </a:endParaRPr>
          </a:p>
        </p:txBody>
      </p:sp>
      <p:sp>
        <p:nvSpPr>
          <p:cNvPr id="353" name="Left-Right Arrow 352"/>
          <p:cNvSpPr/>
          <p:nvPr/>
        </p:nvSpPr>
        <p:spPr>
          <a:xfrm rot="13328816">
            <a:off x="5862586" y="4260781"/>
            <a:ext cx="491440" cy="228601"/>
          </a:xfrm>
          <a:prstGeom prst="leftRightArrow">
            <a:avLst/>
          </a:prstGeom>
          <a:solidFill>
            <a:srgbClr val="4C4D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 pitchFamily="2" charset="0"/>
            </a:endParaRPr>
          </a:p>
        </p:txBody>
      </p:sp>
      <p:grpSp>
        <p:nvGrpSpPr>
          <p:cNvPr id="360" name="Group 161"/>
          <p:cNvGrpSpPr>
            <a:grpSpLocks/>
          </p:cNvGrpSpPr>
          <p:nvPr/>
        </p:nvGrpSpPr>
        <p:grpSpPr bwMode="auto">
          <a:xfrm>
            <a:off x="4607635" y="1099940"/>
            <a:ext cx="797014" cy="691023"/>
            <a:chOff x="1115562" y="4926013"/>
            <a:chExt cx="797014" cy="691022"/>
          </a:xfrm>
        </p:grpSpPr>
        <p:pic>
          <p:nvPicPr>
            <p:cNvPr id="361" name="Picture 25" descr="application_server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952" y="4926013"/>
              <a:ext cx="410669" cy="51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TextBox 95"/>
            <p:cNvSpPr txBox="1">
              <a:spLocks noChangeArrowheads="1"/>
            </p:cNvSpPr>
            <p:nvPr/>
          </p:nvSpPr>
          <p:spPr bwMode="auto">
            <a:xfrm>
              <a:off x="1115562" y="5386203"/>
              <a:ext cx="79701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latin typeface="Gotham Book" pitchFamily="2" charset="0"/>
                </a:rPr>
                <a:t>File Server</a:t>
              </a:r>
            </a:p>
          </p:txBody>
        </p:sp>
      </p:grpSp>
      <p:pic>
        <p:nvPicPr>
          <p:cNvPr id="3" name="Picture 2" descr="VG_06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27" y="2990392"/>
            <a:ext cx="279400" cy="266700"/>
          </a:xfrm>
          <a:prstGeom prst="rect">
            <a:avLst/>
          </a:prstGeom>
        </p:spPr>
      </p:pic>
      <p:cxnSp>
        <p:nvCxnSpPr>
          <p:cNvPr id="141" name="Straight Arrow Connector 140"/>
          <p:cNvCxnSpPr/>
          <p:nvPr/>
        </p:nvCxnSpPr>
        <p:spPr>
          <a:xfrm flipH="1">
            <a:off x="1038670" y="4011377"/>
            <a:ext cx="250996" cy="268579"/>
          </a:xfrm>
          <a:prstGeom prst="straightConnector1">
            <a:avLst/>
          </a:prstGeom>
          <a:ln>
            <a:solidFill>
              <a:srgbClr val="4C4D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62" idx="3"/>
          </p:cNvCxnSpPr>
          <p:nvPr/>
        </p:nvCxnSpPr>
        <p:spPr>
          <a:xfrm>
            <a:off x="5404649" y="1675547"/>
            <a:ext cx="636265" cy="146967"/>
          </a:xfrm>
          <a:prstGeom prst="straightConnector1">
            <a:avLst/>
          </a:prstGeom>
          <a:ln>
            <a:solidFill>
              <a:srgbClr val="4C4D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5404649" y="1326482"/>
            <a:ext cx="334157" cy="4214"/>
          </a:xfrm>
          <a:prstGeom prst="straightConnector1">
            <a:avLst/>
          </a:prstGeom>
          <a:ln>
            <a:solidFill>
              <a:srgbClr val="4C4D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404649" y="1922271"/>
            <a:ext cx="334157" cy="359723"/>
          </a:xfrm>
          <a:prstGeom prst="straightConnector1">
            <a:avLst/>
          </a:prstGeom>
          <a:ln>
            <a:solidFill>
              <a:srgbClr val="4C4D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4448752" y="1452432"/>
            <a:ext cx="186422" cy="215398"/>
          </a:xfrm>
          <a:prstGeom prst="straightConnector1">
            <a:avLst/>
          </a:prstGeom>
          <a:ln>
            <a:solidFill>
              <a:srgbClr val="4C4D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2441130" y="3440119"/>
            <a:ext cx="283380" cy="155760"/>
          </a:xfrm>
          <a:prstGeom prst="straightConnector1">
            <a:avLst/>
          </a:prstGeom>
          <a:ln>
            <a:solidFill>
              <a:srgbClr val="4C4D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964018" y="2492622"/>
            <a:ext cx="192472" cy="209014"/>
          </a:xfrm>
          <a:prstGeom prst="straightConnector1">
            <a:avLst/>
          </a:prstGeom>
          <a:ln>
            <a:solidFill>
              <a:srgbClr val="4C4D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452996" y="2990392"/>
            <a:ext cx="398569" cy="0"/>
          </a:xfrm>
          <a:prstGeom prst="straightConnector1">
            <a:avLst/>
          </a:prstGeom>
          <a:ln>
            <a:solidFill>
              <a:srgbClr val="4C4D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vistara-agent-larg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2" y="4210196"/>
            <a:ext cx="329874" cy="329874"/>
          </a:xfrm>
          <a:prstGeom prst="rect">
            <a:avLst/>
          </a:prstGeom>
        </p:spPr>
      </p:pic>
      <p:pic>
        <p:nvPicPr>
          <p:cNvPr id="137" name="Picture 136" descr="vistara-agent-larg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3" y="3294456"/>
            <a:ext cx="329874" cy="329874"/>
          </a:xfrm>
          <a:prstGeom prst="rect">
            <a:avLst/>
          </a:prstGeom>
        </p:spPr>
      </p:pic>
      <p:pic>
        <p:nvPicPr>
          <p:cNvPr id="138" name="Picture 137" descr="vistara-agent-larg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3" y="2446131"/>
            <a:ext cx="329874" cy="329874"/>
          </a:xfrm>
          <a:prstGeom prst="rect">
            <a:avLst/>
          </a:prstGeom>
        </p:spPr>
      </p:pic>
      <p:pic>
        <p:nvPicPr>
          <p:cNvPr id="139" name="Picture 138" descr="vistara-agent-larg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4" y="1736307"/>
            <a:ext cx="329874" cy="329874"/>
          </a:xfrm>
          <a:prstGeom prst="rect">
            <a:avLst/>
          </a:prstGeom>
        </p:spPr>
      </p:pic>
      <p:pic>
        <p:nvPicPr>
          <p:cNvPr id="142" name="Picture 141" descr="vistara-agent-larg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5" y="1020838"/>
            <a:ext cx="329874" cy="329874"/>
          </a:xfrm>
          <a:prstGeom prst="rect">
            <a:avLst/>
          </a:prstGeom>
        </p:spPr>
      </p:pic>
      <p:pic>
        <p:nvPicPr>
          <p:cNvPr id="143" name="Picture 142" descr="vistara-agent-larg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40" y="1002073"/>
            <a:ext cx="329874" cy="329874"/>
          </a:xfrm>
          <a:prstGeom prst="rect">
            <a:avLst/>
          </a:prstGeom>
        </p:spPr>
      </p:pic>
      <p:pic>
        <p:nvPicPr>
          <p:cNvPr id="144" name="Picture 143" descr="vistara-agent-larg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93" y="1020838"/>
            <a:ext cx="329874" cy="329874"/>
          </a:xfrm>
          <a:prstGeom prst="rect">
            <a:avLst/>
          </a:prstGeom>
        </p:spPr>
      </p:pic>
      <p:pic>
        <p:nvPicPr>
          <p:cNvPr id="4" name="Picture 3" descr="blade-only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11" y="1045686"/>
            <a:ext cx="748333" cy="263836"/>
          </a:xfrm>
          <a:prstGeom prst="rect">
            <a:avLst/>
          </a:prstGeom>
        </p:spPr>
      </p:pic>
      <p:pic>
        <p:nvPicPr>
          <p:cNvPr id="136" name="Picture 135" descr="blade-only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11" y="1283906"/>
            <a:ext cx="748333" cy="263836"/>
          </a:xfrm>
          <a:prstGeom prst="rect">
            <a:avLst/>
          </a:prstGeom>
        </p:spPr>
      </p:pic>
      <p:pic>
        <p:nvPicPr>
          <p:cNvPr id="6" name="Picture 5" descr="switch-only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11" y="1526991"/>
            <a:ext cx="748333" cy="127076"/>
          </a:xfrm>
          <a:prstGeom prst="rect">
            <a:avLst/>
          </a:prstGeom>
        </p:spPr>
      </p:pic>
      <p:pic>
        <p:nvPicPr>
          <p:cNvPr id="9" name="Picture 8" descr="storage-only-2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3" y="1746868"/>
            <a:ext cx="780332" cy="506322"/>
          </a:xfrm>
          <a:prstGeom prst="rect">
            <a:avLst/>
          </a:prstGeom>
        </p:spPr>
      </p:pic>
      <p:pic>
        <p:nvPicPr>
          <p:cNvPr id="148" name="Picture 147" descr="switch-only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318" y="1638151"/>
            <a:ext cx="748333" cy="1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153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1701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7515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Vistara-Try1">
      <a:dk1>
        <a:srgbClr val="000100"/>
      </a:dk1>
      <a:lt1>
        <a:srgbClr val="FFFFFE"/>
      </a:lt1>
      <a:dk2>
        <a:srgbClr val="46A536"/>
      </a:dk2>
      <a:lt2>
        <a:srgbClr val="CECFCD"/>
      </a:lt2>
      <a:accent1>
        <a:srgbClr val="424342"/>
      </a:accent1>
      <a:accent2>
        <a:srgbClr val="005427"/>
      </a:accent2>
      <a:accent3>
        <a:srgbClr val="133E81"/>
      </a:accent3>
      <a:accent4>
        <a:srgbClr val="46A536"/>
      </a:accent4>
      <a:accent5>
        <a:srgbClr val="DC592D"/>
      </a:accent5>
      <a:accent6>
        <a:srgbClr val="E6B75E"/>
      </a:accent6>
      <a:hlink>
        <a:srgbClr val="99B9FF"/>
      </a:hlink>
      <a:folHlink>
        <a:srgbClr val="112FC0"/>
      </a:folHlink>
    </a:clrScheme>
    <a:fontScheme name="Gotham-Book">
      <a:majorFont>
        <a:latin typeface="Gotham Book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14B80186BB0C4184961B057F275B13" ma:contentTypeVersion="0" ma:contentTypeDescription="Create a new document." ma:contentTypeScope="" ma:versionID="f8eafcbe8643c1ac9228de9bfd3070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F1C7F5-4E11-4E1A-A81E-945C2816E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6C9877-358F-41B0-BDBD-9F7D1C7D1F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F98472-68AE-46E8-9D26-A3CBCDCF39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IM-slidesstart.pptx</Template>
  <TotalTime>44186</TotalTime>
  <Words>1448</Words>
  <Application>Microsoft Macintosh PowerPoint</Application>
  <PresentationFormat>On-screen Show (4:3)</PresentationFormat>
  <Paragraphs>231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2_Office Theme</vt:lpstr>
      <vt:lpstr>PowerPoint Presentation</vt:lpstr>
      <vt:lpstr>Vistara Overview</vt:lpstr>
      <vt:lpstr>The Need for Unified IT Operations Management</vt:lpstr>
      <vt:lpstr>Solution: Modern IT Operations Platform</vt:lpstr>
      <vt:lpstr>Customer Case Studies</vt:lpstr>
      <vt:lpstr>Breadth of Technology: Premise, Private, Public</vt:lpstr>
      <vt:lpstr>Vistara SaaS Architecture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about the VAR here</dc:title>
  <dc:creator>VistaraIT</dc:creator>
  <cp:lastModifiedBy>Eric Krock</cp:lastModifiedBy>
  <cp:revision>391</cp:revision>
  <dcterms:created xsi:type="dcterms:W3CDTF">2012-11-05T23:36:28Z</dcterms:created>
  <dcterms:modified xsi:type="dcterms:W3CDTF">2013-10-02T23:54:16Z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0x010100BB14B80186BB0C4184961B057F275B13</vt:lpwstr>
  </property>
</Properties>
</file>