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61b4d218b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61b4d218b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61b4d218be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61b4d218be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61b4d218be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61b4d218be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397b5a0d69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397b5a0d69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397b5a0d69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397b5a0d69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397b5a0d69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397b5a0d69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397b5a0d69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397b5a0d69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397b5a0d69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397b5a0d69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397b5a0d69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397b5a0d69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397b5a0d69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397b5a0d69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61b4d218be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61b4d218be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Online Bookstore Management System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Deployment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10000"/>
          </a:bodyPr>
          <a:lstStyle/>
          <a:p>
            <a:pPr indent="-30861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Step 3: Domain Registration and SSL Certificate</a:t>
            </a:r>
            <a:endParaRPr/>
          </a:p>
          <a:p>
            <a:pPr indent="-29083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3.1. Register a Domain in Route 53:</a:t>
            </a:r>
            <a:endParaRPr/>
          </a:p>
          <a:p>
            <a:pPr indent="-290830" lvl="2" marL="13716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In AWS Route 53, register a new domain or transfer an existing one.</a:t>
            </a:r>
            <a:endParaRPr/>
          </a:p>
          <a:p>
            <a:pPr indent="-29083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3.2. Request ACM Certificate:</a:t>
            </a:r>
            <a:endParaRPr/>
          </a:p>
          <a:p>
            <a:pPr indent="-290830" lvl="2" marL="13716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In ACM, request an SSL/TLS certificate for your domain.</a:t>
            </a:r>
            <a:endParaRPr/>
          </a:p>
          <a:p>
            <a:pPr indent="-290830" lvl="2" marL="13716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Follow the validation steps to prove domain ownership.</a:t>
            </a:r>
            <a:endParaRPr/>
          </a:p>
          <a:p>
            <a:pPr indent="-30861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Step 4: Configure API Gateway</a:t>
            </a:r>
            <a:endParaRPr/>
          </a:p>
          <a:p>
            <a:pPr indent="-29083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4.1. Create API Gateway:</a:t>
            </a:r>
            <a:endParaRPr/>
          </a:p>
          <a:p>
            <a:pPr indent="-290830" lvl="2" marL="13716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Set up a new API in API Gateway.</a:t>
            </a:r>
            <a:endParaRPr/>
          </a:p>
          <a:p>
            <a:pPr indent="-290830" lvl="2" marL="13716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Create a new resource and method, such as HTTP proxy integration for Lambda.</a:t>
            </a:r>
            <a:endParaRPr/>
          </a:p>
          <a:p>
            <a:pPr indent="-29083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4.2. Custom Domain Name:</a:t>
            </a:r>
            <a:endParaRPr/>
          </a:p>
          <a:p>
            <a:pPr indent="-290830" lvl="2" marL="13716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Configure a custom domain name in API Gateway.</a:t>
            </a:r>
            <a:endParaRPr/>
          </a:p>
          <a:p>
            <a:pPr indent="-290830" lvl="2" marL="13716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Select the ACM certificate for SSL termination.</a:t>
            </a:r>
            <a:endParaRPr/>
          </a:p>
          <a:p>
            <a:pPr indent="-29083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4.3. Create Base Path Mapping:</a:t>
            </a:r>
            <a:endParaRPr/>
          </a:p>
          <a:p>
            <a:pPr indent="-290830" lvl="2" marL="13716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Add a base path mapping for the custom domain to the API.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Deployment</a:t>
            </a:r>
            <a:endParaRPr/>
          </a:p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Step 5: Configure DNS in Route 53</a:t>
            </a:r>
            <a:endParaRPr/>
          </a:p>
          <a:p>
            <a:pPr indent="-31750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5.1. Create Record Set:</a:t>
            </a:r>
            <a:endParaRPr/>
          </a:p>
          <a:p>
            <a:pPr indent="-317500" lvl="2" marL="13716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In Route 53, create a new record set for your domain.</a:t>
            </a:r>
            <a:endParaRPr/>
          </a:p>
          <a:p>
            <a:pPr indent="-317500" lvl="2" marL="13716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Set the record type to "Alias" and choose the API Gateway custom domain as the target.</a:t>
            </a:r>
            <a:endParaRPr/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Step 6: Update Security Groups and Network ACLs</a:t>
            </a:r>
            <a:endParaRPr/>
          </a:p>
          <a:p>
            <a:pPr indent="-31750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6.1. Security Groups:</a:t>
            </a:r>
            <a:endParaRPr/>
          </a:p>
          <a:p>
            <a:pPr indent="-317500" lvl="2" marL="13716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Ensure that security groups associated with EC2 and RDS allow traffic from API Gateway and other necessary sources.</a:t>
            </a:r>
            <a:endParaRPr/>
          </a:p>
          <a:p>
            <a:pPr indent="-31750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6.2. Network ACLs:</a:t>
            </a:r>
            <a:endParaRPr/>
          </a:p>
          <a:p>
            <a:pPr indent="-317500" lvl="2" marL="13716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If using network ACLs, update them to allow traffic from API Gateway and other necessary sources.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/>
          </a:bodyPr>
          <a:lstStyle/>
          <a:p>
            <a:pPr indent="-300037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The Online Bookstore Management System, developed using Django and deployed on AWS, presents a modern and efficient solution for book enthusiasts, demonstrating the evolution of software development practices.</a:t>
            </a:r>
            <a:endParaRPr/>
          </a:p>
          <a:p>
            <a:pPr indent="-300037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Key features, including a robust admin dashboard, secure login system, and seamless frontend experience, contribute to an enhanced user interface and overall system functionality.</a:t>
            </a:r>
            <a:endParaRPr/>
          </a:p>
          <a:p>
            <a:pPr indent="-300037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The database structure, with entities such as Admin, Category, Writer, Book, and Order, ensures organized data management and efficient relational database operations.</a:t>
            </a:r>
            <a:endParaRPr/>
          </a:p>
          <a:p>
            <a:pPr indent="-300037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The deployment process on AWS, involving EC2, RDS, CodeCommit, Route 53, ACM, and API Gateway, showcases a comprehensive and scalable infrastructure for reliable system accessibility.</a:t>
            </a:r>
            <a:endParaRPr/>
          </a:p>
          <a:p>
            <a:pPr indent="-300037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The successful implementation not only provides users with a convenient platform for book exploration and purchase but also highlights the adaptability of modern technologies to address evolving software development needs.</a:t>
            </a:r>
            <a:endParaRPr/>
          </a:p>
          <a:p>
            <a:pPr indent="-300037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Overall, the Online Bookstore Management System stands as a testament to the effectiveness of contemporary software design and deployment strategies, offering a user-friendly and secure online bookstore experience.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Abstract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-317182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The project’s main goal is to develop an online bookstore where users can search for and buy books based on title, author, and subject. </a:t>
            </a:r>
            <a:endParaRPr/>
          </a:p>
          <a:p>
            <a:pPr indent="-317182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The user's choices are shown in a table format, and the books can be ordered online with a credit card. </a:t>
            </a:r>
            <a:endParaRPr/>
          </a:p>
          <a:p>
            <a:pPr indent="-317182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The user can buy a book from this website instead of going to a bookstore and spending time.</a:t>
            </a:r>
            <a:endParaRPr/>
          </a:p>
          <a:p>
            <a:pPr indent="-317182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There has been a lot of progress in the field of software development in terms of architectural design and concepts. </a:t>
            </a:r>
            <a:endParaRPr/>
          </a:p>
          <a:p>
            <a:pPr indent="-317182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As the people in charge of the application’s development change, so do the philosophy and implementation specifics. </a:t>
            </a:r>
            <a:endParaRPr/>
          </a:p>
          <a:p>
            <a:pPr indent="-317182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Most architects use tried-and-true architectural patterns and software development principles in this fascinating and sometimes confusing realm of software development.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Features-Admin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-317182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Dashboard – From the admin dashboard, will have access to all of the system’s core functions.</a:t>
            </a:r>
            <a:endParaRPr/>
          </a:p>
          <a:p>
            <a:pPr indent="-317182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Manage Books – The administrator has access to the information system for book administration. He has the ability to add, alter, and delete books.</a:t>
            </a:r>
            <a:endParaRPr/>
          </a:p>
          <a:p>
            <a:pPr indent="-317182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Manage Categories – This is the page where the administrator can add, update, and delete information about categories.</a:t>
            </a:r>
            <a:endParaRPr/>
          </a:p>
          <a:p>
            <a:pPr indent="-317182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Secure Login and Logout – One of the system’s security features is the secure login and logout system, which is enabled by default.</a:t>
            </a:r>
            <a:endParaRPr/>
          </a:p>
          <a:p>
            <a:pPr indent="-317182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Manage Orders – As one of the admin’s primary tasks, the admin can approve or reject orders from customers on a case-by-case basis, and a list of client orders is maintained.</a:t>
            </a:r>
            <a:endParaRPr/>
          </a:p>
          <a:p>
            <a:pPr indent="-317182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Manage User – The account of a user can be managed by the administrator. In the system, the administrator can add, update, and block users.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Features-Users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10000"/>
          </a:bodyPr>
          <a:lstStyle/>
          <a:p>
            <a:pPr indent="-30861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Login Page – Customers enter their website credentials to obtain access and log in.</a:t>
            </a:r>
            <a:endParaRPr/>
          </a:p>
          <a:p>
            <a:pPr indent="-30861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The Register Page is where new customers create their website login credentials.</a:t>
            </a:r>
            <a:endParaRPr/>
          </a:p>
          <a:p>
            <a:pPr indent="-30861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Homepage – This is the system’s default page when customers visit the website. This page displays the books available for purchase in the store, or you may search for books by entering a keyword in the search box above the books.</a:t>
            </a:r>
            <a:endParaRPr/>
          </a:p>
          <a:p>
            <a:pPr indent="-30861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View Book Page – The page on which the customer adds the product to his or her cart as well as the page on which the product’s unique information is displayed.</a:t>
            </a:r>
            <a:endParaRPr/>
          </a:p>
          <a:p>
            <a:pPr indent="-30861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Cart List – The page that lists the products that the consumer has chosen is called the Cart List Page. The customer can complete the order checkout process on this page.</a:t>
            </a:r>
            <a:endParaRPr/>
          </a:p>
          <a:p>
            <a:pPr indent="-30861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My Orders Page – This is the page where the customer’s orders are listed.</a:t>
            </a:r>
            <a:endParaRPr/>
          </a:p>
          <a:p>
            <a:pPr indent="-30861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Paypal and Credit Card Payments – This Online Bookstore Management System accepts Paypal and Credit Card Payments as payment methods.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 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-325755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The project’s main goal is to develop an online book store where users can search for and buy books based on title, author, and subject. </a:t>
            </a:r>
            <a:endParaRPr/>
          </a:p>
          <a:p>
            <a:pPr indent="-325755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The user's choices of books are shown in a table format, and they can be ordered online with a credit card or PayPal. </a:t>
            </a:r>
            <a:endParaRPr/>
          </a:p>
          <a:p>
            <a:pPr indent="-325755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The user can buy a book from this website instead of going to a bookstore and spending time. </a:t>
            </a:r>
            <a:endParaRPr/>
          </a:p>
          <a:p>
            <a:pPr indent="-325755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The book store has a single distribution center which is managed by an admin/manager. </a:t>
            </a:r>
            <a:endParaRPr/>
          </a:p>
          <a:p>
            <a:pPr indent="-325755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We have stored the details about the admin, such as name, email, and login credentials. </a:t>
            </a:r>
            <a:endParaRPr/>
          </a:p>
          <a:p>
            <a:pPr indent="-325755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For each customer, we keep the following information: a name, an address, and a phone number.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</a:t>
            </a:r>
            <a:endParaRPr/>
          </a:p>
        </p:txBody>
      </p:sp>
      <p:pic>
        <p:nvPicPr>
          <p:cNvPr id="85" name="Google Shape;8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3750" y="0"/>
            <a:ext cx="3537340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Entity-Relationships	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-317182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Admin Entity:</a:t>
            </a:r>
            <a:endParaRPr/>
          </a:p>
          <a:p>
            <a:pPr indent="-297497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Attributes: id, password, last_login, is_superuser, username, first_name, last_name, email, is_staff, is_active, date_joined.</a:t>
            </a:r>
            <a:endParaRPr/>
          </a:p>
          <a:p>
            <a:pPr indent="-317182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Category Entity:</a:t>
            </a:r>
            <a:endParaRPr/>
          </a:p>
          <a:p>
            <a:pPr indent="-297497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Attributes: id, name, slug, icon, create_at, updated_at.</a:t>
            </a:r>
            <a:endParaRPr/>
          </a:p>
          <a:p>
            <a:pPr indent="-317182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Writer Entity:</a:t>
            </a:r>
            <a:endParaRPr/>
          </a:p>
          <a:p>
            <a:pPr indent="-297497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Attributes: id, name, slug, bio, pic, create_at, updated_at.</a:t>
            </a:r>
            <a:endParaRPr/>
          </a:p>
          <a:p>
            <a:pPr indent="-317182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Book Entity:</a:t>
            </a:r>
            <a:endParaRPr/>
          </a:p>
          <a:p>
            <a:pPr indent="-297497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Attributes: id, name, slug, price, stock, coverpage, bookpage, created, updated, totalreview, totalrating, status, description, category_id, writer_id.</a:t>
            </a:r>
            <a:endParaRPr/>
          </a:p>
          <a:p>
            <a:pPr indent="-317182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Order Entity:</a:t>
            </a:r>
            <a:endParaRPr/>
          </a:p>
          <a:p>
            <a:pPr indent="-297497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Attributes: id, customer_id, name, email, phone, address, division, district, zip_code, payment_method, account_no, transaction_id, payable, totalbook, created, updated, paid.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Entity-Relationships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/>
          </a:bodyPr>
          <a:lstStyle/>
          <a:p>
            <a:pPr indent="-291465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Admin-Order Relationship:</a:t>
            </a:r>
            <a:endParaRPr/>
          </a:p>
          <a:p>
            <a:pPr indent="-277494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An admin can be associated with multiple orders, but each order is managed by one admin. This relationship is illustrated by the admin_id foreign key in the Order table.</a:t>
            </a:r>
            <a:endParaRPr/>
          </a:p>
          <a:p>
            <a:pPr indent="-277494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Cardinality: One-to-Many (1:N), as one admin can manage multiple orders.</a:t>
            </a:r>
            <a:endParaRPr/>
          </a:p>
          <a:p>
            <a:pPr indent="-277494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Modality: Mandatory, as each order must be associated with an admin.</a:t>
            </a:r>
            <a:endParaRPr/>
          </a:p>
          <a:p>
            <a:pPr indent="-291465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Category-Book Relationship:</a:t>
            </a:r>
            <a:endParaRPr/>
          </a:p>
          <a:p>
            <a:pPr indent="-277494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A category can have multiple books, but each book belongs to one category. This relationship is depicted by the category_id foreign key in the Book table.</a:t>
            </a:r>
            <a:endParaRPr/>
          </a:p>
          <a:p>
            <a:pPr indent="-277494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Cardinality: One-to-Many (1:N), as one category can have multiple books.</a:t>
            </a:r>
            <a:endParaRPr/>
          </a:p>
          <a:p>
            <a:pPr indent="-277494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Modality: Mandatory, as each book must belong to a category.</a:t>
            </a:r>
            <a:endParaRPr/>
          </a:p>
          <a:p>
            <a:pPr indent="-291465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Writer-Book Relationship:</a:t>
            </a:r>
            <a:endParaRPr/>
          </a:p>
          <a:p>
            <a:pPr indent="-277494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A writer can have multiple books, but each book is written by one writer. This relationship is represented by the writer_id foreign key in the Book table.</a:t>
            </a:r>
            <a:endParaRPr/>
          </a:p>
          <a:p>
            <a:pPr indent="-277494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Cardinality: One-to-Many (1:N), as one writer can write multiple books.</a:t>
            </a:r>
            <a:endParaRPr/>
          </a:p>
          <a:p>
            <a:pPr indent="-277494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Modality: Mandatory, as each book must have a writer</a:t>
            </a:r>
            <a:endParaRPr/>
          </a:p>
          <a:p>
            <a:pPr indent="-291465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Customer-Order Relationship:</a:t>
            </a:r>
            <a:endParaRPr/>
          </a:p>
          <a:p>
            <a:pPr indent="-277494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A customer can place multiple orders, but each order is associated with one customer. This relationship is indicated by the customer_id foreign key in the Order table.</a:t>
            </a:r>
            <a:endParaRPr/>
          </a:p>
          <a:p>
            <a:pPr indent="-277494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Cardinality: One-to-Many (1:N), as one customer can place multiple orders.</a:t>
            </a:r>
            <a:endParaRPr/>
          </a:p>
          <a:p>
            <a:pPr indent="-277494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Modality: Mandatory, as each order must be associated with a customer.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Deployment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/>
          </a:bodyPr>
          <a:lstStyle/>
          <a:p>
            <a:pPr indent="-282892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Step 1: Set Up EC2 Instance and RDS</a:t>
            </a:r>
            <a:endParaRPr/>
          </a:p>
          <a:p>
            <a:pPr indent="-270827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1.1. Create EC2 Instance:</a:t>
            </a:r>
            <a:endParaRPr/>
          </a:p>
          <a:p>
            <a:pPr indent="-270827" lvl="2" marL="13716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Launch an EC2 instance with the desired specifications.</a:t>
            </a:r>
            <a:endParaRPr/>
          </a:p>
          <a:p>
            <a:pPr indent="-270827" lvl="2" marL="13716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Configure security groups to allow necessary inbound traffic, especially for SSH (port 22) and HTTP/HTTPS (ports 80 and 443).</a:t>
            </a:r>
            <a:endParaRPr/>
          </a:p>
          <a:p>
            <a:pPr indent="-270827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1.2. Create RDS Instance:</a:t>
            </a:r>
            <a:endParaRPr/>
          </a:p>
          <a:p>
            <a:pPr indent="-270827" lvl="2" marL="13716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Set up an RDS instance with the required database engine (e.g., PostgreSQL, MySQL).</a:t>
            </a:r>
            <a:endParaRPr/>
          </a:p>
          <a:p>
            <a:pPr indent="-270827" lvl="2" marL="13716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Configure security groups to allow database connections from the EC2 instance.</a:t>
            </a:r>
            <a:endParaRPr/>
          </a:p>
          <a:p>
            <a:pPr indent="-282892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Step 2: CodeCommit Repository and Code Deployment</a:t>
            </a:r>
            <a:endParaRPr/>
          </a:p>
          <a:p>
            <a:pPr indent="-270827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2.1. Create CodeCommit Repository:</a:t>
            </a:r>
            <a:endParaRPr/>
          </a:p>
          <a:p>
            <a:pPr indent="-270827" lvl="2" marL="13716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Set up a CodeCommit repository to host your Django application code.</a:t>
            </a:r>
            <a:endParaRPr/>
          </a:p>
          <a:p>
            <a:pPr indent="-270827" lvl="2" marL="13716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Push your Django project code to the CodeCommit repository.</a:t>
            </a:r>
            <a:endParaRPr/>
          </a:p>
          <a:p>
            <a:pPr indent="-270827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2.2. Clone Code to EC2 Instance:</a:t>
            </a:r>
            <a:endParaRPr/>
          </a:p>
          <a:p>
            <a:pPr indent="-270827" lvl="2" marL="13716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SSH into the EC2 instance.</a:t>
            </a:r>
            <a:endParaRPr/>
          </a:p>
          <a:p>
            <a:pPr indent="-270827" lvl="2" marL="13716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Clone the Django project repository using git clone.</a:t>
            </a:r>
            <a:endParaRPr/>
          </a:p>
          <a:p>
            <a:pPr indent="-270827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2.3. Install Dependencies:</a:t>
            </a:r>
            <a:endParaRPr/>
          </a:p>
          <a:p>
            <a:pPr indent="-270827" lvl="2" marL="13716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Install necessary dependencies and packages on the EC2 instance using pip.</a:t>
            </a:r>
            <a:endParaRPr/>
          </a:p>
          <a:p>
            <a:pPr indent="-270827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2.4. Configure Django Settings:</a:t>
            </a:r>
            <a:endParaRPr/>
          </a:p>
          <a:p>
            <a:pPr indent="-270827" lvl="2" marL="13716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Update Django settings to use the RDS database.</a:t>
            </a:r>
            <a:endParaRPr/>
          </a:p>
          <a:p>
            <a:pPr indent="-270827" lvl="2" marL="13716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Configure static files and media settings.</a:t>
            </a:r>
            <a:endParaRPr/>
          </a:p>
          <a:p>
            <a:pPr indent="-270827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2.5. Run Django Application:</a:t>
            </a:r>
            <a:endParaRPr/>
          </a:p>
          <a:p>
            <a:pPr indent="-270827" lvl="2" marL="13716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Start the Django development server or use a production-ready server like Gunicorn.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