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BDA4A-87E5-8242-A4DC-2E565C1169AE}" type="datetimeFigureOut">
              <a:rPr lang="en-US" smtClean="0"/>
              <a:t>26/01/16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61C27-C177-8242-8F75-23B94D32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4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61C27-C177-8242-8F75-23B94D320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61C27-C177-8242-8F75-23B94D320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61C27-C177-8242-8F75-23B94D320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61C27-C177-8242-8F75-23B94D320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61C27-C177-8242-8F75-23B94D320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61C27-C177-8242-8F75-23B94D320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61C27-C177-8242-8F75-23B94D320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61C27-C177-8242-8F75-23B94D320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61C27-C177-8242-8F75-23B94D320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61C27-C177-8242-8F75-23B94D320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61C27-C177-8242-8F75-23B94D3209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61C27-C177-8242-8F75-23B94D3209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3289-B20B-B04F-B017-E05CB73A01E0}" type="datetimeFigureOut">
              <a:rPr lang="en-US" smtClean="0"/>
              <a:t>26/01/16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CCB0-9D46-ED4D-A7E1-000876C0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3289-B20B-B04F-B017-E05CB73A01E0}" type="datetimeFigureOut">
              <a:rPr lang="en-US" smtClean="0"/>
              <a:t>26/01/16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CCB0-9D46-ED4D-A7E1-000876C0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3289-B20B-B04F-B017-E05CB73A01E0}" type="datetimeFigureOut">
              <a:rPr lang="en-US" smtClean="0"/>
              <a:t>26/01/16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CCB0-9D46-ED4D-A7E1-000876C0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3289-B20B-B04F-B017-E05CB73A01E0}" type="datetimeFigureOut">
              <a:rPr lang="en-US" smtClean="0"/>
              <a:t>26/01/16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CCB0-9D46-ED4D-A7E1-000876C0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3289-B20B-B04F-B017-E05CB73A01E0}" type="datetimeFigureOut">
              <a:rPr lang="en-US" smtClean="0"/>
              <a:t>26/01/16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CCB0-9D46-ED4D-A7E1-000876C0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1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3289-B20B-B04F-B017-E05CB73A01E0}" type="datetimeFigureOut">
              <a:rPr lang="en-US" smtClean="0"/>
              <a:t>26/01/16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CCB0-9D46-ED4D-A7E1-000876C0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3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3289-B20B-B04F-B017-E05CB73A01E0}" type="datetimeFigureOut">
              <a:rPr lang="en-US" smtClean="0"/>
              <a:t>26/01/16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CCB0-9D46-ED4D-A7E1-000876C0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5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3289-B20B-B04F-B017-E05CB73A01E0}" type="datetimeFigureOut">
              <a:rPr lang="en-US" smtClean="0"/>
              <a:t>26/01/16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CCB0-9D46-ED4D-A7E1-000876C0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3289-B20B-B04F-B017-E05CB73A01E0}" type="datetimeFigureOut">
              <a:rPr lang="en-US" smtClean="0"/>
              <a:t>26/01/16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CCB0-9D46-ED4D-A7E1-000876C0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3289-B20B-B04F-B017-E05CB73A01E0}" type="datetimeFigureOut">
              <a:rPr lang="en-US" smtClean="0"/>
              <a:t>26/01/16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CCB0-9D46-ED4D-A7E1-000876C0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8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3289-B20B-B04F-B017-E05CB73A01E0}" type="datetimeFigureOut">
              <a:rPr lang="en-US" smtClean="0"/>
              <a:t>26/01/16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CCB0-9D46-ED4D-A7E1-000876C0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83289-B20B-B04F-B017-E05CB73A01E0}" type="datetimeFigureOut">
              <a:rPr lang="en-US" smtClean="0"/>
              <a:t>26/01/16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3CCB0-9D46-ED4D-A7E1-000876C0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github.com/opensourceBIM/BIMserver-JavaScript-API" TargetMode="External"/><Relationship Id="rId6" Type="http://schemas.openxmlformats.org/officeDocument/2006/relationships/hyperlink" Target="https://github.com/aothms/python-bimserver-client" TargetMode="External"/><Relationship Id="rId7" Type="http://schemas.openxmlformats.org/officeDocument/2006/relationships/hyperlink" Target="https://github.com/opensourceBIM/BIMserverRubyAPI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github.com/opensourceBIM/BIMserver/releases/download/1.4.0-FINAL-2015-10-25/bimserver-1.4.0-FINAL-2015-10-25.jar" TargetMode="External"/><Relationship Id="rId5" Type="http://schemas.openxmlformats.org/officeDocument/2006/relationships/hyperlink" Target="http://www.sublimetext.com/2" TargetMode="External"/><Relationship Id="rId6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gobim.com/templates/IfcDoor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543" y="515568"/>
            <a:ext cx="7702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entury Gothic"/>
                <a:cs typeface="Century Gothic"/>
              </a:rPr>
              <a:t>IFC, Open Source BIMServer and BIMsie API</a:t>
            </a:r>
            <a:endParaRPr lang="en-US" sz="2800" b="1" dirty="0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7401" y="4649152"/>
            <a:ext cx="4538980" cy="128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Mehmet Yalcinkaya</a:t>
            </a:r>
          </a:p>
          <a:p>
            <a:pPr algn="ctr">
              <a:lnSpc>
                <a:spcPct val="130000"/>
              </a:lnSpc>
            </a:pPr>
            <a:r>
              <a:rPr lang="en-US" sz="1400" dirty="0" smtClean="0">
                <a:latin typeface="Century Gothic"/>
                <a:cs typeface="Century Gothic"/>
              </a:rPr>
              <a:t>PhD Candidate</a:t>
            </a:r>
          </a:p>
          <a:p>
            <a:pPr algn="ctr">
              <a:lnSpc>
                <a:spcPct val="130000"/>
              </a:lnSpc>
            </a:pPr>
            <a:r>
              <a:rPr lang="en-US" sz="1400" dirty="0" smtClean="0">
                <a:latin typeface="Century Gothic"/>
                <a:cs typeface="Century Gothic"/>
              </a:rPr>
              <a:t>IT in Construction, Building Information Modeling</a:t>
            </a:r>
          </a:p>
          <a:p>
            <a:pPr algn="ctr">
              <a:lnSpc>
                <a:spcPct val="130000"/>
              </a:lnSpc>
            </a:pPr>
            <a:r>
              <a:rPr lang="en-US" sz="1400" dirty="0" err="1">
                <a:solidFill>
                  <a:srgbClr val="3366FF"/>
                </a:solidFill>
                <a:latin typeface="Century Gothic"/>
                <a:cs typeface="Century Gothic"/>
              </a:rPr>
              <a:t>m</a:t>
            </a:r>
            <a:r>
              <a:rPr lang="en-US" sz="1400" dirty="0" err="1" smtClean="0">
                <a:solidFill>
                  <a:srgbClr val="3366FF"/>
                </a:solidFill>
                <a:latin typeface="Century Gothic"/>
                <a:cs typeface="Century Gothic"/>
              </a:rPr>
              <a:t>ehmet.yalcinkaya@aalto.fi</a:t>
            </a:r>
            <a:endParaRPr lang="en-US" sz="1400" dirty="0">
              <a:solidFill>
                <a:srgbClr val="3366FF"/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43" y="3043109"/>
            <a:ext cx="3432827" cy="1193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385" y="3132152"/>
            <a:ext cx="3374243" cy="13180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768" y="1171347"/>
            <a:ext cx="3715600" cy="17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0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65" y="5708975"/>
            <a:ext cx="1468206" cy="9990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8793" y="241567"/>
            <a:ext cx="14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BIMsie API</a:t>
            </a:r>
            <a:endParaRPr lang="en-US" sz="2000" b="1" dirty="0">
              <a:solidFill>
                <a:srgbClr val="3366FF"/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602" y="972872"/>
            <a:ext cx="8345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BIM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standard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information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exchange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(</a:t>
            </a:r>
            <a:r>
              <a:rPr lang="fi-FI" sz="1600" b="1" dirty="0" err="1" smtClean="0">
                <a:solidFill>
                  <a:srgbClr val="3366FF"/>
                </a:solidFill>
                <a:latin typeface="Century Gothic"/>
                <a:cs typeface="Century Gothic"/>
              </a:rPr>
              <a:t>sie</a:t>
            </a:r>
            <a:r>
              <a:rPr lang="fi-FI" sz="16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) </a:t>
            </a:r>
            <a:r>
              <a:rPr lang="fi-FI" sz="1600" dirty="0" smtClean="0">
                <a:latin typeface="Century Gothic"/>
                <a:cs typeface="Century Gothic"/>
              </a:rPr>
              <a:t>Application Programming </a:t>
            </a:r>
            <a:r>
              <a:rPr lang="fi-FI" sz="1600" dirty="0" err="1" smtClean="0">
                <a:latin typeface="Century Gothic"/>
                <a:cs typeface="Century Gothic"/>
              </a:rPr>
              <a:t>Interface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(API)</a:t>
            </a:r>
            <a:endParaRPr lang="en-US" sz="1600" b="1" dirty="0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002" y="1516634"/>
            <a:ext cx="184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en-US" sz="1600" b="1" dirty="0">
              <a:solidFill>
                <a:srgbClr val="3366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602" y="1489254"/>
            <a:ext cx="5763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dirty="0" smtClean="0">
                <a:latin typeface="Century Gothic"/>
                <a:cs typeface="Century Gothic"/>
              </a:rPr>
              <a:t>Set of </a:t>
            </a:r>
            <a:r>
              <a:rPr lang="fi-FI" sz="1600" b="1" dirty="0" err="1" smtClean="0">
                <a:latin typeface="Century Gothic"/>
                <a:cs typeface="Century Gothic"/>
              </a:rPr>
              <a:t>functions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which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can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b="1" dirty="0" err="1" smtClean="0">
                <a:latin typeface="Century Gothic"/>
                <a:cs typeface="Century Gothic"/>
              </a:rPr>
              <a:t>communicate</a:t>
            </a:r>
            <a:r>
              <a:rPr lang="fi-FI" sz="1600" dirty="0" smtClean="0">
                <a:latin typeface="Century Gothic"/>
                <a:cs typeface="Century Gothic"/>
              </a:rPr>
              <a:t> with </a:t>
            </a:r>
            <a:r>
              <a:rPr lang="fi-FI" sz="1600" b="1" dirty="0" smtClean="0">
                <a:latin typeface="Century Gothic"/>
                <a:cs typeface="Century Gothic"/>
              </a:rPr>
              <a:t>BIMServer</a:t>
            </a:r>
            <a:endParaRPr lang="en-US" sz="1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36" y="2706017"/>
            <a:ext cx="4188271" cy="2587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613" y="2620753"/>
            <a:ext cx="1663542" cy="26731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70555" y="5508920"/>
            <a:ext cx="4793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dirty="0" err="1" smtClean="0">
                <a:latin typeface="Century Gothic"/>
                <a:cs typeface="Century Gothic"/>
              </a:rPr>
              <a:t>We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can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do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what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REVIT</a:t>
            </a:r>
            <a:r>
              <a:rPr lang="fi-FI" sz="1600" dirty="0" smtClean="0">
                <a:solidFill>
                  <a:srgbClr val="3366FF"/>
                </a:solidFill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or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ARCHICAD</a:t>
            </a:r>
            <a:r>
              <a:rPr lang="fi-FI" sz="1600" dirty="0" smtClean="0">
                <a:solidFill>
                  <a:srgbClr val="3366FF"/>
                </a:solidFill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can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do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5602" y="2058980"/>
            <a:ext cx="6737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dirty="0" smtClean="0">
                <a:latin typeface="Century Gothic"/>
                <a:cs typeface="Century Gothic"/>
              </a:rPr>
              <a:t>In </a:t>
            </a:r>
            <a:r>
              <a:rPr lang="fi-FI" sz="1600" dirty="0" err="1" smtClean="0">
                <a:latin typeface="Century Gothic"/>
                <a:cs typeface="Century Gothic"/>
              </a:rPr>
              <a:t>other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words</a:t>
            </a:r>
            <a:r>
              <a:rPr lang="fi-FI" sz="1600" dirty="0" smtClean="0">
                <a:latin typeface="Century Gothic"/>
                <a:cs typeface="Century Gothic"/>
              </a:rPr>
              <a:t>, </a:t>
            </a:r>
            <a:r>
              <a:rPr lang="fi-FI" sz="1600" dirty="0" err="1" smtClean="0">
                <a:latin typeface="Century Gothic"/>
                <a:cs typeface="Century Gothic"/>
              </a:rPr>
              <a:t>it</a:t>
            </a:r>
            <a:r>
              <a:rPr lang="fi-FI" sz="1600" dirty="0" smtClean="0">
                <a:latin typeface="Century Gothic"/>
                <a:cs typeface="Century Gothic"/>
              </a:rPr>
              <a:t> is the </a:t>
            </a:r>
            <a:r>
              <a:rPr lang="fi-FI" sz="1600" b="1" dirty="0" err="1" smtClean="0">
                <a:latin typeface="Century Gothic"/>
                <a:cs typeface="Century Gothic"/>
              </a:rPr>
              <a:t>vocabulary</a:t>
            </a:r>
            <a:r>
              <a:rPr lang="fi-FI" sz="1600" dirty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that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we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can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talk</a:t>
            </a:r>
            <a:r>
              <a:rPr lang="fi-FI" sz="1600" dirty="0" smtClean="0">
                <a:latin typeface="Century Gothic"/>
                <a:cs typeface="Century Gothic"/>
              </a:rPr>
              <a:t> with BIMServer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7108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65" y="5708975"/>
            <a:ext cx="1468206" cy="9990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8793" y="241567"/>
            <a:ext cx="14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BIMsie API</a:t>
            </a:r>
            <a:endParaRPr lang="en-US" sz="2000" b="1" dirty="0">
              <a:solidFill>
                <a:srgbClr val="3366FF"/>
              </a:solidFill>
              <a:latin typeface="Century Gothic"/>
              <a:cs typeface="Century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002" y="1516634"/>
            <a:ext cx="184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en-US" sz="1600" b="1" dirty="0">
              <a:solidFill>
                <a:srgbClr val="3366FF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426" y="641677"/>
            <a:ext cx="4182297" cy="163371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8002" y="2447298"/>
            <a:ext cx="5944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dirty="0" err="1" smtClean="0">
                <a:latin typeface="Century Gothic"/>
                <a:cs typeface="Century Gothic"/>
              </a:rPr>
              <a:t>Go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b="1" dirty="0" smtClean="0">
                <a:solidFill>
                  <a:srgbClr val="008000"/>
                </a:solidFill>
                <a:latin typeface="Century Gothic"/>
                <a:cs typeface="Century Gothic"/>
              </a:rPr>
              <a:t>localhost:8082/console.html </a:t>
            </a:r>
            <a:r>
              <a:rPr lang="fi-FI" sz="1600" dirty="0" smtClean="0">
                <a:latin typeface="Century Gothic"/>
                <a:cs typeface="Century Gothic"/>
              </a:rPr>
              <a:t>to </a:t>
            </a:r>
            <a:r>
              <a:rPr lang="fi-FI" sz="1600" dirty="0" err="1" smtClean="0">
                <a:latin typeface="Century Gothic"/>
                <a:cs typeface="Century Gothic"/>
              </a:rPr>
              <a:t>see</a:t>
            </a:r>
            <a:r>
              <a:rPr lang="fi-FI" sz="1600" dirty="0" smtClean="0">
                <a:latin typeface="Century Gothic"/>
                <a:cs typeface="Century Gothic"/>
              </a:rPr>
              <a:t> the API </a:t>
            </a:r>
            <a:r>
              <a:rPr lang="fi-FI" sz="1600" dirty="0" err="1" smtClean="0">
                <a:latin typeface="Century Gothic"/>
                <a:cs typeface="Century Gothic"/>
              </a:rPr>
              <a:t>functions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518002" y="3824529"/>
            <a:ext cx="75163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dirty="0" err="1" smtClean="0">
                <a:latin typeface="Century Gothic"/>
                <a:cs typeface="Century Gothic"/>
              </a:rPr>
              <a:t>There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are</a:t>
            </a:r>
            <a:r>
              <a:rPr lang="fi-FI" sz="1600" dirty="0" smtClean="0">
                <a:latin typeface="Century Gothic"/>
                <a:cs typeface="Century Gothic"/>
              </a:rPr>
              <a:t> 100s of </a:t>
            </a:r>
            <a:r>
              <a:rPr lang="fi-FI" sz="1600" dirty="0" err="1" smtClean="0">
                <a:latin typeface="Century Gothic"/>
                <a:cs typeface="Century Gothic"/>
              </a:rPr>
              <a:t>functions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which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you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can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use</a:t>
            </a:r>
            <a:r>
              <a:rPr lang="fi-FI" sz="1600" dirty="0" smtClean="0">
                <a:latin typeface="Century Gothic"/>
                <a:cs typeface="Century Gothic"/>
              </a:rPr>
              <a:t> for </a:t>
            </a:r>
            <a:r>
              <a:rPr lang="fi-FI" sz="1600" b="1" dirty="0" err="1" smtClean="0">
                <a:solidFill>
                  <a:srgbClr val="008000"/>
                </a:solidFill>
                <a:latin typeface="Century Gothic"/>
                <a:cs typeface="Century Gothic"/>
              </a:rPr>
              <a:t>many</a:t>
            </a:r>
            <a:r>
              <a:rPr lang="fi-FI" sz="1600" b="1" dirty="0" smtClean="0">
                <a:solidFill>
                  <a:srgbClr val="008000"/>
                </a:solidFill>
                <a:latin typeface="Century Gothic"/>
                <a:cs typeface="Century Gothic"/>
              </a:rPr>
              <a:t> </a:t>
            </a:r>
            <a:r>
              <a:rPr lang="fi-FI" sz="1600" b="1" dirty="0" err="1" smtClean="0">
                <a:solidFill>
                  <a:srgbClr val="008000"/>
                </a:solidFill>
                <a:latin typeface="Century Gothic"/>
                <a:cs typeface="Century Gothic"/>
              </a:rPr>
              <a:t>purposes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002" y="2999808"/>
            <a:ext cx="5944722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dirty="0" err="1" smtClean="0">
                <a:latin typeface="Century Gothic"/>
                <a:cs typeface="Century Gothic"/>
              </a:rPr>
              <a:t>If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you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cannot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setup</a:t>
            </a:r>
            <a:r>
              <a:rPr lang="fi-FI" sz="1600" dirty="0" smtClean="0">
                <a:latin typeface="Century Gothic"/>
                <a:cs typeface="Century Gothic"/>
              </a:rPr>
              <a:t> BIMServer </a:t>
            </a:r>
            <a:r>
              <a:rPr lang="fi-FI" sz="1600" dirty="0" err="1" smtClean="0">
                <a:latin typeface="Century Gothic"/>
                <a:cs typeface="Century Gothic"/>
              </a:rPr>
              <a:t>go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fi-FI" sz="1600" b="1" dirty="0" err="1" smtClean="0">
                <a:solidFill>
                  <a:srgbClr val="008000"/>
                </a:solidFill>
                <a:latin typeface="Century Gothic"/>
                <a:cs typeface="Century Gothic"/>
              </a:rPr>
              <a:t>https://buildingsmart.github.io/BIMSie</a:t>
            </a:r>
            <a:r>
              <a:rPr lang="fi-FI" sz="1600" b="1" dirty="0" smtClean="0">
                <a:solidFill>
                  <a:srgbClr val="008000"/>
                </a:solidFill>
                <a:latin typeface="Century Gothic"/>
                <a:cs typeface="Century Gothic"/>
              </a:rPr>
              <a:t>/ 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002" y="4377039"/>
            <a:ext cx="75163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dirty="0" smtClean="0">
                <a:latin typeface="Century Gothic"/>
                <a:cs typeface="Century Gothic"/>
              </a:rPr>
              <a:t>BIMsie API is available to </a:t>
            </a:r>
            <a:r>
              <a:rPr lang="fi-FI" sz="1600" dirty="0" err="1" smtClean="0">
                <a:latin typeface="Century Gothic"/>
                <a:cs typeface="Century Gothic"/>
              </a:rPr>
              <a:t>use</a:t>
            </a:r>
            <a:r>
              <a:rPr lang="fi-FI" sz="1600" dirty="0" smtClean="0">
                <a:latin typeface="Century Gothic"/>
                <a:cs typeface="Century Gothic"/>
              </a:rPr>
              <a:t> with </a:t>
            </a:r>
            <a:r>
              <a:rPr lang="fi-FI" sz="1600" b="1" dirty="0" smtClean="0">
                <a:solidFill>
                  <a:schemeClr val="accent6">
                    <a:lumMod val="75000"/>
                  </a:schemeClr>
                </a:solidFill>
                <a:latin typeface="Century Gothic"/>
                <a:cs typeface="Century Gothic"/>
                <a:hlinkClick r:id="rId5"/>
              </a:rPr>
              <a:t>JavaScript</a:t>
            </a:r>
            <a:r>
              <a:rPr lang="fi-FI" sz="1600" dirty="0" smtClean="0">
                <a:latin typeface="Century Gothic"/>
                <a:cs typeface="Century Gothic"/>
              </a:rPr>
              <a:t>, </a:t>
            </a:r>
            <a:r>
              <a:rPr lang="fi-FI" sz="1600" b="1" dirty="0" smtClean="0">
                <a:solidFill>
                  <a:srgbClr val="3366FF"/>
                </a:solidFill>
                <a:latin typeface="Century Gothic"/>
                <a:cs typeface="Century Gothic"/>
                <a:hlinkClick r:id="rId6"/>
              </a:rPr>
              <a:t>Python</a:t>
            </a:r>
            <a:r>
              <a:rPr lang="fi-FI" sz="1600" dirty="0" smtClean="0">
                <a:latin typeface="Century Gothic"/>
                <a:cs typeface="Century Gothic"/>
                <a:hlinkClick r:id="rId6"/>
              </a:rPr>
              <a:t> </a:t>
            </a:r>
            <a:r>
              <a:rPr lang="fi-FI" sz="1600" dirty="0" smtClean="0">
                <a:latin typeface="Century Gothic"/>
                <a:cs typeface="Century Gothic"/>
              </a:rPr>
              <a:t>and </a:t>
            </a:r>
            <a:r>
              <a:rPr lang="fi-FI" sz="1600" b="1" dirty="0" smtClean="0">
                <a:solidFill>
                  <a:srgbClr val="FF0000"/>
                </a:solidFill>
                <a:latin typeface="Century Gothic"/>
                <a:cs typeface="Century Gothic"/>
                <a:hlinkClick r:id="rId7"/>
              </a:rPr>
              <a:t>Ruby</a:t>
            </a:r>
            <a:r>
              <a:rPr lang="fi-FI" sz="1600" dirty="0" smtClean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languages</a:t>
            </a:r>
            <a:endParaRPr lang="en-US" sz="16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7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65" y="5708975"/>
            <a:ext cx="1468206" cy="9990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8793" y="241567"/>
            <a:ext cx="14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BIMsie API</a:t>
            </a:r>
            <a:endParaRPr lang="en-US" sz="2000" b="1" dirty="0">
              <a:solidFill>
                <a:srgbClr val="3366FF"/>
              </a:solidFill>
              <a:latin typeface="Century Gothic"/>
              <a:cs typeface="Century Gothic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002" y="1860786"/>
            <a:ext cx="75163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b="1" dirty="0" smtClean="0">
                <a:latin typeface="Century Gothic"/>
                <a:cs typeface="Century Gothic"/>
              </a:rPr>
              <a:t>Task1</a:t>
            </a:r>
            <a:r>
              <a:rPr lang="fi-FI" sz="1600" dirty="0" smtClean="0">
                <a:latin typeface="Century Gothic"/>
                <a:cs typeface="Century Gothic"/>
              </a:rPr>
              <a:t>: </a:t>
            </a:r>
            <a:r>
              <a:rPr lang="fi-FI" sz="1600" dirty="0" err="1" smtClean="0">
                <a:latin typeface="Century Gothic"/>
                <a:cs typeface="Century Gothic"/>
              </a:rPr>
              <a:t>Create</a:t>
            </a:r>
            <a:r>
              <a:rPr lang="fi-FI" sz="1600" dirty="0" smtClean="0">
                <a:latin typeface="Century Gothic"/>
                <a:cs typeface="Century Gothic"/>
              </a:rPr>
              <a:t> a new </a:t>
            </a:r>
            <a:r>
              <a:rPr lang="fi-FI" sz="1600" dirty="0" err="1" smtClean="0">
                <a:latin typeface="Century Gothic"/>
                <a:cs typeface="Century Gothic"/>
              </a:rPr>
              <a:t>project</a:t>
            </a:r>
            <a:r>
              <a:rPr lang="fi-FI" sz="1600" dirty="0" smtClean="0">
                <a:latin typeface="Century Gothic"/>
                <a:cs typeface="Century Gothic"/>
              </a:rPr>
              <a:t> and </a:t>
            </a:r>
            <a:r>
              <a:rPr lang="fi-FI" sz="1600" dirty="0" err="1" smtClean="0">
                <a:latin typeface="Century Gothic"/>
                <a:cs typeface="Century Gothic"/>
              </a:rPr>
              <a:t>upload</a:t>
            </a:r>
            <a:r>
              <a:rPr lang="fi-FI" sz="1600" dirty="0" smtClean="0">
                <a:latin typeface="Century Gothic"/>
                <a:cs typeface="Century Gothic"/>
              </a:rPr>
              <a:t> an IFC </a:t>
            </a:r>
            <a:r>
              <a:rPr lang="fi-FI" sz="1600" dirty="0" err="1" smtClean="0">
                <a:latin typeface="Century Gothic"/>
                <a:cs typeface="Century Gothic"/>
              </a:rPr>
              <a:t>file</a:t>
            </a:r>
            <a:r>
              <a:rPr lang="fi-FI" sz="1600" dirty="0" smtClean="0">
                <a:latin typeface="Century Gothic"/>
                <a:cs typeface="Century Gothic"/>
              </a:rPr>
              <a:t> to BIMServer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88745" y="1021983"/>
            <a:ext cx="439971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2800" b="1" dirty="0" smtClean="0">
                <a:solidFill>
                  <a:srgbClr val="008000"/>
                </a:solidFill>
                <a:latin typeface="Century Gothic"/>
                <a:cs typeface="Century Gothic"/>
              </a:rPr>
              <a:t>DEMO TIME with PYHTON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002" y="2413296"/>
            <a:ext cx="7516396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b="1" dirty="0" smtClean="0">
                <a:latin typeface="Century Gothic"/>
                <a:cs typeface="Century Gothic"/>
              </a:rPr>
              <a:t>Task2</a:t>
            </a:r>
            <a:r>
              <a:rPr lang="fi-FI" sz="1600" dirty="0" smtClean="0">
                <a:latin typeface="Century Gothic"/>
                <a:cs typeface="Century Gothic"/>
              </a:rPr>
              <a:t>: </a:t>
            </a:r>
            <a:r>
              <a:rPr lang="fi-FI" sz="1600" dirty="0" err="1" smtClean="0">
                <a:latin typeface="Century Gothic"/>
                <a:cs typeface="Century Gothic"/>
              </a:rPr>
              <a:t>Query</a:t>
            </a:r>
            <a:r>
              <a:rPr lang="fi-FI" sz="1600" dirty="0" smtClean="0">
                <a:latin typeface="Century Gothic"/>
                <a:cs typeface="Century Gothic"/>
              </a:rPr>
              <a:t> the </a:t>
            </a:r>
            <a:r>
              <a:rPr lang="fi-FI" sz="1600" dirty="0" err="1" smtClean="0">
                <a:latin typeface="Century Gothic"/>
                <a:cs typeface="Century Gothic"/>
              </a:rPr>
              <a:t>detailed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information</a:t>
            </a:r>
            <a:r>
              <a:rPr lang="fi-FI" sz="1600" dirty="0" smtClean="0">
                <a:latin typeface="Century Gothic"/>
                <a:cs typeface="Century Gothic"/>
              </a:rPr>
              <a:t> of a </a:t>
            </a:r>
            <a:r>
              <a:rPr lang="fi-FI" sz="1600" dirty="0" err="1" smtClean="0">
                <a:latin typeface="Century Gothic"/>
                <a:cs typeface="Century Gothic"/>
              </a:rPr>
              <a:t>specific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building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object</a:t>
            </a:r>
            <a:r>
              <a:rPr lang="fi-FI" sz="1600" dirty="0" smtClean="0">
                <a:latin typeface="Century Gothic"/>
                <a:cs typeface="Century Gothic"/>
              </a:rPr>
              <a:t> with GUID </a:t>
            </a:r>
            <a:r>
              <a:rPr lang="fi-FI" sz="1600" dirty="0" err="1" smtClean="0">
                <a:latin typeface="Century Gothic"/>
                <a:cs typeface="Century Gothic"/>
              </a:rPr>
              <a:t>number</a:t>
            </a:r>
            <a:endParaRPr lang="en-US" sz="16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1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895" y="1134190"/>
            <a:ext cx="387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Industry Foundation Classes (IFC)</a:t>
            </a:r>
            <a:endParaRPr lang="en-US" b="1" dirty="0">
              <a:latin typeface="Century Gothic"/>
              <a:cs typeface="Century Gothic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65" y="5708975"/>
            <a:ext cx="1468206" cy="999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895" y="1707725"/>
            <a:ext cx="436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BIMServer Setup and User Interface UI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895" y="2229457"/>
            <a:ext cx="532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Creating Project and Upload an IFC file with UI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895" y="2751189"/>
            <a:ext cx="47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BIMsie API and Interaction with BIMServer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963" y="3705924"/>
            <a:ext cx="5981125" cy="1799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Century Gothic"/>
                <a:cs typeface="Century Gothic"/>
              </a:rPr>
              <a:t>Requirements and Downloads: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latin typeface="Century Gothic"/>
                <a:cs typeface="Century Gothic"/>
              </a:rPr>
              <a:t>Open Source BIMServer </a:t>
            </a:r>
            <a:r>
              <a:rPr lang="en-US" sz="1600" dirty="0" smtClean="0">
                <a:latin typeface="Century Gothic"/>
                <a:cs typeface="Century Gothic"/>
                <a:hlinkClick r:id="rId4"/>
              </a:rPr>
              <a:t>executable jar file</a:t>
            </a:r>
            <a:endParaRPr lang="en-US" sz="1600" dirty="0" smtClean="0">
              <a:latin typeface="Century Gothic"/>
              <a:cs typeface="Century Gothic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latin typeface="Century Gothic"/>
                <a:cs typeface="Century Gothic"/>
              </a:rPr>
              <a:t>Text editor (Preferable </a:t>
            </a:r>
            <a:r>
              <a:rPr lang="en-US" sz="1600" dirty="0" smtClean="0">
                <a:latin typeface="Century Gothic"/>
                <a:cs typeface="Century Gothic"/>
                <a:hlinkClick r:id="rId5"/>
              </a:rPr>
              <a:t>Sublime Text</a:t>
            </a:r>
            <a:r>
              <a:rPr lang="en-US" sz="1600" dirty="0" smtClean="0">
                <a:latin typeface="Century Gothic"/>
                <a:cs typeface="Century Gothic"/>
              </a:rPr>
              <a:t>)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latin typeface="Century Gothic"/>
                <a:cs typeface="Century Gothic"/>
                <a:hlinkClick r:id="rId6"/>
              </a:rPr>
              <a:t>Python 2.7 </a:t>
            </a:r>
            <a:r>
              <a:rPr lang="en-US" sz="1600" dirty="0" smtClean="0">
                <a:latin typeface="Century Gothic"/>
                <a:cs typeface="Century Gothic"/>
              </a:rPr>
              <a:t>(Library installation will be made during class)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560" y="241567"/>
            <a:ext cx="2577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What will we learn?</a:t>
            </a:r>
            <a:endParaRPr lang="en-US" sz="2000" b="1" dirty="0">
              <a:solidFill>
                <a:srgbClr val="3366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051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65" y="5708975"/>
            <a:ext cx="1468206" cy="9990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1000" y="241567"/>
            <a:ext cx="4282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Industry Foundation Classes (IFC)</a:t>
            </a:r>
            <a:endParaRPr lang="en-US" sz="2000" b="1" dirty="0">
              <a:solidFill>
                <a:srgbClr val="3366FF"/>
              </a:solidFill>
              <a:latin typeface="Century Gothic"/>
              <a:cs typeface="Century Gothic"/>
            </a:endParaRPr>
          </a:p>
        </p:txBody>
      </p:sp>
      <p:sp>
        <p:nvSpPr>
          <p:cNvPr id="14" name="Pladsholder til indhold 2"/>
          <p:cNvSpPr txBox="1">
            <a:spLocks/>
          </p:cNvSpPr>
          <p:nvPr/>
        </p:nvSpPr>
        <p:spPr>
          <a:xfrm>
            <a:off x="457200" y="841732"/>
            <a:ext cx="8229600" cy="3347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16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IFC is </a:t>
            </a:r>
            <a:r>
              <a:rPr lang="en-GB" sz="1600" dirty="0" smtClean="0">
                <a:solidFill>
                  <a:schemeClr val="tx1"/>
                </a:solidFill>
                <a:latin typeface="Century Gothic"/>
                <a:cs typeface="Century Gothic"/>
              </a:rPr>
              <a:t>a definition of a standard format to describe a Building Information Model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16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IFC defines </a:t>
            </a:r>
            <a:r>
              <a:rPr lang="en-GB" sz="1600" dirty="0" smtClean="0">
                <a:solidFill>
                  <a:schemeClr val="tx1"/>
                </a:solidFill>
                <a:latin typeface="Century Gothic"/>
                <a:cs typeface="Century Gothic"/>
              </a:rPr>
              <a:t>how information should be provided/stored for all stages of a building projects lifecycle.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Century Gothic"/>
                <a:cs typeface="Century Gothic"/>
              </a:rPr>
              <a:t>It goes right down to the properties of the </a:t>
            </a:r>
            <a:r>
              <a:rPr lang="en-GB" sz="16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individual object 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Century Gothic"/>
                <a:cs typeface="Century Gothic"/>
              </a:rPr>
              <a:t>It can do from “very little” information to “</a:t>
            </a:r>
            <a:r>
              <a:rPr lang="en-GB" sz="1600" strike="sngStrike" dirty="0" smtClean="0">
                <a:solidFill>
                  <a:schemeClr val="tx1"/>
                </a:solidFill>
                <a:latin typeface="Century Gothic"/>
                <a:cs typeface="Century Gothic"/>
              </a:rPr>
              <a:t>everything</a:t>
            </a:r>
            <a:r>
              <a:rPr lang="en-GB" sz="1600" dirty="0" smtClean="0">
                <a:solidFill>
                  <a:schemeClr val="tx1"/>
                </a:solidFill>
                <a:latin typeface="Century Gothic"/>
                <a:cs typeface="Century Gothic"/>
              </a:rPr>
              <a:t>”.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Century Gothic"/>
                <a:cs typeface="Century Gothic"/>
              </a:rPr>
              <a:t>IFC can hold data for </a:t>
            </a:r>
            <a:r>
              <a:rPr lang="en-GB" sz="16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geometry</a:t>
            </a:r>
            <a:r>
              <a:rPr lang="en-GB" sz="1600" dirty="0" smtClean="0">
                <a:solidFill>
                  <a:schemeClr val="tx1"/>
                </a:solidFill>
                <a:latin typeface="Century Gothic"/>
                <a:cs typeface="Century Gothic"/>
              </a:rPr>
              <a:t>, </a:t>
            </a:r>
            <a:r>
              <a:rPr lang="en-GB" sz="16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calculation</a:t>
            </a:r>
            <a:r>
              <a:rPr lang="en-GB" sz="1600" dirty="0" smtClean="0">
                <a:solidFill>
                  <a:schemeClr val="tx1"/>
                </a:solidFill>
                <a:latin typeface="Century Gothic"/>
                <a:cs typeface="Century Gothic"/>
              </a:rPr>
              <a:t>, </a:t>
            </a:r>
            <a:r>
              <a:rPr lang="en-GB" sz="16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quantities</a:t>
            </a:r>
            <a:r>
              <a:rPr lang="en-GB" sz="1600" dirty="0" smtClean="0">
                <a:solidFill>
                  <a:schemeClr val="tx1"/>
                </a:solidFill>
                <a:latin typeface="Century Gothic"/>
                <a:cs typeface="Century Gothic"/>
              </a:rPr>
              <a:t>, </a:t>
            </a:r>
            <a:r>
              <a:rPr lang="en-GB" sz="16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facility management (almost %40)</a:t>
            </a:r>
            <a:r>
              <a:rPr lang="en-GB" sz="1600" dirty="0" smtClean="0">
                <a:solidFill>
                  <a:schemeClr val="tx1"/>
                </a:solidFill>
                <a:latin typeface="Century Gothic"/>
                <a:cs typeface="Century Gothic"/>
              </a:rPr>
              <a:t>, </a:t>
            </a:r>
            <a:r>
              <a:rPr lang="en-GB" sz="16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pricing</a:t>
            </a:r>
            <a:r>
              <a:rPr lang="en-GB" sz="1600" dirty="0" smtClean="0">
                <a:solidFill>
                  <a:schemeClr val="tx1"/>
                </a:solidFill>
                <a:latin typeface="Century Gothic"/>
                <a:cs typeface="Century Gothic"/>
              </a:rPr>
              <a:t> etc. .... for many different professions (architect, electrical, HVAC, structural, terrain etc. )</a:t>
            </a:r>
            <a:endParaRPr lang="en-GB" sz="1600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95" y="4018210"/>
            <a:ext cx="3349412" cy="25120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79288" y="4018210"/>
            <a:ext cx="4511647" cy="2155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GB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IfcDoor</a:t>
            </a:r>
            <a:r>
              <a:rPr lang="en-GB" dirty="0" smtClean="0">
                <a:solidFill>
                  <a:schemeClr val="tx1"/>
                </a:solidFill>
                <a:latin typeface="Century Gothic"/>
                <a:cs typeface="Century Gothic"/>
              </a:rPr>
              <a:t> represents a door modelled in</a:t>
            </a:r>
          </a:p>
          <a:p>
            <a:pPr>
              <a:lnSpc>
                <a:spcPct val="130000"/>
              </a:lnSpc>
            </a:pPr>
            <a:r>
              <a:rPr lang="en-GB" dirty="0" smtClean="0">
                <a:latin typeface="Century Gothic"/>
                <a:cs typeface="Century Gothic"/>
              </a:rPr>
              <a:t>BIM software.</a:t>
            </a:r>
          </a:p>
          <a:p>
            <a:endParaRPr lang="en-GB" dirty="0" smtClean="0">
              <a:latin typeface="Century Gothic"/>
              <a:cs typeface="Century Gothic"/>
            </a:endParaRPr>
          </a:p>
          <a:p>
            <a:pPr>
              <a:lnSpc>
                <a:spcPct val="130000"/>
              </a:lnSpc>
            </a:pPr>
            <a:r>
              <a:rPr lang="en-GB" dirty="0" smtClean="0">
                <a:latin typeface="Century Gothic"/>
                <a:cs typeface="Century Gothic"/>
              </a:rPr>
              <a:t>In IFC structure, it has many </a:t>
            </a:r>
            <a:r>
              <a:rPr lang="en-GB" dirty="0" smtClean="0">
                <a:latin typeface="Century Gothic"/>
                <a:cs typeface="Century Gothic"/>
                <a:hlinkClick r:id="rId5"/>
              </a:rPr>
              <a:t>properties</a:t>
            </a:r>
            <a:endParaRPr lang="en-US" dirty="0">
              <a:latin typeface="Century Gothic"/>
              <a:cs typeface="Century Gothic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Century Gothic"/>
                <a:cs typeface="Century Gothic"/>
              </a:rPr>
              <a:t>w</a:t>
            </a:r>
            <a:r>
              <a:rPr lang="en-US" dirty="0" smtClean="0">
                <a:latin typeface="Century Gothic"/>
                <a:cs typeface="Century Gothic"/>
              </a:rPr>
              <a:t>hich can be defined and updated in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entury Gothic"/>
                <a:cs typeface="Century Gothic"/>
              </a:rPr>
              <a:t>BIM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4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65" y="5708975"/>
            <a:ext cx="1468206" cy="9990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759" y="177551"/>
            <a:ext cx="4282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Industry Foundation Classes (IFC)</a:t>
            </a:r>
            <a:endParaRPr lang="en-US" sz="2000" b="1" dirty="0">
              <a:solidFill>
                <a:srgbClr val="3366FF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13" y="957508"/>
            <a:ext cx="8879958" cy="38227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335" y="4922252"/>
            <a:ext cx="857505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GB" dirty="0" smtClean="0">
                <a:solidFill>
                  <a:schemeClr val="tx1"/>
                </a:solidFill>
                <a:latin typeface="Century Gothic"/>
                <a:cs typeface="Century Gothic"/>
              </a:rPr>
              <a:t>100Ks of lines about the BIM model. Impossible to read and understand. </a:t>
            </a:r>
            <a:endParaRPr lang="en-GB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83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65" y="5708975"/>
            <a:ext cx="1468206" cy="9990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8793" y="241567"/>
            <a:ext cx="4282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Industry Foundation Classes (IFC)</a:t>
            </a:r>
            <a:endParaRPr lang="en-US" sz="2000" b="1" dirty="0">
              <a:solidFill>
                <a:srgbClr val="3366FF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58" y="829939"/>
            <a:ext cx="7428734" cy="55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9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44" y="1402441"/>
            <a:ext cx="7539371" cy="4539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365" y="5708975"/>
            <a:ext cx="1468206" cy="9990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8793" y="241567"/>
            <a:ext cx="4282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Industry Foundation Classes (IFC)</a:t>
            </a:r>
            <a:endParaRPr lang="en-US" sz="2000" b="1" dirty="0">
              <a:solidFill>
                <a:srgbClr val="3366FF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821" y="674171"/>
            <a:ext cx="730958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dirty="0" smtClean="0">
                <a:latin typeface="Century Gothic"/>
                <a:cs typeface="Century Gothic"/>
              </a:rPr>
              <a:t>The </a:t>
            </a:r>
            <a:r>
              <a:rPr lang="fi-FI" dirty="0" err="1" smtClean="0">
                <a:latin typeface="Century Gothic"/>
                <a:cs typeface="Century Gothic"/>
              </a:rPr>
              <a:t>information</a:t>
            </a:r>
            <a:r>
              <a:rPr lang="fi-FI" dirty="0" smtClean="0">
                <a:latin typeface="Century Gothic"/>
                <a:cs typeface="Century Gothic"/>
              </a:rPr>
              <a:t> in IFC </a:t>
            </a:r>
            <a:r>
              <a:rPr lang="fi-FI" dirty="0" err="1" smtClean="0">
                <a:latin typeface="Century Gothic"/>
                <a:cs typeface="Century Gothic"/>
              </a:rPr>
              <a:t>can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be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grouped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under</a:t>
            </a:r>
            <a:r>
              <a:rPr lang="fi-FI" dirty="0" smtClean="0">
                <a:latin typeface="Century Gothic"/>
                <a:cs typeface="Century Gothic"/>
              </a:rPr>
              <a:t> 2 main </a:t>
            </a:r>
            <a:r>
              <a:rPr lang="fi-FI" dirty="0" err="1" smtClean="0">
                <a:latin typeface="Century Gothic"/>
                <a:cs typeface="Century Gothic"/>
              </a:rPr>
              <a:t>categories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89475" y="1179693"/>
            <a:ext cx="403927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b="1" dirty="0" err="1" smtClean="0">
                <a:latin typeface="Century Gothic"/>
                <a:cs typeface="Century Gothic"/>
              </a:rPr>
              <a:t>Numerical</a:t>
            </a:r>
            <a:r>
              <a:rPr lang="fi-FI" b="1" dirty="0" smtClean="0">
                <a:latin typeface="Century Gothic"/>
                <a:cs typeface="Century Gothic"/>
              </a:rPr>
              <a:t> and </a:t>
            </a:r>
            <a:r>
              <a:rPr lang="fi-FI" b="1" dirty="0" err="1" smtClean="0">
                <a:latin typeface="Century Gothic"/>
                <a:cs typeface="Century Gothic"/>
              </a:rPr>
              <a:t>Textual</a:t>
            </a:r>
            <a:r>
              <a:rPr lang="fi-FI" b="1" dirty="0" smtClean="0">
                <a:latin typeface="Century Gothic"/>
                <a:cs typeface="Century Gothic"/>
              </a:rPr>
              <a:t> </a:t>
            </a:r>
            <a:r>
              <a:rPr lang="fi-FI" b="1" dirty="0" err="1" smtClean="0">
                <a:latin typeface="Century Gothic"/>
                <a:cs typeface="Century Gothic"/>
              </a:rPr>
              <a:t>Information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70127" y="1177631"/>
            <a:ext cx="3771585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b="1" dirty="0" err="1" smtClean="0">
                <a:latin typeface="Century Gothic"/>
                <a:cs typeface="Century Gothic"/>
              </a:rPr>
              <a:t>Graphical</a:t>
            </a:r>
            <a:r>
              <a:rPr lang="fi-FI" b="1" dirty="0" smtClean="0">
                <a:latin typeface="Century Gothic"/>
                <a:cs typeface="Century Gothic"/>
              </a:rPr>
              <a:t> 3D </a:t>
            </a:r>
            <a:r>
              <a:rPr lang="fi-FI" b="1" dirty="0" err="1" smtClean="0">
                <a:latin typeface="Century Gothic"/>
                <a:cs typeface="Century Gothic"/>
              </a:rPr>
              <a:t>Model</a:t>
            </a:r>
            <a:r>
              <a:rPr lang="fi-FI" b="1" dirty="0" smtClean="0">
                <a:latin typeface="Century Gothic"/>
                <a:cs typeface="Century Gothic"/>
              </a:rPr>
              <a:t> </a:t>
            </a:r>
            <a:r>
              <a:rPr lang="fi-FI" b="1" dirty="0" err="1" smtClean="0">
                <a:latin typeface="Century Gothic"/>
                <a:cs typeface="Century Gothic"/>
              </a:rPr>
              <a:t>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922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65" y="5708975"/>
            <a:ext cx="1468206" cy="9990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8793" y="241567"/>
            <a:ext cx="4282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Industry Foundation Classes (IFC)</a:t>
            </a:r>
            <a:endParaRPr lang="en-US" sz="2000" b="1" dirty="0">
              <a:solidFill>
                <a:srgbClr val="3366FF"/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602" y="649511"/>
            <a:ext cx="403927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b="1" dirty="0" err="1" smtClean="0">
                <a:solidFill>
                  <a:srgbClr val="3366FF"/>
                </a:solidFill>
                <a:latin typeface="Century Gothic"/>
                <a:cs typeface="Century Gothic"/>
              </a:rPr>
              <a:t>Numerical</a:t>
            </a:r>
            <a:r>
              <a:rPr lang="fi-FI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 and </a:t>
            </a:r>
            <a:r>
              <a:rPr lang="fi-FI" b="1" dirty="0" err="1" smtClean="0">
                <a:solidFill>
                  <a:srgbClr val="3366FF"/>
                </a:solidFill>
                <a:latin typeface="Century Gothic"/>
                <a:cs typeface="Century Gothic"/>
              </a:rPr>
              <a:t>Textual</a:t>
            </a:r>
            <a:r>
              <a:rPr lang="fi-FI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 </a:t>
            </a:r>
            <a:r>
              <a:rPr lang="fi-FI" b="1" dirty="0" err="1" smtClean="0">
                <a:solidFill>
                  <a:srgbClr val="3366FF"/>
                </a:solidFill>
                <a:latin typeface="Century Gothic"/>
                <a:cs typeface="Century Gothic"/>
              </a:rPr>
              <a:t>Information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602" y="1202049"/>
            <a:ext cx="7049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dirty="0" err="1" smtClean="0">
                <a:latin typeface="Century Gothic"/>
                <a:cs typeface="Century Gothic"/>
              </a:rPr>
              <a:t>Each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building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entity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has</a:t>
            </a:r>
            <a:r>
              <a:rPr lang="fi-FI" sz="1600" dirty="0" smtClean="0">
                <a:latin typeface="Century Gothic"/>
                <a:cs typeface="Century Gothic"/>
              </a:rPr>
              <a:t> a </a:t>
            </a:r>
            <a:r>
              <a:rPr lang="fi-FI" sz="1600" b="1" dirty="0" err="1" smtClean="0">
                <a:latin typeface="Century Gothic"/>
                <a:cs typeface="Century Gothic"/>
              </a:rPr>
              <a:t>Global</a:t>
            </a:r>
            <a:r>
              <a:rPr lang="fi-FI" sz="1600" b="1" dirty="0" smtClean="0">
                <a:latin typeface="Century Gothic"/>
                <a:cs typeface="Century Gothic"/>
              </a:rPr>
              <a:t> </a:t>
            </a:r>
            <a:r>
              <a:rPr lang="fi-FI" sz="1600" b="1" dirty="0" err="1" smtClean="0">
                <a:latin typeface="Century Gothic"/>
                <a:cs typeface="Century Gothic"/>
              </a:rPr>
              <a:t>Unique</a:t>
            </a:r>
            <a:r>
              <a:rPr lang="fi-FI" sz="1600" b="1" dirty="0" smtClean="0">
                <a:latin typeface="Century Gothic"/>
                <a:cs typeface="Century Gothic"/>
              </a:rPr>
              <a:t> </a:t>
            </a:r>
            <a:r>
              <a:rPr lang="fi-FI" sz="1600" b="1" dirty="0" err="1" smtClean="0">
                <a:latin typeface="Century Gothic"/>
                <a:cs typeface="Century Gothic"/>
              </a:rPr>
              <a:t>Identication</a:t>
            </a:r>
            <a:r>
              <a:rPr lang="fi-FI" sz="1600" b="1" dirty="0" smtClean="0">
                <a:latin typeface="Century Gothic"/>
                <a:cs typeface="Century Gothic"/>
              </a:rPr>
              <a:t> </a:t>
            </a:r>
            <a:r>
              <a:rPr lang="fi-FI" sz="1600" b="1" dirty="0" err="1" smtClean="0">
                <a:latin typeface="Century Gothic"/>
                <a:cs typeface="Century Gothic"/>
              </a:rPr>
              <a:t>Number</a:t>
            </a:r>
            <a:r>
              <a:rPr lang="fi-FI" sz="1600" b="1" dirty="0" smtClean="0">
                <a:latin typeface="Century Gothic"/>
                <a:cs typeface="Century Gothic"/>
              </a:rPr>
              <a:t> (GUID)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93" y="2464667"/>
            <a:ext cx="5922068" cy="365916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5602" y="1745214"/>
            <a:ext cx="77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dirty="0" smtClean="0">
                <a:latin typeface="Century Gothic"/>
                <a:cs typeface="Century Gothic"/>
              </a:rPr>
              <a:t>BIM </a:t>
            </a:r>
            <a:r>
              <a:rPr lang="fi-FI" sz="1600" dirty="0" err="1" smtClean="0">
                <a:latin typeface="Century Gothic"/>
                <a:cs typeface="Century Gothic"/>
              </a:rPr>
              <a:t>applications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store</a:t>
            </a:r>
            <a:r>
              <a:rPr lang="fi-FI" sz="1600" dirty="0" smtClean="0">
                <a:latin typeface="Century Gothic"/>
                <a:cs typeface="Century Gothic"/>
              </a:rPr>
              <a:t> and </a:t>
            </a:r>
            <a:r>
              <a:rPr lang="fi-FI" sz="1600" dirty="0" err="1" smtClean="0">
                <a:latin typeface="Century Gothic"/>
                <a:cs typeface="Century Gothic"/>
              </a:rPr>
              <a:t>query</a:t>
            </a:r>
            <a:r>
              <a:rPr lang="fi-FI" sz="1600" dirty="0" smtClean="0">
                <a:latin typeface="Century Gothic"/>
                <a:cs typeface="Century Gothic"/>
              </a:rPr>
              <a:t> the </a:t>
            </a:r>
            <a:r>
              <a:rPr lang="fi-FI" sz="1600" dirty="0" err="1" smtClean="0">
                <a:latin typeface="Century Gothic"/>
                <a:cs typeface="Century Gothic"/>
              </a:rPr>
              <a:t>specific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building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entity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based</a:t>
            </a:r>
            <a:r>
              <a:rPr lang="fi-FI" sz="1600" dirty="0" smtClean="0">
                <a:latin typeface="Century Gothic"/>
                <a:cs typeface="Century Gothic"/>
              </a:rPr>
              <a:t> on </a:t>
            </a:r>
            <a:r>
              <a:rPr lang="fi-FI" sz="1600" dirty="0" err="1" smtClean="0">
                <a:latin typeface="Century Gothic"/>
                <a:cs typeface="Century Gothic"/>
              </a:rPr>
              <a:t>GUIDs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70" y="2464667"/>
            <a:ext cx="2352189" cy="37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2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65" y="5708975"/>
            <a:ext cx="1468206" cy="9990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8793" y="241567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Open source BIMServer</a:t>
            </a:r>
            <a:endParaRPr lang="en-US" sz="2000" b="1" dirty="0">
              <a:solidFill>
                <a:srgbClr val="3366FF"/>
              </a:solidFill>
              <a:latin typeface="Century Gothic"/>
              <a:cs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602" y="1372962"/>
            <a:ext cx="7408098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dirty="0" smtClean="0">
                <a:latin typeface="Century Gothic"/>
                <a:cs typeface="Century Gothic"/>
              </a:rPr>
              <a:t>An </a:t>
            </a:r>
            <a:r>
              <a:rPr lang="fi-FI" sz="1600" b="1" dirty="0" smtClean="0">
                <a:latin typeface="Century Gothic"/>
                <a:cs typeface="Century Gothic"/>
              </a:rPr>
              <a:t>open </a:t>
            </a:r>
            <a:r>
              <a:rPr lang="fi-FI" sz="1600" b="1" dirty="0" err="1" smtClean="0">
                <a:latin typeface="Century Gothic"/>
                <a:cs typeface="Century Gothic"/>
              </a:rPr>
              <a:t>source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development</a:t>
            </a:r>
            <a:r>
              <a:rPr lang="fi-FI" sz="1600" dirty="0" smtClean="0">
                <a:latin typeface="Century Gothic"/>
                <a:cs typeface="Century Gothic"/>
              </a:rPr>
              <a:t> in Eindhoven </a:t>
            </a:r>
            <a:r>
              <a:rPr lang="fi-FI" sz="1600" dirty="0" err="1" smtClean="0">
                <a:latin typeface="Century Gothic"/>
                <a:cs typeface="Century Gothic"/>
              </a:rPr>
              <a:t>University</a:t>
            </a:r>
            <a:r>
              <a:rPr lang="fi-FI" sz="1600" dirty="0" smtClean="0">
                <a:latin typeface="Century Gothic"/>
                <a:cs typeface="Century Gothic"/>
              </a:rPr>
              <a:t> of Technology and</a:t>
            </a:r>
          </a:p>
          <a:p>
            <a:pPr>
              <a:lnSpc>
                <a:spcPct val="130000"/>
              </a:lnSpc>
            </a:pPr>
            <a:r>
              <a:rPr lang="fi-FI" sz="1600" dirty="0" smtClean="0">
                <a:latin typeface="Century Gothic"/>
                <a:cs typeface="Century Gothic"/>
              </a:rPr>
              <a:t>TNO </a:t>
            </a:r>
            <a:r>
              <a:rPr lang="fi-FI" sz="1600" dirty="0" err="1" smtClean="0">
                <a:latin typeface="Century Gothic"/>
                <a:cs typeface="Century Gothic"/>
              </a:rPr>
              <a:t>Research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Center-Netherlands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65602" y="2333604"/>
            <a:ext cx="7309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dirty="0" err="1" smtClean="0">
                <a:latin typeface="Century Gothic"/>
                <a:cs typeface="Century Gothic"/>
              </a:rPr>
              <a:t>You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can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b="1" dirty="0" err="1" smtClean="0">
                <a:latin typeface="Century Gothic"/>
                <a:cs typeface="Century Gothic"/>
              </a:rPr>
              <a:t>upload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your</a:t>
            </a:r>
            <a:r>
              <a:rPr lang="fi-FI" sz="1600" dirty="0" smtClean="0">
                <a:latin typeface="Century Gothic"/>
                <a:cs typeface="Century Gothic"/>
              </a:rPr>
              <a:t> IFC </a:t>
            </a:r>
            <a:r>
              <a:rPr lang="fi-FI" sz="1600" dirty="0" err="1" smtClean="0">
                <a:latin typeface="Century Gothic"/>
                <a:cs typeface="Century Gothic"/>
              </a:rPr>
              <a:t>files</a:t>
            </a:r>
            <a:r>
              <a:rPr lang="fi-FI" sz="1600" dirty="0" smtClean="0">
                <a:latin typeface="Century Gothic"/>
                <a:cs typeface="Century Gothic"/>
              </a:rPr>
              <a:t> to </a:t>
            </a:r>
            <a:r>
              <a:rPr lang="fi-FI" sz="1600" b="1" dirty="0" err="1" smtClean="0">
                <a:latin typeface="Century Gothic"/>
                <a:cs typeface="Century Gothic"/>
              </a:rPr>
              <a:t>view</a:t>
            </a:r>
            <a:r>
              <a:rPr lang="fi-FI" sz="1600" b="1" dirty="0" smtClean="0">
                <a:latin typeface="Century Gothic"/>
                <a:cs typeface="Century Gothic"/>
              </a:rPr>
              <a:t> 3D </a:t>
            </a:r>
            <a:r>
              <a:rPr lang="fi-FI" sz="1600" b="1" dirty="0" err="1" smtClean="0">
                <a:latin typeface="Century Gothic"/>
                <a:cs typeface="Century Gothic"/>
              </a:rPr>
              <a:t>model</a:t>
            </a:r>
            <a:r>
              <a:rPr lang="fi-FI" sz="1600" b="1" dirty="0" smtClean="0">
                <a:latin typeface="Century Gothic"/>
                <a:cs typeface="Century Gothic"/>
              </a:rPr>
              <a:t> </a:t>
            </a:r>
            <a:r>
              <a:rPr lang="fi-FI" sz="1600" dirty="0" smtClean="0">
                <a:latin typeface="Century Gothic"/>
                <a:cs typeface="Century Gothic"/>
              </a:rPr>
              <a:t>and </a:t>
            </a:r>
            <a:r>
              <a:rPr lang="fi-FI" sz="1600" b="1" dirty="0" err="1" smtClean="0">
                <a:latin typeface="Century Gothic"/>
                <a:cs typeface="Century Gothic"/>
              </a:rPr>
              <a:t>retrieve</a:t>
            </a:r>
            <a:r>
              <a:rPr lang="fi-FI" sz="1600" b="1" dirty="0" smtClean="0">
                <a:latin typeface="Century Gothic"/>
                <a:cs typeface="Century Gothic"/>
              </a:rPr>
              <a:t> </a:t>
            </a:r>
            <a:r>
              <a:rPr lang="fi-FI" sz="1600" b="1" dirty="0" err="1" smtClean="0">
                <a:latin typeface="Century Gothic"/>
                <a:cs typeface="Century Gothic"/>
              </a:rPr>
              <a:t>information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365602" y="2984448"/>
            <a:ext cx="5381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dirty="0" err="1" smtClean="0">
                <a:latin typeface="Century Gothic"/>
                <a:cs typeface="Century Gothic"/>
              </a:rPr>
              <a:t>You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solidFill>
                  <a:srgbClr val="FF0000"/>
                </a:solidFill>
                <a:latin typeface="Century Gothic"/>
                <a:cs typeface="Century Gothic"/>
              </a:rPr>
              <a:t>cannot</a:t>
            </a:r>
            <a:r>
              <a:rPr lang="fi-FI" sz="1600" dirty="0" smtClean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lang="fi-FI" sz="1600" b="1" dirty="0" err="1" smtClean="0">
                <a:latin typeface="Century Gothic"/>
                <a:cs typeface="Century Gothic"/>
              </a:rPr>
              <a:t>modify/update</a:t>
            </a:r>
            <a:r>
              <a:rPr lang="fi-FI" sz="1600" b="1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your</a:t>
            </a:r>
            <a:r>
              <a:rPr lang="fi-FI" sz="1600" dirty="0" smtClean="0">
                <a:latin typeface="Century Gothic"/>
                <a:cs typeface="Century Gothic"/>
              </a:rPr>
              <a:t> BIM </a:t>
            </a:r>
            <a:r>
              <a:rPr lang="fi-FI" sz="1600" dirty="0" err="1" smtClean="0">
                <a:latin typeface="Century Gothic"/>
                <a:cs typeface="Century Gothic"/>
              </a:rPr>
              <a:t>file</a:t>
            </a:r>
            <a:r>
              <a:rPr lang="fi-FI" sz="1600" dirty="0">
                <a:latin typeface="Century Gothic"/>
                <a:cs typeface="Century Gothic"/>
              </a:rPr>
              <a:t> </a:t>
            </a:r>
            <a:r>
              <a:rPr lang="fi-FI" sz="1600" dirty="0" smtClean="0">
                <a:latin typeface="Century Gothic"/>
                <a:cs typeface="Century Gothic"/>
              </a:rPr>
              <a:t>in BIMServer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365602" y="3628055"/>
            <a:ext cx="8417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b="1" dirty="0" err="1" smtClean="0">
                <a:latin typeface="Century Gothic"/>
                <a:cs typeface="Century Gothic"/>
              </a:rPr>
              <a:t>Collaborative</a:t>
            </a:r>
            <a:r>
              <a:rPr lang="fi-FI" sz="1600" dirty="0" smtClean="0">
                <a:latin typeface="Century Gothic"/>
                <a:cs typeface="Century Gothic"/>
              </a:rPr>
              <a:t>: </a:t>
            </a:r>
            <a:r>
              <a:rPr lang="fi-FI" sz="1600" dirty="0" err="1" smtClean="0">
                <a:latin typeface="Century Gothic"/>
                <a:cs typeface="Century Gothic"/>
              </a:rPr>
              <a:t>Multiple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users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can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login</a:t>
            </a:r>
            <a:r>
              <a:rPr lang="fi-FI" sz="1600" dirty="0" smtClean="0">
                <a:latin typeface="Century Gothic"/>
                <a:cs typeface="Century Gothic"/>
              </a:rPr>
              <a:t> and </a:t>
            </a:r>
            <a:r>
              <a:rPr lang="fi-FI" sz="1600" dirty="0" err="1" smtClean="0">
                <a:latin typeface="Century Gothic"/>
                <a:cs typeface="Century Gothic"/>
              </a:rPr>
              <a:t>use</a:t>
            </a:r>
            <a:r>
              <a:rPr lang="fi-FI" sz="1600" dirty="0" smtClean="0">
                <a:latin typeface="Century Gothic"/>
                <a:cs typeface="Century Gothic"/>
              </a:rPr>
              <a:t> the </a:t>
            </a:r>
            <a:r>
              <a:rPr lang="fi-FI" sz="1600" dirty="0" err="1" smtClean="0">
                <a:latin typeface="Century Gothic"/>
                <a:cs typeface="Century Gothic"/>
              </a:rPr>
              <a:t>same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model</a:t>
            </a:r>
            <a:r>
              <a:rPr lang="fi-FI" sz="1600" dirty="0" smtClean="0">
                <a:latin typeface="Century Gothic"/>
                <a:cs typeface="Century Gothic"/>
              </a:rPr>
              <a:t> at the </a:t>
            </a:r>
            <a:r>
              <a:rPr lang="fi-FI" sz="1600" dirty="0" err="1" smtClean="0">
                <a:latin typeface="Century Gothic"/>
                <a:cs typeface="Century Gothic"/>
              </a:rPr>
              <a:t>same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time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365602" y="4247656"/>
            <a:ext cx="7579920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1600" b="1" dirty="0" smtClean="0">
                <a:solidFill>
                  <a:srgbClr val="008000"/>
                </a:solidFill>
                <a:latin typeface="Century Gothic"/>
                <a:cs typeface="Century Gothic"/>
              </a:rPr>
              <a:t>Converter</a:t>
            </a:r>
            <a:r>
              <a:rPr lang="fi-FI" sz="1600" dirty="0" smtClean="0">
                <a:latin typeface="Century Gothic"/>
                <a:cs typeface="Century Gothic"/>
              </a:rPr>
              <a:t>: IFC </a:t>
            </a:r>
            <a:r>
              <a:rPr lang="fi-FI" sz="1600" dirty="0" err="1" smtClean="0">
                <a:latin typeface="Century Gothic"/>
                <a:cs typeface="Century Gothic"/>
              </a:rPr>
              <a:t>files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can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be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solidFill>
                  <a:srgbClr val="008000"/>
                </a:solidFill>
                <a:latin typeface="Century Gothic"/>
                <a:cs typeface="Century Gothic"/>
              </a:rPr>
              <a:t>converted</a:t>
            </a:r>
            <a:r>
              <a:rPr lang="fi-FI" sz="1600" dirty="0" smtClean="0">
                <a:solidFill>
                  <a:srgbClr val="008000"/>
                </a:solidFill>
                <a:latin typeface="Century Gothic"/>
                <a:cs typeface="Century Gothic"/>
              </a:rPr>
              <a:t> </a:t>
            </a:r>
            <a:r>
              <a:rPr lang="fi-FI" sz="1600" dirty="0" smtClean="0">
                <a:latin typeface="Century Gothic"/>
                <a:cs typeface="Century Gothic"/>
              </a:rPr>
              <a:t>to </a:t>
            </a:r>
            <a:r>
              <a:rPr lang="fi-FI" sz="1600" dirty="0" err="1" smtClean="0">
                <a:latin typeface="Century Gothic"/>
                <a:cs typeface="Century Gothic"/>
              </a:rPr>
              <a:t>many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file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formats</a:t>
            </a:r>
            <a:r>
              <a:rPr lang="fi-FI" sz="1600" dirty="0" smtClean="0">
                <a:latin typeface="Century Gothic"/>
                <a:cs typeface="Century Gothic"/>
              </a:rPr>
              <a:t> for </a:t>
            </a:r>
            <a:r>
              <a:rPr lang="fi-FI" sz="1600" dirty="0" err="1" smtClean="0">
                <a:latin typeface="Century Gothic"/>
                <a:cs typeface="Century Gothic"/>
              </a:rPr>
              <a:t>easy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latin typeface="Century Gothic"/>
                <a:cs typeface="Century Gothic"/>
              </a:rPr>
              <a:t>process</a:t>
            </a:r>
            <a:r>
              <a:rPr lang="fi-FI" sz="1600" dirty="0" smtClean="0">
                <a:latin typeface="Century Gothic"/>
                <a:cs typeface="Century Gothic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fi-FI" sz="1600" dirty="0" smtClean="0">
                <a:latin typeface="Century Gothic"/>
                <a:cs typeface="Century Gothic"/>
              </a:rPr>
              <a:t>and </a:t>
            </a:r>
            <a:r>
              <a:rPr lang="fi-FI" sz="1600" dirty="0" err="1" smtClean="0">
                <a:latin typeface="Century Gothic"/>
                <a:cs typeface="Century Gothic"/>
              </a:rPr>
              <a:t>integration</a:t>
            </a:r>
            <a:r>
              <a:rPr lang="fi-FI" sz="1600" dirty="0" smtClean="0">
                <a:latin typeface="Century Gothic"/>
                <a:cs typeface="Century Gothic"/>
              </a:rPr>
              <a:t>. </a:t>
            </a:r>
            <a:r>
              <a:rPr lang="fi-FI" sz="1600" dirty="0" err="1" smtClean="0">
                <a:solidFill>
                  <a:srgbClr val="008000"/>
                </a:solidFill>
                <a:latin typeface="Century Gothic"/>
                <a:cs typeface="Century Gothic"/>
              </a:rPr>
              <a:t>Make</a:t>
            </a:r>
            <a:r>
              <a:rPr lang="fi-FI" sz="1600" dirty="0" smtClean="0">
                <a:solidFill>
                  <a:srgbClr val="008000"/>
                </a:solidFill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solidFill>
                  <a:srgbClr val="008000"/>
                </a:solidFill>
                <a:latin typeface="Century Gothic"/>
                <a:cs typeface="Century Gothic"/>
              </a:rPr>
              <a:t>them</a:t>
            </a:r>
            <a:r>
              <a:rPr lang="fi-FI" sz="1600" dirty="0" smtClean="0">
                <a:solidFill>
                  <a:srgbClr val="008000"/>
                </a:solidFill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solidFill>
                  <a:srgbClr val="008000"/>
                </a:solidFill>
                <a:latin typeface="Century Gothic"/>
                <a:cs typeface="Century Gothic"/>
              </a:rPr>
              <a:t>more</a:t>
            </a:r>
            <a:r>
              <a:rPr lang="fi-FI" sz="1600" dirty="0" smtClean="0">
                <a:solidFill>
                  <a:srgbClr val="008000"/>
                </a:solidFill>
                <a:latin typeface="Century Gothic"/>
                <a:cs typeface="Century Gothic"/>
              </a:rPr>
              <a:t> </a:t>
            </a:r>
            <a:r>
              <a:rPr lang="fi-FI" sz="1600" dirty="0" err="1" smtClean="0">
                <a:solidFill>
                  <a:srgbClr val="008000"/>
                </a:solidFill>
                <a:latin typeface="Century Gothic"/>
                <a:cs typeface="Century Gothic"/>
              </a:rPr>
              <a:t>human-readable</a:t>
            </a:r>
            <a:r>
              <a:rPr lang="fi-FI" sz="1600" dirty="0">
                <a:solidFill>
                  <a:srgbClr val="008000"/>
                </a:solidFill>
                <a:latin typeface="Century Gothic"/>
                <a:cs typeface="Century Gothic"/>
              </a:rPr>
              <a:t> </a:t>
            </a:r>
            <a:r>
              <a:rPr lang="fi-FI" sz="1600" dirty="0" smtClean="0">
                <a:solidFill>
                  <a:srgbClr val="008000"/>
                </a:solidFill>
                <a:latin typeface="Century Gothic"/>
                <a:cs typeface="Century Gothic"/>
                <a:sym typeface="Wingdings"/>
              </a:rPr>
              <a:t></a:t>
            </a:r>
            <a:endParaRPr lang="en-US" sz="16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65" y="5708975"/>
            <a:ext cx="1468206" cy="9990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8793" y="241567"/>
            <a:ext cx="3164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  <a:latin typeface="Century Gothic"/>
                <a:cs typeface="Century Gothic"/>
              </a:rPr>
              <a:t>Open source BIMServer</a:t>
            </a:r>
            <a:endParaRPr lang="en-US" sz="2000" b="1" dirty="0">
              <a:solidFill>
                <a:srgbClr val="3366FF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99" y="1195678"/>
            <a:ext cx="7020320" cy="4387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46671" y="2949409"/>
            <a:ext cx="210907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i-FI" sz="2800" b="1" dirty="0" smtClean="0">
                <a:solidFill>
                  <a:srgbClr val="008000"/>
                </a:solidFill>
                <a:latin typeface="Century Gothic"/>
                <a:cs typeface="Century Gothic"/>
              </a:rPr>
              <a:t>DEMO TIME</a:t>
            </a:r>
            <a:endParaRPr lang="en-US" sz="28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0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528</Words>
  <Application>Microsoft Macintosh PowerPoint</Application>
  <PresentationFormat>On-screen Show (4:3)</PresentationFormat>
  <Paragraphs>74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InBookMode InBookMode</dc:creator>
  <cp:lastModifiedBy>InBookMode InBookMode</cp:lastModifiedBy>
  <cp:revision>12</cp:revision>
  <dcterms:created xsi:type="dcterms:W3CDTF">2016-01-26T07:47:06Z</dcterms:created>
  <dcterms:modified xsi:type="dcterms:W3CDTF">2016-01-26T11:20:02Z</dcterms:modified>
</cp:coreProperties>
</file>