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1"/>
  </p:notesMasterIdLst>
  <p:sldIdLst>
    <p:sldId id="258" r:id="rId2"/>
    <p:sldId id="606" r:id="rId3"/>
    <p:sldId id="604" r:id="rId4"/>
    <p:sldId id="607" r:id="rId5"/>
    <p:sldId id="608" r:id="rId6"/>
    <p:sldId id="609" r:id="rId7"/>
    <p:sldId id="611" r:id="rId8"/>
    <p:sldId id="612" r:id="rId9"/>
    <p:sldId id="610" r:id="rId1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87385"/>
  </p:normalViewPr>
  <p:slideViewPr>
    <p:cSldViewPr>
      <p:cViewPr varScale="1">
        <p:scale>
          <a:sx n="78" d="100"/>
          <a:sy n="78" d="100"/>
        </p:scale>
        <p:origin x="92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76C09-FDE2-FB46-BF6F-0B2537B6116E}" type="datetimeFigureOut">
              <a:rPr kumimoji="1" lang="zh-CN" altLang="en-US" smtClean="0"/>
              <a:t>2022/5/23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68C27-E06E-664B-87E3-DCF835AFBD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16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471A1-AF05-4B48-AF5D-BB4DD74FEB0A}" type="datetime8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5/23/2022 10:40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8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25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1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2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76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05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84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1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677D2-B5E5-47FC-8C4C-18AA5BEB17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3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8740094" cy="1351077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86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5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553" indent="-177424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172" indent="-252129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17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67217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7217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6505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04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6101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0329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01930" y="1696858"/>
            <a:ext cx="1149349" cy="237741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15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488804" y="1692242"/>
            <a:ext cx="2377015" cy="23866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071838" y="1692826"/>
            <a:ext cx="2870233" cy="23854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557304" y="1692103"/>
            <a:ext cx="1725477" cy="23869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15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47823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3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5" indent="-20660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4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10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6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8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3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5" indent="-20660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4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10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6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1AF77-DC2F-4ECF-B2C0-99A5339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1BD7664C-49CA-490B-9D5B-F9E09DF73A9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D9DA7-9CB2-4297-924D-AADA918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FEADB-86DD-4291-B6C0-6A51A2C5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541" y="4826304"/>
            <a:ext cx="203200" cy="138499"/>
          </a:xfrm>
        </p:spPr>
        <p:txBody>
          <a:bodyPr/>
          <a:lstStyle/>
          <a:p>
            <a:fld id="{8760D28F-7A7D-4900-A4A1-0C08CFB6C6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BE663-7ADB-4FC5-8F2A-0AE2C3B13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28875" cy="47148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9ED39AF-855F-4670-86BE-9F592AFDA1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4" y="627460"/>
            <a:ext cx="5174456" cy="1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2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636154"/>
          </a:xfrm>
        </p:spPr>
        <p:txBody>
          <a:bodyPr>
            <a:spAutoFit/>
          </a:bodyPr>
          <a:lstStyle>
            <a:lvl1pPr>
              <a:buClr>
                <a:srgbClr val="860000"/>
              </a:buClr>
              <a:defRPr sz="2451">
                <a:latin typeface="+mj-lt"/>
              </a:defRPr>
            </a:lvl1pPr>
            <a:lvl2pPr>
              <a:buClr>
                <a:srgbClr val="860000"/>
              </a:buClr>
              <a:defRPr sz="1961">
                <a:latin typeface="+mj-lt"/>
              </a:defRPr>
            </a:lvl2pPr>
            <a:lvl3pPr marL="588300" indent="-168086">
              <a:buClr>
                <a:srgbClr val="860000"/>
              </a:buClr>
              <a:buFont typeface="Segoe UI" panose="020B0502040204020203" pitchFamily="34" charset="0"/>
              <a:buChar char="-"/>
              <a:defRPr sz="1667">
                <a:latin typeface="+mj-lt"/>
              </a:defRPr>
            </a:lvl3pPr>
            <a:lvl4pPr>
              <a:buClr>
                <a:srgbClr val="860000"/>
              </a:buClr>
              <a:defRPr sz="1471">
                <a:latin typeface="+mj-lt"/>
              </a:defRPr>
            </a:lvl4pPr>
            <a:lvl5pPr>
              <a:defRPr sz="147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84833"/>
            <a:ext cx="8741880" cy="447358"/>
          </a:xfrm>
        </p:spPr>
        <p:txBody>
          <a:bodyPr/>
          <a:lstStyle>
            <a:lvl1pPr>
              <a:defRPr lang="en-US" sz="2647" b="1" kern="1200" spc="0" baseline="0" dirty="0">
                <a:solidFill>
                  <a:srgbClr val="86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53A8C166-8F9E-4A9E-B522-F326C3E5A55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" y="554509"/>
            <a:ext cx="9144000" cy="5339"/>
          </a:xfrm>
          <a:prstGeom prst="line">
            <a:avLst/>
          </a:prstGeom>
          <a:noFill/>
          <a:ln w="57150" algn="ctr">
            <a:solidFill>
              <a:srgbClr val="860000"/>
            </a:solidFill>
            <a:round/>
            <a:headEnd/>
            <a:tailEnd/>
          </a:ln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0B762-05C2-4501-B4F7-FF2F9C172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3738" y="4814772"/>
            <a:ext cx="431909" cy="273168"/>
          </a:xfrm>
        </p:spPr>
        <p:txBody>
          <a:bodyPr/>
          <a:lstStyle>
            <a:lvl1pPr>
              <a:defRPr sz="1274">
                <a:solidFill>
                  <a:srgbClr val="C00000"/>
                </a:solidFill>
              </a:defRPr>
            </a:lvl1pPr>
          </a:lstStyle>
          <a:p>
            <a:fld id="{7C55D06E-6AAD-4758-B74B-E34F1CA314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71449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9495" y="67586"/>
            <a:ext cx="3697647" cy="662104"/>
          </a:xfrm>
        </p:spPr>
        <p:txBody>
          <a:bodyPr lIns="182880" tIns="146304" rIns="182880" bIns="146304"/>
          <a:lstStyle>
            <a:lvl1pPr marL="0" indent="0">
              <a:buNone/>
              <a:defRPr sz="2647" b="1">
                <a:solidFill>
                  <a:srgbClr val="860000"/>
                </a:solidFill>
                <a:latin typeface="+mn-lt"/>
              </a:defRPr>
            </a:lvl1pPr>
            <a:lvl2pPr marL="252129" indent="0">
              <a:buNone/>
              <a:defRPr sz="1471"/>
            </a:lvl2pPr>
            <a:lvl3pPr marL="420215" indent="0">
              <a:buNone/>
              <a:defRPr sz="1471"/>
            </a:lvl3pPr>
            <a:lvl4pPr marL="588300" indent="0">
              <a:buNone/>
              <a:defRPr sz="1471"/>
            </a:lvl4pPr>
            <a:lvl5pPr marL="756386" indent="0">
              <a:buNone/>
              <a:defRPr sz="147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A9301D-6B88-4314-8B5F-2414D0F46E6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" y="554509"/>
            <a:ext cx="9144000" cy="5339"/>
          </a:xfrm>
          <a:prstGeom prst="line">
            <a:avLst/>
          </a:prstGeom>
          <a:noFill/>
          <a:ln w="57150" algn="ctr">
            <a:solidFill>
              <a:srgbClr val="86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3400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87834" y="1226922"/>
            <a:ext cx="6454237" cy="3698277"/>
          </a:xfrm>
        </p:spPr>
        <p:txBody>
          <a:bodyPr wrap="square">
            <a:no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187" y="1226922"/>
            <a:ext cx="2016956" cy="3698277"/>
          </a:xfrm>
        </p:spPr>
        <p:txBody>
          <a:bodyPr>
            <a:noAutofit/>
          </a:bodyPr>
          <a:lstStyle>
            <a:lvl1pPr marL="0" indent="0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17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8066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9" y="1563129"/>
            <a:ext cx="7395504" cy="1344828"/>
          </a:xfrm>
        </p:spPr>
        <p:txBody>
          <a:bodyPr/>
          <a:lstStyle>
            <a:lvl1pPr>
              <a:defRPr sz="35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37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8187" y="1226922"/>
            <a:ext cx="2016956" cy="3698277"/>
          </a:xfrm>
        </p:spPr>
        <p:txBody>
          <a:bodyPr>
            <a:noAutofit/>
          </a:bodyPr>
          <a:lstStyle>
            <a:lvl1pPr marL="252129" indent="-252129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17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799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47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5pPr>
          </a:lstStyle>
          <a:p>
            <a:pPr marL="0" lvl="0" indent="0" algn="l" defTabSz="67217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1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138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2647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171" rtl="0" eaLnBrk="1" latinLnBrk="0" hangingPunct="1">
              <a:spcBef>
                <a:spcPct val="20000"/>
              </a:spcBef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01933" y="218302"/>
            <a:ext cx="8740141" cy="672414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6858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74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1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6823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3" y="2235543"/>
            <a:ext cx="5378551" cy="672414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647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17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01930" y="1129422"/>
            <a:ext cx="2890970" cy="288465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7"/>
          </p:nvPr>
        </p:nvSpPr>
        <p:spPr>
          <a:xfrm>
            <a:off x="6738545" y="4821959"/>
            <a:ext cx="2057594" cy="273168"/>
          </a:xfrm>
        </p:spPr>
        <p:txBody>
          <a:bodyPr/>
          <a:lstStyle>
            <a:lvl1pPr>
              <a:defRPr lang="zh-CN" altLang="en-US" sz="1569" b="1" i="1" kern="1200" smtClean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</a:lstStyle>
          <a:p>
            <a:fld id="{7C55D06E-6AAD-4758-B74B-E34F1CA314AF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747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5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5"/>
            <a:ext cx="8740140" cy="15881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457611" y="4767603"/>
            <a:ext cx="2057594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D06E-6AAD-4758-B74B-E34F1CA31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>
    <p:fade/>
  </p:transition>
  <p:hf hdr="0" ftr="0" dt="0"/>
  <p:txStyles>
    <p:titleStyle>
      <a:lvl1pPr algn="l" defTabSz="685830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7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29" marR="0" indent="-252129" algn="l" defTabSz="6858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53" marR="0" indent="-177424" algn="l" defTabSz="6858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00" marR="0" indent="-168086" algn="l" defTabSz="6858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86" marR="0" indent="-168086" algn="l" defTabSz="6858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72" marR="0" indent="-168086" algn="l" defTabSz="6858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31" indent="-171458" algn="l" defTabSz="68583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7" indent="-171458" algn="l" defTabSz="68583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62" indent="-171458" algn="l" defTabSz="68583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8" indent="-171458" algn="l" defTabSz="68583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6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30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5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9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6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90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04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21" algn="l" defTabSz="68583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4">
          <p15:clr>
            <a:srgbClr val="5ACBF0"/>
          </p15:clr>
        </p15:guide>
        <p15:guide id="10" pos="4780">
          <p15:clr>
            <a:srgbClr val="5ACBF0"/>
          </p15:clr>
        </p15:guide>
        <p15:guide id="11" pos="5356">
          <p15:clr>
            <a:srgbClr val="5ACBF0"/>
          </p15:clr>
        </p15:guide>
        <p15:guide id="12" pos="5932">
          <p15:clr>
            <a:srgbClr val="5ACBF0"/>
          </p15:clr>
        </p15:guide>
        <p15:guide id="13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438" y="1187397"/>
            <a:ext cx="8687854" cy="1600370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3530" dirty="0"/>
              <a:t>Weekly Report</a:t>
            </a:r>
            <a:endParaRPr lang="en-US" sz="3432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3944" y="2515717"/>
            <a:ext cx="7134821" cy="2185314"/>
          </a:xfrm>
          <a:prstGeom prst="rect">
            <a:avLst/>
          </a:prstGeom>
          <a:noFill/>
        </p:spPr>
        <p:txBody>
          <a:bodyPr vert="horz" wrap="square" lIns="143440" tIns="89650" rIns="143440" bIns="89650" rtlCol="0" anchor="t" anchorCtr="0">
            <a:noAutofit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0" kern="1200" cap="none" spc="-75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514385">
              <a:lnSpc>
                <a:spcPct val="150000"/>
              </a:lnSpc>
              <a:spcBef>
                <a:spcPts val="0"/>
              </a:spcBef>
            </a:pPr>
            <a:endParaRPr lang="en-US" altLang="zh-CN" sz="1765" spc="-55" dirty="0">
              <a:solidFill>
                <a:srgbClr val="404040"/>
              </a:solidFill>
              <a:latin typeface="Segoe UI Light"/>
            </a:endParaRPr>
          </a:p>
          <a:p>
            <a:pPr algn="ctr" defTabSz="514385">
              <a:lnSpc>
                <a:spcPct val="150000"/>
              </a:lnSpc>
              <a:spcBef>
                <a:spcPts val="0"/>
              </a:spcBef>
            </a:pPr>
            <a:r>
              <a:rPr lang="zh-CN" altLang="en-US" sz="1765" u="sng" spc="-55" dirty="0">
                <a:solidFill>
                  <a:srgbClr val="404040"/>
                </a:solidFill>
                <a:latin typeface="Segoe UI Light"/>
              </a:rPr>
              <a:t>王军晓</a:t>
            </a:r>
            <a:endParaRPr lang="en-US" altLang="zh-CN" sz="1765" u="sng" spc="-55" dirty="0">
              <a:solidFill>
                <a:srgbClr val="404040"/>
              </a:solidFill>
              <a:latin typeface="Segoe UI Light"/>
            </a:endParaRPr>
          </a:p>
          <a:p>
            <a:pPr algn="ctr" defTabSz="514385">
              <a:lnSpc>
                <a:spcPct val="150000"/>
              </a:lnSpc>
              <a:spcBef>
                <a:spcPts val="0"/>
              </a:spcBef>
            </a:pPr>
            <a:r>
              <a:rPr lang="en-US" altLang="zh-CN" sz="1765" u="sng" spc="-55" dirty="0">
                <a:solidFill>
                  <a:srgbClr val="404040"/>
                </a:solidFill>
                <a:latin typeface="Segoe UI Light"/>
              </a:rPr>
              <a:t>23 May 2022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CD4205-6697-4D65-B2BA-342517A4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5" y="95527"/>
            <a:ext cx="2947613" cy="58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6B6BCA-7184-4771-B26A-E3B7E0422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415" y="103390"/>
            <a:ext cx="2163141" cy="5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911"/>
    </mc:Choice>
    <mc:Fallback xmlns="">
      <p:transition advTm="249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2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Self-Attention in Transformers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0D3D5D6-0A0F-3F90-14F3-C330F0E9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69860"/>
            <a:ext cx="2138101" cy="3344881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07E8CEA3-B508-ACE9-0386-2A7919A1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28750"/>
            <a:ext cx="5214931" cy="33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0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3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04D823-5A9C-497B-BAFC-8B413A49A01A}"/>
              </a:ext>
            </a:extLst>
          </p:cNvPr>
          <p:cNvSpPr txBox="1">
            <a:spLocks/>
          </p:cNvSpPr>
          <p:nvPr/>
        </p:nvSpPr>
        <p:spPr>
          <a:xfrm>
            <a:off x="3731495" y="677167"/>
            <a:ext cx="1624978" cy="392236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endParaRPr lang="en-US" altLang="zh-CN" sz="2059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4BF51F-0730-4A37-B4FF-55E514852F30}"/>
              </a:ext>
            </a:extLst>
          </p:cNvPr>
          <p:cNvSpPr txBox="1">
            <a:spLocks/>
          </p:cNvSpPr>
          <p:nvPr/>
        </p:nvSpPr>
        <p:spPr>
          <a:xfrm>
            <a:off x="5972843" y="688726"/>
            <a:ext cx="1624978" cy="392236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617A40-B60A-450E-B304-11AA9EEFD344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u="sng" dirty="0">
                <a:solidFill>
                  <a:srgbClr val="404040"/>
                </a:solidFill>
                <a:latin typeface="Abadi" panose="020B0604020104020204" pitchFamily="34" charset="0"/>
              </a:rPr>
              <a:t>Self-Attention Map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in Pre-Trained Language Models (e.g., BERT)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F42FE28-6288-C53D-3676-E43B529A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23" y="1337417"/>
            <a:ext cx="6121687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Bitstream Vera Sans Mono"/>
              </a:rPr>
              <a:t>The animal didn't cross the street because it was too tired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”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CC42A98D-A695-4EBE-0D3F-283158EF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1" y="1716983"/>
            <a:ext cx="3421171" cy="32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F65AE274-C09D-4B29-7B6C-D2B0CC77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186"/>
            <a:ext cx="3429000" cy="30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4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04D823-5A9C-497B-BAFC-8B413A49A01A}"/>
              </a:ext>
            </a:extLst>
          </p:cNvPr>
          <p:cNvSpPr txBox="1">
            <a:spLocks/>
          </p:cNvSpPr>
          <p:nvPr/>
        </p:nvSpPr>
        <p:spPr>
          <a:xfrm>
            <a:off x="3731495" y="677167"/>
            <a:ext cx="1624978" cy="392236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endParaRPr lang="en-US" altLang="zh-CN" sz="2059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4BF51F-0730-4A37-B4FF-55E514852F30}"/>
              </a:ext>
            </a:extLst>
          </p:cNvPr>
          <p:cNvSpPr txBox="1">
            <a:spLocks/>
          </p:cNvSpPr>
          <p:nvPr/>
        </p:nvSpPr>
        <p:spPr>
          <a:xfrm>
            <a:off x="5972843" y="688726"/>
            <a:ext cx="1624978" cy="392236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617A40-B60A-450E-B304-11AA9EEFD344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u="sng" dirty="0">
                <a:solidFill>
                  <a:srgbClr val="404040"/>
                </a:solidFill>
                <a:latin typeface="Abadi" panose="020B0604020104020204" pitchFamily="34" charset="0"/>
              </a:rPr>
              <a:t>Self-Attention Map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in Pre-Trained Language Models (e.g., BERT)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F42FE28-6288-C53D-3676-E43B529A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23" y="1337417"/>
            <a:ext cx="6121687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Bitstream Vera Sans Mono"/>
              </a:rPr>
              <a:t>The animal didn't cross the street because it was too tired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”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F65AE274-C09D-4B29-7B6C-D2B0CC77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73" y="1714186"/>
            <a:ext cx="3429000" cy="30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F427016-A2F0-A8A6-4C4A-03AD3C68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07" y="1753966"/>
            <a:ext cx="3278764" cy="32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5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Transformers:</a:t>
            </a:r>
            <a:r>
              <a:rPr lang="zh-CN" altLang="en-US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Language Models vs. Vision Models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0D3D5D6-0A0F-3F90-14F3-C330F0E9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69860"/>
            <a:ext cx="2138101" cy="33448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F632F4-3174-1E82-29A2-F4619D8A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85950"/>
            <a:ext cx="27619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6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Visualization: </a:t>
            </a:r>
            <a:r>
              <a:rPr lang="en-US" altLang="zh-CN" sz="2059" u="sng" dirty="0">
                <a:solidFill>
                  <a:srgbClr val="404040"/>
                </a:solidFill>
                <a:latin typeface="Abadi" panose="020B0604020104020204" pitchFamily="34" charset="0"/>
              </a:rPr>
              <a:t>Self-Attention Map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623F4A-B074-0FD5-0988-E3BDA79A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88046"/>
            <a:ext cx="3152709" cy="353062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4BEAE10-BCD4-F52F-B12D-EAE570220A04}"/>
              </a:ext>
            </a:extLst>
          </p:cNvPr>
          <p:cNvCxnSpPr>
            <a:cxnSpLocks/>
          </p:cNvCxnSpPr>
          <p:nvPr/>
        </p:nvCxnSpPr>
        <p:spPr>
          <a:xfrm>
            <a:off x="3733800" y="2419350"/>
            <a:ext cx="146152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F0BB6DB-4C7D-9F33-9326-D502F90FEF53}"/>
              </a:ext>
            </a:extLst>
          </p:cNvPr>
          <p:cNvSpPr txBox="1">
            <a:spLocks/>
          </p:cNvSpPr>
          <p:nvPr/>
        </p:nvSpPr>
        <p:spPr>
          <a:xfrm>
            <a:off x="5259229" y="1778455"/>
            <a:ext cx="3345951" cy="128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Here we are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067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7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Visualization: </a:t>
            </a:r>
            <a:r>
              <a:rPr lang="en-US" altLang="zh-CN" sz="2059" u="sng" dirty="0">
                <a:solidFill>
                  <a:srgbClr val="404040"/>
                </a:solidFill>
                <a:latin typeface="Abadi" panose="020B0604020104020204" pitchFamily="34" charset="0"/>
              </a:rPr>
              <a:t>Self-Attention Map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60D73C-669C-4E0F-445E-D6337B5F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34166"/>
            <a:ext cx="7707728" cy="25239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C772C3-5002-54C4-45A7-E4827AC05528}"/>
              </a:ext>
            </a:extLst>
          </p:cNvPr>
          <p:cNvSpPr txBox="1">
            <a:spLocks/>
          </p:cNvSpPr>
          <p:nvPr/>
        </p:nvSpPr>
        <p:spPr>
          <a:xfrm>
            <a:off x="457200" y="1169478"/>
            <a:ext cx="36691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MAE with </a:t>
            </a:r>
            <a:r>
              <a:rPr lang="en-US" altLang="zh-CN" sz="1600" b="0" dirty="0" err="1">
                <a:solidFill>
                  <a:srgbClr val="404040"/>
                </a:solidFill>
                <a:latin typeface="Abadi" panose="020B0604020104020204" pitchFamily="34" charset="0"/>
              </a:rPr>
              <a:t>ViT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Large as Backbone</a:t>
            </a:r>
          </a:p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24</a:t>
            </a:r>
            <a:r>
              <a:rPr lang="en-US" altLang="zh-CN" sz="1600" b="0" baseline="30000" dirty="0">
                <a:solidFill>
                  <a:srgbClr val="404040"/>
                </a:solidFill>
                <a:latin typeface="Abadi" panose="020B0604020104020204" pitchFamily="34" charset="0"/>
              </a:rPr>
              <a:t>th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Encoder, 7</a:t>
            </a:r>
            <a:r>
              <a:rPr lang="en-US" altLang="zh-CN" sz="1600" b="0" baseline="30000" dirty="0">
                <a:solidFill>
                  <a:srgbClr val="404040"/>
                </a:solidFill>
                <a:latin typeface="Abadi" panose="020B0604020104020204" pitchFamily="34" charset="0"/>
              </a:rPr>
              <a:t>th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Attention Head  </a:t>
            </a:r>
            <a:endParaRPr lang="en-US" altLang="zh-CN" sz="2059" b="0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E4F748A0-EEB9-CA33-A5F9-1A772C0A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59444"/>
              </p:ext>
            </p:extLst>
          </p:nvPr>
        </p:nvGraphicFramePr>
        <p:xfrm>
          <a:off x="5017674" y="661956"/>
          <a:ext cx="2953623" cy="159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28">
                  <a:extLst>
                    <a:ext uri="{9D8B030D-6E8A-4147-A177-3AD203B41FA5}">
                      <a16:colId xmlns:a16="http://schemas.microsoft.com/office/drawing/2014/main" val="2945019112"/>
                    </a:ext>
                  </a:extLst>
                </a:gridCol>
                <a:gridCol w="1365495">
                  <a:extLst>
                    <a:ext uri="{9D8B030D-6E8A-4147-A177-3AD203B41FA5}">
                      <a16:colId xmlns:a16="http://schemas.microsoft.com/office/drawing/2014/main" val="3510887151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Settings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Values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378253360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Image Size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224 × 224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2382131217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Patch Size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16 × 16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305956423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No. Encoders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24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2479060395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No. Heads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16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3945476296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300" dirty="0"/>
                        <a:t>Embedding Dim</a:t>
                      </a:r>
                      <a:endParaRPr lang="zh-CN" altLang="en-US" sz="1300" dirty="0"/>
                    </a:p>
                  </a:txBody>
                  <a:tcPr marL="67240" marR="67240" marT="33620" marB="336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i="0" dirty="0"/>
                        <a:t>1, 024</a:t>
                      </a:r>
                      <a:endParaRPr lang="zh-CN" altLang="en-US" sz="1300" i="0" dirty="0"/>
                    </a:p>
                  </a:txBody>
                  <a:tcPr marL="67240" marR="67240" marT="33620" marB="33620"/>
                </a:tc>
                <a:extLst>
                  <a:ext uri="{0D108BD9-81ED-4DB2-BD59-A6C34878D82A}">
                    <a16:rowId xmlns:a16="http://schemas.microsoft.com/office/drawing/2014/main" val="3809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8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8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Visualization: </a:t>
            </a:r>
            <a:r>
              <a:rPr lang="en-US" altLang="zh-CN" sz="2059" u="sng" dirty="0">
                <a:solidFill>
                  <a:srgbClr val="404040"/>
                </a:solidFill>
                <a:latin typeface="Abadi" panose="020B0604020104020204" pitchFamily="34" charset="0"/>
              </a:rPr>
              <a:t>Self-Attention Map</a:t>
            </a: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60D73C-669C-4E0F-445E-D6337B5F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22" y="711334"/>
            <a:ext cx="4750557" cy="15556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C772C3-5002-54C4-45A7-E4827AC05528}"/>
              </a:ext>
            </a:extLst>
          </p:cNvPr>
          <p:cNvSpPr txBox="1">
            <a:spLocks/>
          </p:cNvSpPr>
          <p:nvPr/>
        </p:nvSpPr>
        <p:spPr>
          <a:xfrm>
            <a:off x="457200" y="1169478"/>
            <a:ext cx="36691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MAE with </a:t>
            </a:r>
            <a:r>
              <a:rPr lang="en-US" altLang="zh-CN" sz="1600" b="0" dirty="0" err="1">
                <a:solidFill>
                  <a:srgbClr val="404040"/>
                </a:solidFill>
                <a:latin typeface="Abadi" panose="020B0604020104020204" pitchFamily="34" charset="0"/>
              </a:rPr>
              <a:t>ViT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Large as Backbone</a:t>
            </a:r>
          </a:p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24</a:t>
            </a:r>
            <a:r>
              <a:rPr lang="en-US" altLang="zh-CN" sz="1600" b="0" baseline="30000" dirty="0">
                <a:solidFill>
                  <a:srgbClr val="404040"/>
                </a:solidFill>
                <a:latin typeface="Abadi" panose="020B0604020104020204" pitchFamily="34" charset="0"/>
              </a:rPr>
              <a:t>th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Encoder, 7</a:t>
            </a:r>
            <a:r>
              <a:rPr lang="en-US" altLang="zh-CN" sz="1600" b="0" baseline="30000" dirty="0">
                <a:solidFill>
                  <a:srgbClr val="404040"/>
                </a:solidFill>
                <a:latin typeface="Abadi" panose="020B0604020104020204" pitchFamily="34" charset="0"/>
              </a:rPr>
              <a:t>th</a:t>
            </a: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Attention Head  </a:t>
            </a:r>
            <a:endParaRPr lang="en-US" altLang="zh-CN" sz="2059" b="0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AEA8C7-84AB-C178-C229-16D676EDA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9" y="2416684"/>
            <a:ext cx="5432581" cy="26618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F7645BC-C845-1065-4DFF-304EB1D87D9D}"/>
              </a:ext>
            </a:extLst>
          </p:cNvPr>
          <p:cNvSpPr txBox="1">
            <a:spLocks/>
          </p:cNvSpPr>
          <p:nvPr/>
        </p:nvSpPr>
        <p:spPr>
          <a:xfrm>
            <a:off x="5562600" y="2575360"/>
            <a:ext cx="3581400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Semantic Query Benchmark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(Pre-trained Knowledge Extracting)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  1. Attention on those </a:t>
            </a:r>
            <a:r>
              <a:rPr lang="en-US" altLang="zh-CN" sz="1600" b="0" dirty="0" err="1">
                <a:solidFill>
                  <a:srgbClr val="404040"/>
                </a:solidFill>
                <a:latin typeface="Abadi" panose="020B0604020104020204" pitchFamily="34" charset="0"/>
              </a:rPr>
              <a:t>Keypoints</a:t>
            </a:r>
            <a:endParaRPr lang="en-US" altLang="zh-CN" sz="1600" b="0" dirty="0">
              <a:solidFill>
                <a:srgbClr val="404040"/>
              </a:solidFill>
              <a:latin typeface="Abadi" panose="020B0604020104020204" pitchFamily="34" charset="0"/>
            </a:endParaRP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      (Sample-level Knowledge) 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  2. Class Attention Consistency</a:t>
            </a:r>
          </a:p>
          <a:p>
            <a:pPr marL="342900" indent="-342900" defTabSz="68583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altLang="zh-CN" sz="1600" b="0" dirty="0">
              <a:solidFill>
                <a:srgbClr val="404040"/>
              </a:solidFill>
              <a:latin typeface="Abadi" panose="020B0604020104020204" pitchFamily="34" charset="0"/>
            </a:endParaRP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</a:t>
            </a:r>
            <a:endParaRPr lang="en-US" altLang="zh-CN" sz="2059" b="0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B6695F-DF49-400C-9A16-30C4BF5E7AA6}"/>
              </a:ext>
            </a:extLst>
          </p:cNvPr>
          <p:cNvSpPr txBox="1">
            <a:spLocks/>
          </p:cNvSpPr>
          <p:nvPr/>
        </p:nvSpPr>
        <p:spPr>
          <a:xfrm>
            <a:off x="8533738" y="4814741"/>
            <a:ext cx="431909" cy="273164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38"/>
            <a:fld id="{7C55D06E-6AAD-4758-B74B-E34F1CA314AF}" type="slidenum">
              <a:rPr lang="zh-CN" altLang="en-US" sz="1324">
                <a:solidFill>
                  <a:srgbClr val="404040"/>
                </a:solidFill>
                <a:latin typeface="Segoe UI"/>
              </a:rPr>
              <a:pPr defTabSz="685938"/>
              <a:t>9</a:t>
            </a:fld>
            <a:endParaRPr lang="zh-CN" altLang="en-US" sz="1324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28C7ED-5849-1949-1C07-5091EB5334C7}"/>
              </a:ext>
            </a:extLst>
          </p:cNvPr>
          <p:cNvSpPr txBox="1">
            <a:spLocks/>
          </p:cNvSpPr>
          <p:nvPr/>
        </p:nvSpPr>
        <p:spPr>
          <a:xfrm>
            <a:off x="369472" y="711334"/>
            <a:ext cx="77077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2059" dirty="0">
                <a:solidFill>
                  <a:srgbClr val="404040"/>
                </a:solidFill>
                <a:latin typeface="Abadi" panose="020B0604020104020204" pitchFamily="34" charset="0"/>
              </a:rPr>
              <a:t>Pre-trained Knowledge Forgetting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0AEE6D3-CEE9-EF29-04C3-4CF86847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88046"/>
            <a:ext cx="3152709" cy="353062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452589-A00A-08CB-C7AE-2F370E8579C7}"/>
              </a:ext>
            </a:extLst>
          </p:cNvPr>
          <p:cNvCxnSpPr>
            <a:cxnSpLocks/>
          </p:cNvCxnSpPr>
          <p:nvPr/>
        </p:nvCxnSpPr>
        <p:spPr>
          <a:xfrm>
            <a:off x="3657600" y="1885950"/>
            <a:ext cx="15867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90BB7FD5-544F-B0B0-B145-8338BD0D4EFC}"/>
              </a:ext>
            </a:extLst>
          </p:cNvPr>
          <p:cNvSpPr txBox="1">
            <a:spLocks/>
          </p:cNvSpPr>
          <p:nvPr/>
        </p:nvSpPr>
        <p:spPr>
          <a:xfrm>
            <a:off x="5403741" y="1290077"/>
            <a:ext cx="3345951" cy="128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Here we are</a:t>
            </a:r>
            <a:endParaRPr lang="zh-CN" altLang="en-US" sz="3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F72ADF3-9A39-7643-B22D-FAE1A01F2E43}"/>
              </a:ext>
            </a:extLst>
          </p:cNvPr>
          <p:cNvCxnSpPr>
            <a:cxnSpLocks/>
          </p:cNvCxnSpPr>
          <p:nvPr/>
        </p:nvCxnSpPr>
        <p:spPr>
          <a:xfrm flipV="1">
            <a:off x="3657600" y="2011289"/>
            <a:ext cx="1571693" cy="13986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02DDB72-BAA5-685A-995A-C7D5DC03C3D1}"/>
              </a:ext>
            </a:extLst>
          </p:cNvPr>
          <p:cNvSpPr txBox="1">
            <a:spLocks/>
          </p:cNvSpPr>
          <p:nvPr/>
        </p:nvSpPr>
        <p:spPr>
          <a:xfrm>
            <a:off x="5080564" y="2227807"/>
            <a:ext cx="3669128" cy="469398"/>
          </a:xfrm>
          <a:prstGeom prst="rect">
            <a:avLst/>
          </a:prstGeom>
        </p:spPr>
        <p:txBody>
          <a:bodyPr vert="horz" wrap="square" lIns="107585" tIns="67240" rIns="107585" bIns="67240" rtlCol="0" anchor="t">
            <a:noAutofit/>
          </a:bodyPr>
          <a:lstStyle>
            <a:lvl1pPr algn="l" defTabSz="9325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0" baseline="0" dirty="0">
                <a:ln w="3175">
                  <a:noFill/>
                </a:ln>
                <a:solidFill>
                  <a:srgbClr val="86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Ranking the Neuron Contribution to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  that Extracted Knowledge.</a:t>
            </a:r>
          </a:p>
          <a:p>
            <a:pPr marL="285750" indent="-285750" defTabSz="68583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Pruning those Contributed Neurons,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404040"/>
                </a:solidFill>
                <a:latin typeface="Abadi" panose="020B0604020104020204" pitchFamily="34" charset="0"/>
              </a:rPr>
              <a:t>     and Preserve those Irrelevant.</a:t>
            </a:r>
          </a:p>
          <a:p>
            <a:pPr defTabSz="685830">
              <a:lnSpc>
                <a:spcPct val="120000"/>
              </a:lnSpc>
              <a:spcBef>
                <a:spcPts val="0"/>
              </a:spcBef>
            </a:pPr>
            <a:endParaRPr lang="en-US" altLang="zh-CN" sz="2059" b="0" dirty="0">
              <a:solidFill>
                <a:srgbClr val="40404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1829"/>
      </p:ext>
    </p:extLst>
  </p:cSld>
  <p:clrMapOvr>
    <a:masterClrMapping/>
  </p:clrMapOvr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rtlCol="0" anchor="b" anchorCtr="0"/>
      <a:lstStyle>
        <a:defPPr algn="ctr"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216</Words>
  <Application>Microsoft Office PowerPoint</Application>
  <PresentationFormat>全屏显示(16:9)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Avenir LT Pro 45 Book</vt:lpstr>
      <vt:lpstr>等线</vt:lpstr>
      <vt:lpstr>Abadi</vt:lpstr>
      <vt:lpstr>Arial</vt:lpstr>
      <vt:lpstr>Consolas</vt:lpstr>
      <vt:lpstr>Segoe UI</vt:lpstr>
      <vt:lpstr>Segoe UI Light</vt:lpstr>
      <vt:lpstr>5-30629_Build_Template_WHITE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Report-ZHOU Qihua</dc:title>
  <dc:subject/>
  <dc:creator>ZHOU Qihua-周祺华</dc:creator>
  <cp:keywords/>
  <dc:description/>
  <cp:lastModifiedBy>Wang Junxiao</cp:lastModifiedBy>
  <cp:revision>811</cp:revision>
  <cp:lastPrinted>2020-11-30T11:45:16Z</cp:lastPrinted>
  <dcterms:created xsi:type="dcterms:W3CDTF">2020-05-01T15:57:15Z</dcterms:created>
  <dcterms:modified xsi:type="dcterms:W3CDTF">2022-05-23T04:41:11Z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2020-05-01T10:00:00Z</vt:filetime>
  </property>
</Properties>
</file>